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1F1F6-E2DC-4163-AF17-33D67A28ED42}"/>
              </a:ext>
            </a:extLst>
          </p:cNvPr>
          <p:cNvSpPr>
            <a:spLocks noGrp="1"/>
          </p:cNvSpPr>
          <p:nvPr>
            <p:ph type="title"/>
          </p:nvPr>
        </p:nvSpPr>
        <p:spPr/>
        <p:txBody>
          <a:bodyPr/>
          <a:lstStyle/>
          <a:p>
            <a:r>
              <a:rPr lang="en-US"/>
              <a:t>Facebook Native Video Posts Table - 1 of 21</a:t>
            </a:r>
          </a:p>
        </p:txBody>
      </p:sp>
      <p:graphicFrame>
        <p:nvGraphicFramePr>
          <p:cNvPr id="5" name="Table Placeholder 4">
            <a:extLst>
              <a:ext uri="{FF2B5EF4-FFF2-40B4-BE49-F238E27FC236}">
                <a16:creationId xmlns:a16="http://schemas.microsoft.com/office/drawing/2014/main" id="{5FCA3C56-AE4A-4D31-8C7A-463362219370}"/>
              </a:ext>
            </a:extLst>
          </p:cNvPr>
          <p:cNvGraphicFramePr>
            <a:graphicFrameLocks noGrp="1"/>
          </p:cNvGraphicFramePr>
          <p:nvPr>
            <p:ph type="tbl" sz="quarter" idx="13"/>
            <p:extLst>
              <p:ext uri="{D42A27DB-BD31-4B8C-83A1-F6EECF244321}">
                <p14:modId xmlns:p14="http://schemas.microsoft.com/office/powerpoint/2010/main" val="2540032801"/>
              </p:ext>
            </p:extLst>
          </p:nvPr>
        </p:nvGraphicFramePr>
        <p:xfrm>
          <a:off x="457200" y="1731963"/>
          <a:ext cx="8229600" cy="432816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74388724"/>
                    </a:ext>
                  </a:extLst>
                </a:gridCol>
                <a:gridCol w="411480">
                  <a:extLst>
                    <a:ext uri="{9D8B030D-6E8A-4147-A177-3AD203B41FA5}">
                      <a16:colId xmlns:a16="http://schemas.microsoft.com/office/drawing/2014/main" val="3570140898"/>
                    </a:ext>
                  </a:extLst>
                </a:gridCol>
                <a:gridCol w="411480">
                  <a:extLst>
                    <a:ext uri="{9D8B030D-6E8A-4147-A177-3AD203B41FA5}">
                      <a16:colId xmlns:a16="http://schemas.microsoft.com/office/drawing/2014/main" val="3159604027"/>
                    </a:ext>
                  </a:extLst>
                </a:gridCol>
                <a:gridCol w="411480">
                  <a:extLst>
                    <a:ext uri="{9D8B030D-6E8A-4147-A177-3AD203B41FA5}">
                      <a16:colId xmlns:a16="http://schemas.microsoft.com/office/drawing/2014/main" val="967801240"/>
                    </a:ext>
                  </a:extLst>
                </a:gridCol>
                <a:gridCol w="411480">
                  <a:extLst>
                    <a:ext uri="{9D8B030D-6E8A-4147-A177-3AD203B41FA5}">
                      <a16:colId xmlns:a16="http://schemas.microsoft.com/office/drawing/2014/main" val="1139544644"/>
                    </a:ext>
                  </a:extLst>
                </a:gridCol>
                <a:gridCol w="411480">
                  <a:extLst>
                    <a:ext uri="{9D8B030D-6E8A-4147-A177-3AD203B41FA5}">
                      <a16:colId xmlns:a16="http://schemas.microsoft.com/office/drawing/2014/main" val="143526826"/>
                    </a:ext>
                  </a:extLst>
                </a:gridCol>
                <a:gridCol w="411480">
                  <a:extLst>
                    <a:ext uri="{9D8B030D-6E8A-4147-A177-3AD203B41FA5}">
                      <a16:colId xmlns:a16="http://schemas.microsoft.com/office/drawing/2014/main" val="1828899829"/>
                    </a:ext>
                  </a:extLst>
                </a:gridCol>
                <a:gridCol w="411480">
                  <a:extLst>
                    <a:ext uri="{9D8B030D-6E8A-4147-A177-3AD203B41FA5}">
                      <a16:colId xmlns:a16="http://schemas.microsoft.com/office/drawing/2014/main" val="1090304989"/>
                    </a:ext>
                  </a:extLst>
                </a:gridCol>
                <a:gridCol w="411480">
                  <a:extLst>
                    <a:ext uri="{9D8B030D-6E8A-4147-A177-3AD203B41FA5}">
                      <a16:colId xmlns:a16="http://schemas.microsoft.com/office/drawing/2014/main" val="1874515869"/>
                    </a:ext>
                  </a:extLst>
                </a:gridCol>
                <a:gridCol w="411480">
                  <a:extLst>
                    <a:ext uri="{9D8B030D-6E8A-4147-A177-3AD203B41FA5}">
                      <a16:colId xmlns:a16="http://schemas.microsoft.com/office/drawing/2014/main" val="567808084"/>
                    </a:ext>
                  </a:extLst>
                </a:gridCol>
                <a:gridCol w="411480">
                  <a:extLst>
                    <a:ext uri="{9D8B030D-6E8A-4147-A177-3AD203B41FA5}">
                      <a16:colId xmlns:a16="http://schemas.microsoft.com/office/drawing/2014/main" val="2709239604"/>
                    </a:ext>
                  </a:extLst>
                </a:gridCol>
                <a:gridCol w="411480">
                  <a:extLst>
                    <a:ext uri="{9D8B030D-6E8A-4147-A177-3AD203B41FA5}">
                      <a16:colId xmlns:a16="http://schemas.microsoft.com/office/drawing/2014/main" val="4141632862"/>
                    </a:ext>
                  </a:extLst>
                </a:gridCol>
                <a:gridCol w="411480">
                  <a:extLst>
                    <a:ext uri="{9D8B030D-6E8A-4147-A177-3AD203B41FA5}">
                      <a16:colId xmlns:a16="http://schemas.microsoft.com/office/drawing/2014/main" val="1923243547"/>
                    </a:ext>
                  </a:extLst>
                </a:gridCol>
                <a:gridCol w="411480">
                  <a:extLst>
                    <a:ext uri="{9D8B030D-6E8A-4147-A177-3AD203B41FA5}">
                      <a16:colId xmlns:a16="http://schemas.microsoft.com/office/drawing/2014/main" val="2381484104"/>
                    </a:ext>
                  </a:extLst>
                </a:gridCol>
                <a:gridCol w="411480">
                  <a:extLst>
                    <a:ext uri="{9D8B030D-6E8A-4147-A177-3AD203B41FA5}">
                      <a16:colId xmlns:a16="http://schemas.microsoft.com/office/drawing/2014/main" val="3681742703"/>
                    </a:ext>
                  </a:extLst>
                </a:gridCol>
                <a:gridCol w="411480">
                  <a:extLst>
                    <a:ext uri="{9D8B030D-6E8A-4147-A177-3AD203B41FA5}">
                      <a16:colId xmlns:a16="http://schemas.microsoft.com/office/drawing/2014/main" val="523021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7465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DW Akademie - 2017-07-12 15:35:06</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94.807371666667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extLst>
                  <a:ext uri="{0D108BD9-81ED-4DB2-BD59-A6C34878D82A}">
                    <a16:rowId xmlns:a16="http://schemas.microsoft.com/office/drawing/2014/main" val="92956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- 2017-07-12 15:01:54</a:t>
                      </a:r>
                      <a:r>
                        <a:rPr kumimoji="0" lang="en-US" sz="1000" b="0" i="0" u="none" strike="noStrike" kern="1200" cap="none" spc="0" normalizeH="0" baseline="0" noProof="0">
                          <a:ln>
                            <a:noFill/>
                          </a:ln>
                          <a:solidFill>
                            <a:prstClr val="black"/>
                          </a:solidFill>
                          <a:effectLst/>
                          <a:uLnTx/>
                          <a:uFillTx/>
                          <a:latin typeface="+mn-lt"/>
                          <a:ea typeface="+mn-ea"/>
                          <a:cs typeface="+mn-cs"/>
                        </a:rPr>
                        <a:t>
We are discussing "Fact checking and the Kenyan elections". Tune in and share your questions or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322.839815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a:t>
                      </a:r>
                    </a:p>
                  </a:txBody>
                  <a:tcPr/>
                </a:tc>
                <a:extLst>
                  <a:ext uri="{0D108BD9-81ED-4DB2-BD59-A6C34878D82A}">
                    <a16:rowId xmlns:a16="http://schemas.microsoft.com/office/drawing/2014/main" val="197452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DW Akademie - 2017-07-12 07:25:15</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2.7984183333333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extLst>
                  <a:ext uri="{0D108BD9-81ED-4DB2-BD59-A6C34878D82A}">
                    <a16:rowId xmlns:a16="http://schemas.microsoft.com/office/drawing/2014/main" val="4147909618"/>
                  </a:ext>
                </a:extLst>
              </a:tr>
            </a:tbl>
          </a:graphicData>
        </a:graphic>
      </p:graphicFrame>
      <p:sp>
        <p:nvSpPr>
          <p:cNvPr id="4" name="Text Placeholder 3">
            <a:extLst>
              <a:ext uri="{FF2B5EF4-FFF2-40B4-BE49-F238E27FC236}">
                <a16:creationId xmlns:a16="http://schemas.microsoft.com/office/drawing/2014/main" id="{7B868581-01DC-48D2-BB2D-1695586FD4BF}"/>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1485947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C2EA4-D375-43A3-B044-E32C78E03AD3}"/>
              </a:ext>
            </a:extLst>
          </p:cNvPr>
          <p:cNvSpPr>
            <a:spLocks noGrp="1"/>
          </p:cNvSpPr>
          <p:nvPr>
            <p:ph type="title"/>
          </p:nvPr>
        </p:nvSpPr>
        <p:spPr/>
        <p:txBody>
          <a:bodyPr/>
          <a:lstStyle/>
          <a:p>
            <a:r>
              <a:rPr lang="en-US"/>
              <a:t>Facebook Native Video Posts Table - 2 of 21</a:t>
            </a:r>
          </a:p>
        </p:txBody>
      </p:sp>
      <p:graphicFrame>
        <p:nvGraphicFramePr>
          <p:cNvPr id="5" name="Table Placeholder 4">
            <a:extLst>
              <a:ext uri="{FF2B5EF4-FFF2-40B4-BE49-F238E27FC236}">
                <a16:creationId xmlns:a16="http://schemas.microsoft.com/office/drawing/2014/main" id="{2C0AAE78-AD29-424D-A11C-F1D07BB428FC}"/>
              </a:ext>
            </a:extLst>
          </p:cNvPr>
          <p:cNvGraphicFramePr>
            <a:graphicFrameLocks noGrp="1"/>
          </p:cNvGraphicFramePr>
          <p:nvPr>
            <p:ph type="tbl" sz="quarter" idx="13"/>
            <p:extLst>
              <p:ext uri="{D42A27DB-BD31-4B8C-83A1-F6EECF244321}">
                <p14:modId xmlns:p14="http://schemas.microsoft.com/office/powerpoint/2010/main" val="3263054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1835581"/>
                    </a:ext>
                  </a:extLst>
                </a:gridCol>
                <a:gridCol w="411480">
                  <a:extLst>
                    <a:ext uri="{9D8B030D-6E8A-4147-A177-3AD203B41FA5}">
                      <a16:colId xmlns:a16="http://schemas.microsoft.com/office/drawing/2014/main" val="432371516"/>
                    </a:ext>
                  </a:extLst>
                </a:gridCol>
                <a:gridCol w="411480">
                  <a:extLst>
                    <a:ext uri="{9D8B030D-6E8A-4147-A177-3AD203B41FA5}">
                      <a16:colId xmlns:a16="http://schemas.microsoft.com/office/drawing/2014/main" val="2022793013"/>
                    </a:ext>
                  </a:extLst>
                </a:gridCol>
                <a:gridCol w="411480">
                  <a:extLst>
                    <a:ext uri="{9D8B030D-6E8A-4147-A177-3AD203B41FA5}">
                      <a16:colId xmlns:a16="http://schemas.microsoft.com/office/drawing/2014/main" val="945144039"/>
                    </a:ext>
                  </a:extLst>
                </a:gridCol>
                <a:gridCol w="411480">
                  <a:extLst>
                    <a:ext uri="{9D8B030D-6E8A-4147-A177-3AD203B41FA5}">
                      <a16:colId xmlns:a16="http://schemas.microsoft.com/office/drawing/2014/main" val="2176137133"/>
                    </a:ext>
                  </a:extLst>
                </a:gridCol>
                <a:gridCol w="411480">
                  <a:extLst>
                    <a:ext uri="{9D8B030D-6E8A-4147-A177-3AD203B41FA5}">
                      <a16:colId xmlns:a16="http://schemas.microsoft.com/office/drawing/2014/main" val="362809474"/>
                    </a:ext>
                  </a:extLst>
                </a:gridCol>
                <a:gridCol w="411480">
                  <a:extLst>
                    <a:ext uri="{9D8B030D-6E8A-4147-A177-3AD203B41FA5}">
                      <a16:colId xmlns:a16="http://schemas.microsoft.com/office/drawing/2014/main" val="3877215026"/>
                    </a:ext>
                  </a:extLst>
                </a:gridCol>
                <a:gridCol w="411480">
                  <a:extLst>
                    <a:ext uri="{9D8B030D-6E8A-4147-A177-3AD203B41FA5}">
                      <a16:colId xmlns:a16="http://schemas.microsoft.com/office/drawing/2014/main" val="1762341101"/>
                    </a:ext>
                  </a:extLst>
                </a:gridCol>
                <a:gridCol w="411480">
                  <a:extLst>
                    <a:ext uri="{9D8B030D-6E8A-4147-A177-3AD203B41FA5}">
                      <a16:colId xmlns:a16="http://schemas.microsoft.com/office/drawing/2014/main" val="3479662732"/>
                    </a:ext>
                  </a:extLst>
                </a:gridCol>
                <a:gridCol w="411480">
                  <a:extLst>
                    <a:ext uri="{9D8B030D-6E8A-4147-A177-3AD203B41FA5}">
                      <a16:colId xmlns:a16="http://schemas.microsoft.com/office/drawing/2014/main" val="2863134315"/>
                    </a:ext>
                  </a:extLst>
                </a:gridCol>
                <a:gridCol w="411480">
                  <a:extLst>
                    <a:ext uri="{9D8B030D-6E8A-4147-A177-3AD203B41FA5}">
                      <a16:colId xmlns:a16="http://schemas.microsoft.com/office/drawing/2014/main" val="1149215818"/>
                    </a:ext>
                  </a:extLst>
                </a:gridCol>
                <a:gridCol w="411480">
                  <a:extLst>
                    <a:ext uri="{9D8B030D-6E8A-4147-A177-3AD203B41FA5}">
                      <a16:colId xmlns:a16="http://schemas.microsoft.com/office/drawing/2014/main" val="4181704629"/>
                    </a:ext>
                  </a:extLst>
                </a:gridCol>
                <a:gridCol w="411480">
                  <a:extLst>
                    <a:ext uri="{9D8B030D-6E8A-4147-A177-3AD203B41FA5}">
                      <a16:colId xmlns:a16="http://schemas.microsoft.com/office/drawing/2014/main" val="3487823715"/>
                    </a:ext>
                  </a:extLst>
                </a:gridCol>
                <a:gridCol w="411480">
                  <a:extLst>
                    <a:ext uri="{9D8B030D-6E8A-4147-A177-3AD203B41FA5}">
                      <a16:colId xmlns:a16="http://schemas.microsoft.com/office/drawing/2014/main" val="3653637221"/>
                    </a:ext>
                  </a:extLst>
                </a:gridCol>
                <a:gridCol w="411480">
                  <a:extLst>
                    <a:ext uri="{9D8B030D-6E8A-4147-A177-3AD203B41FA5}">
                      <a16:colId xmlns:a16="http://schemas.microsoft.com/office/drawing/2014/main" val="1407620846"/>
                    </a:ext>
                  </a:extLst>
                </a:gridCol>
                <a:gridCol w="411480">
                  <a:extLst>
                    <a:ext uri="{9D8B030D-6E8A-4147-A177-3AD203B41FA5}">
                      <a16:colId xmlns:a16="http://schemas.microsoft.com/office/drawing/2014/main" val="2036954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054243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- 2017-07-10 09:50:32</a:t>
                      </a:r>
                      <a:r>
                        <a:rPr kumimoji="0" lang="en-US" sz="1000" b="0" i="0" u="none" strike="noStrike" kern="1200" cap="none" spc="0" normalizeH="0" baseline="0" noProof="0">
                          <a:ln>
                            <a:noFill/>
                          </a:ln>
                          <a:solidFill>
                            <a:prstClr val="black"/>
                          </a:solidFill>
                          <a:effectLst/>
                          <a:uLnTx/>
                          <a:uFillTx/>
                          <a:latin typeface="+mn-lt"/>
                          <a:ea typeface="+mn-ea"/>
                          <a:cs typeface="+mn-cs"/>
                        </a:rPr>
                        <a:t>
Are you wondering how to spot and stop the spread of fake news? Look no further and watch the trailer below! DW Akademie have teamed up with Africa Check for a Facebook live event on Wednesday 12 July at 6pm Kenyan time to discuss the role of fact checking in Kenya's August 2017 polls and share with you useful and practical tips. Whether a journalist or an ordinary citizen - be part of the conversation by joining our Facebook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738.52387166667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extLst>
                  <a:ext uri="{0D108BD9-81ED-4DB2-BD59-A6C34878D82A}">
                    <a16:rowId xmlns:a16="http://schemas.microsoft.com/office/drawing/2014/main" val="862595773"/>
                  </a:ext>
                </a:extLst>
              </a:tr>
            </a:tbl>
          </a:graphicData>
        </a:graphic>
      </p:graphicFrame>
      <p:sp>
        <p:nvSpPr>
          <p:cNvPr id="4" name="Text Placeholder 3">
            <a:extLst>
              <a:ext uri="{FF2B5EF4-FFF2-40B4-BE49-F238E27FC236}">
                <a16:creationId xmlns:a16="http://schemas.microsoft.com/office/drawing/2014/main" id="{DA60A00D-39DA-4658-9587-60BF698AFE8E}"/>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686566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1C2DF-2691-4798-BEB8-78DFC5CB4462}"/>
              </a:ext>
            </a:extLst>
          </p:cNvPr>
          <p:cNvSpPr>
            <a:spLocks noGrp="1"/>
          </p:cNvSpPr>
          <p:nvPr>
            <p:ph type="title"/>
          </p:nvPr>
        </p:nvSpPr>
        <p:spPr/>
        <p:txBody>
          <a:bodyPr/>
          <a:lstStyle/>
          <a:p>
            <a:r>
              <a:rPr lang="en-US"/>
              <a:t>Facebook Native Video Posts Table - 3 of 21</a:t>
            </a:r>
          </a:p>
        </p:txBody>
      </p:sp>
      <p:graphicFrame>
        <p:nvGraphicFramePr>
          <p:cNvPr id="5" name="Table Placeholder 4">
            <a:extLst>
              <a:ext uri="{FF2B5EF4-FFF2-40B4-BE49-F238E27FC236}">
                <a16:creationId xmlns:a16="http://schemas.microsoft.com/office/drawing/2014/main" id="{8BDDC06E-1914-461D-AB97-DCE97879FB94}"/>
              </a:ext>
            </a:extLst>
          </p:cNvPr>
          <p:cNvGraphicFramePr>
            <a:graphicFrameLocks noGrp="1"/>
          </p:cNvGraphicFramePr>
          <p:nvPr>
            <p:ph type="tbl" sz="quarter" idx="13"/>
            <p:extLst>
              <p:ext uri="{D42A27DB-BD31-4B8C-83A1-F6EECF244321}">
                <p14:modId xmlns:p14="http://schemas.microsoft.com/office/powerpoint/2010/main" val="2929469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5244706"/>
                    </a:ext>
                  </a:extLst>
                </a:gridCol>
                <a:gridCol w="411480">
                  <a:extLst>
                    <a:ext uri="{9D8B030D-6E8A-4147-A177-3AD203B41FA5}">
                      <a16:colId xmlns:a16="http://schemas.microsoft.com/office/drawing/2014/main" val="409562573"/>
                    </a:ext>
                  </a:extLst>
                </a:gridCol>
                <a:gridCol w="411480">
                  <a:extLst>
                    <a:ext uri="{9D8B030D-6E8A-4147-A177-3AD203B41FA5}">
                      <a16:colId xmlns:a16="http://schemas.microsoft.com/office/drawing/2014/main" val="1455563653"/>
                    </a:ext>
                  </a:extLst>
                </a:gridCol>
                <a:gridCol w="411480">
                  <a:extLst>
                    <a:ext uri="{9D8B030D-6E8A-4147-A177-3AD203B41FA5}">
                      <a16:colId xmlns:a16="http://schemas.microsoft.com/office/drawing/2014/main" val="3628754419"/>
                    </a:ext>
                  </a:extLst>
                </a:gridCol>
                <a:gridCol w="411480">
                  <a:extLst>
                    <a:ext uri="{9D8B030D-6E8A-4147-A177-3AD203B41FA5}">
                      <a16:colId xmlns:a16="http://schemas.microsoft.com/office/drawing/2014/main" val="248076909"/>
                    </a:ext>
                  </a:extLst>
                </a:gridCol>
                <a:gridCol w="411480">
                  <a:extLst>
                    <a:ext uri="{9D8B030D-6E8A-4147-A177-3AD203B41FA5}">
                      <a16:colId xmlns:a16="http://schemas.microsoft.com/office/drawing/2014/main" val="1946957064"/>
                    </a:ext>
                  </a:extLst>
                </a:gridCol>
                <a:gridCol w="411480">
                  <a:extLst>
                    <a:ext uri="{9D8B030D-6E8A-4147-A177-3AD203B41FA5}">
                      <a16:colId xmlns:a16="http://schemas.microsoft.com/office/drawing/2014/main" val="4180445463"/>
                    </a:ext>
                  </a:extLst>
                </a:gridCol>
                <a:gridCol w="411480">
                  <a:extLst>
                    <a:ext uri="{9D8B030D-6E8A-4147-A177-3AD203B41FA5}">
                      <a16:colId xmlns:a16="http://schemas.microsoft.com/office/drawing/2014/main" val="3282077189"/>
                    </a:ext>
                  </a:extLst>
                </a:gridCol>
                <a:gridCol w="411480">
                  <a:extLst>
                    <a:ext uri="{9D8B030D-6E8A-4147-A177-3AD203B41FA5}">
                      <a16:colId xmlns:a16="http://schemas.microsoft.com/office/drawing/2014/main" val="3520922614"/>
                    </a:ext>
                  </a:extLst>
                </a:gridCol>
                <a:gridCol w="411480">
                  <a:extLst>
                    <a:ext uri="{9D8B030D-6E8A-4147-A177-3AD203B41FA5}">
                      <a16:colId xmlns:a16="http://schemas.microsoft.com/office/drawing/2014/main" val="1663441640"/>
                    </a:ext>
                  </a:extLst>
                </a:gridCol>
                <a:gridCol w="411480">
                  <a:extLst>
                    <a:ext uri="{9D8B030D-6E8A-4147-A177-3AD203B41FA5}">
                      <a16:colId xmlns:a16="http://schemas.microsoft.com/office/drawing/2014/main" val="3235105736"/>
                    </a:ext>
                  </a:extLst>
                </a:gridCol>
                <a:gridCol w="411480">
                  <a:extLst>
                    <a:ext uri="{9D8B030D-6E8A-4147-A177-3AD203B41FA5}">
                      <a16:colId xmlns:a16="http://schemas.microsoft.com/office/drawing/2014/main" val="864641574"/>
                    </a:ext>
                  </a:extLst>
                </a:gridCol>
                <a:gridCol w="411480">
                  <a:extLst>
                    <a:ext uri="{9D8B030D-6E8A-4147-A177-3AD203B41FA5}">
                      <a16:colId xmlns:a16="http://schemas.microsoft.com/office/drawing/2014/main" val="3188861907"/>
                    </a:ext>
                  </a:extLst>
                </a:gridCol>
                <a:gridCol w="411480">
                  <a:extLst>
                    <a:ext uri="{9D8B030D-6E8A-4147-A177-3AD203B41FA5}">
                      <a16:colId xmlns:a16="http://schemas.microsoft.com/office/drawing/2014/main" val="1501239254"/>
                    </a:ext>
                  </a:extLst>
                </a:gridCol>
                <a:gridCol w="411480">
                  <a:extLst>
                    <a:ext uri="{9D8B030D-6E8A-4147-A177-3AD203B41FA5}">
                      <a16:colId xmlns:a16="http://schemas.microsoft.com/office/drawing/2014/main" val="1741201548"/>
                    </a:ext>
                  </a:extLst>
                </a:gridCol>
                <a:gridCol w="411480">
                  <a:extLst>
                    <a:ext uri="{9D8B030D-6E8A-4147-A177-3AD203B41FA5}">
                      <a16:colId xmlns:a16="http://schemas.microsoft.com/office/drawing/2014/main" val="2077143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727666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- 2017-06-29 11:15:28</a:t>
                      </a:r>
                      <a:r>
                        <a:rPr kumimoji="0" lang="en-US" sz="1000" b="0" i="0" u="none" strike="noStrike" kern="1200" cap="none" spc="0" normalizeH="0" baseline="0" noProof="0">
                          <a:ln>
                            <a:noFill/>
                          </a:ln>
                          <a:solidFill>
                            <a:prstClr val="black"/>
                          </a:solidFill>
                          <a:effectLst/>
                          <a:uLnTx/>
                          <a:uFillTx/>
                          <a:latin typeface="+mn-lt"/>
                          <a:ea typeface="+mn-ea"/>
                          <a:cs typeface="+mn-cs"/>
                        </a:rPr>
                        <a:t>
Drei Fragen, drei Antworten: Lina Abdel Aziz vom Bürgerjournalismusprojekt </a:t>
                      </a:r>
                      <a:r>
                        <a:rPr kumimoji="0" lang="ar-AE" sz="1000" b="0" i="0" u="none" strike="noStrike" kern="1200" cap="none" spc="0" normalizeH="0" baseline="0" noProof="0">
                          <a:ln>
                            <a:noFill/>
                          </a:ln>
                          <a:solidFill>
                            <a:prstClr val="black"/>
                          </a:solidFill>
                          <a:effectLst/>
                          <a:uLnTx/>
                          <a:uFillTx/>
                          <a:latin typeface="+mn-lt"/>
                          <a:ea typeface="+mn-ea"/>
                          <a:cs typeface="+mn-cs"/>
                        </a:rPr>
                        <a:t>كامبجي </a:t>
                      </a:r>
                      <a:r>
                        <a:rPr kumimoji="0" lang="en-US" sz="1000" b="0" i="0" u="none" strike="noStrike" kern="1200" cap="none" spc="0" normalizeH="0" baseline="0" noProof="0">
                          <a:ln>
                            <a:noFill/>
                          </a:ln>
                          <a:solidFill>
                            <a:prstClr val="black"/>
                          </a:solidFill>
                          <a:effectLst/>
                          <a:uLnTx/>
                          <a:uFillTx/>
                          <a:latin typeface="+mn-lt"/>
                          <a:ea typeface="+mn-ea"/>
                          <a:cs typeface="+mn-cs"/>
                        </a:rPr>
                        <a:t>Campji aus dem Libanon spricht im #speakup!-Interview darüber, wie sie jungen Geflüchteten Hoffnung gibt.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extLst>
                  <a:ext uri="{0D108BD9-81ED-4DB2-BD59-A6C34878D82A}">
                    <a16:rowId xmlns:a16="http://schemas.microsoft.com/office/drawing/2014/main" val="3608428326"/>
                  </a:ext>
                </a:extLst>
              </a:tr>
            </a:tbl>
          </a:graphicData>
        </a:graphic>
      </p:graphicFrame>
      <p:sp>
        <p:nvSpPr>
          <p:cNvPr id="4" name="Text Placeholder 3">
            <a:extLst>
              <a:ext uri="{FF2B5EF4-FFF2-40B4-BE49-F238E27FC236}">
                <a16:creationId xmlns:a16="http://schemas.microsoft.com/office/drawing/2014/main" id="{9739F804-9448-461D-97F5-C518157DD071}"/>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242996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3B8B0-8CD8-4CCC-B656-D01849E3291B}"/>
              </a:ext>
            </a:extLst>
          </p:cNvPr>
          <p:cNvSpPr>
            <a:spLocks noGrp="1"/>
          </p:cNvSpPr>
          <p:nvPr>
            <p:ph type="title"/>
          </p:nvPr>
        </p:nvSpPr>
        <p:spPr/>
        <p:txBody>
          <a:bodyPr/>
          <a:lstStyle/>
          <a:p>
            <a:r>
              <a:rPr lang="en-US"/>
              <a:t>Facebook Native Video Posts Table - 4 of 21</a:t>
            </a:r>
          </a:p>
        </p:txBody>
      </p:sp>
      <p:graphicFrame>
        <p:nvGraphicFramePr>
          <p:cNvPr id="5" name="Table Placeholder 4">
            <a:extLst>
              <a:ext uri="{FF2B5EF4-FFF2-40B4-BE49-F238E27FC236}">
                <a16:creationId xmlns:a16="http://schemas.microsoft.com/office/drawing/2014/main" id="{BE524387-F465-4C09-90EE-D4C1FC5425A2}"/>
              </a:ext>
            </a:extLst>
          </p:cNvPr>
          <p:cNvGraphicFramePr>
            <a:graphicFrameLocks noGrp="1"/>
          </p:cNvGraphicFramePr>
          <p:nvPr>
            <p:ph type="tbl" sz="quarter" idx="13"/>
            <p:extLst>
              <p:ext uri="{D42A27DB-BD31-4B8C-83A1-F6EECF244321}">
                <p14:modId xmlns:p14="http://schemas.microsoft.com/office/powerpoint/2010/main" val="824622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3121839"/>
                    </a:ext>
                  </a:extLst>
                </a:gridCol>
                <a:gridCol w="411480">
                  <a:extLst>
                    <a:ext uri="{9D8B030D-6E8A-4147-A177-3AD203B41FA5}">
                      <a16:colId xmlns:a16="http://schemas.microsoft.com/office/drawing/2014/main" val="3974777924"/>
                    </a:ext>
                  </a:extLst>
                </a:gridCol>
                <a:gridCol w="411480">
                  <a:extLst>
                    <a:ext uri="{9D8B030D-6E8A-4147-A177-3AD203B41FA5}">
                      <a16:colId xmlns:a16="http://schemas.microsoft.com/office/drawing/2014/main" val="235853469"/>
                    </a:ext>
                  </a:extLst>
                </a:gridCol>
                <a:gridCol w="411480">
                  <a:extLst>
                    <a:ext uri="{9D8B030D-6E8A-4147-A177-3AD203B41FA5}">
                      <a16:colId xmlns:a16="http://schemas.microsoft.com/office/drawing/2014/main" val="971575240"/>
                    </a:ext>
                  </a:extLst>
                </a:gridCol>
                <a:gridCol w="411480">
                  <a:extLst>
                    <a:ext uri="{9D8B030D-6E8A-4147-A177-3AD203B41FA5}">
                      <a16:colId xmlns:a16="http://schemas.microsoft.com/office/drawing/2014/main" val="2819076487"/>
                    </a:ext>
                  </a:extLst>
                </a:gridCol>
                <a:gridCol w="411480">
                  <a:extLst>
                    <a:ext uri="{9D8B030D-6E8A-4147-A177-3AD203B41FA5}">
                      <a16:colId xmlns:a16="http://schemas.microsoft.com/office/drawing/2014/main" val="1856027936"/>
                    </a:ext>
                  </a:extLst>
                </a:gridCol>
                <a:gridCol w="411480">
                  <a:extLst>
                    <a:ext uri="{9D8B030D-6E8A-4147-A177-3AD203B41FA5}">
                      <a16:colId xmlns:a16="http://schemas.microsoft.com/office/drawing/2014/main" val="3628572520"/>
                    </a:ext>
                  </a:extLst>
                </a:gridCol>
                <a:gridCol w="411480">
                  <a:extLst>
                    <a:ext uri="{9D8B030D-6E8A-4147-A177-3AD203B41FA5}">
                      <a16:colId xmlns:a16="http://schemas.microsoft.com/office/drawing/2014/main" val="2690679568"/>
                    </a:ext>
                  </a:extLst>
                </a:gridCol>
                <a:gridCol w="411480">
                  <a:extLst>
                    <a:ext uri="{9D8B030D-6E8A-4147-A177-3AD203B41FA5}">
                      <a16:colId xmlns:a16="http://schemas.microsoft.com/office/drawing/2014/main" val="1575556672"/>
                    </a:ext>
                  </a:extLst>
                </a:gridCol>
                <a:gridCol w="411480">
                  <a:extLst>
                    <a:ext uri="{9D8B030D-6E8A-4147-A177-3AD203B41FA5}">
                      <a16:colId xmlns:a16="http://schemas.microsoft.com/office/drawing/2014/main" val="1305188964"/>
                    </a:ext>
                  </a:extLst>
                </a:gridCol>
                <a:gridCol w="411480">
                  <a:extLst>
                    <a:ext uri="{9D8B030D-6E8A-4147-A177-3AD203B41FA5}">
                      <a16:colId xmlns:a16="http://schemas.microsoft.com/office/drawing/2014/main" val="3198193722"/>
                    </a:ext>
                  </a:extLst>
                </a:gridCol>
                <a:gridCol w="411480">
                  <a:extLst>
                    <a:ext uri="{9D8B030D-6E8A-4147-A177-3AD203B41FA5}">
                      <a16:colId xmlns:a16="http://schemas.microsoft.com/office/drawing/2014/main" val="1009401732"/>
                    </a:ext>
                  </a:extLst>
                </a:gridCol>
                <a:gridCol w="411480">
                  <a:extLst>
                    <a:ext uri="{9D8B030D-6E8A-4147-A177-3AD203B41FA5}">
                      <a16:colId xmlns:a16="http://schemas.microsoft.com/office/drawing/2014/main" val="3937925745"/>
                    </a:ext>
                  </a:extLst>
                </a:gridCol>
                <a:gridCol w="411480">
                  <a:extLst>
                    <a:ext uri="{9D8B030D-6E8A-4147-A177-3AD203B41FA5}">
                      <a16:colId xmlns:a16="http://schemas.microsoft.com/office/drawing/2014/main" val="433814254"/>
                    </a:ext>
                  </a:extLst>
                </a:gridCol>
                <a:gridCol w="411480">
                  <a:extLst>
                    <a:ext uri="{9D8B030D-6E8A-4147-A177-3AD203B41FA5}">
                      <a16:colId xmlns:a16="http://schemas.microsoft.com/office/drawing/2014/main" val="3789459029"/>
                    </a:ext>
                  </a:extLst>
                </a:gridCol>
                <a:gridCol w="411480">
                  <a:extLst>
                    <a:ext uri="{9D8B030D-6E8A-4147-A177-3AD203B41FA5}">
                      <a16:colId xmlns:a16="http://schemas.microsoft.com/office/drawing/2014/main" val="3223029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377117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- 2017-06-28 13:15:17</a:t>
                      </a:r>
                      <a:r>
                        <a:rPr kumimoji="0" lang="en-US" sz="1000" b="0" i="0" u="none" strike="noStrike" kern="1200" cap="none" spc="0" normalizeH="0" baseline="0" noProof="0">
                          <a:ln>
                            <a:noFill/>
                          </a:ln>
                          <a:solidFill>
                            <a:prstClr val="black"/>
                          </a:solidFill>
                          <a:effectLst/>
                          <a:uLnTx/>
                          <a:uFillTx/>
                          <a:latin typeface="+mn-lt"/>
                          <a:ea typeface="+mn-ea"/>
                          <a:cs typeface="+mn-cs"/>
                        </a:rPr>
                        <a:t>
Today, Penplusbytes-director Jeremiah Sam from Ghana will participate in the #speakup!-panel in Berlin, organised by DW Akademie, to speak about how he and his team prevented a social media shutdown during the 2016 elections. He will be joined by Lina Abdel Aziz from </a:t>
                      </a:r>
                      <a:r>
                        <a:rPr kumimoji="0" lang="ar-AE" sz="1000" b="0" i="0" u="none" strike="noStrike" kern="1200" cap="none" spc="0" normalizeH="0" baseline="0" noProof="0">
                          <a:ln>
                            <a:noFill/>
                          </a:ln>
                          <a:solidFill>
                            <a:prstClr val="black"/>
                          </a:solidFill>
                          <a:effectLst/>
                          <a:uLnTx/>
                          <a:uFillTx/>
                          <a:latin typeface="+mn-lt"/>
                          <a:ea typeface="+mn-ea"/>
                          <a:cs typeface="+mn-cs"/>
                        </a:rPr>
                        <a:t>كامبجي </a:t>
                      </a:r>
                      <a:r>
                        <a:rPr kumimoji="0" lang="en-US" sz="1000" b="0" i="0" u="none" strike="noStrike" kern="1200" cap="none" spc="0" normalizeH="0" baseline="0" noProof="0">
                          <a:ln>
                            <a:noFill/>
                          </a:ln>
                          <a:solidFill>
                            <a:prstClr val="black"/>
                          </a:solidFill>
                          <a:effectLst/>
                          <a:uLnTx/>
                          <a:uFillTx/>
                          <a:latin typeface="+mn-lt"/>
                          <a:ea typeface="+mn-ea"/>
                          <a:cs typeface="+mn-cs"/>
                        </a:rPr>
                        <a:t>Campji-project in Lebanon, who gives refugees a voice, Christian Mihr from Reporter ohne Grenzen Deutschland and German Development Minister Gerd Müller from Bundesministerium für wirtschaftliche Zusammenarbeit und Entwicklung (BMZ)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5.8406933333333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extLst>
                  <a:ext uri="{0D108BD9-81ED-4DB2-BD59-A6C34878D82A}">
                    <a16:rowId xmlns:a16="http://schemas.microsoft.com/office/drawing/2014/main" val="168033366"/>
                  </a:ext>
                </a:extLst>
              </a:tr>
            </a:tbl>
          </a:graphicData>
        </a:graphic>
      </p:graphicFrame>
      <p:sp>
        <p:nvSpPr>
          <p:cNvPr id="4" name="Text Placeholder 3">
            <a:extLst>
              <a:ext uri="{FF2B5EF4-FFF2-40B4-BE49-F238E27FC236}">
                <a16:creationId xmlns:a16="http://schemas.microsoft.com/office/drawing/2014/main" id="{FC6966E2-DF1F-4E84-8A58-4D8E474CAECA}"/>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2256581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76CFE-C14A-42C7-A0C5-C5321FE892D8}"/>
              </a:ext>
            </a:extLst>
          </p:cNvPr>
          <p:cNvSpPr>
            <a:spLocks noGrp="1"/>
          </p:cNvSpPr>
          <p:nvPr>
            <p:ph type="title"/>
          </p:nvPr>
        </p:nvSpPr>
        <p:spPr/>
        <p:txBody>
          <a:bodyPr/>
          <a:lstStyle/>
          <a:p>
            <a:r>
              <a:rPr lang="en-US"/>
              <a:t>Facebook Native Video Posts Table - 5 of 21</a:t>
            </a:r>
          </a:p>
        </p:txBody>
      </p:sp>
      <p:graphicFrame>
        <p:nvGraphicFramePr>
          <p:cNvPr id="5" name="Table Placeholder 4">
            <a:extLst>
              <a:ext uri="{FF2B5EF4-FFF2-40B4-BE49-F238E27FC236}">
                <a16:creationId xmlns:a16="http://schemas.microsoft.com/office/drawing/2014/main" id="{671CB5C5-EA47-49E8-BA79-F37500E3206A}"/>
              </a:ext>
            </a:extLst>
          </p:cNvPr>
          <p:cNvGraphicFramePr>
            <a:graphicFrameLocks noGrp="1"/>
          </p:cNvGraphicFramePr>
          <p:nvPr>
            <p:ph type="tbl" sz="quarter" idx="13"/>
            <p:extLst>
              <p:ext uri="{D42A27DB-BD31-4B8C-83A1-F6EECF244321}">
                <p14:modId xmlns:p14="http://schemas.microsoft.com/office/powerpoint/2010/main" val="3228027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7049877"/>
                    </a:ext>
                  </a:extLst>
                </a:gridCol>
                <a:gridCol w="411480">
                  <a:extLst>
                    <a:ext uri="{9D8B030D-6E8A-4147-A177-3AD203B41FA5}">
                      <a16:colId xmlns:a16="http://schemas.microsoft.com/office/drawing/2014/main" val="3923883126"/>
                    </a:ext>
                  </a:extLst>
                </a:gridCol>
                <a:gridCol w="411480">
                  <a:extLst>
                    <a:ext uri="{9D8B030D-6E8A-4147-A177-3AD203B41FA5}">
                      <a16:colId xmlns:a16="http://schemas.microsoft.com/office/drawing/2014/main" val="1003108067"/>
                    </a:ext>
                  </a:extLst>
                </a:gridCol>
                <a:gridCol w="411480">
                  <a:extLst>
                    <a:ext uri="{9D8B030D-6E8A-4147-A177-3AD203B41FA5}">
                      <a16:colId xmlns:a16="http://schemas.microsoft.com/office/drawing/2014/main" val="4173644125"/>
                    </a:ext>
                  </a:extLst>
                </a:gridCol>
                <a:gridCol w="411480">
                  <a:extLst>
                    <a:ext uri="{9D8B030D-6E8A-4147-A177-3AD203B41FA5}">
                      <a16:colId xmlns:a16="http://schemas.microsoft.com/office/drawing/2014/main" val="884251783"/>
                    </a:ext>
                  </a:extLst>
                </a:gridCol>
                <a:gridCol w="411480">
                  <a:extLst>
                    <a:ext uri="{9D8B030D-6E8A-4147-A177-3AD203B41FA5}">
                      <a16:colId xmlns:a16="http://schemas.microsoft.com/office/drawing/2014/main" val="1227439445"/>
                    </a:ext>
                  </a:extLst>
                </a:gridCol>
                <a:gridCol w="411480">
                  <a:extLst>
                    <a:ext uri="{9D8B030D-6E8A-4147-A177-3AD203B41FA5}">
                      <a16:colId xmlns:a16="http://schemas.microsoft.com/office/drawing/2014/main" val="1034282674"/>
                    </a:ext>
                  </a:extLst>
                </a:gridCol>
                <a:gridCol w="411480">
                  <a:extLst>
                    <a:ext uri="{9D8B030D-6E8A-4147-A177-3AD203B41FA5}">
                      <a16:colId xmlns:a16="http://schemas.microsoft.com/office/drawing/2014/main" val="3923222889"/>
                    </a:ext>
                  </a:extLst>
                </a:gridCol>
                <a:gridCol w="411480">
                  <a:extLst>
                    <a:ext uri="{9D8B030D-6E8A-4147-A177-3AD203B41FA5}">
                      <a16:colId xmlns:a16="http://schemas.microsoft.com/office/drawing/2014/main" val="3387647320"/>
                    </a:ext>
                  </a:extLst>
                </a:gridCol>
                <a:gridCol w="411480">
                  <a:extLst>
                    <a:ext uri="{9D8B030D-6E8A-4147-A177-3AD203B41FA5}">
                      <a16:colId xmlns:a16="http://schemas.microsoft.com/office/drawing/2014/main" val="3215293517"/>
                    </a:ext>
                  </a:extLst>
                </a:gridCol>
                <a:gridCol w="411480">
                  <a:extLst>
                    <a:ext uri="{9D8B030D-6E8A-4147-A177-3AD203B41FA5}">
                      <a16:colId xmlns:a16="http://schemas.microsoft.com/office/drawing/2014/main" val="1866661008"/>
                    </a:ext>
                  </a:extLst>
                </a:gridCol>
                <a:gridCol w="411480">
                  <a:extLst>
                    <a:ext uri="{9D8B030D-6E8A-4147-A177-3AD203B41FA5}">
                      <a16:colId xmlns:a16="http://schemas.microsoft.com/office/drawing/2014/main" val="911684328"/>
                    </a:ext>
                  </a:extLst>
                </a:gridCol>
                <a:gridCol w="411480">
                  <a:extLst>
                    <a:ext uri="{9D8B030D-6E8A-4147-A177-3AD203B41FA5}">
                      <a16:colId xmlns:a16="http://schemas.microsoft.com/office/drawing/2014/main" val="2917802961"/>
                    </a:ext>
                  </a:extLst>
                </a:gridCol>
                <a:gridCol w="411480">
                  <a:extLst>
                    <a:ext uri="{9D8B030D-6E8A-4147-A177-3AD203B41FA5}">
                      <a16:colId xmlns:a16="http://schemas.microsoft.com/office/drawing/2014/main" val="122992632"/>
                    </a:ext>
                  </a:extLst>
                </a:gridCol>
                <a:gridCol w="411480">
                  <a:extLst>
                    <a:ext uri="{9D8B030D-6E8A-4147-A177-3AD203B41FA5}">
                      <a16:colId xmlns:a16="http://schemas.microsoft.com/office/drawing/2014/main" val="1052389978"/>
                    </a:ext>
                  </a:extLst>
                </a:gridCol>
                <a:gridCol w="411480">
                  <a:extLst>
                    <a:ext uri="{9D8B030D-6E8A-4147-A177-3AD203B41FA5}">
                      <a16:colId xmlns:a16="http://schemas.microsoft.com/office/drawing/2014/main" val="4032448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765659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- 2017-06-22 13:08:37</a:t>
                      </a:r>
                      <a:r>
                        <a:rPr kumimoji="0" lang="en-US" sz="1000" b="0" i="0" u="none" strike="noStrike" kern="1200" cap="none" spc="0" normalizeH="0" baseline="0" noProof="0">
                          <a:ln>
                            <a:noFill/>
                          </a:ln>
                          <a:solidFill>
                            <a:prstClr val="black"/>
                          </a:solidFill>
                          <a:effectLst/>
                          <a:uLnTx/>
                          <a:uFillTx/>
                          <a:latin typeface="+mn-lt"/>
                          <a:ea typeface="+mn-ea"/>
                          <a:cs typeface="+mn-cs"/>
                        </a:rPr>
                        <a:t>
Global Media Forum 2017: Three days of intensive discussions, workshops and other activities. What are the best practices that African participants are taking back home with? Here are a few voices: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extLst>
                  <a:ext uri="{0D108BD9-81ED-4DB2-BD59-A6C34878D82A}">
                    <a16:rowId xmlns:a16="http://schemas.microsoft.com/office/drawing/2014/main" val="3689364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DW Akademie - 2017-06-21 10:25:25</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8.5005333333333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extLst>
                  <a:ext uri="{0D108BD9-81ED-4DB2-BD59-A6C34878D82A}">
                    <a16:rowId xmlns:a16="http://schemas.microsoft.com/office/drawing/2014/main" val="2333707088"/>
                  </a:ext>
                </a:extLst>
              </a:tr>
            </a:tbl>
          </a:graphicData>
        </a:graphic>
      </p:graphicFrame>
      <p:sp>
        <p:nvSpPr>
          <p:cNvPr id="4" name="Text Placeholder 3">
            <a:extLst>
              <a:ext uri="{FF2B5EF4-FFF2-40B4-BE49-F238E27FC236}">
                <a16:creationId xmlns:a16="http://schemas.microsoft.com/office/drawing/2014/main" id="{67F8D2A5-B42B-4C7C-9BE7-61E4D00BBF37}"/>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1629107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1994C-EDC0-44A9-9749-3CCFD2748379}"/>
              </a:ext>
            </a:extLst>
          </p:cNvPr>
          <p:cNvSpPr>
            <a:spLocks noGrp="1"/>
          </p:cNvSpPr>
          <p:nvPr>
            <p:ph type="title"/>
          </p:nvPr>
        </p:nvSpPr>
        <p:spPr/>
        <p:txBody>
          <a:bodyPr/>
          <a:lstStyle/>
          <a:p>
            <a:r>
              <a:rPr lang="en-US"/>
              <a:t>Facebook Native Video Posts Table - 6 of 21</a:t>
            </a:r>
          </a:p>
        </p:txBody>
      </p:sp>
      <p:graphicFrame>
        <p:nvGraphicFramePr>
          <p:cNvPr id="5" name="Table Placeholder 4">
            <a:extLst>
              <a:ext uri="{FF2B5EF4-FFF2-40B4-BE49-F238E27FC236}">
                <a16:creationId xmlns:a16="http://schemas.microsoft.com/office/drawing/2014/main" id="{86DABC98-3AE5-4997-83DC-BD51AE1E425A}"/>
              </a:ext>
            </a:extLst>
          </p:cNvPr>
          <p:cNvGraphicFramePr>
            <a:graphicFrameLocks noGrp="1"/>
          </p:cNvGraphicFramePr>
          <p:nvPr>
            <p:ph type="tbl" sz="quarter" idx="13"/>
            <p:extLst>
              <p:ext uri="{D42A27DB-BD31-4B8C-83A1-F6EECF244321}">
                <p14:modId xmlns:p14="http://schemas.microsoft.com/office/powerpoint/2010/main" val="3022639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36022087"/>
                    </a:ext>
                  </a:extLst>
                </a:gridCol>
                <a:gridCol w="411480">
                  <a:extLst>
                    <a:ext uri="{9D8B030D-6E8A-4147-A177-3AD203B41FA5}">
                      <a16:colId xmlns:a16="http://schemas.microsoft.com/office/drawing/2014/main" val="370459445"/>
                    </a:ext>
                  </a:extLst>
                </a:gridCol>
                <a:gridCol w="411480">
                  <a:extLst>
                    <a:ext uri="{9D8B030D-6E8A-4147-A177-3AD203B41FA5}">
                      <a16:colId xmlns:a16="http://schemas.microsoft.com/office/drawing/2014/main" val="810956111"/>
                    </a:ext>
                  </a:extLst>
                </a:gridCol>
                <a:gridCol w="411480">
                  <a:extLst>
                    <a:ext uri="{9D8B030D-6E8A-4147-A177-3AD203B41FA5}">
                      <a16:colId xmlns:a16="http://schemas.microsoft.com/office/drawing/2014/main" val="4016396306"/>
                    </a:ext>
                  </a:extLst>
                </a:gridCol>
                <a:gridCol w="411480">
                  <a:extLst>
                    <a:ext uri="{9D8B030D-6E8A-4147-A177-3AD203B41FA5}">
                      <a16:colId xmlns:a16="http://schemas.microsoft.com/office/drawing/2014/main" val="3403686128"/>
                    </a:ext>
                  </a:extLst>
                </a:gridCol>
                <a:gridCol w="411480">
                  <a:extLst>
                    <a:ext uri="{9D8B030D-6E8A-4147-A177-3AD203B41FA5}">
                      <a16:colId xmlns:a16="http://schemas.microsoft.com/office/drawing/2014/main" val="912061144"/>
                    </a:ext>
                  </a:extLst>
                </a:gridCol>
                <a:gridCol w="411480">
                  <a:extLst>
                    <a:ext uri="{9D8B030D-6E8A-4147-A177-3AD203B41FA5}">
                      <a16:colId xmlns:a16="http://schemas.microsoft.com/office/drawing/2014/main" val="2397596037"/>
                    </a:ext>
                  </a:extLst>
                </a:gridCol>
                <a:gridCol w="411480">
                  <a:extLst>
                    <a:ext uri="{9D8B030D-6E8A-4147-A177-3AD203B41FA5}">
                      <a16:colId xmlns:a16="http://schemas.microsoft.com/office/drawing/2014/main" val="593177053"/>
                    </a:ext>
                  </a:extLst>
                </a:gridCol>
                <a:gridCol w="411480">
                  <a:extLst>
                    <a:ext uri="{9D8B030D-6E8A-4147-A177-3AD203B41FA5}">
                      <a16:colId xmlns:a16="http://schemas.microsoft.com/office/drawing/2014/main" val="1426116493"/>
                    </a:ext>
                  </a:extLst>
                </a:gridCol>
                <a:gridCol w="411480">
                  <a:extLst>
                    <a:ext uri="{9D8B030D-6E8A-4147-A177-3AD203B41FA5}">
                      <a16:colId xmlns:a16="http://schemas.microsoft.com/office/drawing/2014/main" val="1283794898"/>
                    </a:ext>
                  </a:extLst>
                </a:gridCol>
                <a:gridCol w="411480">
                  <a:extLst>
                    <a:ext uri="{9D8B030D-6E8A-4147-A177-3AD203B41FA5}">
                      <a16:colId xmlns:a16="http://schemas.microsoft.com/office/drawing/2014/main" val="931954241"/>
                    </a:ext>
                  </a:extLst>
                </a:gridCol>
                <a:gridCol w="411480">
                  <a:extLst>
                    <a:ext uri="{9D8B030D-6E8A-4147-A177-3AD203B41FA5}">
                      <a16:colId xmlns:a16="http://schemas.microsoft.com/office/drawing/2014/main" val="3361692964"/>
                    </a:ext>
                  </a:extLst>
                </a:gridCol>
                <a:gridCol w="411480">
                  <a:extLst>
                    <a:ext uri="{9D8B030D-6E8A-4147-A177-3AD203B41FA5}">
                      <a16:colId xmlns:a16="http://schemas.microsoft.com/office/drawing/2014/main" val="1124963020"/>
                    </a:ext>
                  </a:extLst>
                </a:gridCol>
                <a:gridCol w="411480">
                  <a:extLst>
                    <a:ext uri="{9D8B030D-6E8A-4147-A177-3AD203B41FA5}">
                      <a16:colId xmlns:a16="http://schemas.microsoft.com/office/drawing/2014/main" val="1929345522"/>
                    </a:ext>
                  </a:extLst>
                </a:gridCol>
                <a:gridCol w="411480">
                  <a:extLst>
                    <a:ext uri="{9D8B030D-6E8A-4147-A177-3AD203B41FA5}">
                      <a16:colId xmlns:a16="http://schemas.microsoft.com/office/drawing/2014/main" val="2582216895"/>
                    </a:ext>
                  </a:extLst>
                </a:gridCol>
                <a:gridCol w="411480">
                  <a:extLst>
                    <a:ext uri="{9D8B030D-6E8A-4147-A177-3AD203B41FA5}">
                      <a16:colId xmlns:a16="http://schemas.microsoft.com/office/drawing/2014/main" val="752691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868044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Akademie - 2017-06-20 13:27:14</a:t>
                      </a:r>
                      <a:r>
                        <a:rPr kumimoji="0" lang="de-DE" sz="1000" b="0" i="0" u="none" strike="noStrike" kern="1200" cap="none" spc="0" normalizeH="0" baseline="0" noProof="0">
                          <a:ln>
                            <a:noFill/>
                          </a:ln>
                          <a:solidFill>
                            <a:prstClr val="black"/>
                          </a:solidFill>
                          <a:effectLst/>
                          <a:uLnTx/>
                          <a:uFillTx/>
                          <a:latin typeface="+mn-lt"/>
                          <a:ea typeface="+mn-ea"/>
                          <a:cs typeface="+mn-cs"/>
                        </a:rPr>
                        <a:t>
Drei Fragen, drei Antworten: Gissela Dávila Cobo vom Radionetzwerk CORAPE aus Ecuador zur Bedeutung von Meinungsfreiheit im #speakup!-Interview auf dem #dw_gmf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12.199675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extLst>
                  <a:ext uri="{0D108BD9-81ED-4DB2-BD59-A6C34878D82A}">
                    <a16:rowId xmlns:a16="http://schemas.microsoft.com/office/drawing/2014/main" val="3098552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- 2017-06-07 15:10:03</a:t>
                      </a:r>
                      <a:r>
                        <a:rPr kumimoji="0" lang="en-US" sz="1000" b="0" i="0" u="none" strike="noStrike" kern="1200" cap="none" spc="0" normalizeH="0" baseline="0" noProof="0">
                          <a:ln>
                            <a:noFill/>
                          </a:ln>
                          <a:solidFill>
                            <a:prstClr val="black"/>
                          </a:solidFill>
                          <a:effectLst/>
                          <a:uLnTx/>
                          <a:uFillTx/>
                          <a:latin typeface="+mn-lt"/>
                          <a:ea typeface="+mn-ea"/>
                          <a:cs typeface="+mn-cs"/>
                        </a:rPr>
                        <a:t>
Discuss and experience the future of media: Join and celebrate the 10th year of the Deutsche Welle Global Media Forum| June 19 - 21 2017 | Bonn. #dw_gmf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a:t>
                      </a:r>
                    </a:p>
                  </a:txBody>
                  <a:tcPr/>
                </a:tc>
                <a:extLst>
                  <a:ext uri="{0D108BD9-81ED-4DB2-BD59-A6C34878D82A}">
                    <a16:rowId xmlns:a16="http://schemas.microsoft.com/office/drawing/2014/main" val="3144987170"/>
                  </a:ext>
                </a:extLst>
              </a:tr>
            </a:tbl>
          </a:graphicData>
        </a:graphic>
      </p:graphicFrame>
      <p:sp>
        <p:nvSpPr>
          <p:cNvPr id="4" name="Text Placeholder 3">
            <a:extLst>
              <a:ext uri="{FF2B5EF4-FFF2-40B4-BE49-F238E27FC236}">
                <a16:creationId xmlns:a16="http://schemas.microsoft.com/office/drawing/2014/main" id="{23937D1D-429F-47EB-B4A6-737F995549D6}"/>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2864711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CE8D1-F581-4F8B-8DF3-E9DF630F4EFB}"/>
              </a:ext>
            </a:extLst>
          </p:cNvPr>
          <p:cNvSpPr>
            <a:spLocks noGrp="1"/>
          </p:cNvSpPr>
          <p:nvPr>
            <p:ph type="title"/>
          </p:nvPr>
        </p:nvSpPr>
        <p:spPr/>
        <p:txBody>
          <a:bodyPr/>
          <a:lstStyle/>
          <a:p>
            <a:r>
              <a:rPr lang="en-US"/>
              <a:t>Facebook Native Video Posts Table - 7 of 21</a:t>
            </a:r>
          </a:p>
        </p:txBody>
      </p:sp>
      <p:graphicFrame>
        <p:nvGraphicFramePr>
          <p:cNvPr id="5" name="Table Placeholder 4">
            <a:extLst>
              <a:ext uri="{FF2B5EF4-FFF2-40B4-BE49-F238E27FC236}">
                <a16:creationId xmlns:a16="http://schemas.microsoft.com/office/drawing/2014/main" id="{8F92FCDA-699C-4F2E-A7C7-5E77A6F85796}"/>
              </a:ext>
            </a:extLst>
          </p:cNvPr>
          <p:cNvGraphicFramePr>
            <a:graphicFrameLocks noGrp="1"/>
          </p:cNvGraphicFramePr>
          <p:nvPr>
            <p:ph type="tbl" sz="quarter" idx="13"/>
            <p:extLst>
              <p:ext uri="{D42A27DB-BD31-4B8C-83A1-F6EECF244321}">
                <p14:modId xmlns:p14="http://schemas.microsoft.com/office/powerpoint/2010/main" val="3273318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1710185"/>
                    </a:ext>
                  </a:extLst>
                </a:gridCol>
                <a:gridCol w="411480">
                  <a:extLst>
                    <a:ext uri="{9D8B030D-6E8A-4147-A177-3AD203B41FA5}">
                      <a16:colId xmlns:a16="http://schemas.microsoft.com/office/drawing/2014/main" val="3458427892"/>
                    </a:ext>
                  </a:extLst>
                </a:gridCol>
                <a:gridCol w="411480">
                  <a:extLst>
                    <a:ext uri="{9D8B030D-6E8A-4147-A177-3AD203B41FA5}">
                      <a16:colId xmlns:a16="http://schemas.microsoft.com/office/drawing/2014/main" val="161955715"/>
                    </a:ext>
                  </a:extLst>
                </a:gridCol>
                <a:gridCol w="411480">
                  <a:extLst>
                    <a:ext uri="{9D8B030D-6E8A-4147-A177-3AD203B41FA5}">
                      <a16:colId xmlns:a16="http://schemas.microsoft.com/office/drawing/2014/main" val="3094995686"/>
                    </a:ext>
                  </a:extLst>
                </a:gridCol>
                <a:gridCol w="411480">
                  <a:extLst>
                    <a:ext uri="{9D8B030D-6E8A-4147-A177-3AD203B41FA5}">
                      <a16:colId xmlns:a16="http://schemas.microsoft.com/office/drawing/2014/main" val="3773633080"/>
                    </a:ext>
                  </a:extLst>
                </a:gridCol>
                <a:gridCol w="411480">
                  <a:extLst>
                    <a:ext uri="{9D8B030D-6E8A-4147-A177-3AD203B41FA5}">
                      <a16:colId xmlns:a16="http://schemas.microsoft.com/office/drawing/2014/main" val="3416291734"/>
                    </a:ext>
                  </a:extLst>
                </a:gridCol>
                <a:gridCol w="411480">
                  <a:extLst>
                    <a:ext uri="{9D8B030D-6E8A-4147-A177-3AD203B41FA5}">
                      <a16:colId xmlns:a16="http://schemas.microsoft.com/office/drawing/2014/main" val="3543503454"/>
                    </a:ext>
                  </a:extLst>
                </a:gridCol>
                <a:gridCol w="411480">
                  <a:extLst>
                    <a:ext uri="{9D8B030D-6E8A-4147-A177-3AD203B41FA5}">
                      <a16:colId xmlns:a16="http://schemas.microsoft.com/office/drawing/2014/main" val="4089760110"/>
                    </a:ext>
                  </a:extLst>
                </a:gridCol>
                <a:gridCol w="411480">
                  <a:extLst>
                    <a:ext uri="{9D8B030D-6E8A-4147-A177-3AD203B41FA5}">
                      <a16:colId xmlns:a16="http://schemas.microsoft.com/office/drawing/2014/main" val="2024550850"/>
                    </a:ext>
                  </a:extLst>
                </a:gridCol>
                <a:gridCol w="411480">
                  <a:extLst>
                    <a:ext uri="{9D8B030D-6E8A-4147-A177-3AD203B41FA5}">
                      <a16:colId xmlns:a16="http://schemas.microsoft.com/office/drawing/2014/main" val="830819698"/>
                    </a:ext>
                  </a:extLst>
                </a:gridCol>
                <a:gridCol w="411480">
                  <a:extLst>
                    <a:ext uri="{9D8B030D-6E8A-4147-A177-3AD203B41FA5}">
                      <a16:colId xmlns:a16="http://schemas.microsoft.com/office/drawing/2014/main" val="2416018493"/>
                    </a:ext>
                  </a:extLst>
                </a:gridCol>
                <a:gridCol w="411480">
                  <a:extLst>
                    <a:ext uri="{9D8B030D-6E8A-4147-A177-3AD203B41FA5}">
                      <a16:colId xmlns:a16="http://schemas.microsoft.com/office/drawing/2014/main" val="1661385284"/>
                    </a:ext>
                  </a:extLst>
                </a:gridCol>
                <a:gridCol w="411480">
                  <a:extLst>
                    <a:ext uri="{9D8B030D-6E8A-4147-A177-3AD203B41FA5}">
                      <a16:colId xmlns:a16="http://schemas.microsoft.com/office/drawing/2014/main" val="1293681768"/>
                    </a:ext>
                  </a:extLst>
                </a:gridCol>
                <a:gridCol w="411480">
                  <a:extLst>
                    <a:ext uri="{9D8B030D-6E8A-4147-A177-3AD203B41FA5}">
                      <a16:colId xmlns:a16="http://schemas.microsoft.com/office/drawing/2014/main" val="1900538581"/>
                    </a:ext>
                  </a:extLst>
                </a:gridCol>
                <a:gridCol w="411480">
                  <a:extLst>
                    <a:ext uri="{9D8B030D-6E8A-4147-A177-3AD203B41FA5}">
                      <a16:colId xmlns:a16="http://schemas.microsoft.com/office/drawing/2014/main" val="3324228186"/>
                    </a:ext>
                  </a:extLst>
                </a:gridCol>
                <a:gridCol w="411480">
                  <a:extLst>
                    <a:ext uri="{9D8B030D-6E8A-4147-A177-3AD203B41FA5}">
                      <a16:colId xmlns:a16="http://schemas.microsoft.com/office/drawing/2014/main" val="270474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47107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- 2017-05-23 10:09:54</a:t>
                      </a:r>
                      <a:r>
                        <a:rPr kumimoji="0" lang="en-US" sz="1000" b="0" i="0" u="none" strike="noStrike" kern="1200" cap="none" spc="0" normalizeH="0" baseline="0" noProof="0">
                          <a:ln>
                            <a:noFill/>
                          </a:ln>
                          <a:solidFill>
                            <a:prstClr val="black"/>
                          </a:solidFill>
                          <a:effectLst/>
                          <a:uLnTx/>
                          <a:uFillTx/>
                          <a:latin typeface="+mn-lt"/>
                          <a:ea typeface="+mn-ea"/>
                          <a:cs typeface="+mn-cs"/>
                        </a:rPr>
                        <a:t>
A five-day workshop with hours of intense discussion and frank exchanges, expert input and a great deal of team work came to a close on Friday in Berlin. Journalists from the Gulf region and Germany talked about the similarities and differences in their media landscapes and about how to strengthen cooperation. Here's their personal summary of the #GulfGermany Media Dialogue.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7.7527366666667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extLst>
                  <a:ext uri="{0D108BD9-81ED-4DB2-BD59-A6C34878D82A}">
                    <a16:rowId xmlns:a16="http://schemas.microsoft.com/office/drawing/2014/main" val="625934971"/>
                  </a:ext>
                </a:extLst>
              </a:tr>
            </a:tbl>
          </a:graphicData>
        </a:graphic>
      </p:graphicFrame>
      <p:sp>
        <p:nvSpPr>
          <p:cNvPr id="4" name="Text Placeholder 3">
            <a:extLst>
              <a:ext uri="{FF2B5EF4-FFF2-40B4-BE49-F238E27FC236}">
                <a16:creationId xmlns:a16="http://schemas.microsoft.com/office/drawing/2014/main" id="{F732F9E1-0E59-411B-930E-6AB1F4EF19CD}"/>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1606058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8A14A-7EC7-4BCA-95D0-56A1194520C9}"/>
              </a:ext>
            </a:extLst>
          </p:cNvPr>
          <p:cNvSpPr>
            <a:spLocks noGrp="1"/>
          </p:cNvSpPr>
          <p:nvPr>
            <p:ph type="title"/>
          </p:nvPr>
        </p:nvSpPr>
        <p:spPr/>
        <p:txBody>
          <a:bodyPr/>
          <a:lstStyle/>
          <a:p>
            <a:r>
              <a:rPr lang="en-US"/>
              <a:t>Facebook Native Video Posts Table - 8 of 21</a:t>
            </a:r>
          </a:p>
        </p:txBody>
      </p:sp>
      <p:graphicFrame>
        <p:nvGraphicFramePr>
          <p:cNvPr id="5" name="Table Placeholder 4">
            <a:extLst>
              <a:ext uri="{FF2B5EF4-FFF2-40B4-BE49-F238E27FC236}">
                <a16:creationId xmlns:a16="http://schemas.microsoft.com/office/drawing/2014/main" id="{7A7DD232-B5A3-4987-8936-EE776D2349EA}"/>
              </a:ext>
            </a:extLst>
          </p:cNvPr>
          <p:cNvGraphicFramePr>
            <a:graphicFrameLocks noGrp="1"/>
          </p:cNvGraphicFramePr>
          <p:nvPr>
            <p:ph type="tbl" sz="quarter" idx="13"/>
            <p:extLst>
              <p:ext uri="{D42A27DB-BD31-4B8C-83A1-F6EECF244321}">
                <p14:modId xmlns:p14="http://schemas.microsoft.com/office/powerpoint/2010/main" val="375198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0994695"/>
                    </a:ext>
                  </a:extLst>
                </a:gridCol>
                <a:gridCol w="411480">
                  <a:extLst>
                    <a:ext uri="{9D8B030D-6E8A-4147-A177-3AD203B41FA5}">
                      <a16:colId xmlns:a16="http://schemas.microsoft.com/office/drawing/2014/main" val="1167694013"/>
                    </a:ext>
                  </a:extLst>
                </a:gridCol>
                <a:gridCol w="411480">
                  <a:extLst>
                    <a:ext uri="{9D8B030D-6E8A-4147-A177-3AD203B41FA5}">
                      <a16:colId xmlns:a16="http://schemas.microsoft.com/office/drawing/2014/main" val="4137099557"/>
                    </a:ext>
                  </a:extLst>
                </a:gridCol>
                <a:gridCol w="411480">
                  <a:extLst>
                    <a:ext uri="{9D8B030D-6E8A-4147-A177-3AD203B41FA5}">
                      <a16:colId xmlns:a16="http://schemas.microsoft.com/office/drawing/2014/main" val="2730528430"/>
                    </a:ext>
                  </a:extLst>
                </a:gridCol>
                <a:gridCol w="411480">
                  <a:extLst>
                    <a:ext uri="{9D8B030D-6E8A-4147-A177-3AD203B41FA5}">
                      <a16:colId xmlns:a16="http://schemas.microsoft.com/office/drawing/2014/main" val="3735863604"/>
                    </a:ext>
                  </a:extLst>
                </a:gridCol>
                <a:gridCol w="411480">
                  <a:extLst>
                    <a:ext uri="{9D8B030D-6E8A-4147-A177-3AD203B41FA5}">
                      <a16:colId xmlns:a16="http://schemas.microsoft.com/office/drawing/2014/main" val="1880634910"/>
                    </a:ext>
                  </a:extLst>
                </a:gridCol>
                <a:gridCol w="411480">
                  <a:extLst>
                    <a:ext uri="{9D8B030D-6E8A-4147-A177-3AD203B41FA5}">
                      <a16:colId xmlns:a16="http://schemas.microsoft.com/office/drawing/2014/main" val="1293248985"/>
                    </a:ext>
                  </a:extLst>
                </a:gridCol>
                <a:gridCol w="411480">
                  <a:extLst>
                    <a:ext uri="{9D8B030D-6E8A-4147-A177-3AD203B41FA5}">
                      <a16:colId xmlns:a16="http://schemas.microsoft.com/office/drawing/2014/main" val="1440226353"/>
                    </a:ext>
                  </a:extLst>
                </a:gridCol>
                <a:gridCol w="411480">
                  <a:extLst>
                    <a:ext uri="{9D8B030D-6E8A-4147-A177-3AD203B41FA5}">
                      <a16:colId xmlns:a16="http://schemas.microsoft.com/office/drawing/2014/main" val="3986509706"/>
                    </a:ext>
                  </a:extLst>
                </a:gridCol>
                <a:gridCol w="411480">
                  <a:extLst>
                    <a:ext uri="{9D8B030D-6E8A-4147-A177-3AD203B41FA5}">
                      <a16:colId xmlns:a16="http://schemas.microsoft.com/office/drawing/2014/main" val="1363681804"/>
                    </a:ext>
                  </a:extLst>
                </a:gridCol>
                <a:gridCol w="411480">
                  <a:extLst>
                    <a:ext uri="{9D8B030D-6E8A-4147-A177-3AD203B41FA5}">
                      <a16:colId xmlns:a16="http://schemas.microsoft.com/office/drawing/2014/main" val="3564831211"/>
                    </a:ext>
                  </a:extLst>
                </a:gridCol>
                <a:gridCol w="411480">
                  <a:extLst>
                    <a:ext uri="{9D8B030D-6E8A-4147-A177-3AD203B41FA5}">
                      <a16:colId xmlns:a16="http://schemas.microsoft.com/office/drawing/2014/main" val="2833385182"/>
                    </a:ext>
                  </a:extLst>
                </a:gridCol>
                <a:gridCol w="411480">
                  <a:extLst>
                    <a:ext uri="{9D8B030D-6E8A-4147-A177-3AD203B41FA5}">
                      <a16:colId xmlns:a16="http://schemas.microsoft.com/office/drawing/2014/main" val="808852850"/>
                    </a:ext>
                  </a:extLst>
                </a:gridCol>
                <a:gridCol w="411480">
                  <a:extLst>
                    <a:ext uri="{9D8B030D-6E8A-4147-A177-3AD203B41FA5}">
                      <a16:colId xmlns:a16="http://schemas.microsoft.com/office/drawing/2014/main" val="2916714342"/>
                    </a:ext>
                  </a:extLst>
                </a:gridCol>
                <a:gridCol w="411480">
                  <a:extLst>
                    <a:ext uri="{9D8B030D-6E8A-4147-A177-3AD203B41FA5}">
                      <a16:colId xmlns:a16="http://schemas.microsoft.com/office/drawing/2014/main" val="209920636"/>
                    </a:ext>
                  </a:extLst>
                </a:gridCol>
                <a:gridCol w="411480">
                  <a:extLst>
                    <a:ext uri="{9D8B030D-6E8A-4147-A177-3AD203B41FA5}">
                      <a16:colId xmlns:a16="http://schemas.microsoft.com/office/drawing/2014/main" val="2359921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981232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- 2017-05-19 09:17:12</a:t>
                      </a:r>
                      <a:r>
                        <a:rPr kumimoji="0" lang="en-US" sz="1000" b="0" i="0" u="none" strike="noStrike" kern="1200" cap="none" spc="0" normalizeH="0" baseline="0" noProof="0">
                          <a:ln>
                            <a:noFill/>
                          </a:ln>
                          <a:solidFill>
                            <a:prstClr val="black"/>
                          </a:solidFill>
                          <a:effectLst/>
                          <a:uLnTx/>
                          <a:uFillTx/>
                          <a:latin typeface="+mn-lt"/>
                          <a:ea typeface="+mn-ea"/>
                          <a:cs typeface="+mn-cs"/>
                        </a:rPr>
                        <a:t>
Day four at the media dialogue #GulfGermany in Berlin: journalists from the Gulf region are exchanging ideas with their colleagues from Germany. What are the differences in their media landscapes, what are the similarities regarding their profession? We asked participants in how far they perceive that the colleagues from the other region work differently. Here are their answers: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39.13%</a:t>
                      </a:r>
                    </a:p>
                  </a:txBody>
                  <a:tcPr/>
                </a:tc>
                <a:extLst>
                  <a:ext uri="{0D108BD9-81ED-4DB2-BD59-A6C34878D82A}">
                    <a16:rowId xmlns:a16="http://schemas.microsoft.com/office/drawing/2014/main" val="3417407947"/>
                  </a:ext>
                </a:extLst>
              </a:tr>
            </a:tbl>
          </a:graphicData>
        </a:graphic>
      </p:graphicFrame>
      <p:sp>
        <p:nvSpPr>
          <p:cNvPr id="4" name="Text Placeholder 3">
            <a:extLst>
              <a:ext uri="{FF2B5EF4-FFF2-40B4-BE49-F238E27FC236}">
                <a16:creationId xmlns:a16="http://schemas.microsoft.com/office/drawing/2014/main" id="{5219FE54-C50E-4251-AA64-DB1155437E36}"/>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147944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B8AA2-9DAE-4C4E-B91B-98B702FFB9D0}"/>
              </a:ext>
            </a:extLst>
          </p:cNvPr>
          <p:cNvSpPr>
            <a:spLocks noGrp="1"/>
          </p:cNvSpPr>
          <p:nvPr>
            <p:ph type="title"/>
          </p:nvPr>
        </p:nvSpPr>
        <p:spPr/>
        <p:txBody>
          <a:bodyPr/>
          <a:lstStyle/>
          <a:p>
            <a:r>
              <a:rPr lang="en-US"/>
              <a:t>Facebook Native Video Posts Table - 9 of 21</a:t>
            </a:r>
          </a:p>
        </p:txBody>
      </p:sp>
      <p:graphicFrame>
        <p:nvGraphicFramePr>
          <p:cNvPr id="5" name="Table Placeholder 4">
            <a:extLst>
              <a:ext uri="{FF2B5EF4-FFF2-40B4-BE49-F238E27FC236}">
                <a16:creationId xmlns:a16="http://schemas.microsoft.com/office/drawing/2014/main" id="{EF4805C4-C617-4109-BD68-C9D71C0ECF3C}"/>
              </a:ext>
            </a:extLst>
          </p:cNvPr>
          <p:cNvGraphicFramePr>
            <a:graphicFrameLocks noGrp="1"/>
          </p:cNvGraphicFramePr>
          <p:nvPr>
            <p:ph type="tbl" sz="quarter" idx="13"/>
            <p:extLst>
              <p:ext uri="{D42A27DB-BD31-4B8C-83A1-F6EECF244321}">
                <p14:modId xmlns:p14="http://schemas.microsoft.com/office/powerpoint/2010/main" val="628729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8579177"/>
                    </a:ext>
                  </a:extLst>
                </a:gridCol>
                <a:gridCol w="411480">
                  <a:extLst>
                    <a:ext uri="{9D8B030D-6E8A-4147-A177-3AD203B41FA5}">
                      <a16:colId xmlns:a16="http://schemas.microsoft.com/office/drawing/2014/main" val="3703277136"/>
                    </a:ext>
                  </a:extLst>
                </a:gridCol>
                <a:gridCol w="411480">
                  <a:extLst>
                    <a:ext uri="{9D8B030D-6E8A-4147-A177-3AD203B41FA5}">
                      <a16:colId xmlns:a16="http://schemas.microsoft.com/office/drawing/2014/main" val="3604102344"/>
                    </a:ext>
                  </a:extLst>
                </a:gridCol>
                <a:gridCol w="411480">
                  <a:extLst>
                    <a:ext uri="{9D8B030D-6E8A-4147-A177-3AD203B41FA5}">
                      <a16:colId xmlns:a16="http://schemas.microsoft.com/office/drawing/2014/main" val="3012792429"/>
                    </a:ext>
                  </a:extLst>
                </a:gridCol>
                <a:gridCol w="411480">
                  <a:extLst>
                    <a:ext uri="{9D8B030D-6E8A-4147-A177-3AD203B41FA5}">
                      <a16:colId xmlns:a16="http://schemas.microsoft.com/office/drawing/2014/main" val="1686354495"/>
                    </a:ext>
                  </a:extLst>
                </a:gridCol>
                <a:gridCol w="411480">
                  <a:extLst>
                    <a:ext uri="{9D8B030D-6E8A-4147-A177-3AD203B41FA5}">
                      <a16:colId xmlns:a16="http://schemas.microsoft.com/office/drawing/2014/main" val="3536128787"/>
                    </a:ext>
                  </a:extLst>
                </a:gridCol>
                <a:gridCol w="411480">
                  <a:extLst>
                    <a:ext uri="{9D8B030D-6E8A-4147-A177-3AD203B41FA5}">
                      <a16:colId xmlns:a16="http://schemas.microsoft.com/office/drawing/2014/main" val="3675423680"/>
                    </a:ext>
                  </a:extLst>
                </a:gridCol>
                <a:gridCol w="411480">
                  <a:extLst>
                    <a:ext uri="{9D8B030D-6E8A-4147-A177-3AD203B41FA5}">
                      <a16:colId xmlns:a16="http://schemas.microsoft.com/office/drawing/2014/main" val="3359592505"/>
                    </a:ext>
                  </a:extLst>
                </a:gridCol>
                <a:gridCol w="411480">
                  <a:extLst>
                    <a:ext uri="{9D8B030D-6E8A-4147-A177-3AD203B41FA5}">
                      <a16:colId xmlns:a16="http://schemas.microsoft.com/office/drawing/2014/main" val="1507705330"/>
                    </a:ext>
                  </a:extLst>
                </a:gridCol>
                <a:gridCol w="411480">
                  <a:extLst>
                    <a:ext uri="{9D8B030D-6E8A-4147-A177-3AD203B41FA5}">
                      <a16:colId xmlns:a16="http://schemas.microsoft.com/office/drawing/2014/main" val="804052961"/>
                    </a:ext>
                  </a:extLst>
                </a:gridCol>
                <a:gridCol w="411480">
                  <a:extLst>
                    <a:ext uri="{9D8B030D-6E8A-4147-A177-3AD203B41FA5}">
                      <a16:colId xmlns:a16="http://schemas.microsoft.com/office/drawing/2014/main" val="1299209698"/>
                    </a:ext>
                  </a:extLst>
                </a:gridCol>
                <a:gridCol w="411480">
                  <a:extLst>
                    <a:ext uri="{9D8B030D-6E8A-4147-A177-3AD203B41FA5}">
                      <a16:colId xmlns:a16="http://schemas.microsoft.com/office/drawing/2014/main" val="1212157436"/>
                    </a:ext>
                  </a:extLst>
                </a:gridCol>
                <a:gridCol w="411480">
                  <a:extLst>
                    <a:ext uri="{9D8B030D-6E8A-4147-A177-3AD203B41FA5}">
                      <a16:colId xmlns:a16="http://schemas.microsoft.com/office/drawing/2014/main" val="1150866592"/>
                    </a:ext>
                  </a:extLst>
                </a:gridCol>
                <a:gridCol w="411480">
                  <a:extLst>
                    <a:ext uri="{9D8B030D-6E8A-4147-A177-3AD203B41FA5}">
                      <a16:colId xmlns:a16="http://schemas.microsoft.com/office/drawing/2014/main" val="3483294039"/>
                    </a:ext>
                  </a:extLst>
                </a:gridCol>
                <a:gridCol w="411480">
                  <a:extLst>
                    <a:ext uri="{9D8B030D-6E8A-4147-A177-3AD203B41FA5}">
                      <a16:colId xmlns:a16="http://schemas.microsoft.com/office/drawing/2014/main" val="2399181184"/>
                    </a:ext>
                  </a:extLst>
                </a:gridCol>
                <a:gridCol w="411480">
                  <a:extLst>
                    <a:ext uri="{9D8B030D-6E8A-4147-A177-3AD203B41FA5}">
                      <a16:colId xmlns:a16="http://schemas.microsoft.com/office/drawing/2014/main" val="1046076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309385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DW Akademie - 2017-05-18 11:00:50</a:t>
                      </a:r>
                      <a:r>
                        <a:rPr kumimoji="0" lang="de-DE" sz="1000" b="0" i="0" u="none" strike="noStrike" kern="1200" cap="none" spc="0" normalizeH="0" baseline="0" noProof="0">
                          <a:ln>
                            <a:noFill/>
                          </a:ln>
                          <a:solidFill>
                            <a:prstClr val="black"/>
                          </a:solidFill>
                          <a:effectLst/>
                          <a:uLnTx/>
                          <a:uFillTx/>
                          <a:latin typeface="+mn-lt"/>
                          <a:ea typeface="+mn-ea"/>
                          <a:cs typeface="+mn-cs"/>
                        </a:rPr>
                        <a:t>
Teilnehmerinnen und Teilnehmer des Media Dialogue "Gulf region: Journalists shaping the future“ in Berlin zeigen, wie sie sich in ihrer Rolle als Journalisten sehen:   #GulfGermany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2.5010583333333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extLst>
                  <a:ext uri="{0D108BD9-81ED-4DB2-BD59-A6C34878D82A}">
                    <a16:rowId xmlns:a16="http://schemas.microsoft.com/office/drawing/2014/main" val="1906468355"/>
                  </a:ext>
                </a:extLst>
              </a:tr>
            </a:tbl>
          </a:graphicData>
        </a:graphic>
      </p:graphicFrame>
      <p:sp>
        <p:nvSpPr>
          <p:cNvPr id="4" name="Text Placeholder 3">
            <a:extLst>
              <a:ext uri="{FF2B5EF4-FFF2-40B4-BE49-F238E27FC236}">
                <a16:creationId xmlns:a16="http://schemas.microsoft.com/office/drawing/2014/main" id="{10B4AAB2-E0F0-4674-B09C-67E3FC8940FB}"/>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675684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3779F-CFA1-4938-976F-59896DBBE468}"/>
              </a:ext>
            </a:extLst>
          </p:cNvPr>
          <p:cNvSpPr>
            <a:spLocks noGrp="1"/>
          </p:cNvSpPr>
          <p:nvPr>
            <p:ph type="title"/>
          </p:nvPr>
        </p:nvSpPr>
        <p:spPr/>
        <p:txBody>
          <a:bodyPr/>
          <a:lstStyle/>
          <a:p>
            <a:r>
              <a:rPr lang="en-US"/>
              <a:t>Facebook Native Video Posts Table - 10 of 21</a:t>
            </a:r>
          </a:p>
        </p:txBody>
      </p:sp>
      <p:graphicFrame>
        <p:nvGraphicFramePr>
          <p:cNvPr id="5" name="Table Placeholder 4">
            <a:extLst>
              <a:ext uri="{FF2B5EF4-FFF2-40B4-BE49-F238E27FC236}">
                <a16:creationId xmlns:a16="http://schemas.microsoft.com/office/drawing/2014/main" id="{C8C190B7-F42E-479B-B9ED-1F385554DA5A}"/>
              </a:ext>
            </a:extLst>
          </p:cNvPr>
          <p:cNvGraphicFramePr>
            <a:graphicFrameLocks noGrp="1"/>
          </p:cNvGraphicFramePr>
          <p:nvPr>
            <p:ph type="tbl" sz="quarter" idx="13"/>
            <p:extLst>
              <p:ext uri="{D42A27DB-BD31-4B8C-83A1-F6EECF244321}">
                <p14:modId xmlns:p14="http://schemas.microsoft.com/office/powerpoint/2010/main" val="3581691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142354"/>
                    </a:ext>
                  </a:extLst>
                </a:gridCol>
                <a:gridCol w="411480">
                  <a:extLst>
                    <a:ext uri="{9D8B030D-6E8A-4147-A177-3AD203B41FA5}">
                      <a16:colId xmlns:a16="http://schemas.microsoft.com/office/drawing/2014/main" val="20405522"/>
                    </a:ext>
                  </a:extLst>
                </a:gridCol>
                <a:gridCol w="411480">
                  <a:extLst>
                    <a:ext uri="{9D8B030D-6E8A-4147-A177-3AD203B41FA5}">
                      <a16:colId xmlns:a16="http://schemas.microsoft.com/office/drawing/2014/main" val="1122384020"/>
                    </a:ext>
                  </a:extLst>
                </a:gridCol>
                <a:gridCol w="411480">
                  <a:extLst>
                    <a:ext uri="{9D8B030D-6E8A-4147-A177-3AD203B41FA5}">
                      <a16:colId xmlns:a16="http://schemas.microsoft.com/office/drawing/2014/main" val="4071471155"/>
                    </a:ext>
                  </a:extLst>
                </a:gridCol>
                <a:gridCol w="411480">
                  <a:extLst>
                    <a:ext uri="{9D8B030D-6E8A-4147-A177-3AD203B41FA5}">
                      <a16:colId xmlns:a16="http://schemas.microsoft.com/office/drawing/2014/main" val="2410929390"/>
                    </a:ext>
                  </a:extLst>
                </a:gridCol>
                <a:gridCol w="411480">
                  <a:extLst>
                    <a:ext uri="{9D8B030D-6E8A-4147-A177-3AD203B41FA5}">
                      <a16:colId xmlns:a16="http://schemas.microsoft.com/office/drawing/2014/main" val="586081786"/>
                    </a:ext>
                  </a:extLst>
                </a:gridCol>
                <a:gridCol w="411480">
                  <a:extLst>
                    <a:ext uri="{9D8B030D-6E8A-4147-A177-3AD203B41FA5}">
                      <a16:colId xmlns:a16="http://schemas.microsoft.com/office/drawing/2014/main" val="317404814"/>
                    </a:ext>
                  </a:extLst>
                </a:gridCol>
                <a:gridCol w="411480">
                  <a:extLst>
                    <a:ext uri="{9D8B030D-6E8A-4147-A177-3AD203B41FA5}">
                      <a16:colId xmlns:a16="http://schemas.microsoft.com/office/drawing/2014/main" val="3319675323"/>
                    </a:ext>
                  </a:extLst>
                </a:gridCol>
                <a:gridCol w="411480">
                  <a:extLst>
                    <a:ext uri="{9D8B030D-6E8A-4147-A177-3AD203B41FA5}">
                      <a16:colId xmlns:a16="http://schemas.microsoft.com/office/drawing/2014/main" val="1161103631"/>
                    </a:ext>
                  </a:extLst>
                </a:gridCol>
                <a:gridCol w="411480">
                  <a:extLst>
                    <a:ext uri="{9D8B030D-6E8A-4147-A177-3AD203B41FA5}">
                      <a16:colId xmlns:a16="http://schemas.microsoft.com/office/drawing/2014/main" val="1418791379"/>
                    </a:ext>
                  </a:extLst>
                </a:gridCol>
                <a:gridCol w="411480">
                  <a:extLst>
                    <a:ext uri="{9D8B030D-6E8A-4147-A177-3AD203B41FA5}">
                      <a16:colId xmlns:a16="http://schemas.microsoft.com/office/drawing/2014/main" val="3245573897"/>
                    </a:ext>
                  </a:extLst>
                </a:gridCol>
                <a:gridCol w="411480">
                  <a:extLst>
                    <a:ext uri="{9D8B030D-6E8A-4147-A177-3AD203B41FA5}">
                      <a16:colId xmlns:a16="http://schemas.microsoft.com/office/drawing/2014/main" val="3716448508"/>
                    </a:ext>
                  </a:extLst>
                </a:gridCol>
                <a:gridCol w="411480">
                  <a:extLst>
                    <a:ext uri="{9D8B030D-6E8A-4147-A177-3AD203B41FA5}">
                      <a16:colId xmlns:a16="http://schemas.microsoft.com/office/drawing/2014/main" val="2211295714"/>
                    </a:ext>
                  </a:extLst>
                </a:gridCol>
                <a:gridCol w="411480">
                  <a:extLst>
                    <a:ext uri="{9D8B030D-6E8A-4147-A177-3AD203B41FA5}">
                      <a16:colId xmlns:a16="http://schemas.microsoft.com/office/drawing/2014/main" val="1336511699"/>
                    </a:ext>
                  </a:extLst>
                </a:gridCol>
                <a:gridCol w="411480">
                  <a:extLst>
                    <a:ext uri="{9D8B030D-6E8A-4147-A177-3AD203B41FA5}">
                      <a16:colId xmlns:a16="http://schemas.microsoft.com/office/drawing/2014/main" val="1088234689"/>
                    </a:ext>
                  </a:extLst>
                </a:gridCol>
                <a:gridCol w="411480">
                  <a:extLst>
                    <a:ext uri="{9D8B030D-6E8A-4147-A177-3AD203B41FA5}">
                      <a16:colId xmlns:a16="http://schemas.microsoft.com/office/drawing/2014/main" val="3604004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41516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- 2017-05-17 12:39:54</a:t>
                      </a:r>
                      <a:r>
                        <a:rPr kumimoji="0" lang="en-US" sz="1000" b="0" i="0" u="none" strike="noStrike" kern="1200" cap="none" spc="0" normalizeH="0" baseline="0" noProof="0">
                          <a:ln>
                            <a:noFill/>
                          </a:ln>
                          <a:solidFill>
                            <a:prstClr val="black"/>
                          </a:solidFill>
                          <a:effectLst/>
                          <a:uLnTx/>
                          <a:uFillTx/>
                          <a:latin typeface="+mn-lt"/>
                          <a:ea typeface="+mn-ea"/>
                          <a:cs typeface="+mn-cs"/>
                        </a:rPr>
                        <a:t>
Beim Media Dialogue "Gulf region: Journalists shaping the future“ in Berlin diskutieren Journalisten aus  Katar, Saudi-Arabien, Oman, Bahrain, den Vereinigten Arabischen Emiraten, Kuwait und Deutschland über die Zukunft des Journalismus in ihren Ländern. Einer von ihnen ist Mohammed Alrizqi aus Saudi-Arabien. Hier erzählt er, was er sich von dem Austausch erhofft: #GulfGermany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7.5529483333333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23.08%</a:t>
                      </a:r>
                    </a:p>
                  </a:txBody>
                  <a:tcPr/>
                </a:tc>
                <a:extLst>
                  <a:ext uri="{0D108BD9-81ED-4DB2-BD59-A6C34878D82A}">
                    <a16:rowId xmlns:a16="http://schemas.microsoft.com/office/drawing/2014/main" val="2884490852"/>
                  </a:ext>
                </a:extLst>
              </a:tr>
            </a:tbl>
          </a:graphicData>
        </a:graphic>
      </p:graphicFrame>
      <p:sp>
        <p:nvSpPr>
          <p:cNvPr id="4" name="Text Placeholder 3">
            <a:extLst>
              <a:ext uri="{FF2B5EF4-FFF2-40B4-BE49-F238E27FC236}">
                <a16:creationId xmlns:a16="http://schemas.microsoft.com/office/drawing/2014/main" id="{6B4CF900-CB00-4896-8AE7-3B936D29371F}"/>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3928822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D8FF0-DE21-4DBF-AE93-2C3CBE1CAD6E}"/>
              </a:ext>
            </a:extLst>
          </p:cNvPr>
          <p:cNvSpPr>
            <a:spLocks noGrp="1"/>
          </p:cNvSpPr>
          <p:nvPr>
            <p:ph type="title"/>
          </p:nvPr>
        </p:nvSpPr>
        <p:spPr/>
        <p:txBody>
          <a:bodyPr/>
          <a:lstStyle/>
          <a:p>
            <a:r>
              <a:rPr lang="en-US"/>
              <a:t>Facebook Native Video Posts Table - 11 of 21</a:t>
            </a:r>
          </a:p>
        </p:txBody>
      </p:sp>
      <p:graphicFrame>
        <p:nvGraphicFramePr>
          <p:cNvPr id="5" name="Table Placeholder 4">
            <a:extLst>
              <a:ext uri="{FF2B5EF4-FFF2-40B4-BE49-F238E27FC236}">
                <a16:creationId xmlns:a16="http://schemas.microsoft.com/office/drawing/2014/main" id="{5C00A32C-45CC-47D2-841B-A1A7D7AD29B7}"/>
              </a:ext>
            </a:extLst>
          </p:cNvPr>
          <p:cNvGraphicFramePr>
            <a:graphicFrameLocks noGrp="1"/>
          </p:cNvGraphicFramePr>
          <p:nvPr>
            <p:ph type="tbl" sz="quarter" idx="13"/>
            <p:extLst>
              <p:ext uri="{D42A27DB-BD31-4B8C-83A1-F6EECF244321}">
                <p14:modId xmlns:p14="http://schemas.microsoft.com/office/powerpoint/2010/main" val="2298979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84889346"/>
                    </a:ext>
                  </a:extLst>
                </a:gridCol>
                <a:gridCol w="411480">
                  <a:extLst>
                    <a:ext uri="{9D8B030D-6E8A-4147-A177-3AD203B41FA5}">
                      <a16:colId xmlns:a16="http://schemas.microsoft.com/office/drawing/2014/main" val="3302538397"/>
                    </a:ext>
                  </a:extLst>
                </a:gridCol>
                <a:gridCol w="411480">
                  <a:extLst>
                    <a:ext uri="{9D8B030D-6E8A-4147-A177-3AD203B41FA5}">
                      <a16:colId xmlns:a16="http://schemas.microsoft.com/office/drawing/2014/main" val="2293744671"/>
                    </a:ext>
                  </a:extLst>
                </a:gridCol>
                <a:gridCol w="411480">
                  <a:extLst>
                    <a:ext uri="{9D8B030D-6E8A-4147-A177-3AD203B41FA5}">
                      <a16:colId xmlns:a16="http://schemas.microsoft.com/office/drawing/2014/main" val="2958971427"/>
                    </a:ext>
                  </a:extLst>
                </a:gridCol>
                <a:gridCol w="411480">
                  <a:extLst>
                    <a:ext uri="{9D8B030D-6E8A-4147-A177-3AD203B41FA5}">
                      <a16:colId xmlns:a16="http://schemas.microsoft.com/office/drawing/2014/main" val="4018767638"/>
                    </a:ext>
                  </a:extLst>
                </a:gridCol>
                <a:gridCol w="411480">
                  <a:extLst>
                    <a:ext uri="{9D8B030D-6E8A-4147-A177-3AD203B41FA5}">
                      <a16:colId xmlns:a16="http://schemas.microsoft.com/office/drawing/2014/main" val="1929933829"/>
                    </a:ext>
                  </a:extLst>
                </a:gridCol>
                <a:gridCol w="411480">
                  <a:extLst>
                    <a:ext uri="{9D8B030D-6E8A-4147-A177-3AD203B41FA5}">
                      <a16:colId xmlns:a16="http://schemas.microsoft.com/office/drawing/2014/main" val="3981931643"/>
                    </a:ext>
                  </a:extLst>
                </a:gridCol>
                <a:gridCol w="411480">
                  <a:extLst>
                    <a:ext uri="{9D8B030D-6E8A-4147-A177-3AD203B41FA5}">
                      <a16:colId xmlns:a16="http://schemas.microsoft.com/office/drawing/2014/main" val="2176854550"/>
                    </a:ext>
                  </a:extLst>
                </a:gridCol>
                <a:gridCol w="411480">
                  <a:extLst>
                    <a:ext uri="{9D8B030D-6E8A-4147-A177-3AD203B41FA5}">
                      <a16:colId xmlns:a16="http://schemas.microsoft.com/office/drawing/2014/main" val="960211021"/>
                    </a:ext>
                  </a:extLst>
                </a:gridCol>
                <a:gridCol w="411480">
                  <a:extLst>
                    <a:ext uri="{9D8B030D-6E8A-4147-A177-3AD203B41FA5}">
                      <a16:colId xmlns:a16="http://schemas.microsoft.com/office/drawing/2014/main" val="3545359262"/>
                    </a:ext>
                  </a:extLst>
                </a:gridCol>
                <a:gridCol w="411480">
                  <a:extLst>
                    <a:ext uri="{9D8B030D-6E8A-4147-A177-3AD203B41FA5}">
                      <a16:colId xmlns:a16="http://schemas.microsoft.com/office/drawing/2014/main" val="2769764196"/>
                    </a:ext>
                  </a:extLst>
                </a:gridCol>
                <a:gridCol w="411480">
                  <a:extLst>
                    <a:ext uri="{9D8B030D-6E8A-4147-A177-3AD203B41FA5}">
                      <a16:colId xmlns:a16="http://schemas.microsoft.com/office/drawing/2014/main" val="3337916907"/>
                    </a:ext>
                  </a:extLst>
                </a:gridCol>
                <a:gridCol w="411480">
                  <a:extLst>
                    <a:ext uri="{9D8B030D-6E8A-4147-A177-3AD203B41FA5}">
                      <a16:colId xmlns:a16="http://schemas.microsoft.com/office/drawing/2014/main" val="3405624397"/>
                    </a:ext>
                  </a:extLst>
                </a:gridCol>
                <a:gridCol w="411480">
                  <a:extLst>
                    <a:ext uri="{9D8B030D-6E8A-4147-A177-3AD203B41FA5}">
                      <a16:colId xmlns:a16="http://schemas.microsoft.com/office/drawing/2014/main" val="263142993"/>
                    </a:ext>
                  </a:extLst>
                </a:gridCol>
                <a:gridCol w="411480">
                  <a:extLst>
                    <a:ext uri="{9D8B030D-6E8A-4147-A177-3AD203B41FA5}">
                      <a16:colId xmlns:a16="http://schemas.microsoft.com/office/drawing/2014/main" val="2405478143"/>
                    </a:ext>
                  </a:extLst>
                </a:gridCol>
                <a:gridCol w="411480">
                  <a:extLst>
                    <a:ext uri="{9D8B030D-6E8A-4147-A177-3AD203B41FA5}">
                      <a16:colId xmlns:a16="http://schemas.microsoft.com/office/drawing/2014/main" val="1423952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05671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- 2017-04-24 08:05:18</a:t>
                      </a:r>
                      <a:r>
                        <a:rPr kumimoji="0" lang="en-US" sz="1000" b="0" i="0" u="none" strike="noStrike" kern="1200" cap="none" spc="0" normalizeH="0" baseline="0" noProof="0">
                          <a:ln>
                            <a:noFill/>
                          </a:ln>
                          <a:solidFill>
                            <a:prstClr val="black"/>
                          </a:solidFill>
                          <a:effectLst/>
                          <a:uLnTx/>
                          <a:uFillTx/>
                          <a:latin typeface="+mn-lt"/>
                          <a:ea typeface="+mn-ea"/>
                          <a:cs typeface="+mn-cs"/>
                        </a:rPr>
                        <a:t>
Final Call for Application for the IMS-Intake 2017 | Deadline: Sunday, 30th April
Are you still hesitating?
Watch the compilation of IMS-student statements and get convinced of the unique experience which is awaiting you as a student at DW headquarters in Bonn.
For further information please visit our homepage: www.ims-master.de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12.039425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extLst>
                  <a:ext uri="{0D108BD9-81ED-4DB2-BD59-A6C34878D82A}">
                    <a16:rowId xmlns:a16="http://schemas.microsoft.com/office/drawing/2014/main" val="2542580186"/>
                  </a:ext>
                </a:extLst>
              </a:tr>
            </a:tbl>
          </a:graphicData>
        </a:graphic>
      </p:graphicFrame>
      <p:sp>
        <p:nvSpPr>
          <p:cNvPr id="4" name="Text Placeholder 3">
            <a:extLst>
              <a:ext uri="{FF2B5EF4-FFF2-40B4-BE49-F238E27FC236}">
                <a16:creationId xmlns:a16="http://schemas.microsoft.com/office/drawing/2014/main" id="{F15E547D-6461-4FDF-8189-B7D0ADE5F2B7}"/>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2750171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C539F-2E53-4FD0-91E8-17FDEE6E487A}"/>
              </a:ext>
            </a:extLst>
          </p:cNvPr>
          <p:cNvSpPr>
            <a:spLocks noGrp="1"/>
          </p:cNvSpPr>
          <p:nvPr>
            <p:ph type="title"/>
          </p:nvPr>
        </p:nvSpPr>
        <p:spPr/>
        <p:txBody>
          <a:bodyPr/>
          <a:lstStyle/>
          <a:p>
            <a:r>
              <a:rPr lang="en-US"/>
              <a:t>Facebook Native Video Posts Table - 12 of 21</a:t>
            </a:r>
          </a:p>
        </p:txBody>
      </p:sp>
      <p:graphicFrame>
        <p:nvGraphicFramePr>
          <p:cNvPr id="5" name="Table Placeholder 4">
            <a:extLst>
              <a:ext uri="{FF2B5EF4-FFF2-40B4-BE49-F238E27FC236}">
                <a16:creationId xmlns:a16="http://schemas.microsoft.com/office/drawing/2014/main" id="{761D47C7-2CCF-4B64-891C-B5885CE22D1B}"/>
              </a:ext>
            </a:extLst>
          </p:cNvPr>
          <p:cNvGraphicFramePr>
            <a:graphicFrameLocks noGrp="1"/>
          </p:cNvGraphicFramePr>
          <p:nvPr>
            <p:ph type="tbl" sz="quarter" idx="13"/>
            <p:extLst>
              <p:ext uri="{D42A27DB-BD31-4B8C-83A1-F6EECF244321}">
                <p14:modId xmlns:p14="http://schemas.microsoft.com/office/powerpoint/2010/main" val="871571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7217823"/>
                    </a:ext>
                  </a:extLst>
                </a:gridCol>
                <a:gridCol w="411480">
                  <a:extLst>
                    <a:ext uri="{9D8B030D-6E8A-4147-A177-3AD203B41FA5}">
                      <a16:colId xmlns:a16="http://schemas.microsoft.com/office/drawing/2014/main" val="2042405933"/>
                    </a:ext>
                  </a:extLst>
                </a:gridCol>
                <a:gridCol w="411480">
                  <a:extLst>
                    <a:ext uri="{9D8B030D-6E8A-4147-A177-3AD203B41FA5}">
                      <a16:colId xmlns:a16="http://schemas.microsoft.com/office/drawing/2014/main" val="3503847712"/>
                    </a:ext>
                  </a:extLst>
                </a:gridCol>
                <a:gridCol w="411480">
                  <a:extLst>
                    <a:ext uri="{9D8B030D-6E8A-4147-A177-3AD203B41FA5}">
                      <a16:colId xmlns:a16="http://schemas.microsoft.com/office/drawing/2014/main" val="2274796147"/>
                    </a:ext>
                  </a:extLst>
                </a:gridCol>
                <a:gridCol w="411480">
                  <a:extLst>
                    <a:ext uri="{9D8B030D-6E8A-4147-A177-3AD203B41FA5}">
                      <a16:colId xmlns:a16="http://schemas.microsoft.com/office/drawing/2014/main" val="2699542099"/>
                    </a:ext>
                  </a:extLst>
                </a:gridCol>
                <a:gridCol w="411480">
                  <a:extLst>
                    <a:ext uri="{9D8B030D-6E8A-4147-A177-3AD203B41FA5}">
                      <a16:colId xmlns:a16="http://schemas.microsoft.com/office/drawing/2014/main" val="3274672575"/>
                    </a:ext>
                  </a:extLst>
                </a:gridCol>
                <a:gridCol w="411480">
                  <a:extLst>
                    <a:ext uri="{9D8B030D-6E8A-4147-A177-3AD203B41FA5}">
                      <a16:colId xmlns:a16="http://schemas.microsoft.com/office/drawing/2014/main" val="3402682386"/>
                    </a:ext>
                  </a:extLst>
                </a:gridCol>
                <a:gridCol w="411480">
                  <a:extLst>
                    <a:ext uri="{9D8B030D-6E8A-4147-A177-3AD203B41FA5}">
                      <a16:colId xmlns:a16="http://schemas.microsoft.com/office/drawing/2014/main" val="3588712951"/>
                    </a:ext>
                  </a:extLst>
                </a:gridCol>
                <a:gridCol w="411480">
                  <a:extLst>
                    <a:ext uri="{9D8B030D-6E8A-4147-A177-3AD203B41FA5}">
                      <a16:colId xmlns:a16="http://schemas.microsoft.com/office/drawing/2014/main" val="2342415924"/>
                    </a:ext>
                  </a:extLst>
                </a:gridCol>
                <a:gridCol w="411480">
                  <a:extLst>
                    <a:ext uri="{9D8B030D-6E8A-4147-A177-3AD203B41FA5}">
                      <a16:colId xmlns:a16="http://schemas.microsoft.com/office/drawing/2014/main" val="3042811591"/>
                    </a:ext>
                  </a:extLst>
                </a:gridCol>
                <a:gridCol w="411480">
                  <a:extLst>
                    <a:ext uri="{9D8B030D-6E8A-4147-A177-3AD203B41FA5}">
                      <a16:colId xmlns:a16="http://schemas.microsoft.com/office/drawing/2014/main" val="3822516996"/>
                    </a:ext>
                  </a:extLst>
                </a:gridCol>
                <a:gridCol w="411480">
                  <a:extLst>
                    <a:ext uri="{9D8B030D-6E8A-4147-A177-3AD203B41FA5}">
                      <a16:colId xmlns:a16="http://schemas.microsoft.com/office/drawing/2014/main" val="565335029"/>
                    </a:ext>
                  </a:extLst>
                </a:gridCol>
                <a:gridCol w="411480">
                  <a:extLst>
                    <a:ext uri="{9D8B030D-6E8A-4147-A177-3AD203B41FA5}">
                      <a16:colId xmlns:a16="http://schemas.microsoft.com/office/drawing/2014/main" val="471273216"/>
                    </a:ext>
                  </a:extLst>
                </a:gridCol>
                <a:gridCol w="411480">
                  <a:extLst>
                    <a:ext uri="{9D8B030D-6E8A-4147-A177-3AD203B41FA5}">
                      <a16:colId xmlns:a16="http://schemas.microsoft.com/office/drawing/2014/main" val="456947704"/>
                    </a:ext>
                  </a:extLst>
                </a:gridCol>
                <a:gridCol w="411480">
                  <a:extLst>
                    <a:ext uri="{9D8B030D-6E8A-4147-A177-3AD203B41FA5}">
                      <a16:colId xmlns:a16="http://schemas.microsoft.com/office/drawing/2014/main" val="3550350137"/>
                    </a:ext>
                  </a:extLst>
                </a:gridCol>
                <a:gridCol w="411480">
                  <a:extLst>
                    <a:ext uri="{9D8B030D-6E8A-4147-A177-3AD203B41FA5}">
                      <a16:colId xmlns:a16="http://schemas.microsoft.com/office/drawing/2014/main" val="429773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703877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- 2017-04-20 14:41:51</a:t>
                      </a:r>
                      <a:r>
                        <a:rPr kumimoji="0" lang="en-US" sz="1000" b="0" i="0" u="none" strike="noStrike" kern="1200" cap="none" spc="0" normalizeH="0" baseline="0" noProof="0">
                          <a:ln>
                            <a:noFill/>
                          </a:ln>
                          <a:solidFill>
                            <a:prstClr val="black"/>
                          </a:solidFill>
                          <a:effectLst/>
                          <a:uLnTx/>
                          <a:uFillTx/>
                          <a:latin typeface="+mn-lt"/>
                          <a:ea typeface="+mn-ea"/>
                          <a:cs typeface="+mn-cs"/>
                        </a:rPr>
                        <a:t>
Today, the full scholarship holder Ahmed Yacoub from Egypt is giving his statement on studying at DW here in Bonn. Watch and get encouraged to apply for our Master’s Program “International Media Studies”!
Applications for the ninth intake are still being accepted until 30th April!
Want to learn more? Visit our website: www.ims-master.de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a:t>
                      </a:r>
                    </a:p>
                  </a:txBody>
                  <a:tcPr/>
                </a:tc>
                <a:extLst>
                  <a:ext uri="{0D108BD9-81ED-4DB2-BD59-A6C34878D82A}">
                    <a16:rowId xmlns:a16="http://schemas.microsoft.com/office/drawing/2014/main" val="1551930273"/>
                  </a:ext>
                </a:extLst>
              </a:tr>
            </a:tbl>
          </a:graphicData>
        </a:graphic>
      </p:graphicFrame>
      <p:sp>
        <p:nvSpPr>
          <p:cNvPr id="4" name="Text Placeholder 3">
            <a:extLst>
              <a:ext uri="{FF2B5EF4-FFF2-40B4-BE49-F238E27FC236}">
                <a16:creationId xmlns:a16="http://schemas.microsoft.com/office/drawing/2014/main" id="{4FF86F57-6421-4032-9ADB-8204B209AAC5}"/>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2460514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C65AF-8466-4AE0-94B7-5639B1E2D2B7}"/>
              </a:ext>
            </a:extLst>
          </p:cNvPr>
          <p:cNvSpPr>
            <a:spLocks noGrp="1"/>
          </p:cNvSpPr>
          <p:nvPr>
            <p:ph type="title"/>
          </p:nvPr>
        </p:nvSpPr>
        <p:spPr/>
        <p:txBody>
          <a:bodyPr/>
          <a:lstStyle/>
          <a:p>
            <a:r>
              <a:rPr lang="en-US"/>
              <a:t>Facebook Native Video Posts Table - 13 of 21</a:t>
            </a:r>
          </a:p>
        </p:txBody>
      </p:sp>
      <p:graphicFrame>
        <p:nvGraphicFramePr>
          <p:cNvPr id="5" name="Table Placeholder 4">
            <a:extLst>
              <a:ext uri="{FF2B5EF4-FFF2-40B4-BE49-F238E27FC236}">
                <a16:creationId xmlns:a16="http://schemas.microsoft.com/office/drawing/2014/main" id="{68C56AFD-090E-45FA-A3EE-B88DA724253D}"/>
              </a:ext>
            </a:extLst>
          </p:cNvPr>
          <p:cNvGraphicFramePr>
            <a:graphicFrameLocks noGrp="1"/>
          </p:cNvGraphicFramePr>
          <p:nvPr>
            <p:ph type="tbl" sz="quarter" idx="13"/>
            <p:extLst>
              <p:ext uri="{D42A27DB-BD31-4B8C-83A1-F6EECF244321}">
                <p14:modId xmlns:p14="http://schemas.microsoft.com/office/powerpoint/2010/main" val="3195966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8699918"/>
                    </a:ext>
                  </a:extLst>
                </a:gridCol>
                <a:gridCol w="411480">
                  <a:extLst>
                    <a:ext uri="{9D8B030D-6E8A-4147-A177-3AD203B41FA5}">
                      <a16:colId xmlns:a16="http://schemas.microsoft.com/office/drawing/2014/main" val="4098034710"/>
                    </a:ext>
                  </a:extLst>
                </a:gridCol>
                <a:gridCol w="411480">
                  <a:extLst>
                    <a:ext uri="{9D8B030D-6E8A-4147-A177-3AD203B41FA5}">
                      <a16:colId xmlns:a16="http://schemas.microsoft.com/office/drawing/2014/main" val="578279461"/>
                    </a:ext>
                  </a:extLst>
                </a:gridCol>
                <a:gridCol w="411480">
                  <a:extLst>
                    <a:ext uri="{9D8B030D-6E8A-4147-A177-3AD203B41FA5}">
                      <a16:colId xmlns:a16="http://schemas.microsoft.com/office/drawing/2014/main" val="3524771086"/>
                    </a:ext>
                  </a:extLst>
                </a:gridCol>
                <a:gridCol w="411480">
                  <a:extLst>
                    <a:ext uri="{9D8B030D-6E8A-4147-A177-3AD203B41FA5}">
                      <a16:colId xmlns:a16="http://schemas.microsoft.com/office/drawing/2014/main" val="2366644995"/>
                    </a:ext>
                  </a:extLst>
                </a:gridCol>
                <a:gridCol w="411480">
                  <a:extLst>
                    <a:ext uri="{9D8B030D-6E8A-4147-A177-3AD203B41FA5}">
                      <a16:colId xmlns:a16="http://schemas.microsoft.com/office/drawing/2014/main" val="2370164316"/>
                    </a:ext>
                  </a:extLst>
                </a:gridCol>
                <a:gridCol w="411480">
                  <a:extLst>
                    <a:ext uri="{9D8B030D-6E8A-4147-A177-3AD203B41FA5}">
                      <a16:colId xmlns:a16="http://schemas.microsoft.com/office/drawing/2014/main" val="3020688712"/>
                    </a:ext>
                  </a:extLst>
                </a:gridCol>
                <a:gridCol w="411480">
                  <a:extLst>
                    <a:ext uri="{9D8B030D-6E8A-4147-A177-3AD203B41FA5}">
                      <a16:colId xmlns:a16="http://schemas.microsoft.com/office/drawing/2014/main" val="2876190803"/>
                    </a:ext>
                  </a:extLst>
                </a:gridCol>
                <a:gridCol w="411480">
                  <a:extLst>
                    <a:ext uri="{9D8B030D-6E8A-4147-A177-3AD203B41FA5}">
                      <a16:colId xmlns:a16="http://schemas.microsoft.com/office/drawing/2014/main" val="3253123646"/>
                    </a:ext>
                  </a:extLst>
                </a:gridCol>
                <a:gridCol w="411480">
                  <a:extLst>
                    <a:ext uri="{9D8B030D-6E8A-4147-A177-3AD203B41FA5}">
                      <a16:colId xmlns:a16="http://schemas.microsoft.com/office/drawing/2014/main" val="1207844766"/>
                    </a:ext>
                  </a:extLst>
                </a:gridCol>
                <a:gridCol w="411480">
                  <a:extLst>
                    <a:ext uri="{9D8B030D-6E8A-4147-A177-3AD203B41FA5}">
                      <a16:colId xmlns:a16="http://schemas.microsoft.com/office/drawing/2014/main" val="1369095388"/>
                    </a:ext>
                  </a:extLst>
                </a:gridCol>
                <a:gridCol w="411480">
                  <a:extLst>
                    <a:ext uri="{9D8B030D-6E8A-4147-A177-3AD203B41FA5}">
                      <a16:colId xmlns:a16="http://schemas.microsoft.com/office/drawing/2014/main" val="621154226"/>
                    </a:ext>
                  </a:extLst>
                </a:gridCol>
                <a:gridCol w="411480">
                  <a:extLst>
                    <a:ext uri="{9D8B030D-6E8A-4147-A177-3AD203B41FA5}">
                      <a16:colId xmlns:a16="http://schemas.microsoft.com/office/drawing/2014/main" val="3800586927"/>
                    </a:ext>
                  </a:extLst>
                </a:gridCol>
                <a:gridCol w="411480">
                  <a:extLst>
                    <a:ext uri="{9D8B030D-6E8A-4147-A177-3AD203B41FA5}">
                      <a16:colId xmlns:a16="http://schemas.microsoft.com/office/drawing/2014/main" val="3474856498"/>
                    </a:ext>
                  </a:extLst>
                </a:gridCol>
                <a:gridCol w="411480">
                  <a:extLst>
                    <a:ext uri="{9D8B030D-6E8A-4147-A177-3AD203B41FA5}">
                      <a16:colId xmlns:a16="http://schemas.microsoft.com/office/drawing/2014/main" val="4266128117"/>
                    </a:ext>
                  </a:extLst>
                </a:gridCol>
                <a:gridCol w="411480">
                  <a:extLst>
                    <a:ext uri="{9D8B030D-6E8A-4147-A177-3AD203B41FA5}">
                      <a16:colId xmlns:a16="http://schemas.microsoft.com/office/drawing/2014/main" val="2896395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268831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- 2017-04-12 07:21:26</a:t>
                      </a:r>
                      <a:r>
                        <a:rPr kumimoji="0" lang="en-US" sz="1000" b="0" i="0" u="none" strike="noStrike" kern="1200" cap="none" spc="0" normalizeH="0" baseline="0" noProof="0">
                          <a:ln>
                            <a:noFill/>
                          </a:ln>
                          <a:solidFill>
                            <a:prstClr val="black"/>
                          </a:solidFill>
                          <a:effectLst/>
                          <a:uLnTx/>
                          <a:uFillTx/>
                          <a:latin typeface="+mn-lt"/>
                          <a:ea typeface="+mn-ea"/>
                          <a:cs typeface="+mn-cs"/>
                        </a:rPr>
                        <a:t>
Master’s Program “International Media Studies":  Application deadline extended! 
We are now looking forward to receiving your application until 30th April 2017!
Why should you apply?
Listen to Mia Calderón from Dominican Republic - now in her 2nd semester - sharing her experience living in Bonn and studying the IMS-Master’s Program at the DW headquarters in the Federal City.
The 9th intake of our Master's program will start in September 2017.  
For further information visit our website: www.ims-master.de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36.611641666667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extLst>
                  <a:ext uri="{0D108BD9-81ED-4DB2-BD59-A6C34878D82A}">
                    <a16:rowId xmlns:a16="http://schemas.microsoft.com/office/drawing/2014/main" val="892765693"/>
                  </a:ext>
                </a:extLst>
              </a:tr>
            </a:tbl>
          </a:graphicData>
        </a:graphic>
      </p:graphicFrame>
      <p:sp>
        <p:nvSpPr>
          <p:cNvPr id="4" name="Text Placeholder 3">
            <a:extLst>
              <a:ext uri="{FF2B5EF4-FFF2-40B4-BE49-F238E27FC236}">
                <a16:creationId xmlns:a16="http://schemas.microsoft.com/office/drawing/2014/main" id="{724CC567-638B-4522-A1BB-BF4693ECE79F}"/>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1022446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A6BC4-9F77-4C0A-9D82-6CBAC5673470}"/>
              </a:ext>
            </a:extLst>
          </p:cNvPr>
          <p:cNvSpPr>
            <a:spLocks noGrp="1"/>
          </p:cNvSpPr>
          <p:nvPr>
            <p:ph type="title"/>
          </p:nvPr>
        </p:nvSpPr>
        <p:spPr/>
        <p:txBody>
          <a:bodyPr/>
          <a:lstStyle/>
          <a:p>
            <a:r>
              <a:rPr lang="en-US"/>
              <a:t>Facebook Native Video Posts Table - 14 of 21</a:t>
            </a:r>
          </a:p>
        </p:txBody>
      </p:sp>
      <p:graphicFrame>
        <p:nvGraphicFramePr>
          <p:cNvPr id="5" name="Table Placeholder 4">
            <a:extLst>
              <a:ext uri="{FF2B5EF4-FFF2-40B4-BE49-F238E27FC236}">
                <a16:creationId xmlns:a16="http://schemas.microsoft.com/office/drawing/2014/main" id="{42B10F56-DDF9-4090-9069-935B31080176}"/>
              </a:ext>
            </a:extLst>
          </p:cNvPr>
          <p:cNvGraphicFramePr>
            <a:graphicFrameLocks noGrp="1"/>
          </p:cNvGraphicFramePr>
          <p:nvPr>
            <p:ph type="tbl" sz="quarter" idx="13"/>
            <p:extLst>
              <p:ext uri="{D42A27DB-BD31-4B8C-83A1-F6EECF244321}">
                <p14:modId xmlns:p14="http://schemas.microsoft.com/office/powerpoint/2010/main" val="713709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9607048"/>
                    </a:ext>
                  </a:extLst>
                </a:gridCol>
                <a:gridCol w="411480">
                  <a:extLst>
                    <a:ext uri="{9D8B030D-6E8A-4147-A177-3AD203B41FA5}">
                      <a16:colId xmlns:a16="http://schemas.microsoft.com/office/drawing/2014/main" val="1976463003"/>
                    </a:ext>
                  </a:extLst>
                </a:gridCol>
                <a:gridCol w="411480">
                  <a:extLst>
                    <a:ext uri="{9D8B030D-6E8A-4147-A177-3AD203B41FA5}">
                      <a16:colId xmlns:a16="http://schemas.microsoft.com/office/drawing/2014/main" val="1679033372"/>
                    </a:ext>
                  </a:extLst>
                </a:gridCol>
                <a:gridCol w="411480">
                  <a:extLst>
                    <a:ext uri="{9D8B030D-6E8A-4147-A177-3AD203B41FA5}">
                      <a16:colId xmlns:a16="http://schemas.microsoft.com/office/drawing/2014/main" val="1222510892"/>
                    </a:ext>
                  </a:extLst>
                </a:gridCol>
                <a:gridCol w="411480">
                  <a:extLst>
                    <a:ext uri="{9D8B030D-6E8A-4147-A177-3AD203B41FA5}">
                      <a16:colId xmlns:a16="http://schemas.microsoft.com/office/drawing/2014/main" val="800293072"/>
                    </a:ext>
                  </a:extLst>
                </a:gridCol>
                <a:gridCol w="411480">
                  <a:extLst>
                    <a:ext uri="{9D8B030D-6E8A-4147-A177-3AD203B41FA5}">
                      <a16:colId xmlns:a16="http://schemas.microsoft.com/office/drawing/2014/main" val="4239367025"/>
                    </a:ext>
                  </a:extLst>
                </a:gridCol>
                <a:gridCol w="411480">
                  <a:extLst>
                    <a:ext uri="{9D8B030D-6E8A-4147-A177-3AD203B41FA5}">
                      <a16:colId xmlns:a16="http://schemas.microsoft.com/office/drawing/2014/main" val="3023305615"/>
                    </a:ext>
                  </a:extLst>
                </a:gridCol>
                <a:gridCol w="411480">
                  <a:extLst>
                    <a:ext uri="{9D8B030D-6E8A-4147-A177-3AD203B41FA5}">
                      <a16:colId xmlns:a16="http://schemas.microsoft.com/office/drawing/2014/main" val="3205122233"/>
                    </a:ext>
                  </a:extLst>
                </a:gridCol>
                <a:gridCol w="411480">
                  <a:extLst>
                    <a:ext uri="{9D8B030D-6E8A-4147-A177-3AD203B41FA5}">
                      <a16:colId xmlns:a16="http://schemas.microsoft.com/office/drawing/2014/main" val="2744507992"/>
                    </a:ext>
                  </a:extLst>
                </a:gridCol>
                <a:gridCol w="411480">
                  <a:extLst>
                    <a:ext uri="{9D8B030D-6E8A-4147-A177-3AD203B41FA5}">
                      <a16:colId xmlns:a16="http://schemas.microsoft.com/office/drawing/2014/main" val="2232322409"/>
                    </a:ext>
                  </a:extLst>
                </a:gridCol>
                <a:gridCol w="411480">
                  <a:extLst>
                    <a:ext uri="{9D8B030D-6E8A-4147-A177-3AD203B41FA5}">
                      <a16:colId xmlns:a16="http://schemas.microsoft.com/office/drawing/2014/main" val="1533602656"/>
                    </a:ext>
                  </a:extLst>
                </a:gridCol>
                <a:gridCol w="411480">
                  <a:extLst>
                    <a:ext uri="{9D8B030D-6E8A-4147-A177-3AD203B41FA5}">
                      <a16:colId xmlns:a16="http://schemas.microsoft.com/office/drawing/2014/main" val="2406013107"/>
                    </a:ext>
                  </a:extLst>
                </a:gridCol>
                <a:gridCol w="411480">
                  <a:extLst>
                    <a:ext uri="{9D8B030D-6E8A-4147-A177-3AD203B41FA5}">
                      <a16:colId xmlns:a16="http://schemas.microsoft.com/office/drawing/2014/main" val="2528179355"/>
                    </a:ext>
                  </a:extLst>
                </a:gridCol>
                <a:gridCol w="411480">
                  <a:extLst>
                    <a:ext uri="{9D8B030D-6E8A-4147-A177-3AD203B41FA5}">
                      <a16:colId xmlns:a16="http://schemas.microsoft.com/office/drawing/2014/main" val="1531496602"/>
                    </a:ext>
                  </a:extLst>
                </a:gridCol>
                <a:gridCol w="411480">
                  <a:extLst>
                    <a:ext uri="{9D8B030D-6E8A-4147-A177-3AD203B41FA5}">
                      <a16:colId xmlns:a16="http://schemas.microsoft.com/office/drawing/2014/main" val="2723359043"/>
                    </a:ext>
                  </a:extLst>
                </a:gridCol>
                <a:gridCol w="411480">
                  <a:extLst>
                    <a:ext uri="{9D8B030D-6E8A-4147-A177-3AD203B41FA5}">
                      <a16:colId xmlns:a16="http://schemas.microsoft.com/office/drawing/2014/main" val="205896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284390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- 2017-03-29 11:42:56</a:t>
                      </a:r>
                      <a:r>
                        <a:rPr kumimoji="0" lang="en-US" sz="1000" b="0" i="0" u="none" strike="noStrike" kern="1200" cap="none" spc="0" normalizeH="0" baseline="0" noProof="0">
                          <a:ln>
                            <a:noFill/>
                          </a:ln>
                          <a:solidFill>
                            <a:prstClr val="black"/>
                          </a:solidFill>
                          <a:effectLst/>
                          <a:uLnTx/>
                          <a:uFillTx/>
                          <a:latin typeface="+mn-lt"/>
                          <a:ea typeface="+mn-ea"/>
                          <a:cs typeface="+mn-cs"/>
                        </a:rPr>
                        <a:t>
Today, Tomás Gutiérrez from Chile tells something about his life in Germany and studying the Master's Program "International Media Studies" at the DW headquarters in Bonn. 
Applications for the ninth intake of our bilingual IMS-Program starting in September 2017 are still being accepted until March 31, 2017.
For further information visit our website: www.ims-master.de or send an e-mail to ims@dw.com
We are looking forward to hearing from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41.857108333333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a:t>
                      </a:r>
                    </a:p>
                  </a:txBody>
                  <a:tcPr/>
                </a:tc>
                <a:extLst>
                  <a:ext uri="{0D108BD9-81ED-4DB2-BD59-A6C34878D82A}">
                    <a16:rowId xmlns:a16="http://schemas.microsoft.com/office/drawing/2014/main" val="950159258"/>
                  </a:ext>
                </a:extLst>
              </a:tr>
            </a:tbl>
          </a:graphicData>
        </a:graphic>
      </p:graphicFrame>
      <p:sp>
        <p:nvSpPr>
          <p:cNvPr id="4" name="Text Placeholder 3">
            <a:extLst>
              <a:ext uri="{FF2B5EF4-FFF2-40B4-BE49-F238E27FC236}">
                <a16:creationId xmlns:a16="http://schemas.microsoft.com/office/drawing/2014/main" id="{67D41FC8-D89E-4A69-B773-93705CA60192}"/>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2927518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E6DBE-A249-4C8A-B07F-E9A6C47618AA}"/>
              </a:ext>
            </a:extLst>
          </p:cNvPr>
          <p:cNvSpPr>
            <a:spLocks noGrp="1"/>
          </p:cNvSpPr>
          <p:nvPr>
            <p:ph type="title"/>
          </p:nvPr>
        </p:nvSpPr>
        <p:spPr/>
        <p:txBody>
          <a:bodyPr/>
          <a:lstStyle/>
          <a:p>
            <a:r>
              <a:rPr lang="en-US"/>
              <a:t>Facebook Native Video Posts Table - 15 of 21</a:t>
            </a:r>
          </a:p>
        </p:txBody>
      </p:sp>
      <p:graphicFrame>
        <p:nvGraphicFramePr>
          <p:cNvPr id="5" name="Table Placeholder 4">
            <a:extLst>
              <a:ext uri="{FF2B5EF4-FFF2-40B4-BE49-F238E27FC236}">
                <a16:creationId xmlns:a16="http://schemas.microsoft.com/office/drawing/2014/main" id="{FF9CDDFA-045C-406B-A6A1-C9C7D3B5E4C0}"/>
              </a:ext>
            </a:extLst>
          </p:cNvPr>
          <p:cNvGraphicFramePr>
            <a:graphicFrameLocks noGrp="1"/>
          </p:cNvGraphicFramePr>
          <p:nvPr>
            <p:ph type="tbl" sz="quarter" idx="13"/>
            <p:extLst>
              <p:ext uri="{D42A27DB-BD31-4B8C-83A1-F6EECF244321}">
                <p14:modId xmlns:p14="http://schemas.microsoft.com/office/powerpoint/2010/main" val="1716315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6512577"/>
                    </a:ext>
                  </a:extLst>
                </a:gridCol>
                <a:gridCol w="411480">
                  <a:extLst>
                    <a:ext uri="{9D8B030D-6E8A-4147-A177-3AD203B41FA5}">
                      <a16:colId xmlns:a16="http://schemas.microsoft.com/office/drawing/2014/main" val="3308564189"/>
                    </a:ext>
                  </a:extLst>
                </a:gridCol>
                <a:gridCol w="411480">
                  <a:extLst>
                    <a:ext uri="{9D8B030D-6E8A-4147-A177-3AD203B41FA5}">
                      <a16:colId xmlns:a16="http://schemas.microsoft.com/office/drawing/2014/main" val="3027970181"/>
                    </a:ext>
                  </a:extLst>
                </a:gridCol>
                <a:gridCol w="411480">
                  <a:extLst>
                    <a:ext uri="{9D8B030D-6E8A-4147-A177-3AD203B41FA5}">
                      <a16:colId xmlns:a16="http://schemas.microsoft.com/office/drawing/2014/main" val="923156406"/>
                    </a:ext>
                  </a:extLst>
                </a:gridCol>
                <a:gridCol w="411480">
                  <a:extLst>
                    <a:ext uri="{9D8B030D-6E8A-4147-A177-3AD203B41FA5}">
                      <a16:colId xmlns:a16="http://schemas.microsoft.com/office/drawing/2014/main" val="1573035323"/>
                    </a:ext>
                  </a:extLst>
                </a:gridCol>
                <a:gridCol w="411480">
                  <a:extLst>
                    <a:ext uri="{9D8B030D-6E8A-4147-A177-3AD203B41FA5}">
                      <a16:colId xmlns:a16="http://schemas.microsoft.com/office/drawing/2014/main" val="3406580820"/>
                    </a:ext>
                  </a:extLst>
                </a:gridCol>
                <a:gridCol w="411480">
                  <a:extLst>
                    <a:ext uri="{9D8B030D-6E8A-4147-A177-3AD203B41FA5}">
                      <a16:colId xmlns:a16="http://schemas.microsoft.com/office/drawing/2014/main" val="3749514993"/>
                    </a:ext>
                  </a:extLst>
                </a:gridCol>
                <a:gridCol w="411480">
                  <a:extLst>
                    <a:ext uri="{9D8B030D-6E8A-4147-A177-3AD203B41FA5}">
                      <a16:colId xmlns:a16="http://schemas.microsoft.com/office/drawing/2014/main" val="1013290210"/>
                    </a:ext>
                  </a:extLst>
                </a:gridCol>
                <a:gridCol w="411480">
                  <a:extLst>
                    <a:ext uri="{9D8B030D-6E8A-4147-A177-3AD203B41FA5}">
                      <a16:colId xmlns:a16="http://schemas.microsoft.com/office/drawing/2014/main" val="329341129"/>
                    </a:ext>
                  </a:extLst>
                </a:gridCol>
                <a:gridCol w="411480">
                  <a:extLst>
                    <a:ext uri="{9D8B030D-6E8A-4147-A177-3AD203B41FA5}">
                      <a16:colId xmlns:a16="http://schemas.microsoft.com/office/drawing/2014/main" val="2780690336"/>
                    </a:ext>
                  </a:extLst>
                </a:gridCol>
                <a:gridCol w="411480">
                  <a:extLst>
                    <a:ext uri="{9D8B030D-6E8A-4147-A177-3AD203B41FA5}">
                      <a16:colId xmlns:a16="http://schemas.microsoft.com/office/drawing/2014/main" val="3943281425"/>
                    </a:ext>
                  </a:extLst>
                </a:gridCol>
                <a:gridCol w="411480">
                  <a:extLst>
                    <a:ext uri="{9D8B030D-6E8A-4147-A177-3AD203B41FA5}">
                      <a16:colId xmlns:a16="http://schemas.microsoft.com/office/drawing/2014/main" val="1318323114"/>
                    </a:ext>
                  </a:extLst>
                </a:gridCol>
                <a:gridCol w="411480">
                  <a:extLst>
                    <a:ext uri="{9D8B030D-6E8A-4147-A177-3AD203B41FA5}">
                      <a16:colId xmlns:a16="http://schemas.microsoft.com/office/drawing/2014/main" val="4171539391"/>
                    </a:ext>
                  </a:extLst>
                </a:gridCol>
                <a:gridCol w="411480">
                  <a:extLst>
                    <a:ext uri="{9D8B030D-6E8A-4147-A177-3AD203B41FA5}">
                      <a16:colId xmlns:a16="http://schemas.microsoft.com/office/drawing/2014/main" val="1396772405"/>
                    </a:ext>
                  </a:extLst>
                </a:gridCol>
                <a:gridCol w="411480">
                  <a:extLst>
                    <a:ext uri="{9D8B030D-6E8A-4147-A177-3AD203B41FA5}">
                      <a16:colId xmlns:a16="http://schemas.microsoft.com/office/drawing/2014/main" val="3682232690"/>
                    </a:ext>
                  </a:extLst>
                </a:gridCol>
                <a:gridCol w="411480">
                  <a:extLst>
                    <a:ext uri="{9D8B030D-6E8A-4147-A177-3AD203B41FA5}">
                      <a16:colId xmlns:a16="http://schemas.microsoft.com/office/drawing/2014/main" val="2022274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022856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- 2017-03-23 16:30:09</a:t>
                      </a:r>
                      <a:r>
                        <a:rPr kumimoji="0" lang="en-US" sz="1000" b="0" i="0" u="none" strike="noStrike" kern="1200" cap="none" spc="0" normalizeH="0" baseline="0" noProof="0">
                          <a:ln>
                            <a:noFill/>
                          </a:ln>
                          <a:solidFill>
                            <a:prstClr val="black"/>
                          </a:solidFill>
                          <a:effectLst/>
                          <a:uLnTx/>
                          <a:uFillTx/>
                          <a:latin typeface="+mn-lt"/>
                          <a:ea typeface="+mn-ea"/>
                          <a:cs typeface="+mn-cs"/>
                        </a:rPr>
                        <a:t>
Interested in studying at Deutsche Welle?
Asma Abidi, speaking in her mother tongue Arabic, shares her experience living in Germany and studying the IMS-Master’s Program at the DW headquarters in Bonn. 
Applications for the new intake of our Master's Program "International Media Studies" are now being accepted until March 31, 2017. The program will start in September 2017.  
We are looking forward to receiving your application!
For further information please visit our website: www.ims-master.de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14.387116666667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extLst>
                  <a:ext uri="{0D108BD9-81ED-4DB2-BD59-A6C34878D82A}">
                    <a16:rowId xmlns:a16="http://schemas.microsoft.com/office/drawing/2014/main" val="3319068397"/>
                  </a:ext>
                </a:extLst>
              </a:tr>
            </a:tbl>
          </a:graphicData>
        </a:graphic>
      </p:graphicFrame>
      <p:sp>
        <p:nvSpPr>
          <p:cNvPr id="4" name="Text Placeholder 3">
            <a:extLst>
              <a:ext uri="{FF2B5EF4-FFF2-40B4-BE49-F238E27FC236}">
                <a16:creationId xmlns:a16="http://schemas.microsoft.com/office/drawing/2014/main" id="{FD6E94E1-B1ED-4653-9166-72C44E133671}"/>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325709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70B19-BC2E-42DF-8454-AE7525AA3BC6}"/>
              </a:ext>
            </a:extLst>
          </p:cNvPr>
          <p:cNvSpPr>
            <a:spLocks noGrp="1"/>
          </p:cNvSpPr>
          <p:nvPr>
            <p:ph type="title"/>
          </p:nvPr>
        </p:nvSpPr>
        <p:spPr/>
        <p:txBody>
          <a:bodyPr/>
          <a:lstStyle/>
          <a:p>
            <a:r>
              <a:rPr lang="en-US"/>
              <a:t>Facebook Native Video Posts Table - 16 of 21</a:t>
            </a:r>
          </a:p>
        </p:txBody>
      </p:sp>
      <p:graphicFrame>
        <p:nvGraphicFramePr>
          <p:cNvPr id="5" name="Table Placeholder 4">
            <a:extLst>
              <a:ext uri="{FF2B5EF4-FFF2-40B4-BE49-F238E27FC236}">
                <a16:creationId xmlns:a16="http://schemas.microsoft.com/office/drawing/2014/main" id="{6F6C52D4-2B04-49E5-9663-ED7C07839D15}"/>
              </a:ext>
            </a:extLst>
          </p:cNvPr>
          <p:cNvGraphicFramePr>
            <a:graphicFrameLocks noGrp="1"/>
          </p:cNvGraphicFramePr>
          <p:nvPr>
            <p:ph type="tbl" sz="quarter" idx="13"/>
            <p:extLst>
              <p:ext uri="{D42A27DB-BD31-4B8C-83A1-F6EECF244321}">
                <p14:modId xmlns:p14="http://schemas.microsoft.com/office/powerpoint/2010/main" val="1095224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3512682"/>
                    </a:ext>
                  </a:extLst>
                </a:gridCol>
                <a:gridCol w="411480">
                  <a:extLst>
                    <a:ext uri="{9D8B030D-6E8A-4147-A177-3AD203B41FA5}">
                      <a16:colId xmlns:a16="http://schemas.microsoft.com/office/drawing/2014/main" val="3822664857"/>
                    </a:ext>
                  </a:extLst>
                </a:gridCol>
                <a:gridCol w="411480">
                  <a:extLst>
                    <a:ext uri="{9D8B030D-6E8A-4147-A177-3AD203B41FA5}">
                      <a16:colId xmlns:a16="http://schemas.microsoft.com/office/drawing/2014/main" val="868310269"/>
                    </a:ext>
                  </a:extLst>
                </a:gridCol>
                <a:gridCol w="411480">
                  <a:extLst>
                    <a:ext uri="{9D8B030D-6E8A-4147-A177-3AD203B41FA5}">
                      <a16:colId xmlns:a16="http://schemas.microsoft.com/office/drawing/2014/main" val="3417692018"/>
                    </a:ext>
                  </a:extLst>
                </a:gridCol>
                <a:gridCol w="411480">
                  <a:extLst>
                    <a:ext uri="{9D8B030D-6E8A-4147-A177-3AD203B41FA5}">
                      <a16:colId xmlns:a16="http://schemas.microsoft.com/office/drawing/2014/main" val="1748464560"/>
                    </a:ext>
                  </a:extLst>
                </a:gridCol>
                <a:gridCol w="411480">
                  <a:extLst>
                    <a:ext uri="{9D8B030D-6E8A-4147-A177-3AD203B41FA5}">
                      <a16:colId xmlns:a16="http://schemas.microsoft.com/office/drawing/2014/main" val="220258644"/>
                    </a:ext>
                  </a:extLst>
                </a:gridCol>
                <a:gridCol w="411480">
                  <a:extLst>
                    <a:ext uri="{9D8B030D-6E8A-4147-A177-3AD203B41FA5}">
                      <a16:colId xmlns:a16="http://schemas.microsoft.com/office/drawing/2014/main" val="1557681588"/>
                    </a:ext>
                  </a:extLst>
                </a:gridCol>
                <a:gridCol w="411480">
                  <a:extLst>
                    <a:ext uri="{9D8B030D-6E8A-4147-A177-3AD203B41FA5}">
                      <a16:colId xmlns:a16="http://schemas.microsoft.com/office/drawing/2014/main" val="142155232"/>
                    </a:ext>
                  </a:extLst>
                </a:gridCol>
                <a:gridCol w="411480">
                  <a:extLst>
                    <a:ext uri="{9D8B030D-6E8A-4147-A177-3AD203B41FA5}">
                      <a16:colId xmlns:a16="http://schemas.microsoft.com/office/drawing/2014/main" val="3420570710"/>
                    </a:ext>
                  </a:extLst>
                </a:gridCol>
                <a:gridCol w="411480">
                  <a:extLst>
                    <a:ext uri="{9D8B030D-6E8A-4147-A177-3AD203B41FA5}">
                      <a16:colId xmlns:a16="http://schemas.microsoft.com/office/drawing/2014/main" val="2385349922"/>
                    </a:ext>
                  </a:extLst>
                </a:gridCol>
                <a:gridCol w="411480">
                  <a:extLst>
                    <a:ext uri="{9D8B030D-6E8A-4147-A177-3AD203B41FA5}">
                      <a16:colId xmlns:a16="http://schemas.microsoft.com/office/drawing/2014/main" val="1234744792"/>
                    </a:ext>
                  </a:extLst>
                </a:gridCol>
                <a:gridCol w="411480">
                  <a:extLst>
                    <a:ext uri="{9D8B030D-6E8A-4147-A177-3AD203B41FA5}">
                      <a16:colId xmlns:a16="http://schemas.microsoft.com/office/drawing/2014/main" val="538644873"/>
                    </a:ext>
                  </a:extLst>
                </a:gridCol>
                <a:gridCol w="411480">
                  <a:extLst>
                    <a:ext uri="{9D8B030D-6E8A-4147-A177-3AD203B41FA5}">
                      <a16:colId xmlns:a16="http://schemas.microsoft.com/office/drawing/2014/main" val="3846703872"/>
                    </a:ext>
                  </a:extLst>
                </a:gridCol>
                <a:gridCol w="411480">
                  <a:extLst>
                    <a:ext uri="{9D8B030D-6E8A-4147-A177-3AD203B41FA5}">
                      <a16:colId xmlns:a16="http://schemas.microsoft.com/office/drawing/2014/main" val="3211162106"/>
                    </a:ext>
                  </a:extLst>
                </a:gridCol>
                <a:gridCol w="411480">
                  <a:extLst>
                    <a:ext uri="{9D8B030D-6E8A-4147-A177-3AD203B41FA5}">
                      <a16:colId xmlns:a16="http://schemas.microsoft.com/office/drawing/2014/main" val="4198173909"/>
                    </a:ext>
                  </a:extLst>
                </a:gridCol>
                <a:gridCol w="411480">
                  <a:extLst>
                    <a:ext uri="{9D8B030D-6E8A-4147-A177-3AD203B41FA5}">
                      <a16:colId xmlns:a16="http://schemas.microsoft.com/office/drawing/2014/main" val="852783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624609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- 2017-03-17 11:56:53</a:t>
                      </a:r>
                      <a:r>
                        <a:rPr kumimoji="0" lang="en-US" sz="1000" b="0" i="0" u="none" strike="noStrike" kern="1200" cap="none" spc="0" normalizeH="0" baseline="0" noProof="0">
                          <a:ln>
                            <a:noFill/>
                          </a:ln>
                          <a:solidFill>
                            <a:prstClr val="black"/>
                          </a:solidFill>
                          <a:effectLst/>
                          <a:uLnTx/>
                          <a:uFillTx/>
                          <a:latin typeface="+mn-lt"/>
                          <a:ea typeface="+mn-ea"/>
                          <a:cs typeface="+mn-cs"/>
                        </a:rPr>
                        <a:t>
Interested in studying at Deutsche Welle Akademie?
Today, Asma Abidi from Tunisia shares her experience living in Germany and studying the IMS-Master’s Program at the DW headquarters in Bonn. 
Applications for the new intake of the IMS-Program are still being accepted until March 31, 2017. 
The program will start in September 2017. 
For further information visit our website: www.ims-master.de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42.943593333333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extLst>
                  <a:ext uri="{0D108BD9-81ED-4DB2-BD59-A6C34878D82A}">
                    <a16:rowId xmlns:a16="http://schemas.microsoft.com/office/drawing/2014/main" val="3215537663"/>
                  </a:ext>
                </a:extLst>
              </a:tr>
            </a:tbl>
          </a:graphicData>
        </a:graphic>
      </p:graphicFrame>
      <p:sp>
        <p:nvSpPr>
          <p:cNvPr id="4" name="Text Placeholder 3">
            <a:extLst>
              <a:ext uri="{FF2B5EF4-FFF2-40B4-BE49-F238E27FC236}">
                <a16:creationId xmlns:a16="http://schemas.microsoft.com/office/drawing/2014/main" id="{570971C3-0D22-43B6-B36B-829456837F76}"/>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3479138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F724E-A58A-4B2E-A42C-1F14984BE7CE}"/>
              </a:ext>
            </a:extLst>
          </p:cNvPr>
          <p:cNvSpPr>
            <a:spLocks noGrp="1"/>
          </p:cNvSpPr>
          <p:nvPr>
            <p:ph type="title"/>
          </p:nvPr>
        </p:nvSpPr>
        <p:spPr/>
        <p:txBody>
          <a:bodyPr/>
          <a:lstStyle/>
          <a:p>
            <a:r>
              <a:rPr lang="en-US"/>
              <a:t>Facebook Native Video Posts Table - 17 of 21</a:t>
            </a:r>
          </a:p>
        </p:txBody>
      </p:sp>
      <p:graphicFrame>
        <p:nvGraphicFramePr>
          <p:cNvPr id="5" name="Table Placeholder 4">
            <a:extLst>
              <a:ext uri="{FF2B5EF4-FFF2-40B4-BE49-F238E27FC236}">
                <a16:creationId xmlns:a16="http://schemas.microsoft.com/office/drawing/2014/main" id="{99A7FE41-BA03-428B-A3ED-FEF9A88D3788}"/>
              </a:ext>
            </a:extLst>
          </p:cNvPr>
          <p:cNvGraphicFramePr>
            <a:graphicFrameLocks noGrp="1"/>
          </p:cNvGraphicFramePr>
          <p:nvPr>
            <p:ph type="tbl" sz="quarter" idx="13"/>
            <p:extLst>
              <p:ext uri="{D42A27DB-BD31-4B8C-83A1-F6EECF244321}">
                <p14:modId xmlns:p14="http://schemas.microsoft.com/office/powerpoint/2010/main" val="2196560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1596938"/>
                    </a:ext>
                  </a:extLst>
                </a:gridCol>
                <a:gridCol w="411480">
                  <a:extLst>
                    <a:ext uri="{9D8B030D-6E8A-4147-A177-3AD203B41FA5}">
                      <a16:colId xmlns:a16="http://schemas.microsoft.com/office/drawing/2014/main" val="493991321"/>
                    </a:ext>
                  </a:extLst>
                </a:gridCol>
                <a:gridCol w="411480">
                  <a:extLst>
                    <a:ext uri="{9D8B030D-6E8A-4147-A177-3AD203B41FA5}">
                      <a16:colId xmlns:a16="http://schemas.microsoft.com/office/drawing/2014/main" val="4274521468"/>
                    </a:ext>
                  </a:extLst>
                </a:gridCol>
                <a:gridCol w="411480">
                  <a:extLst>
                    <a:ext uri="{9D8B030D-6E8A-4147-A177-3AD203B41FA5}">
                      <a16:colId xmlns:a16="http://schemas.microsoft.com/office/drawing/2014/main" val="4037246902"/>
                    </a:ext>
                  </a:extLst>
                </a:gridCol>
                <a:gridCol w="411480">
                  <a:extLst>
                    <a:ext uri="{9D8B030D-6E8A-4147-A177-3AD203B41FA5}">
                      <a16:colId xmlns:a16="http://schemas.microsoft.com/office/drawing/2014/main" val="1898427374"/>
                    </a:ext>
                  </a:extLst>
                </a:gridCol>
                <a:gridCol w="411480">
                  <a:extLst>
                    <a:ext uri="{9D8B030D-6E8A-4147-A177-3AD203B41FA5}">
                      <a16:colId xmlns:a16="http://schemas.microsoft.com/office/drawing/2014/main" val="3469286911"/>
                    </a:ext>
                  </a:extLst>
                </a:gridCol>
                <a:gridCol w="411480">
                  <a:extLst>
                    <a:ext uri="{9D8B030D-6E8A-4147-A177-3AD203B41FA5}">
                      <a16:colId xmlns:a16="http://schemas.microsoft.com/office/drawing/2014/main" val="4166948135"/>
                    </a:ext>
                  </a:extLst>
                </a:gridCol>
                <a:gridCol w="411480">
                  <a:extLst>
                    <a:ext uri="{9D8B030D-6E8A-4147-A177-3AD203B41FA5}">
                      <a16:colId xmlns:a16="http://schemas.microsoft.com/office/drawing/2014/main" val="4035424815"/>
                    </a:ext>
                  </a:extLst>
                </a:gridCol>
                <a:gridCol w="411480">
                  <a:extLst>
                    <a:ext uri="{9D8B030D-6E8A-4147-A177-3AD203B41FA5}">
                      <a16:colId xmlns:a16="http://schemas.microsoft.com/office/drawing/2014/main" val="2438153894"/>
                    </a:ext>
                  </a:extLst>
                </a:gridCol>
                <a:gridCol w="411480">
                  <a:extLst>
                    <a:ext uri="{9D8B030D-6E8A-4147-A177-3AD203B41FA5}">
                      <a16:colId xmlns:a16="http://schemas.microsoft.com/office/drawing/2014/main" val="2380267258"/>
                    </a:ext>
                  </a:extLst>
                </a:gridCol>
                <a:gridCol w="411480">
                  <a:extLst>
                    <a:ext uri="{9D8B030D-6E8A-4147-A177-3AD203B41FA5}">
                      <a16:colId xmlns:a16="http://schemas.microsoft.com/office/drawing/2014/main" val="2103102612"/>
                    </a:ext>
                  </a:extLst>
                </a:gridCol>
                <a:gridCol w="411480">
                  <a:extLst>
                    <a:ext uri="{9D8B030D-6E8A-4147-A177-3AD203B41FA5}">
                      <a16:colId xmlns:a16="http://schemas.microsoft.com/office/drawing/2014/main" val="2061749890"/>
                    </a:ext>
                  </a:extLst>
                </a:gridCol>
                <a:gridCol w="411480">
                  <a:extLst>
                    <a:ext uri="{9D8B030D-6E8A-4147-A177-3AD203B41FA5}">
                      <a16:colId xmlns:a16="http://schemas.microsoft.com/office/drawing/2014/main" val="1670295430"/>
                    </a:ext>
                  </a:extLst>
                </a:gridCol>
                <a:gridCol w="411480">
                  <a:extLst>
                    <a:ext uri="{9D8B030D-6E8A-4147-A177-3AD203B41FA5}">
                      <a16:colId xmlns:a16="http://schemas.microsoft.com/office/drawing/2014/main" val="1069969438"/>
                    </a:ext>
                  </a:extLst>
                </a:gridCol>
                <a:gridCol w="411480">
                  <a:extLst>
                    <a:ext uri="{9D8B030D-6E8A-4147-A177-3AD203B41FA5}">
                      <a16:colId xmlns:a16="http://schemas.microsoft.com/office/drawing/2014/main" val="4140225213"/>
                    </a:ext>
                  </a:extLst>
                </a:gridCol>
                <a:gridCol w="411480">
                  <a:extLst>
                    <a:ext uri="{9D8B030D-6E8A-4147-A177-3AD203B41FA5}">
                      <a16:colId xmlns:a16="http://schemas.microsoft.com/office/drawing/2014/main" val="212438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32854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- 2017-02-28 17:26:39</a:t>
                      </a:r>
                      <a:r>
                        <a:rPr kumimoji="0" lang="en-US" sz="1000" b="0" i="0" u="none" strike="noStrike" kern="1200" cap="none" spc="0" normalizeH="0" baseline="0" noProof="0">
                          <a:ln>
                            <a:noFill/>
                          </a:ln>
                          <a:solidFill>
                            <a:prstClr val="black"/>
                          </a:solidFill>
                          <a:effectLst/>
                          <a:uLnTx/>
                          <a:uFillTx/>
                          <a:latin typeface="+mn-lt"/>
                          <a:ea typeface="+mn-ea"/>
                          <a:cs typeface="+mn-cs"/>
                        </a:rPr>
                        <a:t>
Interested in studying at DW Akademie?
Nataliia Manych, from Ukraine – speaking in her mother tongue – shares her experience living in Germany and studying the Master’s Program "International Media Studies" (IMS) at the DW headquarters in Bonn.
Applications for the new intake of our IMS-Program are still being accepted until March 31, 2017. 
The program will start in September 2017. 
For further information visit our website: www.ims-master.de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a:t>
                      </a:r>
                    </a:p>
                  </a:txBody>
                  <a:tcPr/>
                </a:tc>
                <a:extLst>
                  <a:ext uri="{0D108BD9-81ED-4DB2-BD59-A6C34878D82A}">
                    <a16:rowId xmlns:a16="http://schemas.microsoft.com/office/drawing/2014/main" val="2205667957"/>
                  </a:ext>
                </a:extLst>
              </a:tr>
            </a:tbl>
          </a:graphicData>
        </a:graphic>
      </p:graphicFrame>
      <p:sp>
        <p:nvSpPr>
          <p:cNvPr id="4" name="Text Placeholder 3">
            <a:extLst>
              <a:ext uri="{FF2B5EF4-FFF2-40B4-BE49-F238E27FC236}">
                <a16:creationId xmlns:a16="http://schemas.microsoft.com/office/drawing/2014/main" id="{98D46B09-2F3F-4192-9813-D2739984CFDF}"/>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3948998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9ACB7-25BA-41B2-858F-37E19C8BACF9}"/>
              </a:ext>
            </a:extLst>
          </p:cNvPr>
          <p:cNvSpPr>
            <a:spLocks noGrp="1"/>
          </p:cNvSpPr>
          <p:nvPr>
            <p:ph type="title"/>
          </p:nvPr>
        </p:nvSpPr>
        <p:spPr/>
        <p:txBody>
          <a:bodyPr/>
          <a:lstStyle/>
          <a:p>
            <a:r>
              <a:rPr lang="en-US"/>
              <a:t>Facebook Native Video Posts Table - 18 of 21</a:t>
            </a:r>
          </a:p>
        </p:txBody>
      </p:sp>
      <p:graphicFrame>
        <p:nvGraphicFramePr>
          <p:cNvPr id="5" name="Table Placeholder 4">
            <a:extLst>
              <a:ext uri="{FF2B5EF4-FFF2-40B4-BE49-F238E27FC236}">
                <a16:creationId xmlns:a16="http://schemas.microsoft.com/office/drawing/2014/main" id="{286DCA06-59C0-49EE-B82C-6A048632AC19}"/>
              </a:ext>
            </a:extLst>
          </p:cNvPr>
          <p:cNvGraphicFramePr>
            <a:graphicFrameLocks noGrp="1"/>
          </p:cNvGraphicFramePr>
          <p:nvPr>
            <p:ph type="tbl" sz="quarter" idx="13"/>
            <p:extLst>
              <p:ext uri="{D42A27DB-BD31-4B8C-83A1-F6EECF244321}">
                <p14:modId xmlns:p14="http://schemas.microsoft.com/office/powerpoint/2010/main" val="2847689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0167590"/>
                    </a:ext>
                  </a:extLst>
                </a:gridCol>
                <a:gridCol w="411480">
                  <a:extLst>
                    <a:ext uri="{9D8B030D-6E8A-4147-A177-3AD203B41FA5}">
                      <a16:colId xmlns:a16="http://schemas.microsoft.com/office/drawing/2014/main" val="3353208453"/>
                    </a:ext>
                  </a:extLst>
                </a:gridCol>
                <a:gridCol w="411480">
                  <a:extLst>
                    <a:ext uri="{9D8B030D-6E8A-4147-A177-3AD203B41FA5}">
                      <a16:colId xmlns:a16="http://schemas.microsoft.com/office/drawing/2014/main" val="1219344386"/>
                    </a:ext>
                  </a:extLst>
                </a:gridCol>
                <a:gridCol w="411480">
                  <a:extLst>
                    <a:ext uri="{9D8B030D-6E8A-4147-A177-3AD203B41FA5}">
                      <a16:colId xmlns:a16="http://schemas.microsoft.com/office/drawing/2014/main" val="3529175252"/>
                    </a:ext>
                  </a:extLst>
                </a:gridCol>
                <a:gridCol w="411480">
                  <a:extLst>
                    <a:ext uri="{9D8B030D-6E8A-4147-A177-3AD203B41FA5}">
                      <a16:colId xmlns:a16="http://schemas.microsoft.com/office/drawing/2014/main" val="1423373597"/>
                    </a:ext>
                  </a:extLst>
                </a:gridCol>
                <a:gridCol w="411480">
                  <a:extLst>
                    <a:ext uri="{9D8B030D-6E8A-4147-A177-3AD203B41FA5}">
                      <a16:colId xmlns:a16="http://schemas.microsoft.com/office/drawing/2014/main" val="4007665902"/>
                    </a:ext>
                  </a:extLst>
                </a:gridCol>
                <a:gridCol w="411480">
                  <a:extLst>
                    <a:ext uri="{9D8B030D-6E8A-4147-A177-3AD203B41FA5}">
                      <a16:colId xmlns:a16="http://schemas.microsoft.com/office/drawing/2014/main" val="1792067921"/>
                    </a:ext>
                  </a:extLst>
                </a:gridCol>
                <a:gridCol w="411480">
                  <a:extLst>
                    <a:ext uri="{9D8B030D-6E8A-4147-A177-3AD203B41FA5}">
                      <a16:colId xmlns:a16="http://schemas.microsoft.com/office/drawing/2014/main" val="3767769207"/>
                    </a:ext>
                  </a:extLst>
                </a:gridCol>
                <a:gridCol w="411480">
                  <a:extLst>
                    <a:ext uri="{9D8B030D-6E8A-4147-A177-3AD203B41FA5}">
                      <a16:colId xmlns:a16="http://schemas.microsoft.com/office/drawing/2014/main" val="4174835743"/>
                    </a:ext>
                  </a:extLst>
                </a:gridCol>
                <a:gridCol w="411480">
                  <a:extLst>
                    <a:ext uri="{9D8B030D-6E8A-4147-A177-3AD203B41FA5}">
                      <a16:colId xmlns:a16="http://schemas.microsoft.com/office/drawing/2014/main" val="4085955338"/>
                    </a:ext>
                  </a:extLst>
                </a:gridCol>
                <a:gridCol w="411480">
                  <a:extLst>
                    <a:ext uri="{9D8B030D-6E8A-4147-A177-3AD203B41FA5}">
                      <a16:colId xmlns:a16="http://schemas.microsoft.com/office/drawing/2014/main" val="4198066086"/>
                    </a:ext>
                  </a:extLst>
                </a:gridCol>
                <a:gridCol w="411480">
                  <a:extLst>
                    <a:ext uri="{9D8B030D-6E8A-4147-A177-3AD203B41FA5}">
                      <a16:colId xmlns:a16="http://schemas.microsoft.com/office/drawing/2014/main" val="242971021"/>
                    </a:ext>
                  </a:extLst>
                </a:gridCol>
                <a:gridCol w="411480">
                  <a:extLst>
                    <a:ext uri="{9D8B030D-6E8A-4147-A177-3AD203B41FA5}">
                      <a16:colId xmlns:a16="http://schemas.microsoft.com/office/drawing/2014/main" val="3034404003"/>
                    </a:ext>
                  </a:extLst>
                </a:gridCol>
                <a:gridCol w="411480">
                  <a:extLst>
                    <a:ext uri="{9D8B030D-6E8A-4147-A177-3AD203B41FA5}">
                      <a16:colId xmlns:a16="http://schemas.microsoft.com/office/drawing/2014/main" val="2823627751"/>
                    </a:ext>
                  </a:extLst>
                </a:gridCol>
                <a:gridCol w="411480">
                  <a:extLst>
                    <a:ext uri="{9D8B030D-6E8A-4147-A177-3AD203B41FA5}">
                      <a16:colId xmlns:a16="http://schemas.microsoft.com/office/drawing/2014/main" val="1808281752"/>
                    </a:ext>
                  </a:extLst>
                </a:gridCol>
                <a:gridCol w="411480">
                  <a:extLst>
                    <a:ext uri="{9D8B030D-6E8A-4147-A177-3AD203B41FA5}">
                      <a16:colId xmlns:a16="http://schemas.microsoft.com/office/drawing/2014/main" val="1991499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06644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- 2017-02-28 16:57:10</a:t>
                      </a:r>
                      <a:r>
                        <a:rPr kumimoji="0" lang="en-US" sz="1000" b="0" i="0" u="none" strike="noStrike" kern="1200" cap="none" spc="0" normalizeH="0" baseline="0" noProof="0">
                          <a:ln>
                            <a:noFill/>
                          </a:ln>
                          <a:solidFill>
                            <a:prstClr val="black"/>
                          </a:solidFill>
                          <a:effectLst/>
                          <a:uLnTx/>
                          <a:uFillTx/>
                          <a:latin typeface="+mn-lt"/>
                          <a:ea typeface="+mn-ea"/>
                          <a:cs typeface="+mn-cs"/>
                        </a:rPr>
                        <a:t>
From tomorrow until friday DW Akademie will part of the Global Festival of Ideas (https://globalfestivalofideas.org/) in Bonn. If you want to find the role of freedom of expression in the Sustainable Development Goals, come and meet us at our booth at the Knowledge and Innovation Fair and join our panel discussion on Friday at 12:45 on “Accountability - Campaigning for Policy Impact on SDGs". We are looking forward to meet you! #GFI4SD #17Ziele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6.5461533333333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87.50%</a:t>
                      </a:r>
                    </a:p>
                  </a:txBody>
                  <a:tcPr/>
                </a:tc>
                <a:extLst>
                  <a:ext uri="{0D108BD9-81ED-4DB2-BD59-A6C34878D82A}">
                    <a16:rowId xmlns:a16="http://schemas.microsoft.com/office/drawing/2014/main" val="172618282"/>
                  </a:ext>
                </a:extLst>
              </a:tr>
            </a:tbl>
          </a:graphicData>
        </a:graphic>
      </p:graphicFrame>
      <p:sp>
        <p:nvSpPr>
          <p:cNvPr id="4" name="Text Placeholder 3">
            <a:extLst>
              <a:ext uri="{FF2B5EF4-FFF2-40B4-BE49-F238E27FC236}">
                <a16:creationId xmlns:a16="http://schemas.microsoft.com/office/drawing/2014/main" id="{971EA8AF-5055-4DBD-B4F6-8F742CA0FEF3}"/>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2172640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13F78-C3CC-44D9-AD93-A467991BE1D2}"/>
              </a:ext>
            </a:extLst>
          </p:cNvPr>
          <p:cNvSpPr>
            <a:spLocks noGrp="1"/>
          </p:cNvSpPr>
          <p:nvPr>
            <p:ph type="title"/>
          </p:nvPr>
        </p:nvSpPr>
        <p:spPr/>
        <p:txBody>
          <a:bodyPr/>
          <a:lstStyle/>
          <a:p>
            <a:r>
              <a:rPr lang="en-US"/>
              <a:t>Facebook Native Video Posts Table - 19 of 21</a:t>
            </a:r>
          </a:p>
        </p:txBody>
      </p:sp>
      <p:graphicFrame>
        <p:nvGraphicFramePr>
          <p:cNvPr id="5" name="Table Placeholder 4">
            <a:extLst>
              <a:ext uri="{FF2B5EF4-FFF2-40B4-BE49-F238E27FC236}">
                <a16:creationId xmlns:a16="http://schemas.microsoft.com/office/drawing/2014/main" id="{490C857B-F5AE-4272-AAA3-6A11459BBF4E}"/>
              </a:ext>
            </a:extLst>
          </p:cNvPr>
          <p:cNvGraphicFramePr>
            <a:graphicFrameLocks noGrp="1"/>
          </p:cNvGraphicFramePr>
          <p:nvPr>
            <p:ph type="tbl" sz="quarter" idx="13"/>
            <p:extLst>
              <p:ext uri="{D42A27DB-BD31-4B8C-83A1-F6EECF244321}">
                <p14:modId xmlns:p14="http://schemas.microsoft.com/office/powerpoint/2010/main" val="2303035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7146546"/>
                    </a:ext>
                  </a:extLst>
                </a:gridCol>
                <a:gridCol w="411480">
                  <a:extLst>
                    <a:ext uri="{9D8B030D-6E8A-4147-A177-3AD203B41FA5}">
                      <a16:colId xmlns:a16="http://schemas.microsoft.com/office/drawing/2014/main" val="1728596167"/>
                    </a:ext>
                  </a:extLst>
                </a:gridCol>
                <a:gridCol w="411480">
                  <a:extLst>
                    <a:ext uri="{9D8B030D-6E8A-4147-A177-3AD203B41FA5}">
                      <a16:colId xmlns:a16="http://schemas.microsoft.com/office/drawing/2014/main" val="397587845"/>
                    </a:ext>
                  </a:extLst>
                </a:gridCol>
                <a:gridCol w="411480">
                  <a:extLst>
                    <a:ext uri="{9D8B030D-6E8A-4147-A177-3AD203B41FA5}">
                      <a16:colId xmlns:a16="http://schemas.microsoft.com/office/drawing/2014/main" val="416005746"/>
                    </a:ext>
                  </a:extLst>
                </a:gridCol>
                <a:gridCol w="411480">
                  <a:extLst>
                    <a:ext uri="{9D8B030D-6E8A-4147-A177-3AD203B41FA5}">
                      <a16:colId xmlns:a16="http://schemas.microsoft.com/office/drawing/2014/main" val="2298196939"/>
                    </a:ext>
                  </a:extLst>
                </a:gridCol>
                <a:gridCol w="411480">
                  <a:extLst>
                    <a:ext uri="{9D8B030D-6E8A-4147-A177-3AD203B41FA5}">
                      <a16:colId xmlns:a16="http://schemas.microsoft.com/office/drawing/2014/main" val="2605747115"/>
                    </a:ext>
                  </a:extLst>
                </a:gridCol>
                <a:gridCol w="411480">
                  <a:extLst>
                    <a:ext uri="{9D8B030D-6E8A-4147-A177-3AD203B41FA5}">
                      <a16:colId xmlns:a16="http://schemas.microsoft.com/office/drawing/2014/main" val="2227149035"/>
                    </a:ext>
                  </a:extLst>
                </a:gridCol>
                <a:gridCol w="411480">
                  <a:extLst>
                    <a:ext uri="{9D8B030D-6E8A-4147-A177-3AD203B41FA5}">
                      <a16:colId xmlns:a16="http://schemas.microsoft.com/office/drawing/2014/main" val="83407660"/>
                    </a:ext>
                  </a:extLst>
                </a:gridCol>
                <a:gridCol w="411480">
                  <a:extLst>
                    <a:ext uri="{9D8B030D-6E8A-4147-A177-3AD203B41FA5}">
                      <a16:colId xmlns:a16="http://schemas.microsoft.com/office/drawing/2014/main" val="1094405111"/>
                    </a:ext>
                  </a:extLst>
                </a:gridCol>
                <a:gridCol w="411480">
                  <a:extLst>
                    <a:ext uri="{9D8B030D-6E8A-4147-A177-3AD203B41FA5}">
                      <a16:colId xmlns:a16="http://schemas.microsoft.com/office/drawing/2014/main" val="897043465"/>
                    </a:ext>
                  </a:extLst>
                </a:gridCol>
                <a:gridCol w="411480">
                  <a:extLst>
                    <a:ext uri="{9D8B030D-6E8A-4147-A177-3AD203B41FA5}">
                      <a16:colId xmlns:a16="http://schemas.microsoft.com/office/drawing/2014/main" val="982486455"/>
                    </a:ext>
                  </a:extLst>
                </a:gridCol>
                <a:gridCol w="411480">
                  <a:extLst>
                    <a:ext uri="{9D8B030D-6E8A-4147-A177-3AD203B41FA5}">
                      <a16:colId xmlns:a16="http://schemas.microsoft.com/office/drawing/2014/main" val="2835139250"/>
                    </a:ext>
                  </a:extLst>
                </a:gridCol>
                <a:gridCol w="411480">
                  <a:extLst>
                    <a:ext uri="{9D8B030D-6E8A-4147-A177-3AD203B41FA5}">
                      <a16:colId xmlns:a16="http://schemas.microsoft.com/office/drawing/2014/main" val="2636856641"/>
                    </a:ext>
                  </a:extLst>
                </a:gridCol>
                <a:gridCol w="411480">
                  <a:extLst>
                    <a:ext uri="{9D8B030D-6E8A-4147-A177-3AD203B41FA5}">
                      <a16:colId xmlns:a16="http://schemas.microsoft.com/office/drawing/2014/main" val="2123548487"/>
                    </a:ext>
                  </a:extLst>
                </a:gridCol>
                <a:gridCol w="411480">
                  <a:extLst>
                    <a:ext uri="{9D8B030D-6E8A-4147-A177-3AD203B41FA5}">
                      <a16:colId xmlns:a16="http://schemas.microsoft.com/office/drawing/2014/main" val="224485811"/>
                    </a:ext>
                  </a:extLst>
                </a:gridCol>
                <a:gridCol w="411480">
                  <a:extLst>
                    <a:ext uri="{9D8B030D-6E8A-4147-A177-3AD203B41FA5}">
                      <a16:colId xmlns:a16="http://schemas.microsoft.com/office/drawing/2014/main" val="115118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6566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- 2017-02-24 08:38:55</a:t>
                      </a:r>
                      <a:r>
                        <a:rPr kumimoji="0" lang="en-US" sz="1000" b="0" i="0" u="none" strike="noStrike" kern="1200" cap="none" spc="0" normalizeH="0" baseline="0" noProof="0">
                          <a:ln>
                            <a:noFill/>
                          </a:ln>
                          <a:solidFill>
                            <a:prstClr val="black"/>
                          </a:solidFill>
                          <a:effectLst/>
                          <a:uLnTx/>
                          <a:uFillTx/>
                          <a:latin typeface="+mn-lt"/>
                          <a:ea typeface="+mn-ea"/>
                          <a:cs typeface="+mn-cs"/>
                        </a:rPr>
                        <a:t>
DW Akademie is happy to meet you at the The Global Festival of Ideas for Sustainable Development, March 01-03 in #Bonn. Please approach our colleagues at the DW Akademie booth or follow the Open Segment we are participating in: 
“Campaigning for Policy Impact on SDGs: Why Sustainable Development Needs Freedom of Expression and Access to Information", March 03 at 12.45 – 13.45 pm. 
You can also register to watch online at http://register.globalfestivalofideas.org/?utm_source=website&amp;utm_medium=navlink&amp;utm_campaign=direct&amp;cid=WebsiteNav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extLst>
                  <a:ext uri="{0D108BD9-81ED-4DB2-BD59-A6C34878D82A}">
                    <a16:rowId xmlns:a16="http://schemas.microsoft.com/office/drawing/2014/main" val="585897666"/>
                  </a:ext>
                </a:extLst>
              </a:tr>
            </a:tbl>
          </a:graphicData>
        </a:graphic>
      </p:graphicFrame>
      <p:sp>
        <p:nvSpPr>
          <p:cNvPr id="4" name="Text Placeholder 3">
            <a:extLst>
              <a:ext uri="{FF2B5EF4-FFF2-40B4-BE49-F238E27FC236}">
                <a16:creationId xmlns:a16="http://schemas.microsoft.com/office/drawing/2014/main" id="{E2DC94F9-1844-45C7-8114-AF31DE40BC2E}"/>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2825295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5E5A2-C39B-4F0A-9BB2-FBFD17C274D0}"/>
              </a:ext>
            </a:extLst>
          </p:cNvPr>
          <p:cNvSpPr>
            <a:spLocks noGrp="1"/>
          </p:cNvSpPr>
          <p:nvPr>
            <p:ph type="title"/>
          </p:nvPr>
        </p:nvSpPr>
        <p:spPr/>
        <p:txBody>
          <a:bodyPr/>
          <a:lstStyle/>
          <a:p>
            <a:r>
              <a:rPr lang="en-US"/>
              <a:t>Facebook Native Video Posts Table - 20 of 21</a:t>
            </a:r>
          </a:p>
        </p:txBody>
      </p:sp>
      <p:graphicFrame>
        <p:nvGraphicFramePr>
          <p:cNvPr id="5" name="Table Placeholder 4">
            <a:extLst>
              <a:ext uri="{FF2B5EF4-FFF2-40B4-BE49-F238E27FC236}">
                <a16:creationId xmlns:a16="http://schemas.microsoft.com/office/drawing/2014/main" id="{51DD2DEE-8DB7-412B-9432-7AAF1234F5BB}"/>
              </a:ext>
            </a:extLst>
          </p:cNvPr>
          <p:cNvGraphicFramePr>
            <a:graphicFrameLocks noGrp="1"/>
          </p:cNvGraphicFramePr>
          <p:nvPr>
            <p:ph type="tbl" sz="quarter" idx="13"/>
            <p:extLst>
              <p:ext uri="{D42A27DB-BD31-4B8C-83A1-F6EECF244321}">
                <p14:modId xmlns:p14="http://schemas.microsoft.com/office/powerpoint/2010/main" val="2948114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4275292"/>
                    </a:ext>
                  </a:extLst>
                </a:gridCol>
                <a:gridCol w="411480">
                  <a:extLst>
                    <a:ext uri="{9D8B030D-6E8A-4147-A177-3AD203B41FA5}">
                      <a16:colId xmlns:a16="http://schemas.microsoft.com/office/drawing/2014/main" val="3400416789"/>
                    </a:ext>
                  </a:extLst>
                </a:gridCol>
                <a:gridCol w="411480">
                  <a:extLst>
                    <a:ext uri="{9D8B030D-6E8A-4147-A177-3AD203B41FA5}">
                      <a16:colId xmlns:a16="http://schemas.microsoft.com/office/drawing/2014/main" val="3868377385"/>
                    </a:ext>
                  </a:extLst>
                </a:gridCol>
                <a:gridCol w="411480">
                  <a:extLst>
                    <a:ext uri="{9D8B030D-6E8A-4147-A177-3AD203B41FA5}">
                      <a16:colId xmlns:a16="http://schemas.microsoft.com/office/drawing/2014/main" val="3050204455"/>
                    </a:ext>
                  </a:extLst>
                </a:gridCol>
                <a:gridCol w="411480">
                  <a:extLst>
                    <a:ext uri="{9D8B030D-6E8A-4147-A177-3AD203B41FA5}">
                      <a16:colId xmlns:a16="http://schemas.microsoft.com/office/drawing/2014/main" val="3472972056"/>
                    </a:ext>
                  </a:extLst>
                </a:gridCol>
                <a:gridCol w="411480">
                  <a:extLst>
                    <a:ext uri="{9D8B030D-6E8A-4147-A177-3AD203B41FA5}">
                      <a16:colId xmlns:a16="http://schemas.microsoft.com/office/drawing/2014/main" val="1104458984"/>
                    </a:ext>
                  </a:extLst>
                </a:gridCol>
                <a:gridCol w="411480">
                  <a:extLst>
                    <a:ext uri="{9D8B030D-6E8A-4147-A177-3AD203B41FA5}">
                      <a16:colId xmlns:a16="http://schemas.microsoft.com/office/drawing/2014/main" val="4181678432"/>
                    </a:ext>
                  </a:extLst>
                </a:gridCol>
                <a:gridCol w="411480">
                  <a:extLst>
                    <a:ext uri="{9D8B030D-6E8A-4147-A177-3AD203B41FA5}">
                      <a16:colId xmlns:a16="http://schemas.microsoft.com/office/drawing/2014/main" val="2419093938"/>
                    </a:ext>
                  </a:extLst>
                </a:gridCol>
                <a:gridCol w="411480">
                  <a:extLst>
                    <a:ext uri="{9D8B030D-6E8A-4147-A177-3AD203B41FA5}">
                      <a16:colId xmlns:a16="http://schemas.microsoft.com/office/drawing/2014/main" val="3738881622"/>
                    </a:ext>
                  </a:extLst>
                </a:gridCol>
                <a:gridCol w="411480">
                  <a:extLst>
                    <a:ext uri="{9D8B030D-6E8A-4147-A177-3AD203B41FA5}">
                      <a16:colId xmlns:a16="http://schemas.microsoft.com/office/drawing/2014/main" val="4065200870"/>
                    </a:ext>
                  </a:extLst>
                </a:gridCol>
                <a:gridCol w="411480">
                  <a:extLst>
                    <a:ext uri="{9D8B030D-6E8A-4147-A177-3AD203B41FA5}">
                      <a16:colId xmlns:a16="http://schemas.microsoft.com/office/drawing/2014/main" val="596164220"/>
                    </a:ext>
                  </a:extLst>
                </a:gridCol>
                <a:gridCol w="411480">
                  <a:extLst>
                    <a:ext uri="{9D8B030D-6E8A-4147-A177-3AD203B41FA5}">
                      <a16:colId xmlns:a16="http://schemas.microsoft.com/office/drawing/2014/main" val="1717761874"/>
                    </a:ext>
                  </a:extLst>
                </a:gridCol>
                <a:gridCol w="411480">
                  <a:extLst>
                    <a:ext uri="{9D8B030D-6E8A-4147-A177-3AD203B41FA5}">
                      <a16:colId xmlns:a16="http://schemas.microsoft.com/office/drawing/2014/main" val="34294239"/>
                    </a:ext>
                  </a:extLst>
                </a:gridCol>
                <a:gridCol w="411480">
                  <a:extLst>
                    <a:ext uri="{9D8B030D-6E8A-4147-A177-3AD203B41FA5}">
                      <a16:colId xmlns:a16="http://schemas.microsoft.com/office/drawing/2014/main" val="2392052802"/>
                    </a:ext>
                  </a:extLst>
                </a:gridCol>
                <a:gridCol w="411480">
                  <a:extLst>
                    <a:ext uri="{9D8B030D-6E8A-4147-A177-3AD203B41FA5}">
                      <a16:colId xmlns:a16="http://schemas.microsoft.com/office/drawing/2014/main" val="3507115834"/>
                    </a:ext>
                  </a:extLst>
                </a:gridCol>
                <a:gridCol w="411480">
                  <a:extLst>
                    <a:ext uri="{9D8B030D-6E8A-4147-A177-3AD203B41FA5}">
                      <a16:colId xmlns:a16="http://schemas.microsoft.com/office/drawing/2014/main" val="1245547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73932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- 2017-02-21 13:06:48</a:t>
                      </a:r>
                      <a:r>
                        <a:rPr kumimoji="0" lang="en-US" sz="1000" b="0" i="0" u="none" strike="noStrike" kern="1200" cap="none" spc="0" normalizeH="0" baseline="0" noProof="0">
                          <a:ln>
                            <a:noFill/>
                          </a:ln>
                          <a:solidFill>
                            <a:prstClr val="black"/>
                          </a:solidFill>
                          <a:effectLst/>
                          <a:uLnTx/>
                          <a:uFillTx/>
                          <a:latin typeface="+mn-lt"/>
                          <a:ea typeface="+mn-ea"/>
                          <a:cs typeface="+mn-cs"/>
                        </a:rPr>
                        <a:t>
Interested in studying at Deutsche Welle?
Nataliia Manych from Ukraine shares her experience living in Germany and studying the Master’s Program "International Media Studies" (IMS) at the DW headquarters in Bonn.
Applications for the new intake of our IMS-Program are still being accepted until March 31, 2017. 
The program will start in September 2017.  
For further information visit our website: www.ims-master.de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40.349855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extLst>
                  <a:ext uri="{0D108BD9-81ED-4DB2-BD59-A6C34878D82A}">
                    <a16:rowId xmlns:a16="http://schemas.microsoft.com/office/drawing/2014/main" val="1059656499"/>
                  </a:ext>
                </a:extLst>
              </a:tr>
            </a:tbl>
          </a:graphicData>
        </a:graphic>
      </p:graphicFrame>
      <p:sp>
        <p:nvSpPr>
          <p:cNvPr id="4" name="Text Placeholder 3">
            <a:extLst>
              <a:ext uri="{FF2B5EF4-FFF2-40B4-BE49-F238E27FC236}">
                <a16:creationId xmlns:a16="http://schemas.microsoft.com/office/drawing/2014/main" id="{76587456-AF13-49FB-889E-A4CBE9D64F36}"/>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3126610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7F577-DB2D-45AC-992D-9E77EDF56E2E}"/>
              </a:ext>
            </a:extLst>
          </p:cNvPr>
          <p:cNvSpPr>
            <a:spLocks noGrp="1"/>
          </p:cNvSpPr>
          <p:nvPr>
            <p:ph type="title"/>
          </p:nvPr>
        </p:nvSpPr>
        <p:spPr/>
        <p:txBody>
          <a:bodyPr/>
          <a:lstStyle/>
          <a:p>
            <a:r>
              <a:rPr lang="en-US"/>
              <a:t>Facebook Native Video Posts Table - 21 of 21</a:t>
            </a:r>
          </a:p>
        </p:txBody>
      </p:sp>
      <p:graphicFrame>
        <p:nvGraphicFramePr>
          <p:cNvPr id="5" name="Table Placeholder 4">
            <a:extLst>
              <a:ext uri="{FF2B5EF4-FFF2-40B4-BE49-F238E27FC236}">
                <a16:creationId xmlns:a16="http://schemas.microsoft.com/office/drawing/2014/main" id="{44F585EF-A469-4200-9E4B-201857559E2A}"/>
              </a:ext>
            </a:extLst>
          </p:cNvPr>
          <p:cNvGraphicFramePr>
            <a:graphicFrameLocks noGrp="1"/>
          </p:cNvGraphicFramePr>
          <p:nvPr>
            <p:ph type="tbl" sz="quarter" idx="13"/>
            <p:extLst>
              <p:ext uri="{D42A27DB-BD31-4B8C-83A1-F6EECF244321}">
                <p14:modId xmlns:p14="http://schemas.microsoft.com/office/powerpoint/2010/main" val="1655665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1674668"/>
                    </a:ext>
                  </a:extLst>
                </a:gridCol>
                <a:gridCol w="411480">
                  <a:extLst>
                    <a:ext uri="{9D8B030D-6E8A-4147-A177-3AD203B41FA5}">
                      <a16:colId xmlns:a16="http://schemas.microsoft.com/office/drawing/2014/main" val="2915629407"/>
                    </a:ext>
                  </a:extLst>
                </a:gridCol>
                <a:gridCol w="411480">
                  <a:extLst>
                    <a:ext uri="{9D8B030D-6E8A-4147-A177-3AD203B41FA5}">
                      <a16:colId xmlns:a16="http://schemas.microsoft.com/office/drawing/2014/main" val="3048644753"/>
                    </a:ext>
                  </a:extLst>
                </a:gridCol>
                <a:gridCol w="411480">
                  <a:extLst>
                    <a:ext uri="{9D8B030D-6E8A-4147-A177-3AD203B41FA5}">
                      <a16:colId xmlns:a16="http://schemas.microsoft.com/office/drawing/2014/main" val="2081574675"/>
                    </a:ext>
                  </a:extLst>
                </a:gridCol>
                <a:gridCol w="411480">
                  <a:extLst>
                    <a:ext uri="{9D8B030D-6E8A-4147-A177-3AD203B41FA5}">
                      <a16:colId xmlns:a16="http://schemas.microsoft.com/office/drawing/2014/main" val="866512040"/>
                    </a:ext>
                  </a:extLst>
                </a:gridCol>
                <a:gridCol w="411480">
                  <a:extLst>
                    <a:ext uri="{9D8B030D-6E8A-4147-A177-3AD203B41FA5}">
                      <a16:colId xmlns:a16="http://schemas.microsoft.com/office/drawing/2014/main" val="130165558"/>
                    </a:ext>
                  </a:extLst>
                </a:gridCol>
                <a:gridCol w="411480">
                  <a:extLst>
                    <a:ext uri="{9D8B030D-6E8A-4147-A177-3AD203B41FA5}">
                      <a16:colId xmlns:a16="http://schemas.microsoft.com/office/drawing/2014/main" val="33644565"/>
                    </a:ext>
                  </a:extLst>
                </a:gridCol>
                <a:gridCol w="411480">
                  <a:extLst>
                    <a:ext uri="{9D8B030D-6E8A-4147-A177-3AD203B41FA5}">
                      <a16:colId xmlns:a16="http://schemas.microsoft.com/office/drawing/2014/main" val="2290932871"/>
                    </a:ext>
                  </a:extLst>
                </a:gridCol>
                <a:gridCol w="411480">
                  <a:extLst>
                    <a:ext uri="{9D8B030D-6E8A-4147-A177-3AD203B41FA5}">
                      <a16:colId xmlns:a16="http://schemas.microsoft.com/office/drawing/2014/main" val="884370618"/>
                    </a:ext>
                  </a:extLst>
                </a:gridCol>
                <a:gridCol w="411480">
                  <a:extLst>
                    <a:ext uri="{9D8B030D-6E8A-4147-A177-3AD203B41FA5}">
                      <a16:colId xmlns:a16="http://schemas.microsoft.com/office/drawing/2014/main" val="1099997955"/>
                    </a:ext>
                  </a:extLst>
                </a:gridCol>
                <a:gridCol w="411480">
                  <a:extLst>
                    <a:ext uri="{9D8B030D-6E8A-4147-A177-3AD203B41FA5}">
                      <a16:colId xmlns:a16="http://schemas.microsoft.com/office/drawing/2014/main" val="3644490952"/>
                    </a:ext>
                  </a:extLst>
                </a:gridCol>
                <a:gridCol w="411480">
                  <a:extLst>
                    <a:ext uri="{9D8B030D-6E8A-4147-A177-3AD203B41FA5}">
                      <a16:colId xmlns:a16="http://schemas.microsoft.com/office/drawing/2014/main" val="2286378587"/>
                    </a:ext>
                  </a:extLst>
                </a:gridCol>
                <a:gridCol w="411480">
                  <a:extLst>
                    <a:ext uri="{9D8B030D-6E8A-4147-A177-3AD203B41FA5}">
                      <a16:colId xmlns:a16="http://schemas.microsoft.com/office/drawing/2014/main" val="326979728"/>
                    </a:ext>
                  </a:extLst>
                </a:gridCol>
                <a:gridCol w="411480">
                  <a:extLst>
                    <a:ext uri="{9D8B030D-6E8A-4147-A177-3AD203B41FA5}">
                      <a16:colId xmlns:a16="http://schemas.microsoft.com/office/drawing/2014/main" val="1676728922"/>
                    </a:ext>
                  </a:extLst>
                </a:gridCol>
                <a:gridCol w="411480">
                  <a:extLst>
                    <a:ext uri="{9D8B030D-6E8A-4147-A177-3AD203B41FA5}">
                      <a16:colId xmlns:a16="http://schemas.microsoft.com/office/drawing/2014/main" val="332462548"/>
                    </a:ext>
                  </a:extLst>
                </a:gridCol>
                <a:gridCol w="411480">
                  <a:extLst>
                    <a:ext uri="{9D8B030D-6E8A-4147-A177-3AD203B41FA5}">
                      <a16:colId xmlns:a16="http://schemas.microsoft.com/office/drawing/2014/main" val="1215037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603979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Akademie - 2017-02-17 13:01:15</a:t>
                      </a:r>
                      <a:r>
                        <a:rPr kumimoji="0" lang="en-US" sz="1000" b="0" i="0" u="none" strike="noStrike" kern="1200" cap="none" spc="0" normalizeH="0" baseline="0" noProof="0">
                          <a:ln>
                            <a:noFill/>
                          </a:ln>
                          <a:solidFill>
                            <a:prstClr val="black"/>
                          </a:solidFill>
                          <a:effectLst/>
                          <a:uLnTx/>
                          <a:uFillTx/>
                          <a:latin typeface="+mn-lt"/>
                          <a:ea typeface="+mn-ea"/>
                          <a:cs typeface="+mn-cs"/>
                        </a:rPr>
                        <a:t>
Interested in studying at Deutsche Welle?
Erick Elola, from Mexico, and Tomás Gutiérrez from Chile share their experiences living in Germany and studying the IMS-Master’s Program at the DW headquarters in Bonn.
Applications for the new intake of the Master's Program "International Media Studies" are now being accepted until March 31, 2017. The program will start in September 2017.  
For further information visit our website: www.ims-master.de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18.054131666667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extLst>
                  <a:ext uri="{0D108BD9-81ED-4DB2-BD59-A6C34878D82A}">
                    <a16:rowId xmlns:a16="http://schemas.microsoft.com/office/drawing/2014/main" val="477311697"/>
                  </a:ext>
                </a:extLst>
              </a:tr>
            </a:tbl>
          </a:graphicData>
        </a:graphic>
      </p:graphicFrame>
      <p:sp>
        <p:nvSpPr>
          <p:cNvPr id="4" name="Text Placeholder 3">
            <a:extLst>
              <a:ext uri="{FF2B5EF4-FFF2-40B4-BE49-F238E27FC236}">
                <a16:creationId xmlns:a16="http://schemas.microsoft.com/office/drawing/2014/main" id="{2F03DBFB-1212-4F2C-9D91-D2E397BEEE9C}"/>
              </a:ext>
            </a:extLst>
          </p:cNvPr>
          <p:cNvSpPr>
            <a:spLocks noGrp="1"/>
          </p:cNvSpPr>
          <p:nvPr>
            <p:ph type="body" sz="quarter" idx="14"/>
          </p:nvPr>
        </p:nvSpPr>
        <p:spPr/>
        <p:txBody>
          <a:bodyPr/>
          <a:lstStyle/>
          <a:p>
            <a:r>
              <a:rPr lang="en-US"/>
              <a:t>08/01/2016 - 07/19/2017</a:t>
            </a:r>
          </a:p>
        </p:txBody>
      </p:sp>
    </p:spTree>
    <p:extLst>
      <p:ext uri="{BB962C8B-B14F-4D97-AF65-F5344CB8AC3E}">
        <p14:creationId xmlns:p14="http://schemas.microsoft.com/office/powerpoint/2010/main" val="22764451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12</TotalTime>
  <Words>1598</Words>
  <Application>Microsoft Office PowerPoint</Application>
  <PresentationFormat>On-screen Show (4:3)</PresentationFormat>
  <Paragraphs>778</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Facebook Native Video Posts Table - 1 of 21</vt:lpstr>
      <vt:lpstr>Facebook Native Video Posts Table - 2 of 21</vt:lpstr>
      <vt:lpstr>Facebook Native Video Posts Table - 3 of 21</vt:lpstr>
      <vt:lpstr>Facebook Native Video Posts Table - 4 of 21</vt:lpstr>
      <vt:lpstr>Facebook Native Video Posts Table - 5 of 21</vt:lpstr>
      <vt:lpstr>Facebook Native Video Posts Table - 6 of 21</vt:lpstr>
      <vt:lpstr>Facebook Native Video Posts Table - 7 of 21</vt:lpstr>
      <vt:lpstr>Facebook Native Video Posts Table - 8 of 21</vt:lpstr>
      <vt:lpstr>Facebook Native Video Posts Table - 9 of 21</vt:lpstr>
      <vt:lpstr>Facebook Native Video Posts Table - 10 of 21</vt:lpstr>
      <vt:lpstr>Facebook Native Video Posts Table - 11 of 21</vt:lpstr>
      <vt:lpstr>Facebook Native Video Posts Table - 12 of 21</vt:lpstr>
      <vt:lpstr>Facebook Native Video Posts Table - 13 of 21</vt:lpstr>
      <vt:lpstr>Facebook Native Video Posts Table - 14 of 21</vt:lpstr>
      <vt:lpstr>Facebook Native Video Posts Table - 15 of 21</vt:lpstr>
      <vt:lpstr>Facebook Native Video Posts Table - 16 of 21</vt:lpstr>
      <vt:lpstr>Facebook Native Video Posts Table - 17 of 21</vt:lpstr>
      <vt:lpstr>Facebook Native Video Posts Table - 18 of 21</vt:lpstr>
      <vt:lpstr>Facebook Native Video Posts Table - 19 of 21</vt:lpstr>
      <vt:lpstr>Facebook Native Video Posts Table - 20 of 21</vt:lpstr>
      <vt:lpstr>Facebook Native Video Posts Table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2017-07-19T09:29:45Z</dcterms:created>
  <dcterms:modified xsi:type="dcterms:W3CDTF">2017-07-19T09:42:26Z</dcterms:modified>
</cp:coreProperties>
</file>