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DFD59-F00A-46B8-9E98-75B6C6358AD2}"/>
              </a:ext>
            </a:extLst>
          </p:cNvPr>
          <p:cNvSpPr>
            <a:spLocks noGrp="1"/>
          </p:cNvSpPr>
          <p:nvPr>
            <p:ph type="title"/>
          </p:nvPr>
        </p:nvSpPr>
        <p:spPr/>
        <p:txBody>
          <a:bodyPr/>
          <a:lstStyle/>
          <a:p>
            <a:r>
              <a:rPr lang="en-US"/>
              <a:t>Facebook Native Video Posts Table - 1 of 24</a:t>
            </a:r>
          </a:p>
        </p:txBody>
      </p:sp>
      <p:graphicFrame>
        <p:nvGraphicFramePr>
          <p:cNvPr id="5" name="Table Placeholder 4">
            <a:extLst>
              <a:ext uri="{FF2B5EF4-FFF2-40B4-BE49-F238E27FC236}">
                <a16:creationId xmlns:a16="http://schemas.microsoft.com/office/drawing/2014/main" id="{F539EF5F-697A-4854-8033-DA5790B54D60}"/>
              </a:ext>
            </a:extLst>
          </p:cNvPr>
          <p:cNvGraphicFramePr>
            <a:graphicFrameLocks noGrp="1"/>
          </p:cNvGraphicFramePr>
          <p:nvPr>
            <p:ph type="tbl" sz="quarter" idx="13"/>
            <p:extLst>
              <p:ext uri="{D42A27DB-BD31-4B8C-83A1-F6EECF244321}">
                <p14:modId xmlns:p14="http://schemas.microsoft.com/office/powerpoint/2010/main" val="3884534853"/>
              </p:ext>
            </p:extLst>
          </p:nvPr>
        </p:nvGraphicFramePr>
        <p:xfrm>
          <a:off x="457200" y="1731963"/>
          <a:ext cx="8229600" cy="307848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01801672"/>
                    </a:ext>
                  </a:extLst>
                </a:gridCol>
                <a:gridCol w="411480">
                  <a:extLst>
                    <a:ext uri="{9D8B030D-6E8A-4147-A177-3AD203B41FA5}">
                      <a16:colId xmlns:a16="http://schemas.microsoft.com/office/drawing/2014/main" val="512963363"/>
                    </a:ext>
                  </a:extLst>
                </a:gridCol>
                <a:gridCol w="411480">
                  <a:extLst>
                    <a:ext uri="{9D8B030D-6E8A-4147-A177-3AD203B41FA5}">
                      <a16:colId xmlns:a16="http://schemas.microsoft.com/office/drawing/2014/main" val="2608844252"/>
                    </a:ext>
                  </a:extLst>
                </a:gridCol>
                <a:gridCol w="411480">
                  <a:extLst>
                    <a:ext uri="{9D8B030D-6E8A-4147-A177-3AD203B41FA5}">
                      <a16:colId xmlns:a16="http://schemas.microsoft.com/office/drawing/2014/main" val="2085494382"/>
                    </a:ext>
                  </a:extLst>
                </a:gridCol>
                <a:gridCol w="411480">
                  <a:extLst>
                    <a:ext uri="{9D8B030D-6E8A-4147-A177-3AD203B41FA5}">
                      <a16:colId xmlns:a16="http://schemas.microsoft.com/office/drawing/2014/main" val="3757138703"/>
                    </a:ext>
                  </a:extLst>
                </a:gridCol>
                <a:gridCol w="411480">
                  <a:extLst>
                    <a:ext uri="{9D8B030D-6E8A-4147-A177-3AD203B41FA5}">
                      <a16:colId xmlns:a16="http://schemas.microsoft.com/office/drawing/2014/main" val="82561082"/>
                    </a:ext>
                  </a:extLst>
                </a:gridCol>
                <a:gridCol w="411480">
                  <a:extLst>
                    <a:ext uri="{9D8B030D-6E8A-4147-A177-3AD203B41FA5}">
                      <a16:colId xmlns:a16="http://schemas.microsoft.com/office/drawing/2014/main" val="1792081114"/>
                    </a:ext>
                  </a:extLst>
                </a:gridCol>
                <a:gridCol w="411480">
                  <a:extLst>
                    <a:ext uri="{9D8B030D-6E8A-4147-A177-3AD203B41FA5}">
                      <a16:colId xmlns:a16="http://schemas.microsoft.com/office/drawing/2014/main" val="1943454780"/>
                    </a:ext>
                  </a:extLst>
                </a:gridCol>
                <a:gridCol w="411480">
                  <a:extLst>
                    <a:ext uri="{9D8B030D-6E8A-4147-A177-3AD203B41FA5}">
                      <a16:colId xmlns:a16="http://schemas.microsoft.com/office/drawing/2014/main" val="968145841"/>
                    </a:ext>
                  </a:extLst>
                </a:gridCol>
                <a:gridCol w="411480">
                  <a:extLst>
                    <a:ext uri="{9D8B030D-6E8A-4147-A177-3AD203B41FA5}">
                      <a16:colId xmlns:a16="http://schemas.microsoft.com/office/drawing/2014/main" val="4169338813"/>
                    </a:ext>
                  </a:extLst>
                </a:gridCol>
                <a:gridCol w="411480">
                  <a:extLst>
                    <a:ext uri="{9D8B030D-6E8A-4147-A177-3AD203B41FA5}">
                      <a16:colId xmlns:a16="http://schemas.microsoft.com/office/drawing/2014/main" val="2362616359"/>
                    </a:ext>
                  </a:extLst>
                </a:gridCol>
                <a:gridCol w="411480">
                  <a:extLst>
                    <a:ext uri="{9D8B030D-6E8A-4147-A177-3AD203B41FA5}">
                      <a16:colId xmlns:a16="http://schemas.microsoft.com/office/drawing/2014/main" val="558645378"/>
                    </a:ext>
                  </a:extLst>
                </a:gridCol>
                <a:gridCol w="411480">
                  <a:extLst>
                    <a:ext uri="{9D8B030D-6E8A-4147-A177-3AD203B41FA5}">
                      <a16:colId xmlns:a16="http://schemas.microsoft.com/office/drawing/2014/main" val="1502091497"/>
                    </a:ext>
                  </a:extLst>
                </a:gridCol>
                <a:gridCol w="411480">
                  <a:extLst>
                    <a:ext uri="{9D8B030D-6E8A-4147-A177-3AD203B41FA5}">
                      <a16:colId xmlns:a16="http://schemas.microsoft.com/office/drawing/2014/main" val="2381847248"/>
                    </a:ext>
                  </a:extLst>
                </a:gridCol>
                <a:gridCol w="411480">
                  <a:extLst>
                    <a:ext uri="{9D8B030D-6E8A-4147-A177-3AD203B41FA5}">
                      <a16:colId xmlns:a16="http://schemas.microsoft.com/office/drawing/2014/main" val="3045799780"/>
                    </a:ext>
                  </a:extLst>
                </a:gridCol>
                <a:gridCol w="411480">
                  <a:extLst>
                    <a:ext uri="{9D8B030D-6E8A-4147-A177-3AD203B41FA5}">
                      <a16:colId xmlns:a16="http://schemas.microsoft.com/office/drawing/2014/main" val="1086024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380671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DW (українською) - 2017-02-28 20:30:45</a:t>
                      </a:r>
                      <a:r>
                        <a:rPr kumimoji="0" lang="ru-RU" sz="1000" b="0" i="0" u="none" strike="noStrike" kern="1200" cap="none" spc="0" normalizeH="0" baseline="0" noProof="0">
                          <a:ln>
                            <a:noFill/>
                          </a:ln>
                          <a:solidFill>
                            <a:prstClr val="black"/>
                          </a:solidFill>
                          <a:effectLst/>
                          <a:uLnTx/>
                          <a:uFillTx/>
                          <a:latin typeface="+mn-lt"/>
                          <a:ea typeface="+mn-ea"/>
                          <a:cs typeface="+mn-cs"/>
                        </a:rPr>
                        <a:t>
Після часткового обвалу Шулявського мосту мають перевірити всі інші мости в Києві. Їх майже 170. Сподіваємося, встигнуть, поки ще десь не завалилося. 
https://youtu.be/RhmY0r_q-JQ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94.641703333333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extLst>
                  <a:ext uri="{0D108BD9-81ED-4DB2-BD59-A6C34878D82A}">
                    <a16:rowId xmlns:a16="http://schemas.microsoft.com/office/drawing/2014/main" val="3573647278"/>
                  </a:ext>
                </a:extLst>
              </a:tr>
            </a:tbl>
          </a:graphicData>
        </a:graphic>
      </p:graphicFrame>
      <p:sp>
        <p:nvSpPr>
          <p:cNvPr id="4" name="Text Placeholder 3">
            <a:extLst>
              <a:ext uri="{FF2B5EF4-FFF2-40B4-BE49-F238E27FC236}">
                <a16:creationId xmlns:a16="http://schemas.microsoft.com/office/drawing/2014/main" id="{9E6E1B2A-9CC9-4C02-A264-696D273FD507}"/>
              </a:ext>
            </a:extLst>
          </p:cNvPr>
          <p:cNvSpPr>
            <a:spLocks noGrp="1"/>
          </p:cNvSpPr>
          <p:nvPr>
            <p:ph type="body" sz="quarter" idx="14"/>
          </p:nvPr>
        </p:nvSpPr>
        <p:spPr/>
        <p:txBody>
          <a:bodyPr/>
          <a:lstStyle/>
          <a:p>
            <a:r>
              <a:rPr lang="en-US"/>
              <a:t>02/01/2017 - 02/28/2017</a:t>
            </a:r>
          </a:p>
        </p:txBody>
      </p:sp>
    </p:spTree>
    <p:extLst>
      <p:ext uri="{BB962C8B-B14F-4D97-AF65-F5344CB8AC3E}">
        <p14:creationId xmlns:p14="http://schemas.microsoft.com/office/powerpoint/2010/main" val="4122931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2E96C-393A-4A36-BDB7-3DFD2DA15D84}"/>
              </a:ext>
            </a:extLst>
          </p:cNvPr>
          <p:cNvSpPr>
            <a:spLocks noGrp="1"/>
          </p:cNvSpPr>
          <p:nvPr>
            <p:ph type="title"/>
          </p:nvPr>
        </p:nvSpPr>
        <p:spPr/>
        <p:txBody>
          <a:bodyPr/>
          <a:lstStyle/>
          <a:p>
            <a:r>
              <a:rPr lang="en-US"/>
              <a:t>Facebook Native Video Posts Table - 2 of 24</a:t>
            </a:r>
          </a:p>
        </p:txBody>
      </p:sp>
      <p:graphicFrame>
        <p:nvGraphicFramePr>
          <p:cNvPr id="5" name="Table Placeholder 4">
            <a:extLst>
              <a:ext uri="{FF2B5EF4-FFF2-40B4-BE49-F238E27FC236}">
                <a16:creationId xmlns:a16="http://schemas.microsoft.com/office/drawing/2014/main" id="{FB88EAAB-5A33-4081-A4DD-402B5AF9B751}"/>
              </a:ext>
            </a:extLst>
          </p:cNvPr>
          <p:cNvGraphicFramePr>
            <a:graphicFrameLocks noGrp="1"/>
          </p:cNvGraphicFramePr>
          <p:nvPr>
            <p:ph type="tbl" sz="quarter" idx="13"/>
            <p:extLst>
              <p:ext uri="{D42A27DB-BD31-4B8C-83A1-F6EECF244321}">
                <p14:modId xmlns:p14="http://schemas.microsoft.com/office/powerpoint/2010/main" val="3612914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29080280"/>
                    </a:ext>
                  </a:extLst>
                </a:gridCol>
                <a:gridCol w="411480">
                  <a:extLst>
                    <a:ext uri="{9D8B030D-6E8A-4147-A177-3AD203B41FA5}">
                      <a16:colId xmlns:a16="http://schemas.microsoft.com/office/drawing/2014/main" val="194701758"/>
                    </a:ext>
                  </a:extLst>
                </a:gridCol>
                <a:gridCol w="411480">
                  <a:extLst>
                    <a:ext uri="{9D8B030D-6E8A-4147-A177-3AD203B41FA5}">
                      <a16:colId xmlns:a16="http://schemas.microsoft.com/office/drawing/2014/main" val="4101266437"/>
                    </a:ext>
                  </a:extLst>
                </a:gridCol>
                <a:gridCol w="411480">
                  <a:extLst>
                    <a:ext uri="{9D8B030D-6E8A-4147-A177-3AD203B41FA5}">
                      <a16:colId xmlns:a16="http://schemas.microsoft.com/office/drawing/2014/main" val="2919010918"/>
                    </a:ext>
                  </a:extLst>
                </a:gridCol>
                <a:gridCol w="411480">
                  <a:extLst>
                    <a:ext uri="{9D8B030D-6E8A-4147-A177-3AD203B41FA5}">
                      <a16:colId xmlns:a16="http://schemas.microsoft.com/office/drawing/2014/main" val="1534343530"/>
                    </a:ext>
                  </a:extLst>
                </a:gridCol>
                <a:gridCol w="411480">
                  <a:extLst>
                    <a:ext uri="{9D8B030D-6E8A-4147-A177-3AD203B41FA5}">
                      <a16:colId xmlns:a16="http://schemas.microsoft.com/office/drawing/2014/main" val="2993466093"/>
                    </a:ext>
                  </a:extLst>
                </a:gridCol>
                <a:gridCol w="411480">
                  <a:extLst>
                    <a:ext uri="{9D8B030D-6E8A-4147-A177-3AD203B41FA5}">
                      <a16:colId xmlns:a16="http://schemas.microsoft.com/office/drawing/2014/main" val="832491571"/>
                    </a:ext>
                  </a:extLst>
                </a:gridCol>
                <a:gridCol w="411480">
                  <a:extLst>
                    <a:ext uri="{9D8B030D-6E8A-4147-A177-3AD203B41FA5}">
                      <a16:colId xmlns:a16="http://schemas.microsoft.com/office/drawing/2014/main" val="3816486594"/>
                    </a:ext>
                  </a:extLst>
                </a:gridCol>
                <a:gridCol w="411480">
                  <a:extLst>
                    <a:ext uri="{9D8B030D-6E8A-4147-A177-3AD203B41FA5}">
                      <a16:colId xmlns:a16="http://schemas.microsoft.com/office/drawing/2014/main" val="1030858560"/>
                    </a:ext>
                  </a:extLst>
                </a:gridCol>
                <a:gridCol w="411480">
                  <a:extLst>
                    <a:ext uri="{9D8B030D-6E8A-4147-A177-3AD203B41FA5}">
                      <a16:colId xmlns:a16="http://schemas.microsoft.com/office/drawing/2014/main" val="582270460"/>
                    </a:ext>
                  </a:extLst>
                </a:gridCol>
                <a:gridCol w="411480">
                  <a:extLst>
                    <a:ext uri="{9D8B030D-6E8A-4147-A177-3AD203B41FA5}">
                      <a16:colId xmlns:a16="http://schemas.microsoft.com/office/drawing/2014/main" val="4124020792"/>
                    </a:ext>
                  </a:extLst>
                </a:gridCol>
                <a:gridCol w="411480">
                  <a:extLst>
                    <a:ext uri="{9D8B030D-6E8A-4147-A177-3AD203B41FA5}">
                      <a16:colId xmlns:a16="http://schemas.microsoft.com/office/drawing/2014/main" val="3723925262"/>
                    </a:ext>
                  </a:extLst>
                </a:gridCol>
                <a:gridCol w="411480">
                  <a:extLst>
                    <a:ext uri="{9D8B030D-6E8A-4147-A177-3AD203B41FA5}">
                      <a16:colId xmlns:a16="http://schemas.microsoft.com/office/drawing/2014/main" val="1106352301"/>
                    </a:ext>
                  </a:extLst>
                </a:gridCol>
                <a:gridCol w="411480">
                  <a:extLst>
                    <a:ext uri="{9D8B030D-6E8A-4147-A177-3AD203B41FA5}">
                      <a16:colId xmlns:a16="http://schemas.microsoft.com/office/drawing/2014/main" val="2023426843"/>
                    </a:ext>
                  </a:extLst>
                </a:gridCol>
                <a:gridCol w="411480">
                  <a:extLst>
                    <a:ext uri="{9D8B030D-6E8A-4147-A177-3AD203B41FA5}">
                      <a16:colId xmlns:a16="http://schemas.microsoft.com/office/drawing/2014/main" val="3505610504"/>
                    </a:ext>
                  </a:extLst>
                </a:gridCol>
                <a:gridCol w="411480">
                  <a:extLst>
                    <a:ext uri="{9D8B030D-6E8A-4147-A177-3AD203B41FA5}">
                      <a16:colId xmlns:a16="http://schemas.microsoft.com/office/drawing/2014/main" val="1137028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980618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DW (українською) - 2017-02-28 09:22:00</a:t>
                      </a:r>
                      <a:r>
                        <a:rPr kumimoji="0" lang="ru-RU" sz="1000" b="0" i="0" u="none" strike="noStrike" kern="1200" cap="none" spc="0" normalizeH="0" baseline="0" noProof="0">
                          <a:ln>
                            <a:noFill/>
                          </a:ln>
                          <a:solidFill>
                            <a:prstClr val="black"/>
                          </a:solidFill>
                          <a:effectLst/>
                          <a:uLnTx/>
                          <a:uFillTx/>
                          <a:latin typeface="+mn-lt"/>
                          <a:ea typeface="+mn-ea"/>
                          <a:cs typeface="+mn-cs"/>
                        </a:rPr>
                        <a:t>
Перші космічні туристи полетять навколо Місяця вже наприкінці наступного року, обіцяють у SpaceX. Імен поки не називають, але визнають - задоволення не з дешевих.
https://youtu.be/Y1tps-sHiD8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68.888381666667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a:t>
                      </a:r>
                    </a:p>
                  </a:txBody>
                  <a:tcPr/>
                </a:tc>
                <a:extLst>
                  <a:ext uri="{0D108BD9-81ED-4DB2-BD59-A6C34878D82A}">
                    <a16:rowId xmlns:a16="http://schemas.microsoft.com/office/drawing/2014/main" val="1992114127"/>
                  </a:ext>
                </a:extLst>
              </a:tr>
            </a:tbl>
          </a:graphicData>
        </a:graphic>
      </p:graphicFrame>
      <p:sp>
        <p:nvSpPr>
          <p:cNvPr id="4" name="Text Placeholder 3">
            <a:extLst>
              <a:ext uri="{FF2B5EF4-FFF2-40B4-BE49-F238E27FC236}">
                <a16:creationId xmlns:a16="http://schemas.microsoft.com/office/drawing/2014/main" id="{53EBEB55-BB0D-4BE6-A504-770A670856F5}"/>
              </a:ext>
            </a:extLst>
          </p:cNvPr>
          <p:cNvSpPr>
            <a:spLocks noGrp="1"/>
          </p:cNvSpPr>
          <p:nvPr>
            <p:ph type="body" sz="quarter" idx="14"/>
          </p:nvPr>
        </p:nvSpPr>
        <p:spPr/>
        <p:txBody>
          <a:bodyPr/>
          <a:lstStyle/>
          <a:p>
            <a:r>
              <a:rPr lang="en-US"/>
              <a:t>02/01/2017 - 02/28/2017</a:t>
            </a:r>
          </a:p>
        </p:txBody>
      </p:sp>
    </p:spTree>
    <p:extLst>
      <p:ext uri="{BB962C8B-B14F-4D97-AF65-F5344CB8AC3E}">
        <p14:creationId xmlns:p14="http://schemas.microsoft.com/office/powerpoint/2010/main" val="273601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D28C2-490E-4B9F-B373-2584B6E964CB}"/>
              </a:ext>
            </a:extLst>
          </p:cNvPr>
          <p:cNvSpPr>
            <a:spLocks noGrp="1"/>
          </p:cNvSpPr>
          <p:nvPr>
            <p:ph type="title"/>
          </p:nvPr>
        </p:nvSpPr>
        <p:spPr/>
        <p:txBody>
          <a:bodyPr/>
          <a:lstStyle/>
          <a:p>
            <a:r>
              <a:rPr lang="en-US"/>
              <a:t>Facebook Native Video Posts Table - 3 of 24</a:t>
            </a:r>
          </a:p>
        </p:txBody>
      </p:sp>
      <p:graphicFrame>
        <p:nvGraphicFramePr>
          <p:cNvPr id="5" name="Table Placeholder 4">
            <a:extLst>
              <a:ext uri="{FF2B5EF4-FFF2-40B4-BE49-F238E27FC236}">
                <a16:creationId xmlns:a16="http://schemas.microsoft.com/office/drawing/2014/main" id="{897C400D-3D53-4BD2-8502-2B7950CFCF36}"/>
              </a:ext>
            </a:extLst>
          </p:cNvPr>
          <p:cNvGraphicFramePr>
            <a:graphicFrameLocks noGrp="1"/>
          </p:cNvGraphicFramePr>
          <p:nvPr>
            <p:ph type="tbl" sz="quarter" idx="13"/>
            <p:extLst>
              <p:ext uri="{D42A27DB-BD31-4B8C-83A1-F6EECF244321}">
                <p14:modId xmlns:p14="http://schemas.microsoft.com/office/powerpoint/2010/main" val="110742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65528756"/>
                    </a:ext>
                  </a:extLst>
                </a:gridCol>
                <a:gridCol w="411480">
                  <a:extLst>
                    <a:ext uri="{9D8B030D-6E8A-4147-A177-3AD203B41FA5}">
                      <a16:colId xmlns:a16="http://schemas.microsoft.com/office/drawing/2014/main" val="2331110212"/>
                    </a:ext>
                  </a:extLst>
                </a:gridCol>
                <a:gridCol w="411480">
                  <a:extLst>
                    <a:ext uri="{9D8B030D-6E8A-4147-A177-3AD203B41FA5}">
                      <a16:colId xmlns:a16="http://schemas.microsoft.com/office/drawing/2014/main" val="2466894913"/>
                    </a:ext>
                  </a:extLst>
                </a:gridCol>
                <a:gridCol w="411480">
                  <a:extLst>
                    <a:ext uri="{9D8B030D-6E8A-4147-A177-3AD203B41FA5}">
                      <a16:colId xmlns:a16="http://schemas.microsoft.com/office/drawing/2014/main" val="3263685889"/>
                    </a:ext>
                  </a:extLst>
                </a:gridCol>
                <a:gridCol w="411480">
                  <a:extLst>
                    <a:ext uri="{9D8B030D-6E8A-4147-A177-3AD203B41FA5}">
                      <a16:colId xmlns:a16="http://schemas.microsoft.com/office/drawing/2014/main" val="200671173"/>
                    </a:ext>
                  </a:extLst>
                </a:gridCol>
                <a:gridCol w="411480">
                  <a:extLst>
                    <a:ext uri="{9D8B030D-6E8A-4147-A177-3AD203B41FA5}">
                      <a16:colId xmlns:a16="http://schemas.microsoft.com/office/drawing/2014/main" val="2176428252"/>
                    </a:ext>
                  </a:extLst>
                </a:gridCol>
                <a:gridCol w="411480">
                  <a:extLst>
                    <a:ext uri="{9D8B030D-6E8A-4147-A177-3AD203B41FA5}">
                      <a16:colId xmlns:a16="http://schemas.microsoft.com/office/drawing/2014/main" val="3207412264"/>
                    </a:ext>
                  </a:extLst>
                </a:gridCol>
                <a:gridCol w="411480">
                  <a:extLst>
                    <a:ext uri="{9D8B030D-6E8A-4147-A177-3AD203B41FA5}">
                      <a16:colId xmlns:a16="http://schemas.microsoft.com/office/drawing/2014/main" val="2273636657"/>
                    </a:ext>
                  </a:extLst>
                </a:gridCol>
                <a:gridCol w="411480">
                  <a:extLst>
                    <a:ext uri="{9D8B030D-6E8A-4147-A177-3AD203B41FA5}">
                      <a16:colId xmlns:a16="http://schemas.microsoft.com/office/drawing/2014/main" val="846639094"/>
                    </a:ext>
                  </a:extLst>
                </a:gridCol>
                <a:gridCol w="411480">
                  <a:extLst>
                    <a:ext uri="{9D8B030D-6E8A-4147-A177-3AD203B41FA5}">
                      <a16:colId xmlns:a16="http://schemas.microsoft.com/office/drawing/2014/main" val="1162145862"/>
                    </a:ext>
                  </a:extLst>
                </a:gridCol>
                <a:gridCol w="411480">
                  <a:extLst>
                    <a:ext uri="{9D8B030D-6E8A-4147-A177-3AD203B41FA5}">
                      <a16:colId xmlns:a16="http://schemas.microsoft.com/office/drawing/2014/main" val="2100819897"/>
                    </a:ext>
                  </a:extLst>
                </a:gridCol>
                <a:gridCol w="411480">
                  <a:extLst>
                    <a:ext uri="{9D8B030D-6E8A-4147-A177-3AD203B41FA5}">
                      <a16:colId xmlns:a16="http://schemas.microsoft.com/office/drawing/2014/main" val="1627015348"/>
                    </a:ext>
                  </a:extLst>
                </a:gridCol>
                <a:gridCol w="411480">
                  <a:extLst>
                    <a:ext uri="{9D8B030D-6E8A-4147-A177-3AD203B41FA5}">
                      <a16:colId xmlns:a16="http://schemas.microsoft.com/office/drawing/2014/main" val="3206064556"/>
                    </a:ext>
                  </a:extLst>
                </a:gridCol>
                <a:gridCol w="411480">
                  <a:extLst>
                    <a:ext uri="{9D8B030D-6E8A-4147-A177-3AD203B41FA5}">
                      <a16:colId xmlns:a16="http://schemas.microsoft.com/office/drawing/2014/main" val="4131884059"/>
                    </a:ext>
                  </a:extLst>
                </a:gridCol>
                <a:gridCol w="411480">
                  <a:extLst>
                    <a:ext uri="{9D8B030D-6E8A-4147-A177-3AD203B41FA5}">
                      <a16:colId xmlns:a16="http://schemas.microsoft.com/office/drawing/2014/main" val="191755786"/>
                    </a:ext>
                  </a:extLst>
                </a:gridCol>
                <a:gridCol w="411480">
                  <a:extLst>
                    <a:ext uri="{9D8B030D-6E8A-4147-A177-3AD203B41FA5}">
                      <a16:colId xmlns:a16="http://schemas.microsoft.com/office/drawing/2014/main" val="23331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517893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DW (українською) - 2017-02-27 20:00:01</a:t>
                      </a:r>
                      <a:r>
                        <a:rPr kumimoji="0" lang="ru-RU" sz="1000" b="0" i="0" u="none" strike="noStrike" kern="1200" cap="none" spc="0" normalizeH="0" baseline="0" noProof="0">
                          <a:ln>
                            <a:noFill/>
                          </a:ln>
                          <a:solidFill>
                            <a:prstClr val="black"/>
                          </a:solidFill>
                          <a:effectLst/>
                          <a:uLnTx/>
                          <a:uFillTx/>
                          <a:latin typeface="+mn-lt"/>
                          <a:ea typeface="+mn-ea"/>
                          <a:cs typeface="+mn-cs"/>
                        </a:rPr>
                        <a:t>
У "скажений понеділок" німці глузують з політиків так, що українцям і не снилось. Дивіться-но, як зобразили на карнавалі в Дюссельдорфі Путіна, Трампа і Меркель!
https://youtu.be/sWlP1C3Szt0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3708.578335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a:t>
                      </a:r>
                    </a:p>
                  </a:txBody>
                  <a:tcPr/>
                </a:tc>
                <a:extLst>
                  <a:ext uri="{0D108BD9-81ED-4DB2-BD59-A6C34878D82A}">
                    <a16:rowId xmlns:a16="http://schemas.microsoft.com/office/drawing/2014/main" val="240517807"/>
                  </a:ext>
                </a:extLst>
              </a:tr>
            </a:tbl>
          </a:graphicData>
        </a:graphic>
      </p:graphicFrame>
      <p:sp>
        <p:nvSpPr>
          <p:cNvPr id="4" name="Text Placeholder 3">
            <a:extLst>
              <a:ext uri="{FF2B5EF4-FFF2-40B4-BE49-F238E27FC236}">
                <a16:creationId xmlns:a16="http://schemas.microsoft.com/office/drawing/2014/main" id="{9816EB03-29A1-4CB6-AB7E-0EC94967B9E4}"/>
              </a:ext>
            </a:extLst>
          </p:cNvPr>
          <p:cNvSpPr>
            <a:spLocks noGrp="1"/>
          </p:cNvSpPr>
          <p:nvPr>
            <p:ph type="body" sz="quarter" idx="14"/>
          </p:nvPr>
        </p:nvSpPr>
        <p:spPr/>
        <p:txBody>
          <a:bodyPr/>
          <a:lstStyle/>
          <a:p>
            <a:r>
              <a:rPr lang="en-US"/>
              <a:t>02/01/2017 - 02/28/2017</a:t>
            </a:r>
          </a:p>
        </p:txBody>
      </p:sp>
    </p:spTree>
    <p:extLst>
      <p:ext uri="{BB962C8B-B14F-4D97-AF65-F5344CB8AC3E}">
        <p14:creationId xmlns:p14="http://schemas.microsoft.com/office/powerpoint/2010/main" val="1943470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8C84E-43B1-4F14-B8B8-D6C722C997BD}"/>
              </a:ext>
            </a:extLst>
          </p:cNvPr>
          <p:cNvSpPr>
            <a:spLocks noGrp="1"/>
          </p:cNvSpPr>
          <p:nvPr>
            <p:ph type="title"/>
          </p:nvPr>
        </p:nvSpPr>
        <p:spPr/>
        <p:txBody>
          <a:bodyPr/>
          <a:lstStyle/>
          <a:p>
            <a:r>
              <a:rPr lang="en-US"/>
              <a:t>Facebook Native Video Posts Table - 4 of 24</a:t>
            </a:r>
          </a:p>
        </p:txBody>
      </p:sp>
      <p:graphicFrame>
        <p:nvGraphicFramePr>
          <p:cNvPr id="5" name="Table Placeholder 4">
            <a:extLst>
              <a:ext uri="{FF2B5EF4-FFF2-40B4-BE49-F238E27FC236}">
                <a16:creationId xmlns:a16="http://schemas.microsoft.com/office/drawing/2014/main" id="{658DE65F-58FB-49D3-A1D2-821C08B63DC9}"/>
              </a:ext>
            </a:extLst>
          </p:cNvPr>
          <p:cNvGraphicFramePr>
            <a:graphicFrameLocks noGrp="1"/>
          </p:cNvGraphicFramePr>
          <p:nvPr>
            <p:ph type="tbl" sz="quarter" idx="13"/>
            <p:extLst>
              <p:ext uri="{D42A27DB-BD31-4B8C-83A1-F6EECF244321}">
                <p14:modId xmlns:p14="http://schemas.microsoft.com/office/powerpoint/2010/main" val="3474950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79582343"/>
                    </a:ext>
                  </a:extLst>
                </a:gridCol>
                <a:gridCol w="411480">
                  <a:extLst>
                    <a:ext uri="{9D8B030D-6E8A-4147-A177-3AD203B41FA5}">
                      <a16:colId xmlns:a16="http://schemas.microsoft.com/office/drawing/2014/main" val="894904916"/>
                    </a:ext>
                  </a:extLst>
                </a:gridCol>
                <a:gridCol w="411480">
                  <a:extLst>
                    <a:ext uri="{9D8B030D-6E8A-4147-A177-3AD203B41FA5}">
                      <a16:colId xmlns:a16="http://schemas.microsoft.com/office/drawing/2014/main" val="1098542598"/>
                    </a:ext>
                  </a:extLst>
                </a:gridCol>
                <a:gridCol w="411480">
                  <a:extLst>
                    <a:ext uri="{9D8B030D-6E8A-4147-A177-3AD203B41FA5}">
                      <a16:colId xmlns:a16="http://schemas.microsoft.com/office/drawing/2014/main" val="3712909214"/>
                    </a:ext>
                  </a:extLst>
                </a:gridCol>
                <a:gridCol w="411480">
                  <a:extLst>
                    <a:ext uri="{9D8B030D-6E8A-4147-A177-3AD203B41FA5}">
                      <a16:colId xmlns:a16="http://schemas.microsoft.com/office/drawing/2014/main" val="17813699"/>
                    </a:ext>
                  </a:extLst>
                </a:gridCol>
                <a:gridCol w="411480">
                  <a:extLst>
                    <a:ext uri="{9D8B030D-6E8A-4147-A177-3AD203B41FA5}">
                      <a16:colId xmlns:a16="http://schemas.microsoft.com/office/drawing/2014/main" val="1468735142"/>
                    </a:ext>
                  </a:extLst>
                </a:gridCol>
                <a:gridCol w="411480">
                  <a:extLst>
                    <a:ext uri="{9D8B030D-6E8A-4147-A177-3AD203B41FA5}">
                      <a16:colId xmlns:a16="http://schemas.microsoft.com/office/drawing/2014/main" val="3014655960"/>
                    </a:ext>
                  </a:extLst>
                </a:gridCol>
                <a:gridCol w="411480">
                  <a:extLst>
                    <a:ext uri="{9D8B030D-6E8A-4147-A177-3AD203B41FA5}">
                      <a16:colId xmlns:a16="http://schemas.microsoft.com/office/drawing/2014/main" val="1387141653"/>
                    </a:ext>
                  </a:extLst>
                </a:gridCol>
                <a:gridCol w="411480">
                  <a:extLst>
                    <a:ext uri="{9D8B030D-6E8A-4147-A177-3AD203B41FA5}">
                      <a16:colId xmlns:a16="http://schemas.microsoft.com/office/drawing/2014/main" val="1120508198"/>
                    </a:ext>
                  </a:extLst>
                </a:gridCol>
                <a:gridCol w="411480">
                  <a:extLst>
                    <a:ext uri="{9D8B030D-6E8A-4147-A177-3AD203B41FA5}">
                      <a16:colId xmlns:a16="http://schemas.microsoft.com/office/drawing/2014/main" val="3992274716"/>
                    </a:ext>
                  </a:extLst>
                </a:gridCol>
                <a:gridCol w="411480">
                  <a:extLst>
                    <a:ext uri="{9D8B030D-6E8A-4147-A177-3AD203B41FA5}">
                      <a16:colId xmlns:a16="http://schemas.microsoft.com/office/drawing/2014/main" val="3338578763"/>
                    </a:ext>
                  </a:extLst>
                </a:gridCol>
                <a:gridCol w="411480">
                  <a:extLst>
                    <a:ext uri="{9D8B030D-6E8A-4147-A177-3AD203B41FA5}">
                      <a16:colId xmlns:a16="http://schemas.microsoft.com/office/drawing/2014/main" val="99656898"/>
                    </a:ext>
                  </a:extLst>
                </a:gridCol>
                <a:gridCol w="411480">
                  <a:extLst>
                    <a:ext uri="{9D8B030D-6E8A-4147-A177-3AD203B41FA5}">
                      <a16:colId xmlns:a16="http://schemas.microsoft.com/office/drawing/2014/main" val="1176628408"/>
                    </a:ext>
                  </a:extLst>
                </a:gridCol>
                <a:gridCol w="411480">
                  <a:extLst>
                    <a:ext uri="{9D8B030D-6E8A-4147-A177-3AD203B41FA5}">
                      <a16:colId xmlns:a16="http://schemas.microsoft.com/office/drawing/2014/main" val="2299275836"/>
                    </a:ext>
                  </a:extLst>
                </a:gridCol>
                <a:gridCol w="411480">
                  <a:extLst>
                    <a:ext uri="{9D8B030D-6E8A-4147-A177-3AD203B41FA5}">
                      <a16:colId xmlns:a16="http://schemas.microsoft.com/office/drawing/2014/main" val="1374525853"/>
                    </a:ext>
                  </a:extLst>
                </a:gridCol>
                <a:gridCol w="411480">
                  <a:extLst>
                    <a:ext uri="{9D8B030D-6E8A-4147-A177-3AD203B41FA5}">
                      <a16:colId xmlns:a16="http://schemas.microsoft.com/office/drawing/2014/main" val="1725605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260065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z-Cyrl-AZ" sz="1000" b="1" i="0" u="none" strike="noStrike" kern="1200" cap="none" spc="0" normalizeH="0" baseline="0" noProof="0">
                          <a:ln>
                            <a:noFill/>
                          </a:ln>
                          <a:solidFill>
                            <a:prstClr val="black"/>
                          </a:solidFill>
                          <a:effectLst/>
                          <a:uLnTx/>
                          <a:uFillTx/>
                          <a:latin typeface="+mn-lt"/>
                          <a:ea typeface="+mn-ea"/>
                          <a:cs typeface="+mn-cs"/>
                        </a:rPr>
                        <a:t>українською) - 2017-02-27 15:00:03</a:t>
                      </a:r>
                      <a:r>
                        <a:rPr kumimoji="0" lang="az-Cyrl-AZ" sz="1000" b="0" i="0" u="none" strike="noStrike" kern="1200" cap="none" spc="0" normalizeH="0" baseline="0" noProof="0">
                          <a:ln>
                            <a:noFill/>
                          </a:ln>
                          <a:solidFill>
                            <a:prstClr val="black"/>
                          </a:solidFill>
                          <a:effectLst/>
                          <a:uLnTx/>
                          <a:uFillTx/>
                          <a:latin typeface="+mn-lt"/>
                          <a:ea typeface="+mn-ea"/>
                          <a:cs typeface="+mn-cs"/>
                        </a:rPr>
                        <a:t>
Безвізовий "почекун" виходить на фінішну пряму: Рада ЄС затвердила механізм призупинення безвізових режимів. Відповідну угоду європосадовці підпишуть 1 березня.
</a:t>
                      </a:r>
                      <a:r>
                        <a:rPr kumimoji="0" lang="en-US" sz="1000" b="0" i="0" u="none" strike="noStrike" kern="1200" cap="none" spc="0" normalizeH="0" baseline="0" noProof="0">
                          <a:ln>
                            <a:noFill/>
                          </a:ln>
                          <a:solidFill>
                            <a:prstClr val="black"/>
                          </a:solidFill>
                          <a:effectLst/>
                          <a:uLnTx/>
                          <a:uFillTx/>
                          <a:latin typeface="+mn-lt"/>
                          <a:ea typeface="+mn-ea"/>
                          <a:cs typeface="+mn-cs"/>
                        </a:rPr>
                        <a:t>https://youtu.be/Jd4y8u5Nj2E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90.553728333333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a:t>
                      </a:r>
                    </a:p>
                  </a:txBody>
                  <a:tcPr/>
                </a:tc>
                <a:extLst>
                  <a:ext uri="{0D108BD9-81ED-4DB2-BD59-A6C34878D82A}">
                    <a16:rowId xmlns:a16="http://schemas.microsoft.com/office/drawing/2014/main" val="932137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DW (українською) - 2017-02-27 12:29:06</a:t>
                      </a:r>
                      <a:r>
                        <a:rPr kumimoji="0" lang="ru-RU" sz="1000" b="0" i="0" u="none" strike="noStrike" kern="1200" cap="none" spc="0" normalizeH="0" baseline="0" noProof="0">
                          <a:ln>
                            <a:noFill/>
                          </a:ln>
                          <a:solidFill>
                            <a:prstClr val="black"/>
                          </a:solidFill>
                          <a:effectLst/>
                          <a:uLnTx/>
                          <a:uFillTx/>
                          <a:latin typeface="+mn-lt"/>
                          <a:ea typeface="+mn-ea"/>
                          <a:cs typeface="+mn-cs"/>
                        </a:rPr>
                        <a:t>
Такого на "Оскарі" ще ніколи не було! Золоту статуетку помилково вручили "не тій" стрічці. Дивіться, як це відбувалося &gt;&gt; https://youtu.be/QC673ydb7XQ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150.842155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a:t>
                      </a:r>
                    </a:p>
                  </a:txBody>
                  <a:tcPr/>
                </a:tc>
                <a:extLst>
                  <a:ext uri="{0D108BD9-81ED-4DB2-BD59-A6C34878D82A}">
                    <a16:rowId xmlns:a16="http://schemas.microsoft.com/office/drawing/2014/main" val="370466665"/>
                  </a:ext>
                </a:extLst>
              </a:tr>
            </a:tbl>
          </a:graphicData>
        </a:graphic>
      </p:graphicFrame>
      <p:sp>
        <p:nvSpPr>
          <p:cNvPr id="4" name="Text Placeholder 3">
            <a:extLst>
              <a:ext uri="{FF2B5EF4-FFF2-40B4-BE49-F238E27FC236}">
                <a16:creationId xmlns:a16="http://schemas.microsoft.com/office/drawing/2014/main" id="{F530DBC2-6713-4A64-9032-293928D5CADF}"/>
              </a:ext>
            </a:extLst>
          </p:cNvPr>
          <p:cNvSpPr>
            <a:spLocks noGrp="1"/>
          </p:cNvSpPr>
          <p:nvPr>
            <p:ph type="body" sz="quarter" idx="14"/>
          </p:nvPr>
        </p:nvSpPr>
        <p:spPr/>
        <p:txBody>
          <a:bodyPr/>
          <a:lstStyle/>
          <a:p>
            <a:r>
              <a:rPr lang="en-US"/>
              <a:t>02/01/2017 - 02/28/2017</a:t>
            </a:r>
          </a:p>
        </p:txBody>
      </p:sp>
    </p:spTree>
    <p:extLst>
      <p:ext uri="{BB962C8B-B14F-4D97-AF65-F5344CB8AC3E}">
        <p14:creationId xmlns:p14="http://schemas.microsoft.com/office/powerpoint/2010/main" val="346281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8CA5B-6078-4490-AAC8-6FA8D63E4710}"/>
              </a:ext>
            </a:extLst>
          </p:cNvPr>
          <p:cNvSpPr>
            <a:spLocks noGrp="1"/>
          </p:cNvSpPr>
          <p:nvPr>
            <p:ph type="title"/>
          </p:nvPr>
        </p:nvSpPr>
        <p:spPr/>
        <p:txBody>
          <a:bodyPr/>
          <a:lstStyle/>
          <a:p>
            <a:r>
              <a:rPr lang="en-US"/>
              <a:t>Facebook Native Video Posts Table - 5 of 24</a:t>
            </a:r>
          </a:p>
        </p:txBody>
      </p:sp>
      <p:graphicFrame>
        <p:nvGraphicFramePr>
          <p:cNvPr id="5" name="Table Placeholder 4">
            <a:extLst>
              <a:ext uri="{FF2B5EF4-FFF2-40B4-BE49-F238E27FC236}">
                <a16:creationId xmlns:a16="http://schemas.microsoft.com/office/drawing/2014/main" id="{D91228AA-8E38-437E-AED3-58CE05599D7A}"/>
              </a:ext>
            </a:extLst>
          </p:cNvPr>
          <p:cNvGraphicFramePr>
            <a:graphicFrameLocks noGrp="1"/>
          </p:cNvGraphicFramePr>
          <p:nvPr>
            <p:ph type="tbl" sz="quarter" idx="13"/>
            <p:extLst>
              <p:ext uri="{D42A27DB-BD31-4B8C-83A1-F6EECF244321}">
                <p14:modId xmlns:p14="http://schemas.microsoft.com/office/powerpoint/2010/main" val="200166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87397452"/>
                    </a:ext>
                  </a:extLst>
                </a:gridCol>
                <a:gridCol w="411480">
                  <a:extLst>
                    <a:ext uri="{9D8B030D-6E8A-4147-A177-3AD203B41FA5}">
                      <a16:colId xmlns:a16="http://schemas.microsoft.com/office/drawing/2014/main" val="2371430057"/>
                    </a:ext>
                  </a:extLst>
                </a:gridCol>
                <a:gridCol w="411480">
                  <a:extLst>
                    <a:ext uri="{9D8B030D-6E8A-4147-A177-3AD203B41FA5}">
                      <a16:colId xmlns:a16="http://schemas.microsoft.com/office/drawing/2014/main" val="3893689334"/>
                    </a:ext>
                  </a:extLst>
                </a:gridCol>
                <a:gridCol w="411480">
                  <a:extLst>
                    <a:ext uri="{9D8B030D-6E8A-4147-A177-3AD203B41FA5}">
                      <a16:colId xmlns:a16="http://schemas.microsoft.com/office/drawing/2014/main" val="3916264787"/>
                    </a:ext>
                  </a:extLst>
                </a:gridCol>
                <a:gridCol w="411480">
                  <a:extLst>
                    <a:ext uri="{9D8B030D-6E8A-4147-A177-3AD203B41FA5}">
                      <a16:colId xmlns:a16="http://schemas.microsoft.com/office/drawing/2014/main" val="3438364500"/>
                    </a:ext>
                  </a:extLst>
                </a:gridCol>
                <a:gridCol w="411480">
                  <a:extLst>
                    <a:ext uri="{9D8B030D-6E8A-4147-A177-3AD203B41FA5}">
                      <a16:colId xmlns:a16="http://schemas.microsoft.com/office/drawing/2014/main" val="3963458446"/>
                    </a:ext>
                  </a:extLst>
                </a:gridCol>
                <a:gridCol w="411480">
                  <a:extLst>
                    <a:ext uri="{9D8B030D-6E8A-4147-A177-3AD203B41FA5}">
                      <a16:colId xmlns:a16="http://schemas.microsoft.com/office/drawing/2014/main" val="3519180569"/>
                    </a:ext>
                  </a:extLst>
                </a:gridCol>
                <a:gridCol w="411480">
                  <a:extLst>
                    <a:ext uri="{9D8B030D-6E8A-4147-A177-3AD203B41FA5}">
                      <a16:colId xmlns:a16="http://schemas.microsoft.com/office/drawing/2014/main" val="818527772"/>
                    </a:ext>
                  </a:extLst>
                </a:gridCol>
                <a:gridCol w="411480">
                  <a:extLst>
                    <a:ext uri="{9D8B030D-6E8A-4147-A177-3AD203B41FA5}">
                      <a16:colId xmlns:a16="http://schemas.microsoft.com/office/drawing/2014/main" val="4158176307"/>
                    </a:ext>
                  </a:extLst>
                </a:gridCol>
                <a:gridCol w="411480">
                  <a:extLst>
                    <a:ext uri="{9D8B030D-6E8A-4147-A177-3AD203B41FA5}">
                      <a16:colId xmlns:a16="http://schemas.microsoft.com/office/drawing/2014/main" val="1883271919"/>
                    </a:ext>
                  </a:extLst>
                </a:gridCol>
                <a:gridCol w="411480">
                  <a:extLst>
                    <a:ext uri="{9D8B030D-6E8A-4147-A177-3AD203B41FA5}">
                      <a16:colId xmlns:a16="http://schemas.microsoft.com/office/drawing/2014/main" val="3217589576"/>
                    </a:ext>
                  </a:extLst>
                </a:gridCol>
                <a:gridCol w="411480">
                  <a:extLst>
                    <a:ext uri="{9D8B030D-6E8A-4147-A177-3AD203B41FA5}">
                      <a16:colId xmlns:a16="http://schemas.microsoft.com/office/drawing/2014/main" val="602416775"/>
                    </a:ext>
                  </a:extLst>
                </a:gridCol>
                <a:gridCol w="411480">
                  <a:extLst>
                    <a:ext uri="{9D8B030D-6E8A-4147-A177-3AD203B41FA5}">
                      <a16:colId xmlns:a16="http://schemas.microsoft.com/office/drawing/2014/main" val="99754856"/>
                    </a:ext>
                  </a:extLst>
                </a:gridCol>
                <a:gridCol w="411480">
                  <a:extLst>
                    <a:ext uri="{9D8B030D-6E8A-4147-A177-3AD203B41FA5}">
                      <a16:colId xmlns:a16="http://schemas.microsoft.com/office/drawing/2014/main" val="4173547957"/>
                    </a:ext>
                  </a:extLst>
                </a:gridCol>
                <a:gridCol w="411480">
                  <a:extLst>
                    <a:ext uri="{9D8B030D-6E8A-4147-A177-3AD203B41FA5}">
                      <a16:colId xmlns:a16="http://schemas.microsoft.com/office/drawing/2014/main" val="1398525851"/>
                    </a:ext>
                  </a:extLst>
                </a:gridCol>
                <a:gridCol w="411480">
                  <a:extLst>
                    <a:ext uri="{9D8B030D-6E8A-4147-A177-3AD203B41FA5}">
                      <a16:colId xmlns:a16="http://schemas.microsoft.com/office/drawing/2014/main" val="2995306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082791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z-Cyrl-AZ" sz="1000" b="1" i="0" u="none" strike="noStrike" kern="1200" cap="none" spc="0" normalizeH="0" baseline="0" noProof="0">
                          <a:ln>
                            <a:noFill/>
                          </a:ln>
                          <a:solidFill>
                            <a:prstClr val="black"/>
                          </a:solidFill>
                          <a:effectLst/>
                          <a:uLnTx/>
                          <a:uFillTx/>
                          <a:latin typeface="+mn-lt"/>
                          <a:ea typeface="+mn-ea"/>
                          <a:cs typeface="+mn-cs"/>
                        </a:rPr>
                        <a:t>українською) - 2017-02-27 09:51:43</a:t>
                      </a:r>
                      <a:r>
                        <a:rPr kumimoji="0" lang="az-Cyrl-AZ" sz="1000" b="0" i="0" u="none" strike="noStrike" kern="1200" cap="none" spc="0" normalizeH="0" baseline="0" noProof="0">
                          <a:ln>
                            <a:noFill/>
                          </a:ln>
                          <a:solidFill>
                            <a:prstClr val="black"/>
                          </a:solidFill>
                          <a:effectLst/>
                          <a:uLnTx/>
                          <a:uFillTx/>
                          <a:latin typeface="+mn-lt"/>
                          <a:ea typeface="+mn-ea"/>
                          <a:cs typeface="+mn-cs"/>
                        </a:rPr>
                        <a:t>
Берлін планує повністю позбутися вуглецевих викидів до 2050 року. Розпочали з модернізації автобусів - переводять їх на стиснений газ. Дивіться, що це таке &gt;&gt; </a:t>
                      </a:r>
                      <a:r>
                        <a:rPr kumimoji="0" lang="en-US" sz="1000" b="0" i="0" u="none" strike="noStrike" kern="1200" cap="none" spc="0" normalizeH="0" baseline="0" noProof="0">
                          <a:ln>
                            <a:noFill/>
                          </a:ln>
                          <a:solidFill>
                            <a:prstClr val="black"/>
                          </a:solidFill>
                          <a:effectLst/>
                          <a:uLnTx/>
                          <a:uFillTx/>
                          <a:latin typeface="+mn-lt"/>
                          <a:ea typeface="+mn-ea"/>
                          <a:cs typeface="+mn-cs"/>
                        </a:rPr>
                        <a:t>https://youtu.be/wLtJu9NX7-Y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194.89641166667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a:t>
                      </a:r>
                    </a:p>
                  </a:txBody>
                  <a:tcPr/>
                </a:tc>
                <a:extLst>
                  <a:ext uri="{0D108BD9-81ED-4DB2-BD59-A6C34878D82A}">
                    <a16:rowId xmlns:a16="http://schemas.microsoft.com/office/drawing/2014/main" val="3606965374"/>
                  </a:ext>
                </a:extLst>
              </a:tr>
            </a:tbl>
          </a:graphicData>
        </a:graphic>
      </p:graphicFrame>
      <p:sp>
        <p:nvSpPr>
          <p:cNvPr id="4" name="Text Placeholder 3">
            <a:extLst>
              <a:ext uri="{FF2B5EF4-FFF2-40B4-BE49-F238E27FC236}">
                <a16:creationId xmlns:a16="http://schemas.microsoft.com/office/drawing/2014/main" id="{424C2CBD-E2F3-435F-9F75-C9139A7F5701}"/>
              </a:ext>
            </a:extLst>
          </p:cNvPr>
          <p:cNvSpPr>
            <a:spLocks noGrp="1"/>
          </p:cNvSpPr>
          <p:nvPr>
            <p:ph type="body" sz="quarter" idx="14"/>
          </p:nvPr>
        </p:nvSpPr>
        <p:spPr/>
        <p:txBody>
          <a:bodyPr/>
          <a:lstStyle/>
          <a:p>
            <a:r>
              <a:rPr lang="en-US"/>
              <a:t>02/01/2017 - 02/28/2017</a:t>
            </a:r>
          </a:p>
        </p:txBody>
      </p:sp>
    </p:spTree>
    <p:extLst>
      <p:ext uri="{BB962C8B-B14F-4D97-AF65-F5344CB8AC3E}">
        <p14:creationId xmlns:p14="http://schemas.microsoft.com/office/powerpoint/2010/main" val="576913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B4238-BB15-4C8F-8B4B-A4BE87540F11}"/>
              </a:ext>
            </a:extLst>
          </p:cNvPr>
          <p:cNvSpPr>
            <a:spLocks noGrp="1"/>
          </p:cNvSpPr>
          <p:nvPr>
            <p:ph type="title"/>
          </p:nvPr>
        </p:nvSpPr>
        <p:spPr/>
        <p:txBody>
          <a:bodyPr/>
          <a:lstStyle/>
          <a:p>
            <a:r>
              <a:rPr lang="en-US"/>
              <a:t>Facebook Native Video Posts Table - 6 of 24</a:t>
            </a:r>
          </a:p>
        </p:txBody>
      </p:sp>
      <p:graphicFrame>
        <p:nvGraphicFramePr>
          <p:cNvPr id="5" name="Table Placeholder 4">
            <a:extLst>
              <a:ext uri="{FF2B5EF4-FFF2-40B4-BE49-F238E27FC236}">
                <a16:creationId xmlns:a16="http://schemas.microsoft.com/office/drawing/2014/main" id="{B6C07DCC-1259-4AD0-B544-7D3C90C51525}"/>
              </a:ext>
            </a:extLst>
          </p:cNvPr>
          <p:cNvGraphicFramePr>
            <a:graphicFrameLocks noGrp="1"/>
          </p:cNvGraphicFramePr>
          <p:nvPr>
            <p:ph type="tbl" sz="quarter" idx="13"/>
            <p:extLst>
              <p:ext uri="{D42A27DB-BD31-4B8C-83A1-F6EECF244321}">
                <p14:modId xmlns:p14="http://schemas.microsoft.com/office/powerpoint/2010/main" val="2174026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33654053"/>
                    </a:ext>
                  </a:extLst>
                </a:gridCol>
                <a:gridCol w="411480">
                  <a:extLst>
                    <a:ext uri="{9D8B030D-6E8A-4147-A177-3AD203B41FA5}">
                      <a16:colId xmlns:a16="http://schemas.microsoft.com/office/drawing/2014/main" val="3833268653"/>
                    </a:ext>
                  </a:extLst>
                </a:gridCol>
                <a:gridCol w="411480">
                  <a:extLst>
                    <a:ext uri="{9D8B030D-6E8A-4147-A177-3AD203B41FA5}">
                      <a16:colId xmlns:a16="http://schemas.microsoft.com/office/drawing/2014/main" val="3209935890"/>
                    </a:ext>
                  </a:extLst>
                </a:gridCol>
                <a:gridCol w="411480">
                  <a:extLst>
                    <a:ext uri="{9D8B030D-6E8A-4147-A177-3AD203B41FA5}">
                      <a16:colId xmlns:a16="http://schemas.microsoft.com/office/drawing/2014/main" val="800430504"/>
                    </a:ext>
                  </a:extLst>
                </a:gridCol>
                <a:gridCol w="411480">
                  <a:extLst>
                    <a:ext uri="{9D8B030D-6E8A-4147-A177-3AD203B41FA5}">
                      <a16:colId xmlns:a16="http://schemas.microsoft.com/office/drawing/2014/main" val="451675555"/>
                    </a:ext>
                  </a:extLst>
                </a:gridCol>
                <a:gridCol w="411480">
                  <a:extLst>
                    <a:ext uri="{9D8B030D-6E8A-4147-A177-3AD203B41FA5}">
                      <a16:colId xmlns:a16="http://schemas.microsoft.com/office/drawing/2014/main" val="1641933889"/>
                    </a:ext>
                  </a:extLst>
                </a:gridCol>
                <a:gridCol w="411480">
                  <a:extLst>
                    <a:ext uri="{9D8B030D-6E8A-4147-A177-3AD203B41FA5}">
                      <a16:colId xmlns:a16="http://schemas.microsoft.com/office/drawing/2014/main" val="308610055"/>
                    </a:ext>
                  </a:extLst>
                </a:gridCol>
                <a:gridCol w="411480">
                  <a:extLst>
                    <a:ext uri="{9D8B030D-6E8A-4147-A177-3AD203B41FA5}">
                      <a16:colId xmlns:a16="http://schemas.microsoft.com/office/drawing/2014/main" val="680792012"/>
                    </a:ext>
                  </a:extLst>
                </a:gridCol>
                <a:gridCol w="411480">
                  <a:extLst>
                    <a:ext uri="{9D8B030D-6E8A-4147-A177-3AD203B41FA5}">
                      <a16:colId xmlns:a16="http://schemas.microsoft.com/office/drawing/2014/main" val="3904074242"/>
                    </a:ext>
                  </a:extLst>
                </a:gridCol>
                <a:gridCol w="411480">
                  <a:extLst>
                    <a:ext uri="{9D8B030D-6E8A-4147-A177-3AD203B41FA5}">
                      <a16:colId xmlns:a16="http://schemas.microsoft.com/office/drawing/2014/main" val="1797337471"/>
                    </a:ext>
                  </a:extLst>
                </a:gridCol>
                <a:gridCol w="411480">
                  <a:extLst>
                    <a:ext uri="{9D8B030D-6E8A-4147-A177-3AD203B41FA5}">
                      <a16:colId xmlns:a16="http://schemas.microsoft.com/office/drawing/2014/main" val="814269857"/>
                    </a:ext>
                  </a:extLst>
                </a:gridCol>
                <a:gridCol w="411480">
                  <a:extLst>
                    <a:ext uri="{9D8B030D-6E8A-4147-A177-3AD203B41FA5}">
                      <a16:colId xmlns:a16="http://schemas.microsoft.com/office/drawing/2014/main" val="222022692"/>
                    </a:ext>
                  </a:extLst>
                </a:gridCol>
                <a:gridCol w="411480">
                  <a:extLst>
                    <a:ext uri="{9D8B030D-6E8A-4147-A177-3AD203B41FA5}">
                      <a16:colId xmlns:a16="http://schemas.microsoft.com/office/drawing/2014/main" val="3315195802"/>
                    </a:ext>
                  </a:extLst>
                </a:gridCol>
                <a:gridCol w="411480">
                  <a:extLst>
                    <a:ext uri="{9D8B030D-6E8A-4147-A177-3AD203B41FA5}">
                      <a16:colId xmlns:a16="http://schemas.microsoft.com/office/drawing/2014/main" val="2724309973"/>
                    </a:ext>
                  </a:extLst>
                </a:gridCol>
                <a:gridCol w="411480">
                  <a:extLst>
                    <a:ext uri="{9D8B030D-6E8A-4147-A177-3AD203B41FA5}">
                      <a16:colId xmlns:a16="http://schemas.microsoft.com/office/drawing/2014/main" val="192689668"/>
                    </a:ext>
                  </a:extLst>
                </a:gridCol>
                <a:gridCol w="411480">
                  <a:extLst>
                    <a:ext uri="{9D8B030D-6E8A-4147-A177-3AD203B41FA5}">
                      <a16:colId xmlns:a16="http://schemas.microsoft.com/office/drawing/2014/main" val="3836455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882560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z-Cyrl-AZ" sz="1000" b="1" i="0" u="none" strike="noStrike" kern="1200" cap="none" spc="0" normalizeH="0" baseline="0" noProof="0">
                          <a:ln>
                            <a:noFill/>
                          </a:ln>
                          <a:solidFill>
                            <a:prstClr val="black"/>
                          </a:solidFill>
                          <a:effectLst/>
                          <a:uLnTx/>
                          <a:uFillTx/>
                          <a:latin typeface="+mn-lt"/>
                          <a:ea typeface="+mn-ea"/>
                          <a:cs typeface="+mn-cs"/>
                        </a:rPr>
                        <a:t>українською) - 2017-02-26 17:00:00</a:t>
                      </a:r>
                      <a:r>
                        <a:rPr kumimoji="0" lang="az-Cyrl-AZ" sz="1000" b="0" i="0" u="none" strike="noStrike" kern="1200" cap="none" spc="0" normalizeH="0" baseline="0" noProof="0">
                          <a:ln>
                            <a:noFill/>
                          </a:ln>
                          <a:solidFill>
                            <a:prstClr val="black"/>
                          </a:solidFill>
                          <a:effectLst/>
                          <a:uLnTx/>
                          <a:uFillTx/>
                          <a:latin typeface="+mn-lt"/>
                          <a:ea typeface="+mn-ea"/>
                          <a:cs typeface="+mn-cs"/>
                        </a:rPr>
                        <a:t>
Трамп - школяр-забіяка, Меркель - безпорадна комаха. Так кепкують із політиків на рейнському карнавалі-2017. Ляльки-шаржі покажуть у Кельні в "шалений понеділок". А в яких образах ви б уявили українських політиків?
Більше цікавих відео ➡ </a:t>
                      </a:r>
                      <a:r>
                        <a:rPr kumimoji="0" lang="en-US" sz="1000" b="0" i="0" u="none" strike="noStrike" kern="1200" cap="none" spc="0" normalizeH="0" baseline="0" noProof="0">
                          <a:ln>
                            <a:noFill/>
                          </a:ln>
                          <a:solidFill>
                            <a:prstClr val="black"/>
                          </a:solidFill>
                          <a:effectLst/>
                          <a:uLnTx/>
                          <a:uFillTx/>
                          <a:latin typeface="+mn-lt"/>
                          <a:ea typeface="+mn-ea"/>
                          <a:cs typeface="+mn-cs"/>
                        </a:rPr>
                        <a:t>https://www.youtube.com/user/DWUkrainian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85.568808333333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a:t>
                      </a:r>
                    </a:p>
                  </a:txBody>
                  <a:tcPr/>
                </a:tc>
                <a:extLst>
                  <a:ext uri="{0D108BD9-81ED-4DB2-BD59-A6C34878D82A}">
                    <a16:rowId xmlns:a16="http://schemas.microsoft.com/office/drawing/2014/main" val="3891154941"/>
                  </a:ext>
                </a:extLst>
              </a:tr>
            </a:tbl>
          </a:graphicData>
        </a:graphic>
      </p:graphicFrame>
      <p:sp>
        <p:nvSpPr>
          <p:cNvPr id="4" name="Text Placeholder 3">
            <a:extLst>
              <a:ext uri="{FF2B5EF4-FFF2-40B4-BE49-F238E27FC236}">
                <a16:creationId xmlns:a16="http://schemas.microsoft.com/office/drawing/2014/main" id="{8FE524AB-A570-4B44-82D4-2E4FF9FE1143}"/>
              </a:ext>
            </a:extLst>
          </p:cNvPr>
          <p:cNvSpPr>
            <a:spLocks noGrp="1"/>
          </p:cNvSpPr>
          <p:nvPr>
            <p:ph type="body" sz="quarter" idx="14"/>
          </p:nvPr>
        </p:nvSpPr>
        <p:spPr/>
        <p:txBody>
          <a:bodyPr/>
          <a:lstStyle/>
          <a:p>
            <a:r>
              <a:rPr lang="en-US"/>
              <a:t>02/01/2017 - 02/28/2017</a:t>
            </a:r>
          </a:p>
        </p:txBody>
      </p:sp>
    </p:spTree>
    <p:extLst>
      <p:ext uri="{BB962C8B-B14F-4D97-AF65-F5344CB8AC3E}">
        <p14:creationId xmlns:p14="http://schemas.microsoft.com/office/powerpoint/2010/main" val="657028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29CFB-F741-48FE-8C67-24E34994021A}"/>
              </a:ext>
            </a:extLst>
          </p:cNvPr>
          <p:cNvSpPr>
            <a:spLocks noGrp="1"/>
          </p:cNvSpPr>
          <p:nvPr>
            <p:ph type="title"/>
          </p:nvPr>
        </p:nvSpPr>
        <p:spPr/>
        <p:txBody>
          <a:bodyPr/>
          <a:lstStyle/>
          <a:p>
            <a:r>
              <a:rPr lang="en-US"/>
              <a:t>Facebook Native Video Posts Table - 7 of 24</a:t>
            </a:r>
          </a:p>
        </p:txBody>
      </p:sp>
      <p:graphicFrame>
        <p:nvGraphicFramePr>
          <p:cNvPr id="5" name="Table Placeholder 4">
            <a:extLst>
              <a:ext uri="{FF2B5EF4-FFF2-40B4-BE49-F238E27FC236}">
                <a16:creationId xmlns:a16="http://schemas.microsoft.com/office/drawing/2014/main" id="{F952F79A-FA41-40B7-9D85-CCA2E72822C3}"/>
              </a:ext>
            </a:extLst>
          </p:cNvPr>
          <p:cNvGraphicFramePr>
            <a:graphicFrameLocks noGrp="1"/>
          </p:cNvGraphicFramePr>
          <p:nvPr>
            <p:ph type="tbl" sz="quarter" idx="13"/>
            <p:extLst>
              <p:ext uri="{D42A27DB-BD31-4B8C-83A1-F6EECF244321}">
                <p14:modId xmlns:p14="http://schemas.microsoft.com/office/powerpoint/2010/main" val="2269179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91426068"/>
                    </a:ext>
                  </a:extLst>
                </a:gridCol>
                <a:gridCol w="411480">
                  <a:extLst>
                    <a:ext uri="{9D8B030D-6E8A-4147-A177-3AD203B41FA5}">
                      <a16:colId xmlns:a16="http://schemas.microsoft.com/office/drawing/2014/main" val="3356609623"/>
                    </a:ext>
                  </a:extLst>
                </a:gridCol>
                <a:gridCol w="411480">
                  <a:extLst>
                    <a:ext uri="{9D8B030D-6E8A-4147-A177-3AD203B41FA5}">
                      <a16:colId xmlns:a16="http://schemas.microsoft.com/office/drawing/2014/main" val="404400806"/>
                    </a:ext>
                  </a:extLst>
                </a:gridCol>
                <a:gridCol w="411480">
                  <a:extLst>
                    <a:ext uri="{9D8B030D-6E8A-4147-A177-3AD203B41FA5}">
                      <a16:colId xmlns:a16="http://schemas.microsoft.com/office/drawing/2014/main" val="1716608410"/>
                    </a:ext>
                  </a:extLst>
                </a:gridCol>
                <a:gridCol w="411480">
                  <a:extLst>
                    <a:ext uri="{9D8B030D-6E8A-4147-A177-3AD203B41FA5}">
                      <a16:colId xmlns:a16="http://schemas.microsoft.com/office/drawing/2014/main" val="2690163587"/>
                    </a:ext>
                  </a:extLst>
                </a:gridCol>
                <a:gridCol w="411480">
                  <a:extLst>
                    <a:ext uri="{9D8B030D-6E8A-4147-A177-3AD203B41FA5}">
                      <a16:colId xmlns:a16="http://schemas.microsoft.com/office/drawing/2014/main" val="1407626831"/>
                    </a:ext>
                  </a:extLst>
                </a:gridCol>
                <a:gridCol w="411480">
                  <a:extLst>
                    <a:ext uri="{9D8B030D-6E8A-4147-A177-3AD203B41FA5}">
                      <a16:colId xmlns:a16="http://schemas.microsoft.com/office/drawing/2014/main" val="1618543985"/>
                    </a:ext>
                  </a:extLst>
                </a:gridCol>
                <a:gridCol w="411480">
                  <a:extLst>
                    <a:ext uri="{9D8B030D-6E8A-4147-A177-3AD203B41FA5}">
                      <a16:colId xmlns:a16="http://schemas.microsoft.com/office/drawing/2014/main" val="565461346"/>
                    </a:ext>
                  </a:extLst>
                </a:gridCol>
                <a:gridCol w="411480">
                  <a:extLst>
                    <a:ext uri="{9D8B030D-6E8A-4147-A177-3AD203B41FA5}">
                      <a16:colId xmlns:a16="http://schemas.microsoft.com/office/drawing/2014/main" val="1305791803"/>
                    </a:ext>
                  </a:extLst>
                </a:gridCol>
                <a:gridCol w="411480">
                  <a:extLst>
                    <a:ext uri="{9D8B030D-6E8A-4147-A177-3AD203B41FA5}">
                      <a16:colId xmlns:a16="http://schemas.microsoft.com/office/drawing/2014/main" val="440526172"/>
                    </a:ext>
                  </a:extLst>
                </a:gridCol>
                <a:gridCol w="411480">
                  <a:extLst>
                    <a:ext uri="{9D8B030D-6E8A-4147-A177-3AD203B41FA5}">
                      <a16:colId xmlns:a16="http://schemas.microsoft.com/office/drawing/2014/main" val="3945787678"/>
                    </a:ext>
                  </a:extLst>
                </a:gridCol>
                <a:gridCol w="411480">
                  <a:extLst>
                    <a:ext uri="{9D8B030D-6E8A-4147-A177-3AD203B41FA5}">
                      <a16:colId xmlns:a16="http://schemas.microsoft.com/office/drawing/2014/main" val="647888642"/>
                    </a:ext>
                  </a:extLst>
                </a:gridCol>
                <a:gridCol w="411480">
                  <a:extLst>
                    <a:ext uri="{9D8B030D-6E8A-4147-A177-3AD203B41FA5}">
                      <a16:colId xmlns:a16="http://schemas.microsoft.com/office/drawing/2014/main" val="3510070970"/>
                    </a:ext>
                  </a:extLst>
                </a:gridCol>
                <a:gridCol w="411480">
                  <a:extLst>
                    <a:ext uri="{9D8B030D-6E8A-4147-A177-3AD203B41FA5}">
                      <a16:colId xmlns:a16="http://schemas.microsoft.com/office/drawing/2014/main" val="2602498145"/>
                    </a:ext>
                  </a:extLst>
                </a:gridCol>
                <a:gridCol w="411480">
                  <a:extLst>
                    <a:ext uri="{9D8B030D-6E8A-4147-A177-3AD203B41FA5}">
                      <a16:colId xmlns:a16="http://schemas.microsoft.com/office/drawing/2014/main" val="2344424927"/>
                    </a:ext>
                  </a:extLst>
                </a:gridCol>
                <a:gridCol w="411480">
                  <a:extLst>
                    <a:ext uri="{9D8B030D-6E8A-4147-A177-3AD203B41FA5}">
                      <a16:colId xmlns:a16="http://schemas.microsoft.com/office/drawing/2014/main" val="1219662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908698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z-Cyrl-AZ" sz="1000" b="1" i="0" u="none" strike="noStrike" kern="1200" cap="none" spc="0" normalizeH="0" baseline="0" noProof="0">
                          <a:ln>
                            <a:noFill/>
                          </a:ln>
                          <a:solidFill>
                            <a:prstClr val="black"/>
                          </a:solidFill>
                          <a:effectLst/>
                          <a:uLnTx/>
                          <a:uFillTx/>
                          <a:latin typeface="+mn-lt"/>
                          <a:ea typeface="+mn-ea"/>
                          <a:cs typeface="+mn-cs"/>
                        </a:rPr>
                        <a:t>українською) - 2017-02-26 09:00:01</a:t>
                      </a:r>
                      <a:r>
                        <a:rPr kumimoji="0" lang="az-Cyrl-AZ" sz="1000" b="0" i="0" u="none" strike="noStrike" kern="1200" cap="none" spc="0" normalizeH="0" baseline="0" noProof="0">
                          <a:ln>
                            <a:noFill/>
                          </a:ln>
                          <a:solidFill>
                            <a:prstClr val="black"/>
                          </a:solidFill>
                          <a:effectLst/>
                          <a:uLnTx/>
                          <a:uFillTx/>
                          <a:latin typeface="+mn-lt"/>
                          <a:ea typeface="+mn-ea"/>
                          <a:cs typeface="+mn-cs"/>
                        </a:rPr>
                        <a:t>
Німецький екстремал показує трюки серед крижаних скульптур. Цей паркур на льоду заворожує:
Більше цікавих відео ➡ </a:t>
                      </a:r>
                      <a:r>
                        <a:rPr kumimoji="0" lang="en-US" sz="1000" b="0" i="0" u="none" strike="noStrike" kern="1200" cap="none" spc="0" normalizeH="0" baseline="0" noProof="0">
                          <a:ln>
                            <a:noFill/>
                          </a:ln>
                          <a:solidFill>
                            <a:prstClr val="black"/>
                          </a:solidFill>
                          <a:effectLst/>
                          <a:uLnTx/>
                          <a:uFillTx/>
                          <a:latin typeface="+mn-lt"/>
                          <a:ea typeface="+mn-ea"/>
                          <a:cs typeface="+mn-cs"/>
                        </a:rPr>
                        <a:t>https://www.youtube.com/user/DWUkrainian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98.381286666667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a:t>
                      </a:r>
                    </a:p>
                  </a:txBody>
                  <a:tcPr/>
                </a:tc>
                <a:extLst>
                  <a:ext uri="{0D108BD9-81ED-4DB2-BD59-A6C34878D82A}">
                    <a16:rowId xmlns:a16="http://schemas.microsoft.com/office/drawing/2014/main" val="657891078"/>
                  </a:ext>
                </a:extLst>
              </a:tr>
            </a:tbl>
          </a:graphicData>
        </a:graphic>
      </p:graphicFrame>
      <p:sp>
        <p:nvSpPr>
          <p:cNvPr id="4" name="Text Placeholder 3">
            <a:extLst>
              <a:ext uri="{FF2B5EF4-FFF2-40B4-BE49-F238E27FC236}">
                <a16:creationId xmlns:a16="http://schemas.microsoft.com/office/drawing/2014/main" id="{3AC95508-957B-4A69-949A-E7FD23CBC6A5}"/>
              </a:ext>
            </a:extLst>
          </p:cNvPr>
          <p:cNvSpPr>
            <a:spLocks noGrp="1"/>
          </p:cNvSpPr>
          <p:nvPr>
            <p:ph type="body" sz="quarter" idx="14"/>
          </p:nvPr>
        </p:nvSpPr>
        <p:spPr/>
        <p:txBody>
          <a:bodyPr/>
          <a:lstStyle/>
          <a:p>
            <a:r>
              <a:rPr lang="en-US"/>
              <a:t>02/01/2017 - 02/28/2017</a:t>
            </a:r>
          </a:p>
        </p:txBody>
      </p:sp>
    </p:spTree>
    <p:extLst>
      <p:ext uri="{BB962C8B-B14F-4D97-AF65-F5344CB8AC3E}">
        <p14:creationId xmlns:p14="http://schemas.microsoft.com/office/powerpoint/2010/main" val="19466044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AAD41-D687-4D83-8971-CEE11F0DC9CD}"/>
              </a:ext>
            </a:extLst>
          </p:cNvPr>
          <p:cNvSpPr>
            <a:spLocks noGrp="1"/>
          </p:cNvSpPr>
          <p:nvPr>
            <p:ph type="title"/>
          </p:nvPr>
        </p:nvSpPr>
        <p:spPr/>
        <p:txBody>
          <a:bodyPr/>
          <a:lstStyle/>
          <a:p>
            <a:r>
              <a:rPr lang="en-US"/>
              <a:t>Facebook Native Video Posts Table - 8 of 24</a:t>
            </a:r>
          </a:p>
        </p:txBody>
      </p:sp>
      <p:graphicFrame>
        <p:nvGraphicFramePr>
          <p:cNvPr id="5" name="Table Placeholder 4">
            <a:extLst>
              <a:ext uri="{FF2B5EF4-FFF2-40B4-BE49-F238E27FC236}">
                <a16:creationId xmlns:a16="http://schemas.microsoft.com/office/drawing/2014/main" id="{370C4721-9FC5-41EE-9E9D-D0D9E5DD31A2}"/>
              </a:ext>
            </a:extLst>
          </p:cNvPr>
          <p:cNvGraphicFramePr>
            <a:graphicFrameLocks noGrp="1"/>
          </p:cNvGraphicFramePr>
          <p:nvPr>
            <p:ph type="tbl" sz="quarter" idx="13"/>
            <p:extLst>
              <p:ext uri="{D42A27DB-BD31-4B8C-83A1-F6EECF244321}">
                <p14:modId xmlns:p14="http://schemas.microsoft.com/office/powerpoint/2010/main" val="3403643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76759820"/>
                    </a:ext>
                  </a:extLst>
                </a:gridCol>
                <a:gridCol w="411480">
                  <a:extLst>
                    <a:ext uri="{9D8B030D-6E8A-4147-A177-3AD203B41FA5}">
                      <a16:colId xmlns:a16="http://schemas.microsoft.com/office/drawing/2014/main" val="2785751988"/>
                    </a:ext>
                  </a:extLst>
                </a:gridCol>
                <a:gridCol w="411480">
                  <a:extLst>
                    <a:ext uri="{9D8B030D-6E8A-4147-A177-3AD203B41FA5}">
                      <a16:colId xmlns:a16="http://schemas.microsoft.com/office/drawing/2014/main" val="2982767394"/>
                    </a:ext>
                  </a:extLst>
                </a:gridCol>
                <a:gridCol w="411480">
                  <a:extLst>
                    <a:ext uri="{9D8B030D-6E8A-4147-A177-3AD203B41FA5}">
                      <a16:colId xmlns:a16="http://schemas.microsoft.com/office/drawing/2014/main" val="2043936946"/>
                    </a:ext>
                  </a:extLst>
                </a:gridCol>
                <a:gridCol w="411480">
                  <a:extLst>
                    <a:ext uri="{9D8B030D-6E8A-4147-A177-3AD203B41FA5}">
                      <a16:colId xmlns:a16="http://schemas.microsoft.com/office/drawing/2014/main" val="2772098354"/>
                    </a:ext>
                  </a:extLst>
                </a:gridCol>
                <a:gridCol w="411480">
                  <a:extLst>
                    <a:ext uri="{9D8B030D-6E8A-4147-A177-3AD203B41FA5}">
                      <a16:colId xmlns:a16="http://schemas.microsoft.com/office/drawing/2014/main" val="3382216928"/>
                    </a:ext>
                  </a:extLst>
                </a:gridCol>
                <a:gridCol w="411480">
                  <a:extLst>
                    <a:ext uri="{9D8B030D-6E8A-4147-A177-3AD203B41FA5}">
                      <a16:colId xmlns:a16="http://schemas.microsoft.com/office/drawing/2014/main" val="4040162929"/>
                    </a:ext>
                  </a:extLst>
                </a:gridCol>
                <a:gridCol w="411480">
                  <a:extLst>
                    <a:ext uri="{9D8B030D-6E8A-4147-A177-3AD203B41FA5}">
                      <a16:colId xmlns:a16="http://schemas.microsoft.com/office/drawing/2014/main" val="1110910153"/>
                    </a:ext>
                  </a:extLst>
                </a:gridCol>
                <a:gridCol w="411480">
                  <a:extLst>
                    <a:ext uri="{9D8B030D-6E8A-4147-A177-3AD203B41FA5}">
                      <a16:colId xmlns:a16="http://schemas.microsoft.com/office/drawing/2014/main" val="998370766"/>
                    </a:ext>
                  </a:extLst>
                </a:gridCol>
                <a:gridCol w="411480">
                  <a:extLst>
                    <a:ext uri="{9D8B030D-6E8A-4147-A177-3AD203B41FA5}">
                      <a16:colId xmlns:a16="http://schemas.microsoft.com/office/drawing/2014/main" val="398526980"/>
                    </a:ext>
                  </a:extLst>
                </a:gridCol>
                <a:gridCol w="411480">
                  <a:extLst>
                    <a:ext uri="{9D8B030D-6E8A-4147-A177-3AD203B41FA5}">
                      <a16:colId xmlns:a16="http://schemas.microsoft.com/office/drawing/2014/main" val="1684455481"/>
                    </a:ext>
                  </a:extLst>
                </a:gridCol>
                <a:gridCol w="411480">
                  <a:extLst>
                    <a:ext uri="{9D8B030D-6E8A-4147-A177-3AD203B41FA5}">
                      <a16:colId xmlns:a16="http://schemas.microsoft.com/office/drawing/2014/main" val="412771876"/>
                    </a:ext>
                  </a:extLst>
                </a:gridCol>
                <a:gridCol w="411480">
                  <a:extLst>
                    <a:ext uri="{9D8B030D-6E8A-4147-A177-3AD203B41FA5}">
                      <a16:colId xmlns:a16="http://schemas.microsoft.com/office/drawing/2014/main" val="833228192"/>
                    </a:ext>
                  </a:extLst>
                </a:gridCol>
                <a:gridCol w="411480">
                  <a:extLst>
                    <a:ext uri="{9D8B030D-6E8A-4147-A177-3AD203B41FA5}">
                      <a16:colId xmlns:a16="http://schemas.microsoft.com/office/drawing/2014/main" val="776792324"/>
                    </a:ext>
                  </a:extLst>
                </a:gridCol>
                <a:gridCol w="411480">
                  <a:extLst>
                    <a:ext uri="{9D8B030D-6E8A-4147-A177-3AD203B41FA5}">
                      <a16:colId xmlns:a16="http://schemas.microsoft.com/office/drawing/2014/main" val="4197695384"/>
                    </a:ext>
                  </a:extLst>
                </a:gridCol>
                <a:gridCol w="411480">
                  <a:extLst>
                    <a:ext uri="{9D8B030D-6E8A-4147-A177-3AD203B41FA5}">
                      <a16:colId xmlns:a16="http://schemas.microsoft.com/office/drawing/2014/main" val="2257747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515576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z-Cyrl-AZ" sz="1000" b="1" i="0" u="none" strike="noStrike" kern="1200" cap="none" spc="0" normalizeH="0" baseline="0" noProof="0">
                          <a:ln>
                            <a:noFill/>
                          </a:ln>
                          <a:solidFill>
                            <a:prstClr val="black"/>
                          </a:solidFill>
                          <a:effectLst/>
                          <a:uLnTx/>
                          <a:uFillTx/>
                          <a:latin typeface="+mn-lt"/>
                          <a:ea typeface="+mn-ea"/>
                          <a:cs typeface="+mn-cs"/>
                        </a:rPr>
                        <a:t>українською) - 2017-02-25 17:00:00</a:t>
                      </a:r>
                      <a:r>
                        <a:rPr kumimoji="0" lang="az-Cyrl-AZ" sz="1000" b="0" i="0" u="none" strike="noStrike" kern="1200" cap="none" spc="0" normalizeH="0" baseline="0" noProof="0">
                          <a:ln>
                            <a:noFill/>
                          </a:ln>
                          <a:solidFill>
                            <a:prstClr val="black"/>
                          </a:solidFill>
                          <a:effectLst/>
                          <a:uLnTx/>
                          <a:uFillTx/>
                          <a:latin typeface="+mn-lt"/>
                          <a:ea typeface="+mn-ea"/>
                          <a:cs typeface="+mn-cs"/>
                        </a:rPr>
                        <a:t>
"Оскари-2017" вручать уже цієї неділі. Давайте подивимось, як роблять одні з найпрестижніших нагород у світі кіно:
Більше цікавих відео ➡ </a:t>
                      </a:r>
                      <a:r>
                        <a:rPr kumimoji="0" lang="en-US" sz="1000" b="0" i="0" u="none" strike="noStrike" kern="1200" cap="none" spc="0" normalizeH="0" baseline="0" noProof="0">
                          <a:ln>
                            <a:noFill/>
                          </a:ln>
                          <a:solidFill>
                            <a:prstClr val="black"/>
                          </a:solidFill>
                          <a:effectLst/>
                          <a:uLnTx/>
                          <a:uFillTx/>
                          <a:latin typeface="+mn-lt"/>
                          <a:ea typeface="+mn-ea"/>
                          <a:cs typeface="+mn-cs"/>
                        </a:rPr>
                        <a:t>https://www.youtube.com/user/DWUkrainian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211.48416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a:t>
                      </a:r>
                    </a:p>
                  </a:txBody>
                  <a:tcPr/>
                </a:tc>
                <a:extLst>
                  <a:ext uri="{0D108BD9-81ED-4DB2-BD59-A6C34878D82A}">
                    <a16:rowId xmlns:a16="http://schemas.microsoft.com/office/drawing/2014/main" val="1655885658"/>
                  </a:ext>
                </a:extLst>
              </a:tr>
            </a:tbl>
          </a:graphicData>
        </a:graphic>
      </p:graphicFrame>
      <p:sp>
        <p:nvSpPr>
          <p:cNvPr id="4" name="Text Placeholder 3">
            <a:extLst>
              <a:ext uri="{FF2B5EF4-FFF2-40B4-BE49-F238E27FC236}">
                <a16:creationId xmlns:a16="http://schemas.microsoft.com/office/drawing/2014/main" id="{82E54F12-B1C4-4FCA-9F18-71D962F125A7}"/>
              </a:ext>
            </a:extLst>
          </p:cNvPr>
          <p:cNvSpPr>
            <a:spLocks noGrp="1"/>
          </p:cNvSpPr>
          <p:nvPr>
            <p:ph type="body" sz="quarter" idx="14"/>
          </p:nvPr>
        </p:nvSpPr>
        <p:spPr/>
        <p:txBody>
          <a:bodyPr/>
          <a:lstStyle/>
          <a:p>
            <a:r>
              <a:rPr lang="en-US"/>
              <a:t>02/01/2017 - 02/28/2017</a:t>
            </a:r>
          </a:p>
        </p:txBody>
      </p:sp>
    </p:spTree>
    <p:extLst>
      <p:ext uri="{BB962C8B-B14F-4D97-AF65-F5344CB8AC3E}">
        <p14:creationId xmlns:p14="http://schemas.microsoft.com/office/powerpoint/2010/main" val="3703691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0E189-0E8E-471F-B018-969347D89F60}"/>
              </a:ext>
            </a:extLst>
          </p:cNvPr>
          <p:cNvSpPr>
            <a:spLocks noGrp="1"/>
          </p:cNvSpPr>
          <p:nvPr>
            <p:ph type="title"/>
          </p:nvPr>
        </p:nvSpPr>
        <p:spPr/>
        <p:txBody>
          <a:bodyPr/>
          <a:lstStyle/>
          <a:p>
            <a:r>
              <a:rPr lang="en-US"/>
              <a:t>Facebook Native Video Posts Table - 9 of 24</a:t>
            </a:r>
          </a:p>
        </p:txBody>
      </p:sp>
      <p:graphicFrame>
        <p:nvGraphicFramePr>
          <p:cNvPr id="5" name="Table Placeholder 4">
            <a:extLst>
              <a:ext uri="{FF2B5EF4-FFF2-40B4-BE49-F238E27FC236}">
                <a16:creationId xmlns:a16="http://schemas.microsoft.com/office/drawing/2014/main" id="{95D4089D-C8CE-480C-8D34-4234352DF2F9}"/>
              </a:ext>
            </a:extLst>
          </p:cNvPr>
          <p:cNvGraphicFramePr>
            <a:graphicFrameLocks noGrp="1"/>
          </p:cNvGraphicFramePr>
          <p:nvPr>
            <p:ph type="tbl" sz="quarter" idx="13"/>
            <p:extLst>
              <p:ext uri="{D42A27DB-BD31-4B8C-83A1-F6EECF244321}">
                <p14:modId xmlns:p14="http://schemas.microsoft.com/office/powerpoint/2010/main" val="2482513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01262143"/>
                    </a:ext>
                  </a:extLst>
                </a:gridCol>
                <a:gridCol w="411480">
                  <a:extLst>
                    <a:ext uri="{9D8B030D-6E8A-4147-A177-3AD203B41FA5}">
                      <a16:colId xmlns:a16="http://schemas.microsoft.com/office/drawing/2014/main" val="1011271278"/>
                    </a:ext>
                  </a:extLst>
                </a:gridCol>
                <a:gridCol w="411480">
                  <a:extLst>
                    <a:ext uri="{9D8B030D-6E8A-4147-A177-3AD203B41FA5}">
                      <a16:colId xmlns:a16="http://schemas.microsoft.com/office/drawing/2014/main" val="3029468055"/>
                    </a:ext>
                  </a:extLst>
                </a:gridCol>
                <a:gridCol w="411480">
                  <a:extLst>
                    <a:ext uri="{9D8B030D-6E8A-4147-A177-3AD203B41FA5}">
                      <a16:colId xmlns:a16="http://schemas.microsoft.com/office/drawing/2014/main" val="3692047885"/>
                    </a:ext>
                  </a:extLst>
                </a:gridCol>
                <a:gridCol w="411480">
                  <a:extLst>
                    <a:ext uri="{9D8B030D-6E8A-4147-A177-3AD203B41FA5}">
                      <a16:colId xmlns:a16="http://schemas.microsoft.com/office/drawing/2014/main" val="1421467370"/>
                    </a:ext>
                  </a:extLst>
                </a:gridCol>
                <a:gridCol w="411480">
                  <a:extLst>
                    <a:ext uri="{9D8B030D-6E8A-4147-A177-3AD203B41FA5}">
                      <a16:colId xmlns:a16="http://schemas.microsoft.com/office/drawing/2014/main" val="807325097"/>
                    </a:ext>
                  </a:extLst>
                </a:gridCol>
                <a:gridCol w="411480">
                  <a:extLst>
                    <a:ext uri="{9D8B030D-6E8A-4147-A177-3AD203B41FA5}">
                      <a16:colId xmlns:a16="http://schemas.microsoft.com/office/drawing/2014/main" val="1949010338"/>
                    </a:ext>
                  </a:extLst>
                </a:gridCol>
                <a:gridCol w="411480">
                  <a:extLst>
                    <a:ext uri="{9D8B030D-6E8A-4147-A177-3AD203B41FA5}">
                      <a16:colId xmlns:a16="http://schemas.microsoft.com/office/drawing/2014/main" val="1456484695"/>
                    </a:ext>
                  </a:extLst>
                </a:gridCol>
                <a:gridCol w="411480">
                  <a:extLst>
                    <a:ext uri="{9D8B030D-6E8A-4147-A177-3AD203B41FA5}">
                      <a16:colId xmlns:a16="http://schemas.microsoft.com/office/drawing/2014/main" val="876636387"/>
                    </a:ext>
                  </a:extLst>
                </a:gridCol>
                <a:gridCol w="411480">
                  <a:extLst>
                    <a:ext uri="{9D8B030D-6E8A-4147-A177-3AD203B41FA5}">
                      <a16:colId xmlns:a16="http://schemas.microsoft.com/office/drawing/2014/main" val="3670416830"/>
                    </a:ext>
                  </a:extLst>
                </a:gridCol>
                <a:gridCol w="411480">
                  <a:extLst>
                    <a:ext uri="{9D8B030D-6E8A-4147-A177-3AD203B41FA5}">
                      <a16:colId xmlns:a16="http://schemas.microsoft.com/office/drawing/2014/main" val="2548777701"/>
                    </a:ext>
                  </a:extLst>
                </a:gridCol>
                <a:gridCol w="411480">
                  <a:extLst>
                    <a:ext uri="{9D8B030D-6E8A-4147-A177-3AD203B41FA5}">
                      <a16:colId xmlns:a16="http://schemas.microsoft.com/office/drawing/2014/main" val="3805525043"/>
                    </a:ext>
                  </a:extLst>
                </a:gridCol>
                <a:gridCol w="411480">
                  <a:extLst>
                    <a:ext uri="{9D8B030D-6E8A-4147-A177-3AD203B41FA5}">
                      <a16:colId xmlns:a16="http://schemas.microsoft.com/office/drawing/2014/main" val="1518557822"/>
                    </a:ext>
                  </a:extLst>
                </a:gridCol>
                <a:gridCol w="411480">
                  <a:extLst>
                    <a:ext uri="{9D8B030D-6E8A-4147-A177-3AD203B41FA5}">
                      <a16:colId xmlns:a16="http://schemas.microsoft.com/office/drawing/2014/main" val="529822896"/>
                    </a:ext>
                  </a:extLst>
                </a:gridCol>
                <a:gridCol w="411480">
                  <a:extLst>
                    <a:ext uri="{9D8B030D-6E8A-4147-A177-3AD203B41FA5}">
                      <a16:colId xmlns:a16="http://schemas.microsoft.com/office/drawing/2014/main" val="1437676417"/>
                    </a:ext>
                  </a:extLst>
                </a:gridCol>
                <a:gridCol w="411480">
                  <a:extLst>
                    <a:ext uri="{9D8B030D-6E8A-4147-A177-3AD203B41FA5}">
                      <a16:colId xmlns:a16="http://schemas.microsoft.com/office/drawing/2014/main" val="521379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787740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z-Cyrl-AZ" sz="1000" b="1" i="0" u="none" strike="noStrike" kern="1200" cap="none" spc="0" normalizeH="0" baseline="0" noProof="0">
                          <a:ln>
                            <a:noFill/>
                          </a:ln>
                          <a:solidFill>
                            <a:prstClr val="black"/>
                          </a:solidFill>
                          <a:effectLst/>
                          <a:uLnTx/>
                          <a:uFillTx/>
                          <a:latin typeface="+mn-lt"/>
                          <a:ea typeface="+mn-ea"/>
                          <a:cs typeface="+mn-cs"/>
                        </a:rPr>
                        <a:t>українською) - 2017-02-25 09:00:00</a:t>
                      </a:r>
                      <a:r>
                        <a:rPr kumimoji="0" lang="az-Cyrl-AZ" sz="1000" b="0" i="0" u="none" strike="noStrike" kern="1200" cap="none" spc="0" normalizeH="0" baseline="0" noProof="0">
                          <a:ln>
                            <a:noFill/>
                          </a:ln>
                          <a:solidFill>
                            <a:prstClr val="black"/>
                          </a:solidFill>
                          <a:effectLst/>
                          <a:uLnTx/>
                          <a:uFillTx/>
                          <a:latin typeface="+mn-lt"/>
                          <a:ea typeface="+mn-ea"/>
                          <a:cs typeface="+mn-cs"/>
                        </a:rPr>
                        <a:t>
У Фінляндії проводять цікавий експеримент. Протягом двох років дві тисячі безробітних отримуватимуть "базовий дохід" - 560 євро щомісяця. Влада країни передбачає, що в майбутньому безумовний базовий дохід мають отримувати всі. 
</a:t>
                      </a:r>
                      <a:r>
                        <a:rPr kumimoji="0" lang="en-US" sz="1000" b="0" i="0" u="none" strike="noStrike" kern="1200" cap="none" spc="0" normalizeH="0" baseline="0" noProof="0">
                          <a:ln>
                            <a:noFill/>
                          </a:ln>
                          <a:solidFill>
                            <a:prstClr val="black"/>
                          </a:solidFill>
                          <a:effectLst/>
                          <a:uLnTx/>
                          <a:uFillTx/>
                          <a:latin typeface="+mn-lt"/>
                          <a:ea typeface="+mn-ea"/>
                          <a:cs typeface="+mn-cs"/>
                        </a:rPr>
                        <a:t>https://youtu.be/yMs9g-0ybrM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225.136305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a:t>
                      </a:r>
                    </a:p>
                  </a:txBody>
                  <a:tcPr/>
                </a:tc>
                <a:extLst>
                  <a:ext uri="{0D108BD9-81ED-4DB2-BD59-A6C34878D82A}">
                    <a16:rowId xmlns:a16="http://schemas.microsoft.com/office/drawing/2014/main" val="3042633602"/>
                  </a:ext>
                </a:extLst>
              </a:tr>
            </a:tbl>
          </a:graphicData>
        </a:graphic>
      </p:graphicFrame>
      <p:sp>
        <p:nvSpPr>
          <p:cNvPr id="4" name="Text Placeholder 3">
            <a:extLst>
              <a:ext uri="{FF2B5EF4-FFF2-40B4-BE49-F238E27FC236}">
                <a16:creationId xmlns:a16="http://schemas.microsoft.com/office/drawing/2014/main" id="{947470A8-7041-4B8B-8D9C-58C824F775FE}"/>
              </a:ext>
            </a:extLst>
          </p:cNvPr>
          <p:cNvSpPr>
            <a:spLocks noGrp="1"/>
          </p:cNvSpPr>
          <p:nvPr>
            <p:ph type="body" sz="quarter" idx="14"/>
          </p:nvPr>
        </p:nvSpPr>
        <p:spPr/>
        <p:txBody>
          <a:bodyPr/>
          <a:lstStyle/>
          <a:p>
            <a:r>
              <a:rPr lang="en-US"/>
              <a:t>02/01/2017 - 02/28/2017</a:t>
            </a:r>
          </a:p>
        </p:txBody>
      </p:sp>
    </p:spTree>
    <p:extLst>
      <p:ext uri="{BB962C8B-B14F-4D97-AF65-F5344CB8AC3E}">
        <p14:creationId xmlns:p14="http://schemas.microsoft.com/office/powerpoint/2010/main" val="3549617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8DBD0-60BC-47C4-98AF-2FCBE1CCE2BC}"/>
              </a:ext>
            </a:extLst>
          </p:cNvPr>
          <p:cNvSpPr>
            <a:spLocks noGrp="1"/>
          </p:cNvSpPr>
          <p:nvPr>
            <p:ph type="title"/>
          </p:nvPr>
        </p:nvSpPr>
        <p:spPr/>
        <p:txBody>
          <a:bodyPr/>
          <a:lstStyle/>
          <a:p>
            <a:r>
              <a:rPr lang="en-US"/>
              <a:t>Facebook Native Video Posts Table - 10 of 24</a:t>
            </a:r>
          </a:p>
        </p:txBody>
      </p:sp>
      <p:graphicFrame>
        <p:nvGraphicFramePr>
          <p:cNvPr id="5" name="Table Placeholder 4">
            <a:extLst>
              <a:ext uri="{FF2B5EF4-FFF2-40B4-BE49-F238E27FC236}">
                <a16:creationId xmlns:a16="http://schemas.microsoft.com/office/drawing/2014/main" id="{C162D6F7-AC58-46F0-B2E5-B664C5036145}"/>
              </a:ext>
            </a:extLst>
          </p:cNvPr>
          <p:cNvGraphicFramePr>
            <a:graphicFrameLocks noGrp="1"/>
          </p:cNvGraphicFramePr>
          <p:nvPr>
            <p:ph type="tbl" sz="quarter" idx="13"/>
            <p:extLst>
              <p:ext uri="{D42A27DB-BD31-4B8C-83A1-F6EECF244321}">
                <p14:modId xmlns:p14="http://schemas.microsoft.com/office/powerpoint/2010/main" val="1180919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47575900"/>
                    </a:ext>
                  </a:extLst>
                </a:gridCol>
                <a:gridCol w="411480">
                  <a:extLst>
                    <a:ext uri="{9D8B030D-6E8A-4147-A177-3AD203B41FA5}">
                      <a16:colId xmlns:a16="http://schemas.microsoft.com/office/drawing/2014/main" val="666061988"/>
                    </a:ext>
                  </a:extLst>
                </a:gridCol>
                <a:gridCol w="411480">
                  <a:extLst>
                    <a:ext uri="{9D8B030D-6E8A-4147-A177-3AD203B41FA5}">
                      <a16:colId xmlns:a16="http://schemas.microsoft.com/office/drawing/2014/main" val="1532756169"/>
                    </a:ext>
                  </a:extLst>
                </a:gridCol>
                <a:gridCol w="411480">
                  <a:extLst>
                    <a:ext uri="{9D8B030D-6E8A-4147-A177-3AD203B41FA5}">
                      <a16:colId xmlns:a16="http://schemas.microsoft.com/office/drawing/2014/main" val="2825773934"/>
                    </a:ext>
                  </a:extLst>
                </a:gridCol>
                <a:gridCol w="411480">
                  <a:extLst>
                    <a:ext uri="{9D8B030D-6E8A-4147-A177-3AD203B41FA5}">
                      <a16:colId xmlns:a16="http://schemas.microsoft.com/office/drawing/2014/main" val="32689259"/>
                    </a:ext>
                  </a:extLst>
                </a:gridCol>
                <a:gridCol w="411480">
                  <a:extLst>
                    <a:ext uri="{9D8B030D-6E8A-4147-A177-3AD203B41FA5}">
                      <a16:colId xmlns:a16="http://schemas.microsoft.com/office/drawing/2014/main" val="4140756974"/>
                    </a:ext>
                  </a:extLst>
                </a:gridCol>
                <a:gridCol w="411480">
                  <a:extLst>
                    <a:ext uri="{9D8B030D-6E8A-4147-A177-3AD203B41FA5}">
                      <a16:colId xmlns:a16="http://schemas.microsoft.com/office/drawing/2014/main" val="2159725185"/>
                    </a:ext>
                  </a:extLst>
                </a:gridCol>
                <a:gridCol w="411480">
                  <a:extLst>
                    <a:ext uri="{9D8B030D-6E8A-4147-A177-3AD203B41FA5}">
                      <a16:colId xmlns:a16="http://schemas.microsoft.com/office/drawing/2014/main" val="1901262137"/>
                    </a:ext>
                  </a:extLst>
                </a:gridCol>
                <a:gridCol w="411480">
                  <a:extLst>
                    <a:ext uri="{9D8B030D-6E8A-4147-A177-3AD203B41FA5}">
                      <a16:colId xmlns:a16="http://schemas.microsoft.com/office/drawing/2014/main" val="3728530911"/>
                    </a:ext>
                  </a:extLst>
                </a:gridCol>
                <a:gridCol w="411480">
                  <a:extLst>
                    <a:ext uri="{9D8B030D-6E8A-4147-A177-3AD203B41FA5}">
                      <a16:colId xmlns:a16="http://schemas.microsoft.com/office/drawing/2014/main" val="2360192307"/>
                    </a:ext>
                  </a:extLst>
                </a:gridCol>
                <a:gridCol w="411480">
                  <a:extLst>
                    <a:ext uri="{9D8B030D-6E8A-4147-A177-3AD203B41FA5}">
                      <a16:colId xmlns:a16="http://schemas.microsoft.com/office/drawing/2014/main" val="2870346607"/>
                    </a:ext>
                  </a:extLst>
                </a:gridCol>
                <a:gridCol w="411480">
                  <a:extLst>
                    <a:ext uri="{9D8B030D-6E8A-4147-A177-3AD203B41FA5}">
                      <a16:colId xmlns:a16="http://schemas.microsoft.com/office/drawing/2014/main" val="846357354"/>
                    </a:ext>
                  </a:extLst>
                </a:gridCol>
                <a:gridCol w="411480">
                  <a:extLst>
                    <a:ext uri="{9D8B030D-6E8A-4147-A177-3AD203B41FA5}">
                      <a16:colId xmlns:a16="http://schemas.microsoft.com/office/drawing/2014/main" val="2675095171"/>
                    </a:ext>
                  </a:extLst>
                </a:gridCol>
                <a:gridCol w="411480">
                  <a:extLst>
                    <a:ext uri="{9D8B030D-6E8A-4147-A177-3AD203B41FA5}">
                      <a16:colId xmlns:a16="http://schemas.microsoft.com/office/drawing/2014/main" val="4119324260"/>
                    </a:ext>
                  </a:extLst>
                </a:gridCol>
                <a:gridCol w="411480">
                  <a:extLst>
                    <a:ext uri="{9D8B030D-6E8A-4147-A177-3AD203B41FA5}">
                      <a16:colId xmlns:a16="http://schemas.microsoft.com/office/drawing/2014/main" val="463093893"/>
                    </a:ext>
                  </a:extLst>
                </a:gridCol>
                <a:gridCol w="411480">
                  <a:extLst>
                    <a:ext uri="{9D8B030D-6E8A-4147-A177-3AD203B41FA5}">
                      <a16:colId xmlns:a16="http://schemas.microsoft.com/office/drawing/2014/main" val="2972491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03687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z-Cyrl-AZ" sz="1000" b="1" i="0" u="none" strike="noStrike" kern="1200" cap="none" spc="0" normalizeH="0" baseline="0" noProof="0">
                          <a:ln>
                            <a:noFill/>
                          </a:ln>
                          <a:solidFill>
                            <a:prstClr val="black"/>
                          </a:solidFill>
                          <a:effectLst/>
                          <a:uLnTx/>
                          <a:uFillTx/>
                          <a:latin typeface="+mn-lt"/>
                          <a:ea typeface="+mn-ea"/>
                          <a:cs typeface="+mn-cs"/>
                        </a:rPr>
                        <a:t>українською) - 2017-02-24 21:15:00</a:t>
                      </a:r>
                      <a:r>
                        <a:rPr kumimoji="0" lang="az-Cyrl-AZ" sz="1000" b="0" i="0" u="none" strike="noStrike" kern="1200" cap="none" spc="0" normalizeH="0" baseline="0" noProof="0">
                          <a:ln>
                            <a:noFill/>
                          </a:ln>
                          <a:solidFill>
                            <a:prstClr val="black"/>
                          </a:solidFill>
                          <a:effectLst/>
                          <a:uLnTx/>
                          <a:uFillTx/>
                          <a:latin typeface="+mn-lt"/>
                          <a:ea typeface="+mn-ea"/>
                          <a:cs typeface="+mn-cs"/>
                        </a:rPr>
                        <a:t>
Відео з тиграми, що "вполювали" безпілотник, стало хітом соцмереж. Тим часом тварин у китайському зоопарку треба рятувати. Чому - дивіться в нашому відео. 
</a:t>
                      </a:r>
                      <a:r>
                        <a:rPr kumimoji="0" lang="en-US" sz="1000" b="0" i="0" u="none" strike="noStrike" kern="1200" cap="none" spc="0" normalizeH="0" baseline="0" noProof="0">
                          <a:ln>
                            <a:noFill/>
                          </a:ln>
                          <a:solidFill>
                            <a:prstClr val="black"/>
                          </a:solidFill>
                          <a:effectLst/>
                          <a:uLnTx/>
                          <a:uFillTx/>
                          <a:latin typeface="+mn-lt"/>
                          <a:ea typeface="+mn-ea"/>
                          <a:cs typeface="+mn-cs"/>
                        </a:rPr>
                        <a:t>https://youtu.be/E056VQtPuGM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289.98232833333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21.33%</a:t>
                      </a:r>
                    </a:p>
                  </a:txBody>
                  <a:tcPr/>
                </a:tc>
                <a:extLst>
                  <a:ext uri="{0D108BD9-81ED-4DB2-BD59-A6C34878D82A}">
                    <a16:rowId xmlns:a16="http://schemas.microsoft.com/office/drawing/2014/main" val="3883993570"/>
                  </a:ext>
                </a:extLst>
              </a:tr>
            </a:tbl>
          </a:graphicData>
        </a:graphic>
      </p:graphicFrame>
      <p:sp>
        <p:nvSpPr>
          <p:cNvPr id="4" name="Text Placeholder 3">
            <a:extLst>
              <a:ext uri="{FF2B5EF4-FFF2-40B4-BE49-F238E27FC236}">
                <a16:creationId xmlns:a16="http://schemas.microsoft.com/office/drawing/2014/main" id="{8929D542-784A-4895-A798-BFC7AFD7C6BE}"/>
              </a:ext>
            </a:extLst>
          </p:cNvPr>
          <p:cNvSpPr>
            <a:spLocks noGrp="1"/>
          </p:cNvSpPr>
          <p:nvPr>
            <p:ph type="body" sz="quarter" idx="14"/>
          </p:nvPr>
        </p:nvSpPr>
        <p:spPr/>
        <p:txBody>
          <a:bodyPr/>
          <a:lstStyle/>
          <a:p>
            <a:r>
              <a:rPr lang="en-US"/>
              <a:t>02/01/2017 - 02/28/2017</a:t>
            </a:r>
          </a:p>
        </p:txBody>
      </p:sp>
    </p:spTree>
    <p:extLst>
      <p:ext uri="{BB962C8B-B14F-4D97-AF65-F5344CB8AC3E}">
        <p14:creationId xmlns:p14="http://schemas.microsoft.com/office/powerpoint/2010/main" val="18760912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05E00-B2A4-48E6-96C7-04D6F923E986}"/>
              </a:ext>
            </a:extLst>
          </p:cNvPr>
          <p:cNvSpPr>
            <a:spLocks noGrp="1"/>
          </p:cNvSpPr>
          <p:nvPr>
            <p:ph type="title"/>
          </p:nvPr>
        </p:nvSpPr>
        <p:spPr/>
        <p:txBody>
          <a:bodyPr/>
          <a:lstStyle/>
          <a:p>
            <a:r>
              <a:rPr lang="en-US"/>
              <a:t>Facebook Native Video Posts Table - 11 of 24</a:t>
            </a:r>
          </a:p>
        </p:txBody>
      </p:sp>
      <p:graphicFrame>
        <p:nvGraphicFramePr>
          <p:cNvPr id="5" name="Table Placeholder 4">
            <a:extLst>
              <a:ext uri="{FF2B5EF4-FFF2-40B4-BE49-F238E27FC236}">
                <a16:creationId xmlns:a16="http://schemas.microsoft.com/office/drawing/2014/main" id="{2FCC6BCC-232B-4D4A-9810-E25590D6C6CB}"/>
              </a:ext>
            </a:extLst>
          </p:cNvPr>
          <p:cNvGraphicFramePr>
            <a:graphicFrameLocks noGrp="1"/>
          </p:cNvGraphicFramePr>
          <p:nvPr>
            <p:ph type="tbl" sz="quarter" idx="13"/>
            <p:extLst>
              <p:ext uri="{D42A27DB-BD31-4B8C-83A1-F6EECF244321}">
                <p14:modId xmlns:p14="http://schemas.microsoft.com/office/powerpoint/2010/main" val="477731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21275104"/>
                    </a:ext>
                  </a:extLst>
                </a:gridCol>
                <a:gridCol w="411480">
                  <a:extLst>
                    <a:ext uri="{9D8B030D-6E8A-4147-A177-3AD203B41FA5}">
                      <a16:colId xmlns:a16="http://schemas.microsoft.com/office/drawing/2014/main" val="435287553"/>
                    </a:ext>
                  </a:extLst>
                </a:gridCol>
                <a:gridCol w="411480">
                  <a:extLst>
                    <a:ext uri="{9D8B030D-6E8A-4147-A177-3AD203B41FA5}">
                      <a16:colId xmlns:a16="http://schemas.microsoft.com/office/drawing/2014/main" val="4216226608"/>
                    </a:ext>
                  </a:extLst>
                </a:gridCol>
                <a:gridCol w="411480">
                  <a:extLst>
                    <a:ext uri="{9D8B030D-6E8A-4147-A177-3AD203B41FA5}">
                      <a16:colId xmlns:a16="http://schemas.microsoft.com/office/drawing/2014/main" val="3425841813"/>
                    </a:ext>
                  </a:extLst>
                </a:gridCol>
                <a:gridCol w="411480">
                  <a:extLst>
                    <a:ext uri="{9D8B030D-6E8A-4147-A177-3AD203B41FA5}">
                      <a16:colId xmlns:a16="http://schemas.microsoft.com/office/drawing/2014/main" val="3118532049"/>
                    </a:ext>
                  </a:extLst>
                </a:gridCol>
                <a:gridCol w="411480">
                  <a:extLst>
                    <a:ext uri="{9D8B030D-6E8A-4147-A177-3AD203B41FA5}">
                      <a16:colId xmlns:a16="http://schemas.microsoft.com/office/drawing/2014/main" val="3012851099"/>
                    </a:ext>
                  </a:extLst>
                </a:gridCol>
                <a:gridCol w="411480">
                  <a:extLst>
                    <a:ext uri="{9D8B030D-6E8A-4147-A177-3AD203B41FA5}">
                      <a16:colId xmlns:a16="http://schemas.microsoft.com/office/drawing/2014/main" val="3570070095"/>
                    </a:ext>
                  </a:extLst>
                </a:gridCol>
                <a:gridCol w="411480">
                  <a:extLst>
                    <a:ext uri="{9D8B030D-6E8A-4147-A177-3AD203B41FA5}">
                      <a16:colId xmlns:a16="http://schemas.microsoft.com/office/drawing/2014/main" val="4067809500"/>
                    </a:ext>
                  </a:extLst>
                </a:gridCol>
                <a:gridCol w="411480">
                  <a:extLst>
                    <a:ext uri="{9D8B030D-6E8A-4147-A177-3AD203B41FA5}">
                      <a16:colId xmlns:a16="http://schemas.microsoft.com/office/drawing/2014/main" val="212409396"/>
                    </a:ext>
                  </a:extLst>
                </a:gridCol>
                <a:gridCol w="411480">
                  <a:extLst>
                    <a:ext uri="{9D8B030D-6E8A-4147-A177-3AD203B41FA5}">
                      <a16:colId xmlns:a16="http://schemas.microsoft.com/office/drawing/2014/main" val="2749156387"/>
                    </a:ext>
                  </a:extLst>
                </a:gridCol>
                <a:gridCol w="411480">
                  <a:extLst>
                    <a:ext uri="{9D8B030D-6E8A-4147-A177-3AD203B41FA5}">
                      <a16:colId xmlns:a16="http://schemas.microsoft.com/office/drawing/2014/main" val="2663301020"/>
                    </a:ext>
                  </a:extLst>
                </a:gridCol>
                <a:gridCol w="411480">
                  <a:extLst>
                    <a:ext uri="{9D8B030D-6E8A-4147-A177-3AD203B41FA5}">
                      <a16:colId xmlns:a16="http://schemas.microsoft.com/office/drawing/2014/main" val="1225352232"/>
                    </a:ext>
                  </a:extLst>
                </a:gridCol>
                <a:gridCol w="411480">
                  <a:extLst>
                    <a:ext uri="{9D8B030D-6E8A-4147-A177-3AD203B41FA5}">
                      <a16:colId xmlns:a16="http://schemas.microsoft.com/office/drawing/2014/main" val="238924191"/>
                    </a:ext>
                  </a:extLst>
                </a:gridCol>
                <a:gridCol w="411480">
                  <a:extLst>
                    <a:ext uri="{9D8B030D-6E8A-4147-A177-3AD203B41FA5}">
                      <a16:colId xmlns:a16="http://schemas.microsoft.com/office/drawing/2014/main" val="580611572"/>
                    </a:ext>
                  </a:extLst>
                </a:gridCol>
                <a:gridCol w="411480">
                  <a:extLst>
                    <a:ext uri="{9D8B030D-6E8A-4147-A177-3AD203B41FA5}">
                      <a16:colId xmlns:a16="http://schemas.microsoft.com/office/drawing/2014/main" val="754522020"/>
                    </a:ext>
                  </a:extLst>
                </a:gridCol>
                <a:gridCol w="411480">
                  <a:extLst>
                    <a:ext uri="{9D8B030D-6E8A-4147-A177-3AD203B41FA5}">
                      <a16:colId xmlns:a16="http://schemas.microsoft.com/office/drawing/2014/main" val="1863329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842558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z-Cyrl-AZ" sz="1000" b="1" i="0" u="none" strike="noStrike" kern="1200" cap="none" spc="0" normalizeH="0" baseline="0" noProof="0">
                          <a:ln>
                            <a:noFill/>
                          </a:ln>
                          <a:solidFill>
                            <a:prstClr val="black"/>
                          </a:solidFill>
                          <a:effectLst/>
                          <a:uLnTx/>
                          <a:uFillTx/>
                          <a:latin typeface="+mn-lt"/>
                          <a:ea typeface="+mn-ea"/>
                          <a:cs typeface="+mn-cs"/>
                        </a:rPr>
                        <a:t>українською) - 2017-02-24 20:09:40</a:t>
                      </a:r>
                      <a:r>
                        <a:rPr kumimoji="0" lang="az-Cyrl-AZ" sz="1000" b="0" i="0" u="none" strike="noStrike" kern="1200" cap="none" spc="0" normalizeH="0" baseline="0" noProof="0">
                          <a:ln>
                            <a:noFill/>
                          </a:ln>
                          <a:solidFill>
                            <a:prstClr val="black"/>
                          </a:solidFill>
                          <a:effectLst/>
                          <a:uLnTx/>
                          <a:uFillTx/>
                          <a:latin typeface="+mn-lt"/>
                          <a:ea typeface="+mn-ea"/>
                          <a:cs typeface="+mn-cs"/>
                        </a:rPr>
                        <a:t>
Бути принцом і принцесою - справа не з легких. Навіть на карнавалі  у Західній Німеччині. Скільки часу, енергії та грошей це коштує? </a:t>
                      </a:r>
                      <a:r>
                        <a:rPr kumimoji="0" lang="en-US" sz="1000" b="0" i="0" u="none" strike="noStrike" kern="1200" cap="none" spc="0" normalizeH="0" baseline="0" noProof="0">
                          <a:ln>
                            <a:noFill/>
                          </a:ln>
                          <a:solidFill>
                            <a:prstClr val="black"/>
                          </a:solidFill>
                          <a:effectLst/>
                          <a:uLnTx/>
                          <a:uFillTx/>
                          <a:latin typeface="+mn-lt"/>
                          <a:ea typeface="+mn-ea"/>
                          <a:cs typeface="+mn-cs"/>
                        </a:rPr>
                        <a:t>DW </a:t>
                      </a:r>
                      <a:r>
                        <a:rPr kumimoji="0" lang="az-Cyrl-AZ" sz="1000" b="0" i="0" u="none" strike="noStrike" kern="1200" cap="none" spc="0" normalizeH="0" baseline="0" noProof="0">
                          <a:ln>
                            <a:noFill/>
                          </a:ln>
                          <a:solidFill>
                            <a:prstClr val="black"/>
                          </a:solidFill>
                          <a:effectLst/>
                          <a:uLnTx/>
                          <a:uFillTx/>
                          <a:latin typeface="+mn-lt"/>
                          <a:ea typeface="+mn-ea"/>
                          <a:cs typeface="+mn-cs"/>
                        </a:rPr>
                        <a:t>зазирнула за лаштунки святкувань.
</a:t>
                      </a:r>
                      <a:r>
                        <a:rPr kumimoji="0" lang="en-US" sz="1000" b="0" i="0" u="none" strike="noStrike" kern="1200" cap="none" spc="0" normalizeH="0" baseline="0" noProof="0">
                          <a:ln>
                            <a:noFill/>
                          </a:ln>
                          <a:solidFill>
                            <a:prstClr val="black"/>
                          </a:solidFill>
                          <a:effectLst/>
                          <a:uLnTx/>
                          <a:uFillTx/>
                          <a:latin typeface="+mn-lt"/>
                          <a:ea typeface="+mn-ea"/>
                          <a:cs typeface="+mn-cs"/>
                        </a:rPr>
                        <a:t>https://youtu.be/m6fhjrapABI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78.477081666667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extLst>
                  <a:ext uri="{0D108BD9-81ED-4DB2-BD59-A6C34878D82A}">
                    <a16:rowId xmlns:a16="http://schemas.microsoft.com/office/drawing/2014/main" val="3243273531"/>
                  </a:ext>
                </a:extLst>
              </a:tr>
            </a:tbl>
          </a:graphicData>
        </a:graphic>
      </p:graphicFrame>
      <p:sp>
        <p:nvSpPr>
          <p:cNvPr id="4" name="Text Placeholder 3">
            <a:extLst>
              <a:ext uri="{FF2B5EF4-FFF2-40B4-BE49-F238E27FC236}">
                <a16:creationId xmlns:a16="http://schemas.microsoft.com/office/drawing/2014/main" id="{5BD15664-8C76-49B7-9FB8-395024F7871B}"/>
              </a:ext>
            </a:extLst>
          </p:cNvPr>
          <p:cNvSpPr>
            <a:spLocks noGrp="1"/>
          </p:cNvSpPr>
          <p:nvPr>
            <p:ph type="body" sz="quarter" idx="14"/>
          </p:nvPr>
        </p:nvSpPr>
        <p:spPr/>
        <p:txBody>
          <a:bodyPr/>
          <a:lstStyle/>
          <a:p>
            <a:r>
              <a:rPr lang="en-US"/>
              <a:t>02/01/2017 - 02/28/2017</a:t>
            </a:r>
          </a:p>
        </p:txBody>
      </p:sp>
    </p:spTree>
    <p:extLst>
      <p:ext uri="{BB962C8B-B14F-4D97-AF65-F5344CB8AC3E}">
        <p14:creationId xmlns:p14="http://schemas.microsoft.com/office/powerpoint/2010/main" val="378112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56920-06D7-4B4A-829B-A705907A4169}"/>
              </a:ext>
            </a:extLst>
          </p:cNvPr>
          <p:cNvSpPr>
            <a:spLocks noGrp="1"/>
          </p:cNvSpPr>
          <p:nvPr>
            <p:ph type="title"/>
          </p:nvPr>
        </p:nvSpPr>
        <p:spPr/>
        <p:txBody>
          <a:bodyPr/>
          <a:lstStyle/>
          <a:p>
            <a:r>
              <a:rPr lang="en-US"/>
              <a:t>Facebook Native Video Posts Table - 12 of 24</a:t>
            </a:r>
          </a:p>
        </p:txBody>
      </p:sp>
      <p:graphicFrame>
        <p:nvGraphicFramePr>
          <p:cNvPr id="5" name="Table Placeholder 4">
            <a:extLst>
              <a:ext uri="{FF2B5EF4-FFF2-40B4-BE49-F238E27FC236}">
                <a16:creationId xmlns:a16="http://schemas.microsoft.com/office/drawing/2014/main" id="{3B694DC9-3214-452F-85CB-EB6D478B8949}"/>
              </a:ext>
            </a:extLst>
          </p:cNvPr>
          <p:cNvGraphicFramePr>
            <a:graphicFrameLocks noGrp="1"/>
          </p:cNvGraphicFramePr>
          <p:nvPr>
            <p:ph type="tbl" sz="quarter" idx="13"/>
            <p:extLst>
              <p:ext uri="{D42A27DB-BD31-4B8C-83A1-F6EECF244321}">
                <p14:modId xmlns:p14="http://schemas.microsoft.com/office/powerpoint/2010/main" val="3332865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1249803"/>
                    </a:ext>
                  </a:extLst>
                </a:gridCol>
                <a:gridCol w="411480">
                  <a:extLst>
                    <a:ext uri="{9D8B030D-6E8A-4147-A177-3AD203B41FA5}">
                      <a16:colId xmlns:a16="http://schemas.microsoft.com/office/drawing/2014/main" val="3839001377"/>
                    </a:ext>
                  </a:extLst>
                </a:gridCol>
                <a:gridCol w="411480">
                  <a:extLst>
                    <a:ext uri="{9D8B030D-6E8A-4147-A177-3AD203B41FA5}">
                      <a16:colId xmlns:a16="http://schemas.microsoft.com/office/drawing/2014/main" val="377633918"/>
                    </a:ext>
                  </a:extLst>
                </a:gridCol>
                <a:gridCol w="411480">
                  <a:extLst>
                    <a:ext uri="{9D8B030D-6E8A-4147-A177-3AD203B41FA5}">
                      <a16:colId xmlns:a16="http://schemas.microsoft.com/office/drawing/2014/main" val="3086085199"/>
                    </a:ext>
                  </a:extLst>
                </a:gridCol>
                <a:gridCol w="411480">
                  <a:extLst>
                    <a:ext uri="{9D8B030D-6E8A-4147-A177-3AD203B41FA5}">
                      <a16:colId xmlns:a16="http://schemas.microsoft.com/office/drawing/2014/main" val="129568548"/>
                    </a:ext>
                  </a:extLst>
                </a:gridCol>
                <a:gridCol w="411480">
                  <a:extLst>
                    <a:ext uri="{9D8B030D-6E8A-4147-A177-3AD203B41FA5}">
                      <a16:colId xmlns:a16="http://schemas.microsoft.com/office/drawing/2014/main" val="2224817351"/>
                    </a:ext>
                  </a:extLst>
                </a:gridCol>
                <a:gridCol w="411480">
                  <a:extLst>
                    <a:ext uri="{9D8B030D-6E8A-4147-A177-3AD203B41FA5}">
                      <a16:colId xmlns:a16="http://schemas.microsoft.com/office/drawing/2014/main" val="2261333506"/>
                    </a:ext>
                  </a:extLst>
                </a:gridCol>
                <a:gridCol w="411480">
                  <a:extLst>
                    <a:ext uri="{9D8B030D-6E8A-4147-A177-3AD203B41FA5}">
                      <a16:colId xmlns:a16="http://schemas.microsoft.com/office/drawing/2014/main" val="795873693"/>
                    </a:ext>
                  </a:extLst>
                </a:gridCol>
                <a:gridCol w="411480">
                  <a:extLst>
                    <a:ext uri="{9D8B030D-6E8A-4147-A177-3AD203B41FA5}">
                      <a16:colId xmlns:a16="http://schemas.microsoft.com/office/drawing/2014/main" val="2260272355"/>
                    </a:ext>
                  </a:extLst>
                </a:gridCol>
                <a:gridCol w="411480">
                  <a:extLst>
                    <a:ext uri="{9D8B030D-6E8A-4147-A177-3AD203B41FA5}">
                      <a16:colId xmlns:a16="http://schemas.microsoft.com/office/drawing/2014/main" val="1830445207"/>
                    </a:ext>
                  </a:extLst>
                </a:gridCol>
                <a:gridCol w="411480">
                  <a:extLst>
                    <a:ext uri="{9D8B030D-6E8A-4147-A177-3AD203B41FA5}">
                      <a16:colId xmlns:a16="http://schemas.microsoft.com/office/drawing/2014/main" val="2819521213"/>
                    </a:ext>
                  </a:extLst>
                </a:gridCol>
                <a:gridCol w="411480">
                  <a:extLst>
                    <a:ext uri="{9D8B030D-6E8A-4147-A177-3AD203B41FA5}">
                      <a16:colId xmlns:a16="http://schemas.microsoft.com/office/drawing/2014/main" val="2680978218"/>
                    </a:ext>
                  </a:extLst>
                </a:gridCol>
                <a:gridCol w="411480">
                  <a:extLst>
                    <a:ext uri="{9D8B030D-6E8A-4147-A177-3AD203B41FA5}">
                      <a16:colId xmlns:a16="http://schemas.microsoft.com/office/drawing/2014/main" val="3006496474"/>
                    </a:ext>
                  </a:extLst>
                </a:gridCol>
                <a:gridCol w="411480">
                  <a:extLst>
                    <a:ext uri="{9D8B030D-6E8A-4147-A177-3AD203B41FA5}">
                      <a16:colId xmlns:a16="http://schemas.microsoft.com/office/drawing/2014/main" val="4048595894"/>
                    </a:ext>
                  </a:extLst>
                </a:gridCol>
                <a:gridCol w="411480">
                  <a:extLst>
                    <a:ext uri="{9D8B030D-6E8A-4147-A177-3AD203B41FA5}">
                      <a16:colId xmlns:a16="http://schemas.microsoft.com/office/drawing/2014/main" val="302519852"/>
                    </a:ext>
                  </a:extLst>
                </a:gridCol>
                <a:gridCol w="411480">
                  <a:extLst>
                    <a:ext uri="{9D8B030D-6E8A-4147-A177-3AD203B41FA5}">
                      <a16:colId xmlns:a16="http://schemas.microsoft.com/office/drawing/2014/main" val="2173937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2249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z-Cyrl-AZ" sz="1000" b="1" i="0" u="none" strike="noStrike" kern="1200" cap="none" spc="0" normalizeH="0" baseline="0" noProof="0">
                          <a:ln>
                            <a:noFill/>
                          </a:ln>
                          <a:solidFill>
                            <a:prstClr val="black"/>
                          </a:solidFill>
                          <a:effectLst/>
                          <a:uLnTx/>
                          <a:uFillTx/>
                          <a:latin typeface="+mn-lt"/>
                          <a:ea typeface="+mn-ea"/>
                          <a:cs typeface="+mn-cs"/>
                        </a:rPr>
                        <a:t>українською) - 2017-02-24 17:17:01</a:t>
                      </a:r>
                      <a:r>
                        <a:rPr kumimoji="0" lang="az-Cyrl-AZ" sz="1000" b="0" i="0" u="none" strike="noStrike" kern="1200" cap="none" spc="0" normalizeH="0" baseline="0" noProof="0">
                          <a:ln>
                            <a:noFill/>
                          </a:ln>
                          <a:solidFill>
                            <a:prstClr val="black"/>
                          </a:solidFill>
                          <a:effectLst/>
                          <a:uLnTx/>
                          <a:uFillTx/>
                          <a:latin typeface="+mn-lt"/>
                          <a:ea typeface="+mn-ea"/>
                          <a:cs typeface="+mn-cs"/>
                        </a:rPr>
                        <a:t>
Україна після розпаду СРСР  відмовилася від третього за розміром ядерного арсеналу в світі - в обмін на гарантію безпеки з боку США, Великобританії та РФ. Як зараз розподіляється ядерний арсенал світу - у добірці </a:t>
                      </a:r>
                      <a:r>
                        <a:rPr kumimoji="0" lang="en-US" sz="1000" b="0" i="0" u="none" strike="noStrike" kern="1200" cap="none" spc="0" normalizeH="0" baseline="0" noProof="0">
                          <a:ln>
                            <a:noFill/>
                          </a:ln>
                          <a:solidFill>
                            <a:prstClr val="black"/>
                          </a:solidFill>
                          <a:effectLst/>
                          <a:uLnTx/>
                          <a:uFillTx/>
                          <a:latin typeface="+mn-lt"/>
                          <a:ea typeface="+mn-ea"/>
                          <a:cs typeface="+mn-cs"/>
                        </a:rPr>
                        <a:t>DW.
https://youtu.be/u0rZjO_Zvg0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2197.0785466667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21.95%</a:t>
                      </a:r>
                    </a:p>
                  </a:txBody>
                  <a:tcPr/>
                </a:tc>
                <a:extLst>
                  <a:ext uri="{0D108BD9-81ED-4DB2-BD59-A6C34878D82A}">
                    <a16:rowId xmlns:a16="http://schemas.microsoft.com/office/drawing/2014/main" val="507085379"/>
                  </a:ext>
                </a:extLst>
              </a:tr>
            </a:tbl>
          </a:graphicData>
        </a:graphic>
      </p:graphicFrame>
      <p:sp>
        <p:nvSpPr>
          <p:cNvPr id="4" name="Text Placeholder 3">
            <a:extLst>
              <a:ext uri="{FF2B5EF4-FFF2-40B4-BE49-F238E27FC236}">
                <a16:creationId xmlns:a16="http://schemas.microsoft.com/office/drawing/2014/main" id="{90156053-E5B0-49C9-86FF-1FB535F962D8}"/>
              </a:ext>
            </a:extLst>
          </p:cNvPr>
          <p:cNvSpPr>
            <a:spLocks noGrp="1"/>
          </p:cNvSpPr>
          <p:nvPr>
            <p:ph type="body" sz="quarter" idx="14"/>
          </p:nvPr>
        </p:nvSpPr>
        <p:spPr/>
        <p:txBody>
          <a:bodyPr/>
          <a:lstStyle/>
          <a:p>
            <a:r>
              <a:rPr lang="en-US"/>
              <a:t>02/01/2017 - 02/28/2017</a:t>
            </a:r>
          </a:p>
        </p:txBody>
      </p:sp>
    </p:spTree>
    <p:extLst>
      <p:ext uri="{BB962C8B-B14F-4D97-AF65-F5344CB8AC3E}">
        <p14:creationId xmlns:p14="http://schemas.microsoft.com/office/powerpoint/2010/main" val="1748251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15C26-C58B-413B-B27D-84DBC82A4A6B}"/>
              </a:ext>
            </a:extLst>
          </p:cNvPr>
          <p:cNvSpPr>
            <a:spLocks noGrp="1"/>
          </p:cNvSpPr>
          <p:nvPr>
            <p:ph type="title"/>
          </p:nvPr>
        </p:nvSpPr>
        <p:spPr/>
        <p:txBody>
          <a:bodyPr/>
          <a:lstStyle/>
          <a:p>
            <a:r>
              <a:rPr lang="en-US"/>
              <a:t>Facebook Native Video Posts Table - 13 of 24</a:t>
            </a:r>
          </a:p>
        </p:txBody>
      </p:sp>
      <p:graphicFrame>
        <p:nvGraphicFramePr>
          <p:cNvPr id="5" name="Table Placeholder 4">
            <a:extLst>
              <a:ext uri="{FF2B5EF4-FFF2-40B4-BE49-F238E27FC236}">
                <a16:creationId xmlns:a16="http://schemas.microsoft.com/office/drawing/2014/main" id="{26385F29-C5C9-439F-9DED-02DC00D1B62F}"/>
              </a:ext>
            </a:extLst>
          </p:cNvPr>
          <p:cNvGraphicFramePr>
            <a:graphicFrameLocks noGrp="1"/>
          </p:cNvGraphicFramePr>
          <p:nvPr>
            <p:ph type="tbl" sz="quarter" idx="13"/>
            <p:extLst>
              <p:ext uri="{D42A27DB-BD31-4B8C-83A1-F6EECF244321}">
                <p14:modId xmlns:p14="http://schemas.microsoft.com/office/powerpoint/2010/main" val="3250662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22269176"/>
                    </a:ext>
                  </a:extLst>
                </a:gridCol>
                <a:gridCol w="411480">
                  <a:extLst>
                    <a:ext uri="{9D8B030D-6E8A-4147-A177-3AD203B41FA5}">
                      <a16:colId xmlns:a16="http://schemas.microsoft.com/office/drawing/2014/main" val="3390139865"/>
                    </a:ext>
                  </a:extLst>
                </a:gridCol>
                <a:gridCol w="411480">
                  <a:extLst>
                    <a:ext uri="{9D8B030D-6E8A-4147-A177-3AD203B41FA5}">
                      <a16:colId xmlns:a16="http://schemas.microsoft.com/office/drawing/2014/main" val="1900710275"/>
                    </a:ext>
                  </a:extLst>
                </a:gridCol>
                <a:gridCol w="411480">
                  <a:extLst>
                    <a:ext uri="{9D8B030D-6E8A-4147-A177-3AD203B41FA5}">
                      <a16:colId xmlns:a16="http://schemas.microsoft.com/office/drawing/2014/main" val="1549930030"/>
                    </a:ext>
                  </a:extLst>
                </a:gridCol>
                <a:gridCol w="411480">
                  <a:extLst>
                    <a:ext uri="{9D8B030D-6E8A-4147-A177-3AD203B41FA5}">
                      <a16:colId xmlns:a16="http://schemas.microsoft.com/office/drawing/2014/main" val="3215444516"/>
                    </a:ext>
                  </a:extLst>
                </a:gridCol>
                <a:gridCol w="411480">
                  <a:extLst>
                    <a:ext uri="{9D8B030D-6E8A-4147-A177-3AD203B41FA5}">
                      <a16:colId xmlns:a16="http://schemas.microsoft.com/office/drawing/2014/main" val="1471370502"/>
                    </a:ext>
                  </a:extLst>
                </a:gridCol>
                <a:gridCol w="411480">
                  <a:extLst>
                    <a:ext uri="{9D8B030D-6E8A-4147-A177-3AD203B41FA5}">
                      <a16:colId xmlns:a16="http://schemas.microsoft.com/office/drawing/2014/main" val="634413717"/>
                    </a:ext>
                  </a:extLst>
                </a:gridCol>
                <a:gridCol w="411480">
                  <a:extLst>
                    <a:ext uri="{9D8B030D-6E8A-4147-A177-3AD203B41FA5}">
                      <a16:colId xmlns:a16="http://schemas.microsoft.com/office/drawing/2014/main" val="696516823"/>
                    </a:ext>
                  </a:extLst>
                </a:gridCol>
                <a:gridCol w="411480">
                  <a:extLst>
                    <a:ext uri="{9D8B030D-6E8A-4147-A177-3AD203B41FA5}">
                      <a16:colId xmlns:a16="http://schemas.microsoft.com/office/drawing/2014/main" val="1335337745"/>
                    </a:ext>
                  </a:extLst>
                </a:gridCol>
                <a:gridCol w="411480">
                  <a:extLst>
                    <a:ext uri="{9D8B030D-6E8A-4147-A177-3AD203B41FA5}">
                      <a16:colId xmlns:a16="http://schemas.microsoft.com/office/drawing/2014/main" val="3024415696"/>
                    </a:ext>
                  </a:extLst>
                </a:gridCol>
                <a:gridCol w="411480">
                  <a:extLst>
                    <a:ext uri="{9D8B030D-6E8A-4147-A177-3AD203B41FA5}">
                      <a16:colId xmlns:a16="http://schemas.microsoft.com/office/drawing/2014/main" val="866818731"/>
                    </a:ext>
                  </a:extLst>
                </a:gridCol>
                <a:gridCol w="411480">
                  <a:extLst>
                    <a:ext uri="{9D8B030D-6E8A-4147-A177-3AD203B41FA5}">
                      <a16:colId xmlns:a16="http://schemas.microsoft.com/office/drawing/2014/main" val="3366809176"/>
                    </a:ext>
                  </a:extLst>
                </a:gridCol>
                <a:gridCol w="411480">
                  <a:extLst>
                    <a:ext uri="{9D8B030D-6E8A-4147-A177-3AD203B41FA5}">
                      <a16:colId xmlns:a16="http://schemas.microsoft.com/office/drawing/2014/main" val="2078839056"/>
                    </a:ext>
                  </a:extLst>
                </a:gridCol>
                <a:gridCol w="411480">
                  <a:extLst>
                    <a:ext uri="{9D8B030D-6E8A-4147-A177-3AD203B41FA5}">
                      <a16:colId xmlns:a16="http://schemas.microsoft.com/office/drawing/2014/main" val="2554572774"/>
                    </a:ext>
                  </a:extLst>
                </a:gridCol>
                <a:gridCol w="411480">
                  <a:extLst>
                    <a:ext uri="{9D8B030D-6E8A-4147-A177-3AD203B41FA5}">
                      <a16:colId xmlns:a16="http://schemas.microsoft.com/office/drawing/2014/main" val="1542055496"/>
                    </a:ext>
                  </a:extLst>
                </a:gridCol>
                <a:gridCol w="411480">
                  <a:extLst>
                    <a:ext uri="{9D8B030D-6E8A-4147-A177-3AD203B41FA5}">
                      <a16:colId xmlns:a16="http://schemas.microsoft.com/office/drawing/2014/main" val="825322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096797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z-Cyrl-AZ" sz="1000" b="1" i="0" u="none" strike="noStrike" kern="1200" cap="none" spc="0" normalizeH="0" baseline="0" noProof="0">
                          <a:ln>
                            <a:noFill/>
                          </a:ln>
                          <a:solidFill>
                            <a:prstClr val="black"/>
                          </a:solidFill>
                          <a:effectLst/>
                          <a:uLnTx/>
                          <a:uFillTx/>
                          <a:latin typeface="+mn-lt"/>
                          <a:ea typeface="+mn-ea"/>
                          <a:cs typeface="+mn-cs"/>
                        </a:rPr>
                        <a:t>українською) - 2017-02-23 20:30:20</a:t>
                      </a:r>
                      <a:r>
                        <a:rPr kumimoji="0" lang="az-Cyrl-AZ" sz="1000" b="0" i="0" u="none" strike="noStrike" kern="1200" cap="none" spc="0" normalizeH="0" baseline="0" noProof="0">
                          <a:ln>
                            <a:noFill/>
                          </a:ln>
                          <a:solidFill>
                            <a:prstClr val="black"/>
                          </a:solidFill>
                          <a:effectLst/>
                          <a:uLnTx/>
                          <a:uFillTx/>
                          <a:latin typeface="+mn-lt"/>
                          <a:ea typeface="+mn-ea"/>
                          <a:cs typeface="+mn-cs"/>
                        </a:rPr>
                        <a:t>
Пухнаста мандрівниця: кішка Пеппер, яка загубилася півроку тому в Нідерландах, знайшлася в Австрії. Пеппер пройшла через всю Німеччину, подолавши майже 1000 кілометрів, перш ніж знову возз'єднатися з господинею. 
</a:t>
                      </a:r>
                      <a:r>
                        <a:rPr kumimoji="0" lang="en-US" sz="1000" b="0" i="0" u="none" strike="noStrike" kern="1200" cap="none" spc="0" normalizeH="0" baseline="0" noProof="0">
                          <a:ln>
                            <a:noFill/>
                          </a:ln>
                          <a:solidFill>
                            <a:prstClr val="black"/>
                          </a:solidFill>
                          <a:effectLst/>
                          <a:uLnTx/>
                          <a:uFillTx/>
                          <a:latin typeface="+mn-lt"/>
                          <a:ea typeface="+mn-ea"/>
                          <a:cs typeface="+mn-cs"/>
                        </a:rPr>
                        <a:t>https://youtu.be/EPPIDTgpFnY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330.14071833333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a:t>
                      </a:r>
                    </a:p>
                  </a:txBody>
                  <a:tcPr/>
                </a:tc>
                <a:extLst>
                  <a:ext uri="{0D108BD9-81ED-4DB2-BD59-A6C34878D82A}">
                    <a16:rowId xmlns:a16="http://schemas.microsoft.com/office/drawing/2014/main" val="2096891318"/>
                  </a:ext>
                </a:extLst>
              </a:tr>
            </a:tbl>
          </a:graphicData>
        </a:graphic>
      </p:graphicFrame>
      <p:sp>
        <p:nvSpPr>
          <p:cNvPr id="4" name="Text Placeholder 3">
            <a:extLst>
              <a:ext uri="{FF2B5EF4-FFF2-40B4-BE49-F238E27FC236}">
                <a16:creationId xmlns:a16="http://schemas.microsoft.com/office/drawing/2014/main" id="{3AB05B79-A796-4A2D-963E-D340D046A2DD}"/>
              </a:ext>
            </a:extLst>
          </p:cNvPr>
          <p:cNvSpPr>
            <a:spLocks noGrp="1"/>
          </p:cNvSpPr>
          <p:nvPr>
            <p:ph type="body" sz="quarter" idx="14"/>
          </p:nvPr>
        </p:nvSpPr>
        <p:spPr/>
        <p:txBody>
          <a:bodyPr/>
          <a:lstStyle/>
          <a:p>
            <a:r>
              <a:rPr lang="en-US"/>
              <a:t>02/01/2017 - 02/28/2017</a:t>
            </a:r>
          </a:p>
        </p:txBody>
      </p:sp>
    </p:spTree>
    <p:extLst>
      <p:ext uri="{BB962C8B-B14F-4D97-AF65-F5344CB8AC3E}">
        <p14:creationId xmlns:p14="http://schemas.microsoft.com/office/powerpoint/2010/main" val="2930730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9D1E8-5B30-463D-AFC9-46F5C9FFE86B}"/>
              </a:ext>
            </a:extLst>
          </p:cNvPr>
          <p:cNvSpPr>
            <a:spLocks noGrp="1"/>
          </p:cNvSpPr>
          <p:nvPr>
            <p:ph type="title"/>
          </p:nvPr>
        </p:nvSpPr>
        <p:spPr/>
        <p:txBody>
          <a:bodyPr/>
          <a:lstStyle/>
          <a:p>
            <a:r>
              <a:rPr lang="en-US"/>
              <a:t>Facebook Native Video Posts Table - 14 of 24</a:t>
            </a:r>
          </a:p>
        </p:txBody>
      </p:sp>
      <p:graphicFrame>
        <p:nvGraphicFramePr>
          <p:cNvPr id="5" name="Table Placeholder 4">
            <a:extLst>
              <a:ext uri="{FF2B5EF4-FFF2-40B4-BE49-F238E27FC236}">
                <a16:creationId xmlns:a16="http://schemas.microsoft.com/office/drawing/2014/main" id="{3E4BE66C-CE48-4339-96CB-B3528AA88E5C}"/>
              </a:ext>
            </a:extLst>
          </p:cNvPr>
          <p:cNvGraphicFramePr>
            <a:graphicFrameLocks noGrp="1"/>
          </p:cNvGraphicFramePr>
          <p:nvPr>
            <p:ph type="tbl" sz="quarter" idx="13"/>
            <p:extLst>
              <p:ext uri="{D42A27DB-BD31-4B8C-83A1-F6EECF244321}">
                <p14:modId xmlns:p14="http://schemas.microsoft.com/office/powerpoint/2010/main" val="1271878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44992617"/>
                    </a:ext>
                  </a:extLst>
                </a:gridCol>
                <a:gridCol w="411480">
                  <a:extLst>
                    <a:ext uri="{9D8B030D-6E8A-4147-A177-3AD203B41FA5}">
                      <a16:colId xmlns:a16="http://schemas.microsoft.com/office/drawing/2014/main" val="600874976"/>
                    </a:ext>
                  </a:extLst>
                </a:gridCol>
                <a:gridCol w="411480">
                  <a:extLst>
                    <a:ext uri="{9D8B030D-6E8A-4147-A177-3AD203B41FA5}">
                      <a16:colId xmlns:a16="http://schemas.microsoft.com/office/drawing/2014/main" val="2569771431"/>
                    </a:ext>
                  </a:extLst>
                </a:gridCol>
                <a:gridCol w="411480">
                  <a:extLst>
                    <a:ext uri="{9D8B030D-6E8A-4147-A177-3AD203B41FA5}">
                      <a16:colId xmlns:a16="http://schemas.microsoft.com/office/drawing/2014/main" val="3877115345"/>
                    </a:ext>
                  </a:extLst>
                </a:gridCol>
                <a:gridCol w="411480">
                  <a:extLst>
                    <a:ext uri="{9D8B030D-6E8A-4147-A177-3AD203B41FA5}">
                      <a16:colId xmlns:a16="http://schemas.microsoft.com/office/drawing/2014/main" val="634362365"/>
                    </a:ext>
                  </a:extLst>
                </a:gridCol>
                <a:gridCol w="411480">
                  <a:extLst>
                    <a:ext uri="{9D8B030D-6E8A-4147-A177-3AD203B41FA5}">
                      <a16:colId xmlns:a16="http://schemas.microsoft.com/office/drawing/2014/main" val="2901627781"/>
                    </a:ext>
                  </a:extLst>
                </a:gridCol>
                <a:gridCol w="411480">
                  <a:extLst>
                    <a:ext uri="{9D8B030D-6E8A-4147-A177-3AD203B41FA5}">
                      <a16:colId xmlns:a16="http://schemas.microsoft.com/office/drawing/2014/main" val="830335909"/>
                    </a:ext>
                  </a:extLst>
                </a:gridCol>
                <a:gridCol w="411480">
                  <a:extLst>
                    <a:ext uri="{9D8B030D-6E8A-4147-A177-3AD203B41FA5}">
                      <a16:colId xmlns:a16="http://schemas.microsoft.com/office/drawing/2014/main" val="1315516507"/>
                    </a:ext>
                  </a:extLst>
                </a:gridCol>
                <a:gridCol w="411480">
                  <a:extLst>
                    <a:ext uri="{9D8B030D-6E8A-4147-A177-3AD203B41FA5}">
                      <a16:colId xmlns:a16="http://schemas.microsoft.com/office/drawing/2014/main" val="3128053058"/>
                    </a:ext>
                  </a:extLst>
                </a:gridCol>
                <a:gridCol w="411480">
                  <a:extLst>
                    <a:ext uri="{9D8B030D-6E8A-4147-A177-3AD203B41FA5}">
                      <a16:colId xmlns:a16="http://schemas.microsoft.com/office/drawing/2014/main" val="188803079"/>
                    </a:ext>
                  </a:extLst>
                </a:gridCol>
                <a:gridCol w="411480">
                  <a:extLst>
                    <a:ext uri="{9D8B030D-6E8A-4147-A177-3AD203B41FA5}">
                      <a16:colId xmlns:a16="http://schemas.microsoft.com/office/drawing/2014/main" val="3639189485"/>
                    </a:ext>
                  </a:extLst>
                </a:gridCol>
                <a:gridCol w="411480">
                  <a:extLst>
                    <a:ext uri="{9D8B030D-6E8A-4147-A177-3AD203B41FA5}">
                      <a16:colId xmlns:a16="http://schemas.microsoft.com/office/drawing/2014/main" val="404326511"/>
                    </a:ext>
                  </a:extLst>
                </a:gridCol>
                <a:gridCol w="411480">
                  <a:extLst>
                    <a:ext uri="{9D8B030D-6E8A-4147-A177-3AD203B41FA5}">
                      <a16:colId xmlns:a16="http://schemas.microsoft.com/office/drawing/2014/main" val="2978733707"/>
                    </a:ext>
                  </a:extLst>
                </a:gridCol>
                <a:gridCol w="411480">
                  <a:extLst>
                    <a:ext uri="{9D8B030D-6E8A-4147-A177-3AD203B41FA5}">
                      <a16:colId xmlns:a16="http://schemas.microsoft.com/office/drawing/2014/main" val="2921426317"/>
                    </a:ext>
                  </a:extLst>
                </a:gridCol>
                <a:gridCol w="411480">
                  <a:extLst>
                    <a:ext uri="{9D8B030D-6E8A-4147-A177-3AD203B41FA5}">
                      <a16:colId xmlns:a16="http://schemas.microsoft.com/office/drawing/2014/main" val="1316911745"/>
                    </a:ext>
                  </a:extLst>
                </a:gridCol>
                <a:gridCol w="411480">
                  <a:extLst>
                    <a:ext uri="{9D8B030D-6E8A-4147-A177-3AD203B41FA5}">
                      <a16:colId xmlns:a16="http://schemas.microsoft.com/office/drawing/2014/main" val="1411402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863117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z-Cyrl-AZ" sz="1000" b="1" i="0" u="none" strike="noStrike" kern="1200" cap="none" spc="0" normalizeH="0" baseline="0" noProof="0">
                          <a:ln>
                            <a:noFill/>
                          </a:ln>
                          <a:solidFill>
                            <a:prstClr val="black"/>
                          </a:solidFill>
                          <a:effectLst/>
                          <a:uLnTx/>
                          <a:uFillTx/>
                          <a:latin typeface="+mn-lt"/>
                          <a:ea typeface="+mn-ea"/>
                          <a:cs typeface="+mn-cs"/>
                        </a:rPr>
                        <a:t>українською) - 2017-02-23 18:58:28</a:t>
                      </a:r>
                      <a:r>
                        <a:rPr kumimoji="0" lang="az-Cyrl-AZ" sz="1000" b="0" i="0" u="none" strike="noStrike" kern="1200" cap="none" spc="0" normalizeH="0" baseline="0" noProof="0">
                          <a:ln>
                            <a:noFill/>
                          </a:ln>
                          <a:solidFill>
                            <a:prstClr val="black"/>
                          </a:solidFill>
                          <a:effectLst/>
                          <a:uLnTx/>
                          <a:uFillTx/>
                          <a:latin typeface="+mn-lt"/>
                          <a:ea typeface="+mn-ea"/>
                          <a:cs typeface="+mn-cs"/>
                        </a:rPr>
                        <a:t>
Німеччина обурена заявами міністра оборони РФ про будівництво у підмосковному парку копії Рейхстагу для воєнних ігор. Експерти застерігають від погіршення відносин між країнами.
</a:t>
                      </a:r>
                      <a:r>
                        <a:rPr kumimoji="0" lang="en-US" sz="1000" b="0" i="0" u="none" strike="noStrike" kern="1200" cap="none" spc="0" normalizeH="0" baseline="0" noProof="0">
                          <a:ln>
                            <a:noFill/>
                          </a:ln>
                          <a:solidFill>
                            <a:prstClr val="black"/>
                          </a:solidFill>
                          <a:effectLst/>
                          <a:uLnTx/>
                          <a:uFillTx/>
                          <a:latin typeface="+mn-lt"/>
                          <a:ea typeface="+mn-ea"/>
                          <a:cs typeface="+mn-cs"/>
                        </a:rPr>
                        <a:t>https://youtu.be/R2t_L63A1zc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2058.093475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extLst>
                  <a:ext uri="{0D108BD9-81ED-4DB2-BD59-A6C34878D82A}">
                    <a16:rowId xmlns:a16="http://schemas.microsoft.com/office/drawing/2014/main" val="848923745"/>
                  </a:ext>
                </a:extLst>
              </a:tr>
            </a:tbl>
          </a:graphicData>
        </a:graphic>
      </p:graphicFrame>
      <p:sp>
        <p:nvSpPr>
          <p:cNvPr id="4" name="Text Placeholder 3">
            <a:extLst>
              <a:ext uri="{FF2B5EF4-FFF2-40B4-BE49-F238E27FC236}">
                <a16:creationId xmlns:a16="http://schemas.microsoft.com/office/drawing/2014/main" id="{AAD8FF12-1DC7-424F-8083-F949F9FE825C}"/>
              </a:ext>
            </a:extLst>
          </p:cNvPr>
          <p:cNvSpPr>
            <a:spLocks noGrp="1"/>
          </p:cNvSpPr>
          <p:nvPr>
            <p:ph type="body" sz="quarter" idx="14"/>
          </p:nvPr>
        </p:nvSpPr>
        <p:spPr/>
        <p:txBody>
          <a:bodyPr/>
          <a:lstStyle/>
          <a:p>
            <a:r>
              <a:rPr lang="en-US"/>
              <a:t>02/01/2017 - 02/28/2017</a:t>
            </a:r>
          </a:p>
        </p:txBody>
      </p:sp>
    </p:spTree>
    <p:extLst>
      <p:ext uri="{BB962C8B-B14F-4D97-AF65-F5344CB8AC3E}">
        <p14:creationId xmlns:p14="http://schemas.microsoft.com/office/powerpoint/2010/main" val="3609235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A9B95-215A-4EC0-A66C-5A1DCAC37EC3}"/>
              </a:ext>
            </a:extLst>
          </p:cNvPr>
          <p:cNvSpPr>
            <a:spLocks noGrp="1"/>
          </p:cNvSpPr>
          <p:nvPr>
            <p:ph type="title"/>
          </p:nvPr>
        </p:nvSpPr>
        <p:spPr/>
        <p:txBody>
          <a:bodyPr/>
          <a:lstStyle/>
          <a:p>
            <a:r>
              <a:rPr lang="en-US"/>
              <a:t>Facebook Native Video Posts Table - 15 of 24</a:t>
            </a:r>
          </a:p>
        </p:txBody>
      </p:sp>
      <p:graphicFrame>
        <p:nvGraphicFramePr>
          <p:cNvPr id="5" name="Table Placeholder 4">
            <a:extLst>
              <a:ext uri="{FF2B5EF4-FFF2-40B4-BE49-F238E27FC236}">
                <a16:creationId xmlns:a16="http://schemas.microsoft.com/office/drawing/2014/main" id="{DBD4FFEE-F10E-4684-ADF4-2D02452F3DF7}"/>
              </a:ext>
            </a:extLst>
          </p:cNvPr>
          <p:cNvGraphicFramePr>
            <a:graphicFrameLocks noGrp="1"/>
          </p:cNvGraphicFramePr>
          <p:nvPr>
            <p:ph type="tbl" sz="quarter" idx="13"/>
            <p:extLst>
              <p:ext uri="{D42A27DB-BD31-4B8C-83A1-F6EECF244321}">
                <p14:modId xmlns:p14="http://schemas.microsoft.com/office/powerpoint/2010/main" val="29119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4117909"/>
                    </a:ext>
                  </a:extLst>
                </a:gridCol>
                <a:gridCol w="411480">
                  <a:extLst>
                    <a:ext uri="{9D8B030D-6E8A-4147-A177-3AD203B41FA5}">
                      <a16:colId xmlns:a16="http://schemas.microsoft.com/office/drawing/2014/main" val="2453241284"/>
                    </a:ext>
                  </a:extLst>
                </a:gridCol>
                <a:gridCol w="411480">
                  <a:extLst>
                    <a:ext uri="{9D8B030D-6E8A-4147-A177-3AD203B41FA5}">
                      <a16:colId xmlns:a16="http://schemas.microsoft.com/office/drawing/2014/main" val="2361130050"/>
                    </a:ext>
                  </a:extLst>
                </a:gridCol>
                <a:gridCol w="411480">
                  <a:extLst>
                    <a:ext uri="{9D8B030D-6E8A-4147-A177-3AD203B41FA5}">
                      <a16:colId xmlns:a16="http://schemas.microsoft.com/office/drawing/2014/main" val="1034956322"/>
                    </a:ext>
                  </a:extLst>
                </a:gridCol>
                <a:gridCol w="411480">
                  <a:extLst>
                    <a:ext uri="{9D8B030D-6E8A-4147-A177-3AD203B41FA5}">
                      <a16:colId xmlns:a16="http://schemas.microsoft.com/office/drawing/2014/main" val="164914032"/>
                    </a:ext>
                  </a:extLst>
                </a:gridCol>
                <a:gridCol w="411480">
                  <a:extLst>
                    <a:ext uri="{9D8B030D-6E8A-4147-A177-3AD203B41FA5}">
                      <a16:colId xmlns:a16="http://schemas.microsoft.com/office/drawing/2014/main" val="1336786506"/>
                    </a:ext>
                  </a:extLst>
                </a:gridCol>
                <a:gridCol w="411480">
                  <a:extLst>
                    <a:ext uri="{9D8B030D-6E8A-4147-A177-3AD203B41FA5}">
                      <a16:colId xmlns:a16="http://schemas.microsoft.com/office/drawing/2014/main" val="4174841800"/>
                    </a:ext>
                  </a:extLst>
                </a:gridCol>
                <a:gridCol w="411480">
                  <a:extLst>
                    <a:ext uri="{9D8B030D-6E8A-4147-A177-3AD203B41FA5}">
                      <a16:colId xmlns:a16="http://schemas.microsoft.com/office/drawing/2014/main" val="2844307884"/>
                    </a:ext>
                  </a:extLst>
                </a:gridCol>
                <a:gridCol w="411480">
                  <a:extLst>
                    <a:ext uri="{9D8B030D-6E8A-4147-A177-3AD203B41FA5}">
                      <a16:colId xmlns:a16="http://schemas.microsoft.com/office/drawing/2014/main" val="268656134"/>
                    </a:ext>
                  </a:extLst>
                </a:gridCol>
                <a:gridCol w="411480">
                  <a:extLst>
                    <a:ext uri="{9D8B030D-6E8A-4147-A177-3AD203B41FA5}">
                      <a16:colId xmlns:a16="http://schemas.microsoft.com/office/drawing/2014/main" val="1150963681"/>
                    </a:ext>
                  </a:extLst>
                </a:gridCol>
                <a:gridCol w="411480">
                  <a:extLst>
                    <a:ext uri="{9D8B030D-6E8A-4147-A177-3AD203B41FA5}">
                      <a16:colId xmlns:a16="http://schemas.microsoft.com/office/drawing/2014/main" val="2107135678"/>
                    </a:ext>
                  </a:extLst>
                </a:gridCol>
                <a:gridCol w="411480">
                  <a:extLst>
                    <a:ext uri="{9D8B030D-6E8A-4147-A177-3AD203B41FA5}">
                      <a16:colId xmlns:a16="http://schemas.microsoft.com/office/drawing/2014/main" val="3891834139"/>
                    </a:ext>
                  </a:extLst>
                </a:gridCol>
                <a:gridCol w="411480">
                  <a:extLst>
                    <a:ext uri="{9D8B030D-6E8A-4147-A177-3AD203B41FA5}">
                      <a16:colId xmlns:a16="http://schemas.microsoft.com/office/drawing/2014/main" val="3434120053"/>
                    </a:ext>
                  </a:extLst>
                </a:gridCol>
                <a:gridCol w="411480">
                  <a:extLst>
                    <a:ext uri="{9D8B030D-6E8A-4147-A177-3AD203B41FA5}">
                      <a16:colId xmlns:a16="http://schemas.microsoft.com/office/drawing/2014/main" val="3869624709"/>
                    </a:ext>
                  </a:extLst>
                </a:gridCol>
                <a:gridCol w="411480">
                  <a:extLst>
                    <a:ext uri="{9D8B030D-6E8A-4147-A177-3AD203B41FA5}">
                      <a16:colId xmlns:a16="http://schemas.microsoft.com/office/drawing/2014/main" val="232933748"/>
                    </a:ext>
                  </a:extLst>
                </a:gridCol>
                <a:gridCol w="411480">
                  <a:extLst>
                    <a:ext uri="{9D8B030D-6E8A-4147-A177-3AD203B41FA5}">
                      <a16:colId xmlns:a16="http://schemas.microsoft.com/office/drawing/2014/main" val="3437594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913024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z-Cyrl-AZ" sz="1000" b="1" i="0" u="none" strike="noStrike" kern="1200" cap="none" spc="0" normalizeH="0" baseline="0" noProof="0">
                          <a:ln>
                            <a:noFill/>
                          </a:ln>
                          <a:solidFill>
                            <a:prstClr val="black"/>
                          </a:solidFill>
                          <a:effectLst/>
                          <a:uLnTx/>
                          <a:uFillTx/>
                          <a:latin typeface="+mn-lt"/>
                          <a:ea typeface="+mn-ea"/>
                          <a:cs typeface="+mn-cs"/>
                        </a:rPr>
                        <a:t>українською) - 2017-02-23 16:03:02</a:t>
                      </a:r>
                      <a:r>
                        <a:rPr kumimoji="0" lang="az-Cyrl-AZ" sz="1000" b="0" i="0" u="none" strike="noStrike" kern="1200" cap="none" spc="0" normalizeH="0" baseline="0" noProof="0">
                          <a:ln>
                            <a:noFill/>
                          </a:ln>
                          <a:solidFill>
                            <a:prstClr val="black"/>
                          </a:solidFill>
                          <a:effectLst/>
                          <a:uLnTx/>
                          <a:uFillTx/>
                          <a:latin typeface="+mn-lt"/>
                          <a:ea typeface="+mn-ea"/>
                          <a:cs typeface="+mn-cs"/>
                        </a:rPr>
                        <a:t>
Блокада торгівлі з окупованим Донбасом - на збитки чи на користь Україні? Ми поговорили з блокувальниками, а також дізналися, чому їхні дії не підтримують на Заході. А що ви думаєте про припинення торгівлі з ОРДЛО?
Більше цікавих відео ➡ </a:t>
                      </a:r>
                      <a:r>
                        <a:rPr kumimoji="0" lang="en-US" sz="1000" b="0" i="0" u="none" strike="noStrike" kern="1200" cap="none" spc="0" normalizeH="0" baseline="0" noProof="0">
                          <a:ln>
                            <a:noFill/>
                          </a:ln>
                          <a:solidFill>
                            <a:prstClr val="black"/>
                          </a:solidFill>
                          <a:effectLst/>
                          <a:uLnTx/>
                          <a:uFillTx/>
                          <a:latin typeface="+mn-lt"/>
                          <a:ea typeface="+mn-ea"/>
                          <a:cs typeface="+mn-cs"/>
                        </a:rPr>
                        <a:t>https://www.youtube.com/user/DWUkrainian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825.45978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extLst>
                  <a:ext uri="{0D108BD9-81ED-4DB2-BD59-A6C34878D82A}">
                    <a16:rowId xmlns:a16="http://schemas.microsoft.com/office/drawing/2014/main" val="3917491051"/>
                  </a:ext>
                </a:extLst>
              </a:tr>
            </a:tbl>
          </a:graphicData>
        </a:graphic>
      </p:graphicFrame>
      <p:sp>
        <p:nvSpPr>
          <p:cNvPr id="4" name="Text Placeholder 3">
            <a:extLst>
              <a:ext uri="{FF2B5EF4-FFF2-40B4-BE49-F238E27FC236}">
                <a16:creationId xmlns:a16="http://schemas.microsoft.com/office/drawing/2014/main" id="{033AF6A9-CDF4-4E47-A9A4-C0157BC9BFF2}"/>
              </a:ext>
            </a:extLst>
          </p:cNvPr>
          <p:cNvSpPr>
            <a:spLocks noGrp="1"/>
          </p:cNvSpPr>
          <p:nvPr>
            <p:ph type="body" sz="quarter" idx="14"/>
          </p:nvPr>
        </p:nvSpPr>
        <p:spPr/>
        <p:txBody>
          <a:bodyPr/>
          <a:lstStyle/>
          <a:p>
            <a:r>
              <a:rPr lang="en-US"/>
              <a:t>02/01/2017 - 02/28/2017</a:t>
            </a:r>
          </a:p>
        </p:txBody>
      </p:sp>
    </p:spTree>
    <p:extLst>
      <p:ext uri="{BB962C8B-B14F-4D97-AF65-F5344CB8AC3E}">
        <p14:creationId xmlns:p14="http://schemas.microsoft.com/office/powerpoint/2010/main" val="35879770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A94A7-0A75-4352-A84A-A3A65A6EF670}"/>
              </a:ext>
            </a:extLst>
          </p:cNvPr>
          <p:cNvSpPr>
            <a:spLocks noGrp="1"/>
          </p:cNvSpPr>
          <p:nvPr>
            <p:ph type="title"/>
          </p:nvPr>
        </p:nvSpPr>
        <p:spPr/>
        <p:txBody>
          <a:bodyPr/>
          <a:lstStyle/>
          <a:p>
            <a:r>
              <a:rPr lang="en-US"/>
              <a:t>Facebook Native Video Posts Table - 16 of 24</a:t>
            </a:r>
          </a:p>
        </p:txBody>
      </p:sp>
      <p:graphicFrame>
        <p:nvGraphicFramePr>
          <p:cNvPr id="5" name="Table Placeholder 4">
            <a:extLst>
              <a:ext uri="{FF2B5EF4-FFF2-40B4-BE49-F238E27FC236}">
                <a16:creationId xmlns:a16="http://schemas.microsoft.com/office/drawing/2014/main" id="{C2CCBC27-3036-41E8-87D9-951B8D14ECEE}"/>
              </a:ext>
            </a:extLst>
          </p:cNvPr>
          <p:cNvGraphicFramePr>
            <a:graphicFrameLocks noGrp="1"/>
          </p:cNvGraphicFramePr>
          <p:nvPr>
            <p:ph type="tbl" sz="quarter" idx="13"/>
            <p:extLst>
              <p:ext uri="{D42A27DB-BD31-4B8C-83A1-F6EECF244321}">
                <p14:modId xmlns:p14="http://schemas.microsoft.com/office/powerpoint/2010/main" val="4135123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49810320"/>
                    </a:ext>
                  </a:extLst>
                </a:gridCol>
                <a:gridCol w="411480">
                  <a:extLst>
                    <a:ext uri="{9D8B030D-6E8A-4147-A177-3AD203B41FA5}">
                      <a16:colId xmlns:a16="http://schemas.microsoft.com/office/drawing/2014/main" val="1474874233"/>
                    </a:ext>
                  </a:extLst>
                </a:gridCol>
                <a:gridCol w="411480">
                  <a:extLst>
                    <a:ext uri="{9D8B030D-6E8A-4147-A177-3AD203B41FA5}">
                      <a16:colId xmlns:a16="http://schemas.microsoft.com/office/drawing/2014/main" val="1071357738"/>
                    </a:ext>
                  </a:extLst>
                </a:gridCol>
                <a:gridCol w="411480">
                  <a:extLst>
                    <a:ext uri="{9D8B030D-6E8A-4147-A177-3AD203B41FA5}">
                      <a16:colId xmlns:a16="http://schemas.microsoft.com/office/drawing/2014/main" val="3178225624"/>
                    </a:ext>
                  </a:extLst>
                </a:gridCol>
                <a:gridCol w="411480">
                  <a:extLst>
                    <a:ext uri="{9D8B030D-6E8A-4147-A177-3AD203B41FA5}">
                      <a16:colId xmlns:a16="http://schemas.microsoft.com/office/drawing/2014/main" val="2868406209"/>
                    </a:ext>
                  </a:extLst>
                </a:gridCol>
                <a:gridCol w="411480">
                  <a:extLst>
                    <a:ext uri="{9D8B030D-6E8A-4147-A177-3AD203B41FA5}">
                      <a16:colId xmlns:a16="http://schemas.microsoft.com/office/drawing/2014/main" val="516022653"/>
                    </a:ext>
                  </a:extLst>
                </a:gridCol>
                <a:gridCol w="411480">
                  <a:extLst>
                    <a:ext uri="{9D8B030D-6E8A-4147-A177-3AD203B41FA5}">
                      <a16:colId xmlns:a16="http://schemas.microsoft.com/office/drawing/2014/main" val="1661849257"/>
                    </a:ext>
                  </a:extLst>
                </a:gridCol>
                <a:gridCol w="411480">
                  <a:extLst>
                    <a:ext uri="{9D8B030D-6E8A-4147-A177-3AD203B41FA5}">
                      <a16:colId xmlns:a16="http://schemas.microsoft.com/office/drawing/2014/main" val="2733358823"/>
                    </a:ext>
                  </a:extLst>
                </a:gridCol>
                <a:gridCol w="411480">
                  <a:extLst>
                    <a:ext uri="{9D8B030D-6E8A-4147-A177-3AD203B41FA5}">
                      <a16:colId xmlns:a16="http://schemas.microsoft.com/office/drawing/2014/main" val="400556596"/>
                    </a:ext>
                  </a:extLst>
                </a:gridCol>
                <a:gridCol w="411480">
                  <a:extLst>
                    <a:ext uri="{9D8B030D-6E8A-4147-A177-3AD203B41FA5}">
                      <a16:colId xmlns:a16="http://schemas.microsoft.com/office/drawing/2014/main" val="177998200"/>
                    </a:ext>
                  </a:extLst>
                </a:gridCol>
                <a:gridCol w="411480">
                  <a:extLst>
                    <a:ext uri="{9D8B030D-6E8A-4147-A177-3AD203B41FA5}">
                      <a16:colId xmlns:a16="http://schemas.microsoft.com/office/drawing/2014/main" val="117120464"/>
                    </a:ext>
                  </a:extLst>
                </a:gridCol>
                <a:gridCol w="411480">
                  <a:extLst>
                    <a:ext uri="{9D8B030D-6E8A-4147-A177-3AD203B41FA5}">
                      <a16:colId xmlns:a16="http://schemas.microsoft.com/office/drawing/2014/main" val="3035443223"/>
                    </a:ext>
                  </a:extLst>
                </a:gridCol>
                <a:gridCol w="411480">
                  <a:extLst>
                    <a:ext uri="{9D8B030D-6E8A-4147-A177-3AD203B41FA5}">
                      <a16:colId xmlns:a16="http://schemas.microsoft.com/office/drawing/2014/main" val="3893898151"/>
                    </a:ext>
                  </a:extLst>
                </a:gridCol>
                <a:gridCol w="411480">
                  <a:extLst>
                    <a:ext uri="{9D8B030D-6E8A-4147-A177-3AD203B41FA5}">
                      <a16:colId xmlns:a16="http://schemas.microsoft.com/office/drawing/2014/main" val="3501669450"/>
                    </a:ext>
                  </a:extLst>
                </a:gridCol>
                <a:gridCol w="411480">
                  <a:extLst>
                    <a:ext uri="{9D8B030D-6E8A-4147-A177-3AD203B41FA5}">
                      <a16:colId xmlns:a16="http://schemas.microsoft.com/office/drawing/2014/main" val="3085823523"/>
                    </a:ext>
                  </a:extLst>
                </a:gridCol>
                <a:gridCol w="411480">
                  <a:extLst>
                    <a:ext uri="{9D8B030D-6E8A-4147-A177-3AD203B41FA5}">
                      <a16:colId xmlns:a16="http://schemas.microsoft.com/office/drawing/2014/main" val="1179818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841637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z-Cyrl-AZ" sz="1000" b="1" i="0" u="none" strike="noStrike" kern="1200" cap="none" spc="0" normalizeH="0" baseline="0" noProof="0">
                          <a:ln>
                            <a:noFill/>
                          </a:ln>
                          <a:solidFill>
                            <a:prstClr val="black"/>
                          </a:solidFill>
                          <a:effectLst/>
                          <a:uLnTx/>
                          <a:uFillTx/>
                          <a:latin typeface="+mn-lt"/>
                          <a:ea typeface="+mn-ea"/>
                          <a:cs typeface="+mn-cs"/>
                        </a:rPr>
                        <a:t>українською) - 2017-02-23 11:30:00</a:t>
                      </a:r>
                      <a:r>
                        <a:rPr kumimoji="0" lang="az-Cyrl-AZ" sz="1000" b="0" i="0" u="none" strike="noStrike" kern="1200" cap="none" spc="0" normalizeH="0" baseline="0" noProof="0">
                          <a:ln>
                            <a:noFill/>
                          </a:ln>
                          <a:solidFill>
                            <a:prstClr val="black"/>
                          </a:solidFill>
                          <a:effectLst/>
                          <a:uLnTx/>
                          <a:uFillTx/>
                          <a:latin typeface="+mn-lt"/>
                          <a:ea typeface="+mn-ea"/>
                          <a:cs typeface="+mn-cs"/>
                        </a:rPr>
                        <a:t>
Приголомшлива знахідка </a:t>
                      </a:r>
                      <a:r>
                        <a:rPr kumimoji="0" lang="en-US" sz="1000" b="0" i="0" u="none" strike="noStrike" kern="1200" cap="none" spc="0" normalizeH="0" baseline="0" noProof="0">
                          <a:ln>
                            <a:noFill/>
                          </a:ln>
                          <a:solidFill>
                            <a:prstClr val="black"/>
                          </a:solidFill>
                          <a:effectLst/>
                          <a:uLnTx/>
                          <a:uFillTx/>
                          <a:latin typeface="+mn-lt"/>
                          <a:ea typeface="+mn-ea"/>
                          <a:cs typeface="+mn-cs"/>
                        </a:rPr>
                        <a:t>NASA: </a:t>
                      </a:r>
                      <a:r>
                        <a:rPr kumimoji="0" lang="az-Cyrl-AZ" sz="1000" b="0" i="0" u="none" strike="noStrike" kern="1200" cap="none" spc="0" normalizeH="0" baseline="0" noProof="0">
                          <a:ln>
                            <a:noFill/>
                          </a:ln>
                          <a:solidFill>
                            <a:prstClr val="black"/>
                          </a:solidFill>
                          <a:effectLst/>
                          <a:uLnTx/>
                          <a:uFillTx/>
                          <a:latin typeface="+mn-lt"/>
                          <a:ea typeface="+mn-ea"/>
                          <a:cs typeface="+mn-cs"/>
                        </a:rPr>
                        <a:t>відкриття другої Землі - питання вже не "якщо", а "коли". Ось як це може виглядати.
Більше цікавих відео ➡ </a:t>
                      </a:r>
                      <a:r>
                        <a:rPr kumimoji="0" lang="en-US" sz="1000" b="0" i="0" u="none" strike="noStrike" kern="1200" cap="none" spc="0" normalizeH="0" baseline="0" noProof="0">
                          <a:ln>
                            <a:noFill/>
                          </a:ln>
                          <a:solidFill>
                            <a:prstClr val="black"/>
                          </a:solidFill>
                          <a:effectLst/>
                          <a:uLnTx/>
                          <a:uFillTx/>
                          <a:latin typeface="+mn-lt"/>
                          <a:ea typeface="+mn-ea"/>
                          <a:cs typeface="+mn-cs"/>
                        </a:rPr>
                        <a:t>https://www.youtube.com/user/DWUkrainian
NASA - National Aeronautics and Space Administration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211.22321333333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a:t>
                      </a:r>
                    </a:p>
                  </a:txBody>
                  <a:tcPr/>
                </a:tc>
                <a:extLst>
                  <a:ext uri="{0D108BD9-81ED-4DB2-BD59-A6C34878D82A}">
                    <a16:rowId xmlns:a16="http://schemas.microsoft.com/office/drawing/2014/main" val="2586122045"/>
                  </a:ext>
                </a:extLst>
              </a:tr>
            </a:tbl>
          </a:graphicData>
        </a:graphic>
      </p:graphicFrame>
      <p:sp>
        <p:nvSpPr>
          <p:cNvPr id="4" name="Text Placeholder 3">
            <a:extLst>
              <a:ext uri="{FF2B5EF4-FFF2-40B4-BE49-F238E27FC236}">
                <a16:creationId xmlns:a16="http://schemas.microsoft.com/office/drawing/2014/main" id="{8DD78C89-0AA9-4ECE-A4DE-3D6844AC53A6}"/>
              </a:ext>
            </a:extLst>
          </p:cNvPr>
          <p:cNvSpPr>
            <a:spLocks noGrp="1"/>
          </p:cNvSpPr>
          <p:nvPr>
            <p:ph type="body" sz="quarter" idx="14"/>
          </p:nvPr>
        </p:nvSpPr>
        <p:spPr/>
        <p:txBody>
          <a:bodyPr/>
          <a:lstStyle/>
          <a:p>
            <a:r>
              <a:rPr lang="en-US"/>
              <a:t>02/01/2017 - 02/28/2017</a:t>
            </a:r>
          </a:p>
        </p:txBody>
      </p:sp>
    </p:spTree>
    <p:extLst>
      <p:ext uri="{BB962C8B-B14F-4D97-AF65-F5344CB8AC3E}">
        <p14:creationId xmlns:p14="http://schemas.microsoft.com/office/powerpoint/2010/main" val="37491116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A9BBA-753A-4573-9302-D9F19560E75B}"/>
              </a:ext>
            </a:extLst>
          </p:cNvPr>
          <p:cNvSpPr>
            <a:spLocks noGrp="1"/>
          </p:cNvSpPr>
          <p:nvPr>
            <p:ph type="title"/>
          </p:nvPr>
        </p:nvSpPr>
        <p:spPr/>
        <p:txBody>
          <a:bodyPr/>
          <a:lstStyle/>
          <a:p>
            <a:r>
              <a:rPr lang="en-US"/>
              <a:t>Facebook Native Video Posts Table - 17 of 24</a:t>
            </a:r>
          </a:p>
        </p:txBody>
      </p:sp>
      <p:graphicFrame>
        <p:nvGraphicFramePr>
          <p:cNvPr id="5" name="Table Placeholder 4">
            <a:extLst>
              <a:ext uri="{FF2B5EF4-FFF2-40B4-BE49-F238E27FC236}">
                <a16:creationId xmlns:a16="http://schemas.microsoft.com/office/drawing/2014/main" id="{592579A6-190F-4298-9DF7-D8ECEF278F5D}"/>
              </a:ext>
            </a:extLst>
          </p:cNvPr>
          <p:cNvGraphicFramePr>
            <a:graphicFrameLocks noGrp="1"/>
          </p:cNvGraphicFramePr>
          <p:nvPr>
            <p:ph type="tbl" sz="quarter" idx="13"/>
            <p:extLst>
              <p:ext uri="{D42A27DB-BD31-4B8C-83A1-F6EECF244321}">
                <p14:modId xmlns:p14="http://schemas.microsoft.com/office/powerpoint/2010/main" val="4009867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48406717"/>
                    </a:ext>
                  </a:extLst>
                </a:gridCol>
                <a:gridCol w="411480">
                  <a:extLst>
                    <a:ext uri="{9D8B030D-6E8A-4147-A177-3AD203B41FA5}">
                      <a16:colId xmlns:a16="http://schemas.microsoft.com/office/drawing/2014/main" val="297160442"/>
                    </a:ext>
                  </a:extLst>
                </a:gridCol>
                <a:gridCol w="411480">
                  <a:extLst>
                    <a:ext uri="{9D8B030D-6E8A-4147-A177-3AD203B41FA5}">
                      <a16:colId xmlns:a16="http://schemas.microsoft.com/office/drawing/2014/main" val="681812158"/>
                    </a:ext>
                  </a:extLst>
                </a:gridCol>
                <a:gridCol w="411480">
                  <a:extLst>
                    <a:ext uri="{9D8B030D-6E8A-4147-A177-3AD203B41FA5}">
                      <a16:colId xmlns:a16="http://schemas.microsoft.com/office/drawing/2014/main" val="1671816725"/>
                    </a:ext>
                  </a:extLst>
                </a:gridCol>
                <a:gridCol w="411480">
                  <a:extLst>
                    <a:ext uri="{9D8B030D-6E8A-4147-A177-3AD203B41FA5}">
                      <a16:colId xmlns:a16="http://schemas.microsoft.com/office/drawing/2014/main" val="3563389502"/>
                    </a:ext>
                  </a:extLst>
                </a:gridCol>
                <a:gridCol w="411480">
                  <a:extLst>
                    <a:ext uri="{9D8B030D-6E8A-4147-A177-3AD203B41FA5}">
                      <a16:colId xmlns:a16="http://schemas.microsoft.com/office/drawing/2014/main" val="2897290866"/>
                    </a:ext>
                  </a:extLst>
                </a:gridCol>
                <a:gridCol w="411480">
                  <a:extLst>
                    <a:ext uri="{9D8B030D-6E8A-4147-A177-3AD203B41FA5}">
                      <a16:colId xmlns:a16="http://schemas.microsoft.com/office/drawing/2014/main" val="462552686"/>
                    </a:ext>
                  </a:extLst>
                </a:gridCol>
                <a:gridCol w="411480">
                  <a:extLst>
                    <a:ext uri="{9D8B030D-6E8A-4147-A177-3AD203B41FA5}">
                      <a16:colId xmlns:a16="http://schemas.microsoft.com/office/drawing/2014/main" val="3758321740"/>
                    </a:ext>
                  </a:extLst>
                </a:gridCol>
                <a:gridCol w="411480">
                  <a:extLst>
                    <a:ext uri="{9D8B030D-6E8A-4147-A177-3AD203B41FA5}">
                      <a16:colId xmlns:a16="http://schemas.microsoft.com/office/drawing/2014/main" val="2056770429"/>
                    </a:ext>
                  </a:extLst>
                </a:gridCol>
                <a:gridCol w="411480">
                  <a:extLst>
                    <a:ext uri="{9D8B030D-6E8A-4147-A177-3AD203B41FA5}">
                      <a16:colId xmlns:a16="http://schemas.microsoft.com/office/drawing/2014/main" val="3485640036"/>
                    </a:ext>
                  </a:extLst>
                </a:gridCol>
                <a:gridCol w="411480">
                  <a:extLst>
                    <a:ext uri="{9D8B030D-6E8A-4147-A177-3AD203B41FA5}">
                      <a16:colId xmlns:a16="http://schemas.microsoft.com/office/drawing/2014/main" val="121070506"/>
                    </a:ext>
                  </a:extLst>
                </a:gridCol>
                <a:gridCol w="411480">
                  <a:extLst>
                    <a:ext uri="{9D8B030D-6E8A-4147-A177-3AD203B41FA5}">
                      <a16:colId xmlns:a16="http://schemas.microsoft.com/office/drawing/2014/main" val="3147550858"/>
                    </a:ext>
                  </a:extLst>
                </a:gridCol>
                <a:gridCol w="411480">
                  <a:extLst>
                    <a:ext uri="{9D8B030D-6E8A-4147-A177-3AD203B41FA5}">
                      <a16:colId xmlns:a16="http://schemas.microsoft.com/office/drawing/2014/main" val="835072128"/>
                    </a:ext>
                  </a:extLst>
                </a:gridCol>
                <a:gridCol w="411480">
                  <a:extLst>
                    <a:ext uri="{9D8B030D-6E8A-4147-A177-3AD203B41FA5}">
                      <a16:colId xmlns:a16="http://schemas.microsoft.com/office/drawing/2014/main" val="4023940461"/>
                    </a:ext>
                  </a:extLst>
                </a:gridCol>
                <a:gridCol w="411480">
                  <a:extLst>
                    <a:ext uri="{9D8B030D-6E8A-4147-A177-3AD203B41FA5}">
                      <a16:colId xmlns:a16="http://schemas.microsoft.com/office/drawing/2014/main" val="91890589"/>
                    </a:ext>
                  </a:extLst>
                </a:gridCol>
                <a:gridCol w="411480">
                  <a:extLst>
                    <a:ext uri="{9D8B030D-6E8A-4147-A177-3AD203B41FA5}">
                      <a16:colId xmlns:a16="http://schemas.microsoft.com/office/drawing/2014/main" val="2705001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423288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z-Cyrl-AZ" sz="1000" b="1" i="0" u="none" strike="noStrike" kern="1200" cap="none" spc="0" normalizeH="0" baseline="0" noProof="0">
                          <a:ln>
                            <a:noFill/>
                          </a:ln>
                          <a:solidFill>
                            <a:prstClr val="black"/>
                          </a:solidFill>
                          <a:effectLst/>
                          <a:uLnTx/>
                          <a:uFillTx/>
                          <a:latin typeface="+mn-lt"/>
                          <a:ea typeface="+mn-ea"/>
                          <a:cs typeface="+mn-cs"/>
                        </a:rPr>
                        <a:t>українською) - 2017-02-23 10:08:33</a:t>
                      </a:r>
                      <a:r>
                        <a:rPr kumimoji="0" lang="az-Cyrl-AZ"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LIVE: </a:t>
                      </a:r>
                      <a:r>
                        <a:rPr kumimoji="0" lang="az-Cyrl-AZ" sz="1000" b="0" i="0" u="none" strike="noStrike" kern="1200" cap="none" spc="0" normalizeH="0" baseline="0" noProof="0">
                          <a:ln>
                            <a:noFill/>
                          </a:ln>
                          <a:solidFill>
                            <a:prstClr val="black"/>
                          </a:solidFill>
                          <a:effectLst/>
                          <a:uLnTx/>
                          <a:uFillTx/>
                          <a:latin typeface="+mn-lt"/>
                          <a:ea typeface="+mn-ea"/>
                          <a:cs typeface="+mn-cs"/>
                        </a:rPr>
                        <a:t>Об 11:11 за місцевим часом (12:11 за Києвом) в Кельні стартував КАРНАВАЛ! Серед тисяч відвідувачів - і кореспондентка </a:t>
                      </a:r>
                      <a:r>
                        <a:rPr kumimoji="0" lang="en-US" sz="1000" b="0" i="0" u="none" strike="noStrike" kern="1200" cap="none" spc="0" normalizeH="0" baseline="0" noProof="0">
                          <a:ln>
                            <a:noFill/>
                          </a:ln>
                          <a:solidFill>
                            <a:prstClr val="black"/>
                          </a:solidFill>
                          <a:effectLst/>
                          <a:uLnTx/>
                          <a:uFillTx/>
                          <a:latin typeface="+mn-lt"/>
                          <a:ea typeface="+mn-ea"/>
                          <a:cs typeface="+mn-cs"/>
                        </a:rPr>
                        <a:t>DW </a:t>
                      </a:r>
                      <a:r>
                        <a:rPr kumimoji="0" lang="az-Cyrl-AZ" sz="1000" b="0" i="0" u="none" strike="noStrike" kern="1200" cap="none" spc="0" normalizeH="0" baseline="0" noProof="0">
                          <a:ln>
                            <a:noFill/>
                          </a:ln>
                          <a:solidFill>
                            <a:prstClr val="black"/>
                          </a:solidFill>
                          <a:effectLst/>
                          <a:uLnTx/>
                          <a:uFillTx/>
                          <a:latin typeface="+mn-lt"/>
                          <a:ea typeface="+mn-ea"/>
                          <a:cs typeface="+mn-cs"/>
                        </a:rPr>
                        <a:t>Анастасія Хонякіна.  Відчуйте з нами атмосферу карнавалу!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280.08246333333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extLst>
                  <a:ext uri="{0D108BD9-81ED-4DB2-BD59-A6C34878D82A}">
                    <a16:rowId xmlns:a16="http://schemas.microsoft.com/office/drawing/2014/main" val="1572019552"/>
                  </a:ext>
                </a:extLst>
              </a:tr>
            </a:tbl>
          </a:graphicData>
        </a:graphic>
      </p:graphicFrame>
      <p:sp>
        <p:nvSpPr>
          <p:cNvPr id="4" name="Text Placeholder 3">
            <a:extLst>
              <a:ext uri="{FF2B5EF4-FFF2-40B4-BE49-F238E27FC236}">
                <a16:creationId xmlns:a16="http://schemas.microsoft.com/office/drawing/2014/main" id="{E6E30F31-3CD7-4D4B-8E06-24AFE8480013}"/>
              </a:ext>
            </a:extLst>
          </p:cNvPr>
          <p:cNvSpPr>
            <a:spLocks noGrp="1"/>
          </p:cNvSpPr>
          <p:nvPr>
            <p:ph type="body" sz="quarter" idx="14"/>
          </p:nvPr>
        </p:nvSpPr>
        <p:spPr/>
        <p:txBody>
          <a:bodyPr/>
          <a:lstStyle/>
          <a:p>
            <a:r>
              <a:rPr lang="en-US"/>
              <a:t>02/01/2017 - 02/28/2017</a:t>
            </a:r>
          </a:p>
        </p:txBody>
      </p:sp>
    </p:spTree>
    <p:extLst>
      <p:ext uri="{BB962C8B-B14F-4D97-AF65-F5344CB8AC3E}">
        <p14:creationId xmlns:p14="http://schemas.microsoft.com/office/powerpoint/2010/main" val="19741764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AD887-D971-4685-B0E1-C2EC9DFB3179}"/>
              </a:ext>
            </a:extLst>
          </p:cNvPr>
          <p:cNvSpPr>
            <a:spLocks noGrp="1"/>
          </p:cNvSpPr>
          <p:nvPr>
            <p:ph type="title"/>
          </p:nvPr>
        </p:nvSpPr>
        <p:spPr/>
        <p:txBody>
          <a:bodyPr/>
          <a:lstStyle/>
          <a:p>
            <a:r>
              <a:rPr lang="en-US"/>
              <a:t>Facebook Native Video Posts Table - 18 of 24</a:t>
            </a:r>
          </a:p>
        </p:txBody>
      </p:sp>
      <p:graphicFrame>
        <p:nvGraphicFramePr>
          <p:cNvPr id="5" name="Table Placeholder 4">
            <a:extLst>
              <a:ext uri="{FF2B5EF4-FFF2-40B4-BE49-F238E27FC236}">
                <a16:creationId xmlns:a16="http://schemas.microsoft.com/office/drawing/2014/main" id="{22F570F7-BB64-4E34-B42D-CC214A1D2C62}"/>
              </a:ext>
            </a:extLst>
          </p:cNvPr>
          <p:cNvGraphicFramePr>
            <a:graphicFrameLocks noGrp="1"/>
          </p:cNvGraphicFramePr>
          <p:nvPr>
            <p:ph type="tbl" sz="quarter" idx="13"/>
            <p:extLst>
              <p:ext uri="{D42A27DB-BD31-4B8C-83A1-F6EECF244321}">
                <p14:modId xmlns:p14="http://schemas.microsoft.com/office/powerpoint/2010/main" val="2880599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03785293"/>
                    </a:ext>
                  </a:extLst>
                </a:gridCol>
                <a:gridCol w="411480">
                  <a:extLst>
                    <a:ext uri="{9D8B030D-6E8A-4147-A177-3AD203B41FA5}">
                      <a16:colId xmlns:a16="http://schemas.microsoft.com/office/drawing/2014/main" val="3677436636"/>
                    </a:ext>
                  </a:extLst>
                </a:gridCol>
                <a:gridCol w="411480">
                  <a:extLst>
                    <a:ext uri="{9D8B030D-6E8A-4147-A177-3AD203B41FA5}">
                      <a16:colId xmlns:a16="http://schemas.microsoft.com/office/drawing/2014/main" val="2077651474"/>
                    </a:ext>
                  </a:extLst>
                </a:gridCol>
                <a:gridCol w="411480">
                  <a:extLst>
                    <a:ext uri="{9D8B030D-6E8A-4147-A177-3AD203B41FA5}">
                      <a16:colId xmlns:a16="http://schemas.microsoft.com/office/drawing/2014/main" val="349650969"/>
                    </a:ext>
                  </a:extLst>
                </a:gridCol>
                <a:gridCol w="411480">
                  <a:extLst>
                    <a:ext uri="{9D8B030D-6E8A-4147-A177-3AD203B41FA5}">
                      <a16:colId xmlns:a16="http://schemas.microsoft.com/office/drawing/2014/main" val="1550008310"/>
                    </a:ext>
                  </a:extLst>
                </a:gridCol>
                <a:gridCol w="411480">
                  <a:extLst>
                    <a:ext uri="{9D8B030D-6E8A-4147-A177-3AD203B41FA5}">
                      <a16:colId xmlns:a16="http://schemas.microsoft.com/office/drawing/2014/main" val="3678804949"/>
                    </a:ext>
                  </a:extLst>
                </a:gridCol>
                <a:gridCol w="411480">
                  <a:extLst>
                    <a:ext uri="{9D8B030D-6E8A-4147-A177-3AD203B41FA5}">
                      <a16:colId xmlns:a16="http://schemas.microsoft.com/office/drawing/2014/main" val="3111051134"/>
                    </a:ext>
                  </a:extLst>
                </a:gridCol>
                <a:gridCol w="411480">
                  <a:extLst>
                    <a:ext uri="{9D8B030D-6E8A-4147-A177-3AD203B41FA5}">
                      <a16:colId xmlns:a16="http://schemas.microsoft.com/office/drawing/2014/main" val="1418897647"/>
                    </a:ext>
                  </a:extLst>
                </a:gridCol>
                <a:gridCol w="411480">
                  <a:extLst>
                    <a:ext uri="{9D8B030D-6E8A-4147-A177-3AD203B41FA5}">
                      <a16:colId xmlns:a16="http://schemas.microsoft.com/office/drawing/2014/main" val="625421018"/>
                    </a:ext>
                  </a:extLst>
                </a:gridCol>
                <a:gridCol w="411480">
                  <a:extLst>
                    <a:ext uri="{9D8B030D-6E8A-4147-A177-3AD203B41FA5}">
                      <a16:colId xmlns:a16="http://schemas.microsoft.com/office/drawing/2014/main" val="3614909868"/>
                    </a:ext>
                  </a:extLst>
                </a:gridCol>
                <a:gridCol w="411480">
                  <a:extLst>
                    <a:ext uri="{9D8B030D-6E8A-4147-A177-3AD203B41FA5}">
                      <a16:colId xmlns:a16="http://schemas.microsoft.com/office/drawing/2014/main" val="2142132424"/>
                    </a:ext>
                  </a:extLst>
                </a:gridCol>
                <a:gridCol w="411480">
                  <a:extLst>
                    <a:ext uri="{9D8B030D-6E8A-4147-A177-3AD203B41FA5}">
                      <a16:colId xmlns:a16="http://schemas.microsoft.com/office/drawing/2014/main" val="464956996"/>
                    </a:ext>
                  </a:extLst>
                </a:gridCol>
                <a:gridCol w="411480">
                  <a:extLst>
                    <a:ext uri="{9D8B030D-6E8A-4147-A177-3AD203B41FA5}">
                      <a16:colId xmlns:a16="http://schemas.microsoft.com/office/drawing/2014/main" val="2549399238"/>
                    </a:ext>
                  </a:extLst>
                </a:gridCol>
                <a:gridCol w="411480">
                  <a:extLst>
                    <a:ext uri="{9D8B030D-6E8A-4147-A177-3AD203B41FA5}">
                      <a16:colId xmlns:a16="http://schemas.microsoft.com/office/drawing/2014/main" val="3067237333"/>
                    </a:ext>
                  </a:extLst>
                </a:gridCol>
                <a:gridCol w="411480">
                  <a:extLst>
                    <a:ext uri="{9D8B030D-6E8A-4147-A177-3AD203B41FA5}">
                      <a16:colId xmlns:a16="http://schemas.microsoft.com/office/drawing/2014/main" val="1985991330"/>
                    </a:ext>
                  </a:extLst>
                </a:gridCol>
                <a:gridCol w="411480">
                  <a:extLst>
                    <a:ext uri="{9D8B030D-6E8A-4147-A177-3AD203B41FA5}">
                      <a16:colId xmlns:a16="http://schemas.microsoft.com/office/drawing/2014/main" val="999795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245024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z-Cyrl-AZ" sz="1000" b="1" i="0" u="none" strike="noStrike" kern="1200" cap="none" spc="0" normalizeH="0" baseline="0" noProof="0">
                          <a:ln>
                            <a:noFill/>
                          </a:ln>
                          <a:solidFill>
                            <a:prstClr val="black"/>
                          </a:solidFill>
                          <a:effectLst/>
                          <a:uLnTx/>
                          <a:uFillTx/>
                          <a:latin typeface="+mn-lt"/>
                          <a:ea typeface="+mn-ea"/>
                          <a:cs typeface="+mn-cs"/>
                        </a:rPr>
                        <a:t>українською) - 2017-02-23 07:57:17</a:t>
                      </a:r>
                      <a:r>
                        <a:rPr kumimoji="0" lang="az-Cyrl-AZ" sz="1000" b="0" i="0" u="none" strike="noStrike" kern="1200" cap="none" spc="0" normalizeH="0" baseline="0" noProof="0">
                          <a:ln>
                            <a:noFill/>
                          </a:ln>
                          <a:solidFill>
                            <a:prstClr val="black"/>
                          </a:solidFill>
                          <a:effectLst/>
                          <a:uLnTx/>
                          <a:uFillTx/>
                          <a:latin typeface="+mn-lt"/>
                          <a:ea typeface="+mn-ea"/>
                          <a:cs typeface="+mn-cs"/>
                        </a:rPr>
                        <a:t>
Чому угода про асоціацію Україна-ЄС застрягла в парламенті Нідерландів? Пояснюємо причини. Сьогодні це питання розглядає нижня палата.
Більше цікавих відео &gt;&gt;&gt; </a:t>
                      </a:r>
                      <a:r>
                        <a:rPr kumimoji="0" lang="en-US" sz="1000" b="0" i="0" u="none" strike="noStrike" kern="1200" cap="none" spc="0" normalizeH="0" baseline="0" noProof="0">
                          <a:ln>
                            <a:noFill/>
                          </a:ln>
                          <a:solidFill>
                            <a:prstClr val="black"/>
                          </a:solidFill>
                          <a:effectLst/>
                          <a:uLnTx/>
                          <a:uFillTx/>
                          <a:latin typeface="+mn-lt"/>
                          <a:ea typeface="+mn-ea"/>
                          <a:cs typeface="+mn-cs"/>
                        </a:rPr>
                        <a:t>https://www.youtube.com/user/DWUkrainian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100.14843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a:t>
                      </a:r>
                    </a:p>
                  </a:txBody>
                  <a:tcPr/>
                </a:tc>
                <a:extLst>
                  <a:ext uri="{0D108BD9-81ED-4DB2-BD59-A6C34878D82A}">
                    <a16:rowId xmlns:a16="http://schemas.microsoft.com/office/drawing/2014/main" val="3334246391"/>
                  </a:ext>
                </a:extLst>
              </a:tr>
            </a:tbl>
          </a:graphicData>
        </a:graphic>
      </p:graphicFrame>
      <p:sp>
        <p:nvSpPr>
          <p:cNvPr id="4" name="Text Placeholder 3">
            <a:extLst>
              <a:ext uri="{FF2B5EF4-FFF2-40B4-BE49-F238E27FC236}">
                <a16:creationId xmlns:a16="http://schemas.microsoft.com/office/drawing/2014/main" id="{1B81EF44-254B-41F7-9181-4145770CA3AE}"/>
              </a:ext>
            </a:extLst>
          </p:cNvPr>
          <p:cNvSpPr>
            <a:spLocks noGrp="1"/>
          </p:cNvSpPr>
          <p:nvPr>
            <p:ph type="body" sz="quarter" idx="14"/>
          </p:nvPr>
        </p:nvSpPr>
        <p:spPr/>
        <p:txBody>
          <a:bodyPr/>
          <a:lstStyle/>
          <a:p>
            <a:r>
              <a:rPr lang="en-US"/>
              <a:t>02/01/2017 - 02/28/2017</a:t>
            </a:r>
          </a:p>
        </p:txBody>
      </p:sp>
    </p:spTree>
    <p:extLst>
      <p:ext uri="{BB962C8B-B14F-4D97-AF65-F5344CB8AC3E}">
        <p14:creationId xmlns:p14="http://schemas.microsoft.com/office/powerpoint/2010/main" val="27775722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3F55D-EEEB-48D9-AB5F-CC9D4E0C425A}"/>
              </a:ext>
            </a:extLst>
          </p:cNvPr>
          <p:cNvSpPr>
            <a:spLocks noGrp="1"/>
          </p:cNvSpPr>
          <p:nvPr>
            <p:ph type="title"/>
          </p:nvPr>
        </p:nvSpPr>
        <p:spPr/>
        <p:txBody>
          <a:bodyPr/>
          <a:lstStyle/>
          <a:p>
            <a:r>
              <a:rPr lang="en-US"/>
              <a:t>Facebook Native Video Posts Table - 19 of 24</a:t>
            </a:r>
          </a:p>
        </p:txBody>
      </p:sp>
      <p:graphicFrame>
        <p:nvGraphicFramePr>
          <p:cNvPr id="5" name="Table Placeholder 4">
            <a:extLst>
              <a:ext uri="{FF2B5EF4-FFF2-40B4-BE49-F238E27FC236}">
                <a16:creationId xmlns:a16="http://schemas.microsoft.com/office/drawing/2014/main" id="{93DBB99D-9E5F-4944-8485-7C69553AF64A}"/>
              </a:ext>
            </a:extLst>
          </p:cNvPr>
          <p:cNvGraphicFramePr>
            <a:graphicFrameLocks noGrp="1"/>
          </p:cNvGraphicFramePr>
          <p:nvPr>
            <p:ph type="tbl" sz="quarter" idx="13"/>
            <p:extLst>
              <p:ext uri="{D42A27DB-BD31-4B8C-83A1-F6EECF244321}">
                <p14:modId xmlns:p14="http://schemas.microsoft.com/office/powerpoint/2010/main" val="1126384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02876796"/>
                    </a:ext>
                  </a:extLst>
                </a:gridCol>
                <a:gridCol w="411480">
                  <a:extLst>
                    <a:ext uri="{9D8B030D-6E8A-4147-A177-3AD203B41FA5}">
                      <a16:colId xmlns:a16="http://schemas.microsoft.com/office/drawing/2014/main" val="1115185023"/>
                    </a:ext>
                  </a:extLst>
                </a:gridCol>
                <a:gridCol w="411480">
                  <a:extLst>
                    <a:ext uri="{9D8B030D-6E8A-4147-A177-3AD203B41FA5}">
                      <a16:colId xmlns:a16="http://schemas.microsoft.com/office/drawing/2014/main" val="3200794729"/>
                    </a:ext>
                  </a:extLst>
                </a:gridCol>
                <a:gridCol w="411480">
                  <a:extLst>
                    <a:ext uri="{9D8B030D-6E8A-4147-A177-3AD203B41FA5}">
                      <a16:colId xmlns:a16="http://schemas.microsoft.com/office/drawing/2014/main" val="3527611715"/>
                    </a:ext>
                  </a:extLst>
                </a:gridCol>
                <a:gridCol w="411480">
                  <a:extLst>
                    <a:ext uri="{9D8B030D-6E8A-4147-A177-3AD203B41FA5}">
                      <a16:colId xmlns:a16="http://schemas.microsoft.com/office/drawing/2014/main" val="3432851443"/>
                    </a:ext>
                  </a:extLst>
                </a:gridCol>
                <a:gridCol w="411480">
                  <a:extLst>
                    <a:ext uri="{9D8B030D-6E8A-4147-A177-3AD203B41FA5}">
                      <a16:colId xmlns:a16="http://schemas.microsoft.com/office/drawing/2014/main" val="3341354016"/>
                    </a:ext>
                  </a:extLst>
                </a:gridCol>
                <a:gridCol w="411480">
                  <a:extLst>
                    <a:ext uri="{9D8B030D-6E8A-4147-A177-3AD203B41FA5}">
                      <a16:colId xmlns:a16="http://schemas.microsoft.com/office/drawing/2014/main" val="1305879816"/>
                    </a:ext>
                  </a:extLst>
                </a:gridCol>
                <a:gridCol w="411480">
                  <a:extLst>
                    <a:ext uri="{9D8B030D-6E8A-4147-A177-3AD203B41FA5}">
                      <a16:colId xmlns:a16="http://schemas.microsoft.com/office/drawing/2014/main" val="311461418"/>
                    </a:ext>
                  </a:extLst>
                </a:gridCol>
                <a:gridCol w="411480">
                  <a:extLst>
                    <a:ext uri="{9D8B030D-6E8A-4147-A177-3AD203B41FA5}">
                      <a16:colId xmlns:a16="http://schemas.microsoft.com/office/drawing/2014/main" val="2861843940"/>
                    </a:ext>
                  </a:extLst>
                </a:gridCol>
                <a:gridCol w="411480">
                  <a:extLst>
                    <a:ext uri="{9D8B030D-6E8A-4147-A177-3AD203B41FA5}">
                      <a16:colId xmlns:a16="http://schemas.microsoft.com/office/drawing/2014/main" val="3248614214"/>
                    </a:ext>
                  </a:extLst>
                </a:gridCol>
                <a:gridCol w="411480">
                  <a:extLst>
                    <a:ext uri="{9D8B030D-6E8A-4147-A177-3AD203B41FA5}">
                      <a16:colId xmlns:a16="http://schemas.microsoft.com/office/drawing/2014/main" val="718471741"/>
                    </a:ext>
                  </a:extLst>
                </a:gridCol>
                <a:gridCol w="411480">
                  <a:extLst>
                    <a:ext uri="{9D8B030D-6E8A-4147-A177-3AD203B41FA5}">
                      <a16:colId xmlns:a16="http://schemas.microsoft.com/office/drawing/2014/main" val="3872328761"/>
                    </a:ext>
                  </a:extLst>
                </a:gridCol>
                <a:gridCol w="411480">
                  <a:extLst>
                    <a:ext uri="{9D8B030D-6E8A-4147-A177-3AD203B41FA5}">
                      <a16:colId xmlns:a16="http://schemas.microsoft.com/office/drawing/2014/main" val="1906764464"/>
                    </a:ext>
                  </a:extLst>
                </a:gridCol>
                <a:gridCol w="411480">
                  <a:extLst>
                    <a:ext uri="{9D8B030D-6E8A-4147-A177-3AD203B41FA5}">
                      <a16:colId xmlns:a16="http://schemas.microsoft.com/office/drawing/2014/main" val="2791664418"/>
                    </a:ext>
                  </a:extLst>
                </a:gridCol>
                <a:gridCol w="411480">
                  <a:extLst>
                    <a:ext uri="{9D8B030D-6E8A-4147-A177-3AD203B41FA5}">
                      <a16:colId xmlns:a16="http://schemas.microsoft.com/office/drawing/2014/main" val="347306878"/>
                    </a:ext>
                  </a:extLst>
                </a:gridCol>
                <a:gridCol w="411480">
                  <a:extLst>
                    <a:ext uri="{9D8B030D-6E8A-4147-A177-3AD203B41FA5}">
                      <a16:colId xmlns:a16="http://schemas.microsoft.com/office/drawing/2014/main" val="3401226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253819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z-Cyrl-AZ" sz="1000" b="1" i="0" u="none" strike="noStrike" kern="1200" cap="none" spc="0" normalizeH="0" baseline="0" noProof="0">
                          <a:ln>
                            <a:noFill/>
                          </a:ln>
                          <a:solidFill>
                            <a:prstClr val="black"/>
                          </a:solidFill>
                          <a:effectLst/>
                          <a:uLnTx/>
                          <a:uFillTx/>
                          <a:latin typeface="+mn-lt"/>
                          <a:ea typeface="+mn-ea"/>
                          <a:cs typeface="+mn-cs"/>
                        </a:rPr>
                        <a:t>українською) - 2017-02-22 20:10:34</a:t>
                      </a:r>
                      <a:r>
                        <a:rPr kumimoji="0" lang="az-Cyrl-AZ" sz="1000" b="0" i="0" u="none" strike="noStrike" kern="1200" cap="none" spc="0" normalizeH="0" baseline="0" noProof="0">
                          <a:ln>
                            <a:noFill/>
                          </a:ln>
                          <a:solidFill>
                            <a:prstClr val="black"/>
                          </a:solidFill>
                          <a:effectLst/>
                          <a:uLnTx/>
                          <a:uFillTx/>
                          <a:latin typeface="+mn-lt"/>
                          <a:ea typeface="+mn-ea"/>
                          <a:cs typeface="+mn-cs"/>
                        </a:rPr>
                        <a:t>
Музика метро і… сосисок з картоплею. Музиканти берлінського Концертгауса відтворили звуки німецької столиці. Це варто почути!
</a:t>
                      </a:r>
                      <a:r>
                        <a:rPr kumimoji="0" lang="en-US" sz="1000" b="0" i="0" u="none" strike="noStrike" kern="1200" cap="none" spc="0" normalizeH="0" baseline="0" noProof="0">
                          <a:ln>
                            <a:noFill/>
                          </a:ln>
                          <a:solidFill>
                            <a:prstClr val="black"/>
                          </a:solidFill>
                          <a:effectLst/>
                          <a:uLnTx/>
                          <a:uFillTx/>
                          <a:latin typeface="+mn-lt"/>
                          <a:ea typeface="+mn-ea"/>
                          <a:cs typeface="+mn-cs"/>
                        </a:rPr>
                        <a:t>https://youtu.be/rmKgJc3Eyco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39.295051666667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extLst>
                  <a:ext uri="{0D108BD9-81ED-4DB2-BD59-A6C34878D82A}">
                    <a16:rowId xmlns:a16="http://schemas.microsoft.com/office/drawing/2014/main" val="662956038"/>
                  </a:ext>
                </a:extLst>
              </a:tr>
            </a:tbl>
          </a:graphicData>
        </a:graphic>
      </p:graphicFrame>
      <p:sp>
        <p:nvSpPr>
          <p:cNvPr id="4" name="Text Placeholder 3">
            <a:extLst>
              <a:ext uri="{FF2B5EF4-FFF2-40B4-BE49-F238E27FC236}">
                <a16:creationId xmlns:a16="http://schemas.microsoft.com/office/drawing/2014/main" id="{F793F03E-D6CA-4478-8703-24934D106AA8}"/>
              </a:ext>
            </a:extLst>
          </p:cNvPr>
          <p:cNvSpPr>
            <a:spLocks noGrp="1"/>
          </p:cNvSpPr>
          <p:nvPr>
            <p:ph type="body" sz="quarter" idx="14"/>
          </p:nvPr>
        </p:nvSpPr>
        <p:spPr/>
        <p:txBody>
          <a:bodyPr/>
          <a:lstStyle/>
          <a:p>
            <a:r>
              <a:rPr lang="en-US"/>
              <a:t>02/01/2017 - 02/28/2017</a:t>
            </a:r>
          </a:p>
        </p:txBody>
      </p:sp>
    </p:spTree>
    <p:extLst>
      <p:ext uri="{BB962C8B-B14F-4D97-AF65-F5344CB8AC3E}">
        <p14:creationId xmlns:p14="http://schemas.microsoft.com/office/powerpoint/2010/main" val="37348468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72B61-7896-4E9E-B963-E3D786BE3A0F}"/>
              </a:ext>
            </a:extLst>
          </p:cNvPr>
          <p:cNvSpPr>
            <a:spLocks noGrp="1"/>
          </p:cNvSpPr>
          <p:nvPr>
            <p:ph type="title"/>
          </p:nvPr>
        </p:nvSpPr>
        <p:spPr/>
        <p:txBody>
          <a:bodyPr/>
          <a:lstStyle/>
          <a:p>
            <a:r>
              <a:rPr lang="en-US"/>
              <a:t>Facebook Native Video Posts Table - 20 of 24</a:t>
            </a:r>
          </a:p>
        </p:txBody>
      </p:sp>
      <p:graphicFrame>
        <p:nvGraphicFramePr>
          <p:cNvPr id="5" name="Table Placeholder 4">
            <a:extLst>
              <a:ext uri="{FF2B5EF4-FFF2-40B4-BE49-F238E27FC236}">
                <a16:creationId xmlns:a16="http://schemas.microsoft.com/office/drawing/2014/main" id="{9ED6058E-F359-45B8-8707-D4886A10D6BF}"/>
              </a:ext>
            </a:extLst>
          </p:cNvPr>
          <p:cNvGraphicFramePr>
            <a:graphicFrameLocks noGrp="1"/>
          </p:cNvGraphicFramePr>
          <p:nvPr>
            <p:ph type="tbl" sz="quarter" idx="13"/>
            <p:extLst>
              <p:ext uri="{D42A27DB-BD31-4B8C-83A1-F6EECF244321}">
                <p14:modId xmlns:p14="http://schemas.microsoft.com/office/powerpoint/2010/main" val="4053123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26490149"/>
                    </a:ext>
                  </a:extLst>
                </a:gridCol>
                <a:gridCol w="411480">
                  <a:extLst>
                    <a:ext uri="{9D8B030D-6E8A-4147-A177-3AD203B41FA5}">
                      <a16:colId xmlns:a16="http://schemas.microsoft.com/office/drawing/2014/main" val="1809030916"/>
                    </a:ext>
                  </a:extLst>
                </a:gridCol>
                <a:gridCol w="411480">
                  <a:extLst>
                    <a:ext uri="{9D8B030D-6E8A-4147-A177-3AD203B41FA5}">
                      <a16:colId xmlns:a16="http://schemas.microsoft.com/office/drawing/2014/main" val="94068946"/>
                    </a:ext>
                  </a:extLst>
                </a:gridCol>
                <a:gridCol w="411480">
                  <a:extLst>
                    <a:ext uri="{9D8B030D-6E8A-4147-A177-3AD203B41FA5}">
                      <a16:colId xmlns:a16="http://schemas.microsoft.com/office/drawing/2014/main" val="3392805333"/>
                    </a:ext>
                  </a:extLst>
                </a:gridCol>
                <a:gridCol w="411480">
                  <a:extLst>
                    <a:ext uri="{9D8B030D-6E8A-4147-A177-3AD203B41FA5}">
                      <a16:colId xmlns:a16="http://schemas.microsoft.com/office/drawing/2014/main" val="517283867"/>
                    </a:ext>
                  </a:extLst>
                </a:gridCol>
                <a:gridCol w="411480">
                  <a:extLst>
                    <a:ext uri="{9D8B030D-6E8A-4147-A177-3AD203B41FA5}">
                      <a16:colId xmlns:a16="http://schemas.microsoft.com/office/drawing/2014/main" val="738114494"/>
                    </a:ext>
                  </a:extLst>
                </a:gridCol>
                <a:gridCol w="411480">
                  <a:extLst>
                    <a:ext uri="{9D8B030D-6E8A-4147-A177-3AD203B41FA5}">
                      <a16:colId xmlns:a16="http://schemas.microsoft.com/office/drawing/2014/main" val="1869710976"/>
                    </a:ext>
                  </a:extLst>
                </a:gridCol>
                <a:gridCol w="411480">
                  <a:extLst>
                    <a:ext uri="{9D8B030D-6E8A-4147-A177-3AD203B41FA5}">
                      <a16:colId xmlns:a16="http://schemas.microsoft.com/office/drawing/2014/main" val="146732269"/>
                    </a:ext>
                  </a:extLst>
                </a:gridCol>
                <a:gridCol w="411480">
                  <a:extLst>
                    <a:ext uri="{9D8B030D-6E8A-4147-A177-3AD203B41FA5}">
                      <a16:colId xmlns:a16="http://schemas.microsoft.com/office/drawing/2014/main" val="126494690"/>
                    </a:ext>
                  </a:extLst>
                </a:gridCol>
                <a:gridCol w="411480">
                  <a:extLst>
                    <a:ext uri="{9D8B030D-6E8A-4147-A177-3AD203B41FA5}">
                      <a16:colId xmlns:a16="http://schemas.microsoft.com/office/drawing/2014/main" val="2834076709"/>
                    </a:ext>
                  </a:extLst>
                </a:gridCol>
                <a:gridCol w="411480">
                  <a:extLst>
                    <a:ext uri="{9D8B030D-6E8A-4147-A177-3AD203B41FA5}">
                      <a16:colId xmlns:a16="http://schemas.microsoft.com/office/drawing/2014/main" val="2799713814"/>
                    </a:ext>
                  </a:extLst>
                </a:gridCol>
                <a:gridCol w="411480">
                  <a:extLst>
                    <a:ext uri="{9D8B030D-6E8A-4147-A177-3AD203B41FA5}">
                      <a16:colId xmlns:a16="http://schemas.microsoft.com/office/drawing/2014/main" val="1683461657"/>
                    </a:ext>
                  </a:extLst>
                </a:gridCol>
                <a:gridCol w="411480">
                  <a:extLst>
                    <a:ext uri="{9D8B030D-6E8A-4147-A177-3AD203B41FA5}">
                      <a16:colId xmlns:a16="http://schemas.microsoft.com/office/drawing/2014/main" val="345517456"/>
                    </a:ext>
                  </a:extLst>
                </a:gridCol>
                <a:gridCol w="411480">
                  <a:extLst>
                    <a:ext uri="{9D8B030D-6E8A-4147-A177-3AD203B41FA5}">
                      <a16:colId xmlns:a16="http://schemas.microsoft.com/office/drawing/2014/main" val="3439772297"/>
                    </a:ext>
                  </a:extLst>
                </a:gridCol>
                <a:gridCol w="411480">
                  <a:extLst>
                    <a:ext uri="{9D8B030D-6E8A-4147-A177-3AD203B41FA5}">
                      <a16:colId xmlns:a16="http://schemas.microsoft.com/office/drawing/2014/main" val="3835193213"/>
                    </a:ext>
                  </a:extLst>
                </a:gridCol>
                <a:gridCol w="411480">
                  <a:extLst>
                    <a:ext uri="{9D8B030D-6E8A-4147-A177-3AD203B41FA5}">
                      <a16:colId xmlns:a16="http://schemas.microsoft.com/office/drawing/2014/main" val="3975080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337409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z-Cyrl-AZ" sz="1000" b="1" i="0" u="none" strike="noStrike" kern="1200" cap="none" spc="0" normalizeH="0" baseline="0" noProof="0">
                          <a:ln>
                            <a:noFill/>
                          </a:ln>
                          <a:solidFill>
                            <a:prstClr val="black"/>
                          </a:solidFill>
                          <a:effectLst/>
                          <a:uLnTx/>
                          <a:uFillTx/>
                          <a:latin typeface="+mn-lt"/>
                          <a:ea typeface="+mn-ea"/>
                          <a:cs typeface="+mn-cs"/>
                        </a:rPr>
                        <a:t>українською) - 2017-02-22 17:07:52</a:t>
                      </a:r>
                      <a:r>
                        <a:rPr kumimoji="0" lang="az-Cyrl-AZ" sz="1000" b="0" i="0" u="none" strike="noStrike" kern="1200" cap="none" spc="0" normalizeH="0" baseline="0" noProof="0">
                          <a:ln>
                            <a:noFill/>
                          </a:ln>
                          <a:solidFill>
                            <a:prstClr val="black"/>
                          </a:solidFill>
                          <a:effectLst/>
                          <a:uLnTx/>
                          <a:uFillTx/>
                          <a:latin typeface="+mn-lt"/>
                          <a:ea typeface="+mn-ea"/>
                          <a:cs typeface="+mn-cs"/>
                        </a:rPr>
                        <a:t>
Вперше з часу закінчення "холодної війни" Німеччина збільшує своє військо. До 2025 року лави Бундесверу налічуватимуть майже 200 тисяч військовослужбовців. 
Більше про те, що змушує Німеччину переозброюватися, читайте на нашому сайті: </a:t>
                      </a:r>
                      <a:r>
                        <a:rPr kumimoji="0" lang="en-US" sz="1000" b="0" i="0" u="none" strike="noStrike" kern="1200" cap="none" spc="0" normalizeH="0" baseline="0" noProof="0">
                          <a:ln>
                            <a:noFill/>
                          </a:ln>
                          <a:solidFill>
                            <a:prstClr val="black"/>
                          </a:solidFill>
                          <a:effectLst/>
                          <a:uLnTx/>
                          <a:uFillTx/>
                          <a:latin typeface="+mn-lt"/>
                          <a:ea typeface="+mn-ea"/>
                          <a:cs typeface="+mn-cs"/>
                        </a:rPr>
                        <a:t>http://dw.com/p/2Xveq?maca=ukr-Facebook-dw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185.264485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a:t>
                      </a:r>
                    </a:p>
                  </a:txBody>
                  <a:tcPr/>
                </a:tc>
                <a:extLst>
                  <a:ext uri="{0D108BD9-81ED-4DB2-BD59-A6C34878D82A}">
                    <a16:rowId xmlns:a16="http://schemas.microsoft.com/office/drawing/2014/main" val="1016063396"/>
                  </a:ext>
                </a:extLst>
              </a:tr>
            </a:tbl>
          </a:graphicData>
        </a:graphic>
      </p:graphicFrame>
      <p:sp>
        <p:nvSpPr>
          <p:cNvPr id="4" name="Text Placeholder 3">
            <a:extLst>
              <a:ext uri="{FF2B5EF4-FFF2-40B4-BE49-F238E27FC236}">
                <a16:creationId xmlns:a16="http://schemas.microsoft.com/office/drawing/2014/main" id="{57C9E7DF-50E2-4C59-948F-47BBF61C1ADE}"/>
              </a:ext>
            </a:extLst>
          </p:cNvPr>
          <p:cNvSpPr>
            <a:spLocks noGrp="1"/>
          </p:cNvSpPr>
          <p:nvPr>
            <p:ph type="body" sz="quarter" idx="14"/>
          </p:nvPr>
        </p:nvSpPr>
        <p:spPr/>
        <p:txBody>
          <a:bodyPr/>
          <a:lstStyle/>
          <a:p>
            <a:r>
              <a:rPr lang="en-US"/>
              <a:t>02/01/2017 - 02/28/2017</a:t>
            </a:r>
          </a:p>
        </p:txBody>
      </p:sp>
    </p:spTree>
    <p:extLst>
      <p:ext uri="{BB962C8B-B14F-4D97-AF65-F5344CB8AC3E}">
        <p14:creationId xmlns:p14="http://schemas.microsoft.com/office/powerpoint/2010/main" val="20365841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5F7ED-7F49-4BAF-898F-076536E2AD7A}"/>
              </a:ext>
            </a:extLst>
          </p:cNvPr>
          <p:cNvSpPr>
            <a:spLocks noGrp="1"/>
          </p:cNvSpPr>
          <p:nvPr>
            <p:ph type="title"/>
          </p:nvPr>
        </p:nvSpPr>
        <p:spPr/>
        <p:txBody>
          <a:bodyPr/>
          <a:lstStyle/>
          <a:p>
            <a:r>
              <a:rPr lang="en-US"/>
              <a:t>Facebook Native Video Posts Table - 21 of 24</a:t>
            </a:r>
          </a:p>
        </p:txBody>
      </p:sp>
      <p:graphicFrame>
        <p:nvGraphicFramePr>
          <p:cNvPr id="5" name="Table Placeholder 4">
            <a:extLst>
              <a:ext uri="{FF2B5EF4-FFF2-40B4-BE49-F238E27FC236}">
                <a16:creationId xmlns:a16="http://schemas.microsoft.com/office/drawing/2014/main" id="{D6CF15EC-9552-4FD4-A80D-BD502FBCEFDC}"/>
              </a:ext>
            </a:extLst>
          </p:cNvPr>
          <p:cNvGraphicFramePr>
            <a:graphicFrameLocks noGrp="1"/>
          </p:cNvGraphicFramePr>
          <p:nvPr>
            <p:ph type="tbl" sz="quarter" idx="13"/>
            <p:extLst>
              <p:ext uri="{D42A27DB-BD31-4B8C-83A1-F6EECF244321}">
                <p14:modId xmlns:p14="http://schemas.microsoft.com/office/powerpoint/2010/main" val="456534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41667365"/>
                    </a:ext>
                  </a:extLst>
                </a:gridCol>
                <a:gridCol w="411480">
                  <a:extLst>
                    <a:ext uri="{9D8B030D-6E8A-4147-A177-3AD203B41FA5}">
                      <a16:colId xmlns:a16="http://schemas.microsoft.com/office/drawing/2014/main" val="912735277"/>
                    </a:ext>
                  </a:extLst>
                </a:gridCol>
                <a:gridCol w="411480">
                  <a:extLst>
                    <a:ext uri="{9D8B030D-6E8A-4147-A177-3AD203B41FA5}">
                      <a16:colId xmlns:a16="http://schemas.microsoft.com/office/drawing/2014/main" val="752810390"/>
                    </a:ext>
                  </a:extLst>
                </a:gridCol>
                <a:gridCol w="411480">
                  <a:extLst>
                    <a:ext uri="{9D8B030D-6E8A-4147-A177-3AD203B41FA5}">
                      <a16:colId xmlns:a16="http://schemas.microsoft.com/office/drawing/2014/main" val="1446791043"/>
                    </a:ext>
                  </a:extLst>
                </a:gridCol>
                <a:gridCol w="411480">
                  <a:extLst>
                    <a:ext uri="{9D8B030D-6E8A-4147-A177-3AD203B41FA5}">
                      <a16:colId xmlns:a16="http://schemas.microsoft.com/office/drawing/2014/main" val="71945816"/>
                    </a:ext>
                  </a:extLst>
                </a:gridCol>
                <a:gridCol w="411480">
                  <a:extLst>
                    <a:ext uri="{9D8B030D-6E8A-4147-A177-3AD203B41FA5}">
                      <a16:colId xmlns:a16="http://schemas.microsoft.com/office/drawing/2014/main" val="1371321516"/>
                    </a:ext>
                  </a:extLst>
                </a:gridCol>
                <a:gridCol w="411480">
                  <a:extLst>
                    <a:ext uri="{9D8B030D-6E8A-4147-A177-3AD203B41FA5}">
                      <a16:colId xmlns:a16="http://schemas.microsoft.com/office/drawing/2014/main" val="1926204323"/>
                    </a:ext>
                  </a:extLst>
                </a:gridCol>
                <a:gridCol w="411480">
                  <a:extLst>
                    <a:ext uri="{9D8B030D-6E8A-4147-A177-3AD203B41FA5}">
                      <a16:colId xmlns:a16="http://schemas.microsoft.com/office/drawing/2014/main" val="3465069445"/>
                    </a:ext>
                  </a:extLst>
                </a:gridCol>
                <a:gridCol w="411480">
                  <a:extLst>
                    <a:ext uri="{9D8B030D-6E8A-4147-A177-3AD203B41FA5}">
                      <a16:colId xmlns:a16="http://schemas.microsoft.com/office/drawing/2014/main" val="3493188892"/>
                    </a:ext>
                  </a:extLst>
                </a:gridCol>
                <a:gridCol w="411480">
                  <a:extLst>
                    <a:ext uri="{9D8B030D-6E8A-4147-A177-3AD203B41FA5}">
                      <a16:colId xmlns:a16="http://schemas.microsoft.com/office/drawing/2014/main" val="150506024"/>
                    </a:ext>
                  </a:extLst>
                </a:gridCol>
                <a:gridCol w="411480">
                  <a:extLst>
                    <a:ext uri="{9D8B030D-6E8A-4147-A177-3AD203B41FA5}">
                      <a16:colId xmlns:a16="http://schemas.microsoft.com/office/drawing/2014/main" val="4242660744"/>
                    </a:ext>
                  </a:extLst>
                </a:gridCol>
                <a:gridCol w="411480">
                  <a:extLst>
                    <a:ext uri="{9D8B030D-6E8A-4147-A177-3AD203B41FA5}">
                      <a16:colId xmlns:a16="http://schemas.microsoft.com/office/drawing/2014/main" val="2531162173"/>
                    </a:ext>
                  </a:extLst>
                </a:gridCol>
                <a:gridCol w="411480">
                  <a:extLst>
                    <a:ext uri="{9D8B030D-6E8A-4147-A177-3AD203B41FA5}">
                      <a16:colId xmlns:a16="http://schemas.microsoft.com/office/drawing/2014/main" val="3644620738"/>
                    </a:ext>
                  </a:extLst>
                </a:gridCol>
                <a:gridCol w="411480">
                  <a:extLst>
                    <a:ext uri="{9D8B030D-6E8A-4147-A177-3AD203B41FA5}">
                      <a16:colId xmlns:a16="http://schemas.microsoft.com/office/drawing/2014/main" val="3471606647"/>
                    </a:ext>
                  </a:extLst>
                </a:gridCol>
                <a:gridCol w="411480">
                  <a:extLst>
                    <a:ext uri="{9D8B030D-6E8A-4147-A177-3AD203B41FA5}">
                      <a16:colId xmlns:a16="http://schemas.microsoft.com/office/drawing/2014/main" val="2423311850"/>
                    </a:ext>
                  </a:extLst>
                </a:gridCol>
                <a:gridCol w="411480">
                  <a:extLst>
                    <a:ext uri="{9D8B030D-6E8A-4147-A177-3AD203B41FA5}">
                      <a16:colId xmlns:a16="http://schemas.microsoft.com/office/drawing/2014/main" val="3010438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73190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z-Cyrl-AZ" sz="1000" b="1" i="0" u="none" strike="noStrike" kern="1200" cap="none" spc="0" normalizeH="0" baseline="0" noProof="0">
                          <a:ln>
                            <a:noFill/>
                          </a:ln>
                          <a:solidFill>
                            <a:prstClr val="black"/>
                          </a:solidFill>
                          <a:effectLst/>
                          <a:uLnTx/>
                          <a:uFillTx/>
                          <a:latin typeface="+mn-lt"/>
                          <a:ea typeface="+mn-ea"/>
                          <a:cs typeface="+mn-cs"/>
                        </a:rPr>
                        <a:t>українською) - 2017-02-22 15:20:39</a:t>
                      </a:r>
                      <a:r>
                        <a:rPr kumimoji="0" lang="az-Cyrl-AZ" sz="1000" b="0" i="0" u="none" strike="noStrike" kern="1200" cap="none" spc="0" normalizeH="0" baseline="0" noProof="0">
                          <a:ln>
                            <a:noFill/>
                          </a:ln>
                          <a:solidFill>
                            <a:prstClr val="black"/>
                          </a:solidFill>
                          <a:effectLst/>
                          <a:uLnTx/>
                          <a:uFillTx/>
                          <a:latin typeface="+mn-lt"/>
                          <a:ea typeface="+mn-ea"/>
                          <a:cs typeface="+mn-cs"/>
                        </a:rPr>
                        <a:t>
У дні третьої річниці кривавих подій на Майдані праві сили намагаються створити враження, що українці готові знову вийти на вуличні протести. Російські медіа тим часом роздмухують кадри сутичок. Але соціологічні дослідження показують, що настрої українців аж ніяк не передреволюційні. Люди радше відчувають розчарування та апатію.
Ви згодні з соціологами? Що відчуваєте особисто ви?
</a:t>
                      </a:r>
                      <a:r>
                        <a:rPr kumimoji="0" lang="en-US" sz="1000" b="0" i="0" u="none" strike="noStrike" kern="1200" cap="none" spc="0" normalizeH="0" baseline="0" noProof="0">
                          <a:ln>
                            <a:noFill/>
                          </a:ln>
                          <a:solidFill>
                            <a:prstClr val="black"/>
                          </a:solidFill>
                          <a:effectLst/>
                          <a:uLnTx/>
                          <a:uFillTx/>
                          <a:latin typeface="+mn-lt"/>
                          <a:ea typeface="+mn-ea"/>
                          <a:cs typeface="+mn-cs"/>
                        </a:rPr>
                        <a:t>https://youtu.be/clwALzjfoe8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1353.8985666667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extLst>
                  <a:ext uri="{0D108BD9-81ED-4DB2-BD59-A6C34878D82A}">
                    <a16:rowId xmlns:a16="http://schemas.microsoft.com/office/drawing/2014/main" val="3120981646"/>
                  </a:ext>
                </a:extLst>
              </a:tr>
            </a:tbl>
          </a:graphicData>
        </a:graphic>
      </p:graphicFrame>
      <p:sp>
        <p:nvSpPr>
          <p:cNvPr id="4" name="Text Placeholder 3">
            <a:extLst>
              <a:ext uri="{FF2B5EF4-FFF2-40B4-BE49-F238E27FC236}">
                <a16:creationId xmlns:a16="http://schemas.microsoft.com/office/drawing/2014/main" id="{9DA67C26-9431-4918-AE62-2573DE1926DB}"/>
              </a:ext>
            </a:extLst>
          </p:cNvPr>
          <p:cNvSpPr>
            <a:spLocks noGrp="1"/>
          </p:cNvSpPr>
          <p:nvPr>
            <p:ph type="body" sz="quarter" idx="14"/>
          </p:nvPr>
        </p:nvSpPr>
        <p:spPr/>
        <p:txBody>
          <a:bodyPr/>
          <a:lstStyle/>
          <a:p>
            <a:r>
              <a:rPr lang="en-US"/>
              <a:t>02/01/2017 - 02/28/2017</a:t>
            </a:r>
          </a:p>
        </p:txBody>
      </p:sp>
    </p:spTree>
    <p:extLst>
      <p:ext uri="{BB962C8B-B14F-4D97-AF65-F5344CB8AC3E}">
        <p14:creationId xmlns:p14="http://schemas.microsoft.com/office/powerpoint/2010/main" val="8866132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1AC50-481A-4015-B2F1-642985038E85}"/>
              </a:ext>
            </a:extLst>
          </p:cNvPr>
          <p:cNvSpPr>
            <a:spLocks noGrp="1"/>
          </p:cNvSpPr>
          <p:nvPr>
            <p:ph type="title"/>
          </p:nvPr>
        </p:nvSpPr>
        <p:spPr/>
        <p:txBody>
          <a:bodyPr/>
          <a:lstStyle/>
          <a:p>
            <a:r>
              <a:rPr lang="en-US"/>
              <a:t>Facebook Native Video Posts Table - 22 of 24</a:t>
            </a:r>
          </a:p>
        </p:txBody>
      </p:sp>
      <p:graphicFrame>
        <p:nvGraphicFramePr>
          <p:cNvPr id="5" name="Table Placeholder 4">
            <a:extLst>
              <a:ext uri="{FF2B5EF4-FFF2-40B4-BE49-F238E27FC236}">
                <a16:creationId xmlns:a16="http://schemas.microsoft.com/office/drawing/2014/main" id="{D9B23125-1482-4846-9A68-2A849520ECA1}"/>
              </a:ext>
            </a:extLst>
          </p:cNvPr>
          <p:cNvGraphicFramePr>
            <a:graphicFrameLocks noGrp="1"/>
          </p:cNvGraphicFramePr>
          <p:nvPr>
            <p:ph type="tbl" sz="quarter" idx="13"/>
            <p:extLst>
              <p:ext uri="{D42A27DB-BD31-4B8C-83A1-F6EECF244321}">
                <p14:modId xmlns:p14="http://schemas.microsoft.com/office/powerpoint/2010/main" val="2459013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50926006"/>
                    </a:ext>
                  </a:extLst>
                </a:gridCol>
                <a:gridCol w="411480">
                  <a:extLst>
                    <a:ext uri="{9D8B030D-6E8A-4147-A177-3AD203B41FA5}">
                      <a16:colId xmlns:a16="http://schemas.microsoft.com/office/drawing/2014/main" val="1827035524"/>
                    </a:ext>
                  </a:extLst>
                </a:gridCol>
                <a:gridCol w="411480">
                  <a:extLst>
                    <a:ext uri="{9D8B030D-6E8A-4147-A177-3AD203B41FA5}">
                      <a16:colId xmlns:a16="http://schemas.microsoft.com/office/drawing/2014/main" val="2536527909"/>
                    </a:ext>
                  </a:extLst>
                </a:gridCol>
                <a:gridCol w="411480">
                  <a:extLst>
                    <a:ext uri="{9D8B030D-6E8A-4147-A177-3AD203B41FA5}">
                      <a16:colId xmlns:a16="http://schemas.microsoft.com/office/drawing/2014/main" val="125231963"/>
                    </a:ext>
                  </a:extLst>
                </a:gridCol>
                <a:gridCol w="411480">
                  <a:extLst>
                    <a:ext uri="{9D8B030D-6E8A-4147-A177-3AD203B41FA5}">
                      <a16:colId xmlns:a16="http://schemas.microsoft.com/office/drawing/2014/main" val="1679009477"/>
                    </a:ext>
                  </a:extLst>
                </a:gridCol>
                <a:gridCol w="411480">
                  <a:extLst>
                    <a:ext uri="{9D8B030D-6E8A-4147-A177-3AD203B41FA5}">
                      <a16:colId xmlns:a16="http://schemas.microsoft.com/office/drawing/2014/main" val="3459107487"/>
                    </a:ext>
                  </a:extLst>
                </a:gridCol>
                <a:gridCol w="411480">
                  <a:extLst>
                    <a:ext uri="{9D8B030D-6E8A-4147-A177-3AD203B41FA5}">
                      <a16:colId xmlns:a16="http://schemas.microsoft.com/office/drawing/2014/main" val="914610567"/>
                    </a:ext>
                  </a:extLst>
                </a:gridCol>
                <a:gridCol w="411480">
                  <a:extLst>
                    <a:ext uri="{9D8B030D-6E8A-4147-A177-3AD203B41FA5}">
                      <a16:colId xmlns:a16="http://schemas.microsoft.com/office/drawing/2014/main" val="298223713"/>
                    </a:ext>
                  </a:extLst>
                </a:gridCol>
                <a:gridCol w="411480">
                  <a:extLst>
                    <a:ext uri="{9D8B030D-6E8A-4147-A177-3AD203B41FA5}">
                      <a16:colId xmlns:a16="http://schemas.microsoft.com/office/drawing/2014/main" val="2693203042"/>
                    </a:ext>
                  </a:extLst>
                </a:gridCol>
                <a:gridCol w="411480">
                  <a:extLst>
                    <a:ext uri="{9D8B030D-6E8A-4147-A177-3AD203B41FA5}">
                      <a16:colId xmlns:a16="http://schemas.microsoft.com/office/drawing/2014/main" val="1113614396"/>
                    </a:ext>
                  </a:extLst>
                </a:gridCol>
                <a:gridCol w="411480">
                  <a:extLst>
                    <a:ext uri="{9D8B030D-6E8A-4147-A177-3AD203B41FA5}">
                      <a16:colId xmlns:a16="http://schemas.microsoft.com/office/drawing/2014/main" val="1787183599"/>
                    </a:ext>
                  </a:extLst>
                </a:gridCol>
                <a:gridCol w="411480">
                  <a:extLst>
                    <a:ext uri="{9D8B030D-6E8A-4147-A177-3AD203B41FA5}">
                      <a16:colId xmlns:a16="http://schemas.microsoft.com/office/drawing/2014/main" val="4065290266"/>
                    </a:ext>
                  </a:extLst>
                </a:gridCol>
                <a:gridCol w="411480">
                  <a:extLst>
                    <a:ext uri="{9D8B030D-6E8A-4147-A177-3AD203B41FA5}">
                      <a16:colId xmlns:a16="http://schemas.microsoft.com/office/drawing/2014/main" val="2553629577"/>
                    </a:ext>
                  </a:extLst>
                </a:gridCol>
                <a:gridCol w="411480">
                  <a:extLst>
                    <a:ext uri="{9D8B030D-6E8A-4147-A177-3AD203B41FA5}">
                      <a16:colId xmlns:a16="http://schemas.microsoft.com/office/drawing/2014/main" val="87246562"/>
                    </a:ext>
                  </a:extLst>
                </a:gridCol>
                <a:gridCol w="411480">
                  <a:extLst>
                    <a:ext uri="{9D8B030D-6E8A-4147-A177-3AD203B41FA5}">
                      <a16:colId xmlns:a16="http://schemas.microsoft.com/office/drawing/2014/main" val="2822225098"/>
                    </a:ext>
                  </a:extLst>
                </a:gridCol>
                <a:gridCol w="411480">
                  <a:extLst>
                    <a:ext uri="{9D8B030D-6E8A-4147-A177-3AD203B41FA5}">
                      <a16:colId xmlns:a16="http://schemas.microsoft.com/office/drawing/2014/main" val="2143343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993927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z-Cyrl-AZ" sz="1000" b="1" i="0" u="none" strike="noStrike" kern="1200" cap="none" spc="0" normalizeH="0" baseline="0" noProof="0">
                          <a:ln>
                            <a:noFill/>
                          </a:ln>
                          <a:solidFill>
                            <a:prstClr val="black"/>
                          </a:solidFill>
                          <a:effectLst/>
                          <a:uLnTx/>
                          <a:uFillTx/>
                          <a:latin typeface="+mn-lt"/>
                          <a:ea typeface="+mn-ea"/>
                          <a:cs typeface="+mn-cs"/>
                        </a:rPr>
                        <a:t>українською) - 2017-02-22 07:56:05</a:t>
                      </a:r>
                      <a:r>
                        <a:rPr kumimoji="0" lang="az-Cyrl-AZ" sz="1000" b="0" i="0" u="none" strike="noStrike" kern="1200" cap="none" spc="0" normalizeH="0" baseline="0" noProof="0">
                          <a:ln>
                            <a:noFill/>
                          </a:ln>
                          <a:solidFill>
                            <a:prstClr val="black"/>
                          </a:solidFill>
                          <a:effectLst/>
                          <a:uLnTx/>
                          <a:uFillTx/>
                          <a:latin typeface="+mn-lt"/>
                          <a:ea typeface="+mn-ea"/>
                          <a:cs typeface="+mn-cs"/>
                        </a:rPr>
                        <a:t>
Воєнні злочини коять і сепаратисти, і українські солдати. Таємні в'язниці й незаконне утримання людей практикують як СБУ, так і окупанти, стверджує в річному звіті </a:t>
                      </a:r>
                      <a:r>
                        <a:rPr kumimoji="0" lang="en-US" sz="1000" b="0" i="0" u="none" strike="noStrike" kern="1200" cap="none" spc="0" normalizeH="0" baseline="0" noProof="0">
                          <a:ln>
                            <a:noFill/>
                          </a:ln>
                          <a:solidFill>
                            <a:prstClr val="black"/>
                          </a:solidFill>
                          <a:effectLst/>
                          <a:uLnTx/>
                          <a:uFillTx/>
                          <a:latin typeface="+mn-lt"/>
                          <a:ea typeface="+mn-ea"/>
                          <a:cs typeface="+mn-cs"/>
                        </a:rPr>
                        <a:t>Amnesty International. </a:t>
                      </a:r>
                      <a:r>
                        <a:rPr kumimoji="0" lang="az-Cyrl-AZ" sz="1000" b="0" i="0" u="none" strike="noStrike" kern="1200" cap="none" spc="0" normalizeH="0" baseline="0" noProof="0">
                          <a:ln>
                            <a:noFill/>
                          </a:ln>
                          <a:solidFill>
                            <a:prstClr val="black"/>
                          </a:solidFill>
                          <a:effectLst/>
                          <a:uLnTx/>
                          <a:uFillTx/>
                          <a:latin typeface="+mn-lt"/>
                          <a:ea typeface="+mn-ea"/>
                          <a:cs typeface="+mn-cs"/>
                        </a:rPr>
                        <a:t>Ось про що ще там ідеться:</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60.786608333333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extLst>
                  <a:ext uri="{0D108BD9-81ED-4DB2-BD59-A6C34878D82A}">
                    <a16:rowId xmlns:a16="http://schemas.microsoft.com/office/drawing/2014/main" val="3341877067"/>
                  </a:ext>
                </a:extLst>
              </a:tr>
            </a:tbl>
          </a:graphicData>
        </a:graphic>
      </p:graphicFrame>
      <p:sp>
        <p:nvSpPr>
          <p:cNvPr id="4" name="Text Placeholder 3">
            <a:extLst>
              <a:ext uri="{FF2B5EF4-FFF2-40B4-BE49-F238E27FC236}">
                <a16:creationId xmlns:a16="http://schemas.microsoft.com/office/drawing/2014/main" id="{6122DC8C-42F2-44EF-B909-0C95C03EAE45}"/>
              </a:ext>
            </a:extLst>
          </p:cNvPr>
          <p:cNvSpPr>
            <a:spLocks noGrp="1"/>
          </p:cNvSpPr>
          <p:nvPr>
            <p:ph type="body" sz="quarter" idx="14"/>
          </p:nvPr>
        </p:nvSpPr>
        <p:spPr/>
        <p:txBody>
          <a:bodyPr/>
          <a:lstStyle/>
          <a:p>
            <a:r>
              <a:rPr lang="en-US"/>
              <a:t>02/01/2017 - 02/28/2017</a:t>
            </a:r>
          </a:p>
        </p:txBody>
      </p:sp>
    </p:spTree>
    <p:extLst>
      <p:ext uri="{BB962C8B-B14F-4D97-AF65-F5344CB8AC3E}">
        <p14:creationId xmlns:p14="http://schemas.microsoft.com/office/powerpoint/2010/main" val="40385518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D19E5-8748-4CA0-A1A8-3ECDBDE0250F}"/>
              </a:ext>
            </a:extLst>
          </p:cNvPr>
          <p:cNvSpPr>
            <a:spLocks noGrp="1"/>
          </p:cNvSpPr>
          <p:nvPr>
            <p:ph type="title"/>
          </p:nvPr>
        </p:nvSpPr>
        <p:spPr/>
        <p:txBody>
          <a:bodyPr/>
          <a:lstStyle/>
          <a:p>
            <a:r>
              <a:rPr lang="en-US"/>
              <a:t>Facebook Native Video Posts Table - 23 of 24</a:t>
            </a:r>
          </a:p>
        </p:txBody>
      </p:sp>
      <p:graphicFrame>
        <p:nvGraphicFramePr>
          <p:cNvPr id="5" name="Table Placeholder 4">
            <a:extLst>
              <a:ext uri="{FF2B5EF4-FFF2-40B4-BE49-F238E27FC236}">
                <a16:creationId xmlns:a16="http://schemas.microsoft.com/office/drawing/2014/main" id="{0C2D3473-E7B6-4C9F-92E1-6043F774D18E}"/>
              </a:ext>
            </a:extLst>
          </p:cNvPr>
          <p:cNvGraphicFramePr>
            <a:graphicFrameLocks noGrp="1"/>
          </p:cNvGraphicFramePr>
          <p:nvPr>
            <p:ph type="tbl" sz="quarter" idx="13"/>
            <p:extLst>
              <p:ext uri="{D42A27DB-BD31-4B8C-83A1-F6EECF244321}">
                <p14:modId xmlns:p14="http://schemas.microsoft.com/office/powerpoint/2010/main" val="4166529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97370693"/>
                    </a:ext>
                  </a:extLst>
                </a:gridCol>
                <a:gridCol w="411480">
                  <a:extLst>
                    <a:ext uri="{9D8B030D-6E8A-4147-A177-3AD203B41FA5}">
                      <a16:colId xmlns:a16="http://schemas.microsoft.com/office/drawing/2014/main" val="1811202049"/>
                    </a:ext>
                  </a:extLst>
                </a:gridCol>
                <a:gridCol w="411480">
                  <a:extLst>
                    <a:ext uri="{9D8B030D-6E8A-4147-A177-3AD203B41FA5}">
                      <a16:colId xmlns:a16="http://schemas.microsoft.com/office/drawing/2014/main" val="3525018499"/>
                    </a:ext>
                  </a:extLst>
                </a:gridCol>
                <a:gridCol w="411480">
                  <a:extLst>
                    <a:ext uri="{9D8B030D-6E8A-4147-A177-3AD203B41FA5}">
                      <a16:colId xmlns:a16="http://schemas.microsoft.com/office/drawing/2014/main" val="4256077062"/>
                    </a:ext>
                  </a:extLst>
                </a:gridCol>
                <a:gridCol w="411480">
                  <a:extLst>
                    <a:ext uri="{9D8B030D-6E8A-4147-A177-3AD203B41FA5}">
                      <a16:colId xmlns:a16="http://schemas.microsoft.com/office/drawing/2014/main" val="176681031"/>
                    </a:ext>
                  </a:extLst>
                </a:gridCol>
                <a:gridCol w="411480">
                  <a:extLst>
                    <a:ext uri="{9D8B030D-6E8A-4147-A177-3AD203B41FA5}">
                      <a16:colId xmlns:a16="http://schemas.microsoft.com/office/drawing/2014/main" val="526292586"/>
                    </a:ext>
                  </a:extLst>
                </a:gridCol>
                <a:gridCol w="411480">
                  <a:extLst>
                    <a:ext uri="{9D8B030D-6E8A-4147-A177-3AD203B41FA5}">
                      <a16:colId xmlns:a16="http://schemas.microsoft.com/office/drawing/2014/main" val="522756826"/>
                    </a:ext>
                  </a:extLst>
                </a:gridCol>
                <a:gridCol w="411480">
                  <a:extLst>
                    <a:ext uri="{9D8B030D-6E8A-4147-A177-3AD203B41FA5}">
                      <a16:colId xmlns:a16="http://schemas.microsoft.com/office/drawing/2014/main" val="2511701570"/>
                    </a:ext>
                  </a:extLst>
                </a:gridCol>
                <a:gridCol w="411480">
                  <a:extLst>
                    <a:ext uri="{9D8B030D-6E8A-4147-A177-3AD203B41FA5}">
                      <a16:colId xmlns:a16="http://schemas.microsoft.com/office/drawing/2014/main" val="3471276499"/>
                    </a:ext>
                  </a:extLst>
                </a:gridCol>
                <a:gridCol w="411480">
                  <a:extLst>
                    <a:ext uri="{9D8B030D-6E8A-4147-A177-3AD203B41FA5}">
                      <a16:colId xmlns:a16="http://schemas.microsoft.com/office/drawing/2014/main" val="3019492243"/>
                    </a:ext>
                  </a:extLst>
                </a:gridCol>
                <a:gridCol w="411480">
                  <a:extLst>
                    <a:ext uri="{9D8B030D-6E8A-4147-A177-3AD203B41FA5}">
                      <a16:colId xmlns:a16="http://schemas.microsoft.com/office/drawing/2014/main" val="2643220963"/>
                    </a:ext>
                  </a:extLst>
                </a:gridCol>
                <a:gridCol w="411480">
                  <a:extLst>
                    <a:ext uri="{9D8B030D-6E8A-4147-A177-3AD203B41FA5}">
                      <a16:colId xmlns:a16="http://schemas.microsoft.com/office/drawing/2014/main" val="779535273"/>
                    </a:ext>
                  </a:extLst>
                </a:gridCol>
                <a:gridCol w="411480">
                  <a:extLst>
                    <a:ext uri="{9D8B030D-6E8A-4147-A177-3AD203B41FA5}">
                      <a16:colId xmlns:a16="http://schemas.microsoft.com/office/drawing/2014/main" val="947952361"/>
                    </a:ext>
                  </a:extLst>
                </a:gridCol>
                <a:gridCol w="411480">
                  <a:extLst>
                    <a:ext uri="{9D8B030D-6E8A-4147-A177-3AD203B41FA5}">
                      <a16:colId xmlns:a16="http://schemas.microsoft.com/office/drawing/2014/main" val="3363897793"/>
                    </a:ext>
                  </a:extLst>
                </a:gridCol>
                <a:gridCol w="411480">
                  <a:extLst>
                    <a:ext uri="{9D8B030D-6E8A-4147-A177-3AD203B41FA5}">
                      <a16:colId xmlns:a16="http://schemas.microsoft.com/office/drawing/2014/main" val="3231918357"/>
                    </a:ext>
                  </a:extLst>
                </a:gridCol>
                <a:gridCol w="411480">
                  <a:extLst>
                    <a:ext uri="{9D8B030D-6E8A-4147-A177-3AD203B41FA5}">
                      <a16:colId xmlns:a16="http://schemas.microsoft.com/office/drawing/2014/main" val="3519673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417490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z-Cyrl-AZ" sz="1000" b="1" i="0" u="none" strike="noStrike" kern="1200" cap="none" spc="0" normalizeH="0" baseline="0" noProof="0">
                          <a:ln>
                            <a:noFill/>
                          </a:ln>
                          <a:solidFill>
                            <a:prstClr val="black"/>
                          </a:solidFill>
                          <a:effectLst/>
                          <a:uLnTx/>
                          <a:uFillTx/>
                          <a:latin typeface="+mn-lt"/>
                          <a:ea typeface="+mn-ea"/>
                          <a:cs typeface="+mn-cs"/>
                        </a:rPr>
                        <a:t>українською) - 2017-02-21 18:30:21</a:t>
                      </a:r>
                      <a:r>
                        <a:rPr kumimoji="0" lang="az-Cyrl-AZ" sz="1000" b="0" i="0" u="none" strike="noStrike" kern="1200" cap="none" spc="0" normalizeH="0" baseline="0" noProof="0">
                          <a:ln>
                            <a:noFill/>
                          </a:ln>
                          <a:solidFill>
                            <a:prstClr val="black"/>
                          </a:solidFill>
                          <a:effectLst/>
                          <a:uLnTx/>
                          <a:uFillTx/>
                          <a:latin typeface="+mn-lt"/>
                          <a:ea typeface="+mn-ea"/>
                          <a:cs typeface="+mn-cs"/>
                        </a:rPr>
                        <a:t>
Прямий ефір. Яким буде новий світовий порядок, зовнішня політика США і яке місце України? Пишіть свої запитання. Обговорюємо підсумки найвпливовішого безпекового форуму в Мюнхені. Максим Драбок повернувся звідти і розповідає про результати.</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350.27480833333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extLst>
                  <a:ext uri="{0D108BD9-81ED-4DB2-BD59-A6C34878D82A}">
                    <a16:rowId xmlns:a16="http://schemas.microsoft.com/office/drawing/2014/main" val="3360081589"/>
                  </a:ext>
                </a:extLst>
              </a:tr>
            </a:tbl>
          </a:graphicData>
        </a:graphic>
      </p:graphicFrame>
      <p:sp>
        <p:nvSpPr>
          <p:cNvPr id="4" name="Text Placeholder 3">
            <a:extLst>
              <a:ext uri="{FF2B5EF4-FFF2-40B4-BE49-F238E27FC236}">
                <a16:creationId xmlns:a16="http://schemas.microsoft.com/office/drawing/2014/main" id="{FB9E7A9C-571D-4567-B3A2-4F956D8586B7}"/>
              </a:ext>
            </a:extLst>
          </p:cNvPr>
          <p:cNvSpPr>
            <a:spLocks noGrp="1"/>
          </p:cNvSpPr>
          <p:nvPr>
            <p:ph type="body" sz="quarter" idx="14"/>
          </p:nvPr>
        </p:nvSpPr>
        <p:spPr/>
        <p:txBody>
          <a:bodyPr/>
          <a:lstStyle/>
          <a:p>
            <a:r>
              <a:rPr lang="en-US"/>
              <a:t>02/01/2017 - 02/28/2017</a:t>
            </a:r>
          </a:p>
        </p:txBody>
      </p:sp>
    </p:spTree>
    <p:extLst>
      <p:ext uri="{BB962C8B-B14F-4D97-AF65-F5344CB8AC3E}">
        <p14:creationId xmlns:p14="http://schemas.microsoft.com/office/powerpoint/2010/main" val="37979657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A131E-33B2-46E9-84EF-60C559D04C8D}"/>
              </a:ext>
            </a:extLst>
          </p:cNvPr>
          <p:cNvSpPr>
            <a:spLocks noGrp="1"/>
          </p:cNvSpPr>
          <p:nvPr>
            <p:ph type="title"/>
          </p:nvPr>
        </p:nvSpPr>
        <p:spPr/>
        <p:txBody>
          <a:bodyPr/>
          <a:lstStyle/>
          <a:p>
            <a:r>
              <a:rPr lang="en-US"/>
              <a:t>Facebook Native Video Posts Table - 24 of 24</a:t>
            </a:r>
          </a:p>
        </p:txBody>
      </p:sp>
      <p:graphicFrame>
        <p:nvGraphicFramePr>
          <p:cNvPr id="5" name="Table Placeholder 4">
            <a:extLst>
              <a:ext uri="{FF2B5EF4-FFF2-40B4-BE49-F238E27FC236}">
                <a16:creationId xmlns:a16="http://schemas.microsoft.com/office/drawing/2014/main" id="{C78E2643-21AB-4F89-93E4-DFA6DE6B2F09}"/>
              </a:ext>
            </a:extLst>
          </p:cNvPr>
          <p:cNvGraphicFramePr>
            <a:graphicFrameLocks noGrp="1"/>
          </p:cNvGraphicFramePr>
          <p:nvPr>
            <p:ph type="tbl" sz="quarter" idx="13"/>
            <p:extLst>
              <p:ext uri="{D42A27DB-BD31-4B8C-83A1-F6EECF244321}">
                <p14:modId xmlns:p14="http://schemas.microsoft.com/office/powerpoint/2010/main" val="3905497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11520502"/>
                    </a:ext>
                  </a:extLst>
                </a:gridCol>
                <a:gridCol w="411480">
                  <a:extLst>
                    <a:ext uri="{9D8B030D-6E8A-4147-A177-3AD203B41FA5}">
                      <a16:colId xmlns:a16="http://schemas.microsoft.com/office/drawing/2014/main" val="1710743620"/>
                    </a:ext>
                  </a:extLst>
                </a:gridCol>
                <a:gridCol w="411480">
                  <a:extLst>
                    <a:ext uri="{9D8B030D-6E8A-4147-A177-3AD203B41FA5}">
                      <a16:colId xmlns:a16="http://schemas.microsoft.com/office/drawing/2014/main" val="1327701609"/>
                    </a:ext>
                  </a:extLst>
                </a:gridCol>
                <a:gridCol w="411480">
                  <a:extLst>
                    <a:ext uri="{9D8B030D-6E8A-4147-A177-3AD203B41FA5}">
                      <a16:colId xmlns:a16="http://schemas.microsoft.com/office/drawing/2014/main" val="4258566267"/>
                    </a:ext>
                  </a:extLst>
                </a:gridCol>
                <a:gridCol w="411480">
                  <a:extLst>
                    <a:ext uri="{9D8B030D-6E8A-4147-A177-3AD203B41FA5}">
                      <a16:colId xmlns:a16="http://schemas.microsoft.com/office/drawing/2014/main" val="3293882803"/>
                    </a:ext>
                  </a:extLst>
                </a:gridCol>
                <a:gridCol w="411480">
                  <a:extLst>
                    <a:ext uri="{9D8B030D-6E8A-4147-A177-3AD203B41FA5}">
                      <a16:colId xmlns:a16="http://schemas.microsoft.com/office/drawing/2014/main" val="3179545033"/>
                    </a:ext>
                  </a:extLst>
                </a:gridCol>
                <a:gridCol w="411480">
                  <a:extLst>
                    <a:ext uri="{9D8B030D-6E8A-4147-A177-3AD203B41FA5}">
                      <a16:colId xmlns:a16="http://schemas.microsoft.com/office/drawing/2014/main" val="306850686"/>
                    </a:ext>
                  </a:extLst>
                </a:gridCol>
                <a:gridCol w="411480">
                  <a:extLst>
                    <a:ext uri="{9D8B030D-6E8A-4147-A177-3AD203B41FA5}">
                      <a16:colId xmlns:a16="http://schemas.microsoft.com/office/drawing/2014/main" val="1247749183"/>
                    </a:ext>
                  </a:extLst>
                </a:gridCol>
                <a:gridCol w="411480">
                  <a:extLst>
                    <a:ext uri="{9D8B030D-6E8A-4147-A177-3AD203B41FA5}">
                      <a16:colId xmlns:a16="http://schemas.microsoft.com/office/drawing/2014/main" val="4031614532"/>
                    </a:ext>
                  </a:extLst>
                </a:gridCol>
                <a:gridCol w="411480">
                  <a:extLst>
                    <a:ext uri="{9D8B030D-6E8A-4147-A177-3AD203B41FA5}">
                      <a16:colId xmlns:a16="http://schemas.microsoft.com/office/drawing/2014/main" val="3217783830"/>
                    </a:ext>
                  </a:extLst>
                </a:gridCol>
                <a:gridCol w="411480">
                  <a:extLst>
                    <a:ext uri="{9D8B030D-6E8A-4147-A177-3AD203B41FA5}">
                      <a16:colId xmlns:a16="http://schemas.microsoft.com/office/drawing/2014/main" val="4007060870"/>
                    </a:ext>
                  </a:extLst>
                </a:gridCol>
                <a:gridCol w="411480">
                  <a:extLst>
                    <a:ext uri="{9D8B030D-6E8A-4147-A177-3AD203B41FA5}">
                      <a16:colId xmlns:a16="http://schemas.microsoft.com/office/drawing/2014/main" val="1192580476"/>
                    </a:ext>
                  </a:extLst>
                </a:gridCol>
                <a:gridCol w="411480">
                  <a:extLst>
                    <a:ext uri="{9D8B030D-6E8A-4147-A177-3AD203B41FA5}">
                      <a16:colId xmlns:a16="http://schemas.microsoft.com/office/drawing/2014/main" val="2844733787"/>
                    </a:ext>
                  </a:extLst>
                </a:gridCol>
                <a:gridCol w="411480">
                  <a:extLst>
                    <a:ext uri="{9D8B030D-6E8A-4147-A177-3AD203B41FA5}">
                      <a16:colId xmlns:a16="http://schemas.microsoft.com/office/drawing/2014/main" val="3299063706"/>
                    </a:ext>
                  </a:extLst>
                </a:gridCol>
                <a:gridCol w="411480">
                  <a:extLst>
                    <a:ext uri="{9D8B030D-6E8A-4147-A177-3AD203B41FA5}">
                      <a16:colId xmlns:a16="http://schemas.microsoft.com/office/drawing/2014/main" val="3818216325"/>
                    </a:ext>
                  </a:extLst>
                </a:gridCol>
                <a:gridCol w="411480">
                  <a:extLst>
                    <a:ext uri="{9D8B030D-6E8A-4147-A177-3AD203B41FA5}">
                      <a16:colId xmlns:a16="http://schemas.microsoft.com/office/drawing/2014/main" val="2431833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365463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z-Cyrl-AZ" sz="1000" b="1" i="0" u="none" strike="noStrike" kern="1200" cap="none" spc="0" normalizeH="0" baseline="0" noProof="0">
                          <a:ln>
                            <a:noFill/>
                          </a:ln>
                          <a:solidFill>
                            <a:prstClr val="black"/>
                          </a:solidFill>
                          <a:effectLst/>
                          <a:uLnTx/>
                          <a:uFillTx/>
                          <a:latin typeface="+mn-lt"/>
                          <a:ea typeface="+mn-ea"/>
                          <a:cs typeface="+mn-cs"/>
                        </a:rPr>
                        <a:t>українською) - 2017-02-21 15:00:04</a:t>
                      </a:r>
                      <a:r>
                        <a:rPr kumimoji="0" lang="az-Cyrl-AZ" sz="1000" b="0" i="0" u="none" strike="noStrike" kern="1200" cap="none" spc="0" normalizeH="0" baseline="0" noProof="0">
                          <a:ln>
                            <a:noFill/>
                          </a:ln>
                          <a:solidFill>
                            <a:prstClr val="black"/>
                          </a:solidFill>
                          <a:effectLst/>
                          <a:uLnTx/>
                          <a:uFillTx/>
                          <a:latin typeface="+mn-lt"/>
                          <a:ea typeface="+mn-ea"/>
                          <a:cs typeface="+mn-cs"/>
                        </a:rPr>
                        <a:t>
Міжнародна безпека нині найвразливіша з часів Другої світової війни. Постали загрози, яких не було раніше: від фейкових новин до кібератак для впливу на результати виборів. Чи "виживе" Захід у нових реаліях? Що буде з Україною? І якою стане політика США? Світова політична еліта три дні обговорювала в Мюнхені ці та інші виклики. В цьому відео - стисло про деякі з них.
Що б ще ви хотіли дізнатися про загрози сучасному світу? Залишайте свої запитання в коментарях. Наш кореспондент </a:t>
                      </a:r>
                      <a:r>
                        <a:rPr kumimoji="0" lang="en-US" sz="1000" b="0" i="0" u="none" strike="noStrike" kern="1200" cap="none" spc="0" normalizeH="0" baseline="0" noProof="0">
                          <a:ln>
                            <a:noFill/>
                          </a:ln>
                          <a:solidFill>
                            <a:prstClr val="black"/>
                          </a:solidFill>
                          <a:effectLst/>
                          <a:uLnTx/>
                          <a:uFillTx/>
                          <a:latin typeface="+mn-lt"/>
                          <a:ea typeface="+mn-ea"/>
                          <a:cs typeface="+mn-cs"/>
                        </a:rPr>
                        <a:t>Maksym Drabok </a:t>
                      </a:r>
                      <a:r>
                        <a:rPr kumimoji="0" lang="az-Cyrl-AZ" sz="1000" b="0" i="0" u="none" strike="noStrike" kern="1200" cap="none" spc="0" normalizeH="0" baseline="0" noProof="0">
                          <a:ln>
                            <a:noFill/>
                          </a:ln>
                          <a:solidFill>
                            <a:prstClr val="black"/>
                          </a:solidFill>
                          <a:effectLst/>
                          <a:uLnTx/>
                          <a:uFillTx/>
                          <a:latin typeface="+mn-lt"/>
                          <a:ea typeface="+mn-ea"/>
                          <a:cs typeface="+mn-cs"/>
                        </a:rPr>
                        <a:t>відвідав мюнхенський форум. Він відповість на запитання у прямому ефірі на </a:t>
                      </a:r>
                      <a:r>
                        <a:rPr kumimoji="0" lang="en-US" sz="1000" b="0" i="0" u="none" strike="noStrike" kern="1200" cap="none" spc="0" normalizeH="0" baseline="0" noProof="0">
                          <a:ln>
                            <a:noFill/>
                          </a:ln>
                          <a:solidFill>
                            <a:prstClr val="black"/>
                          </a:solidFill>
                          <a:effectLst/>
                          <a:uLnTx/>
                          <a:uFillTx/>
                          <a:latin typeface="+mn-lt"/>
                          <a:ea typeface="+mn-ea"/>
                          <a:cs typeface="+mn-cs"/>
                        </a:rPr>
                        <a:t>Facebook </a:t>
                      </a:r>
                      <a:r>
                        <a:rPr kumimoji="0" lang="az-Cyrl-AZ" sz="1000" b="0" i="0" u="none" strike="noStrike" kern="1200" cap="none" spc="0" normalizeH="0" baseline="0" noProof="0">
                          <a:ln>
                            <a:noFill/>
                          </a:ln>
                          <a:solidFill>
                            <a:prstClr val="black"/>
                          </a:solidFill>
                          <a:effectLst/>
                          <a:uLnTx/>
                          <a:uFillTx/>
                          <a:latin typeface="+mn-lt"/>
                          <a:ea typeface="+mn-ea"/>
                          <a:cs typeface="+mn-cs"/>
                        </a:rPr>
                        <a:t>сьогодні о 20:30 за Києвом.</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916.305365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extLst>
                  <a:ext uri="{0D108BD9-81ED-4DB2-BD59-A6C34878D82A}">
                    <a16:rowId xmlns:a16="http://schemas.microsoft.com/office/drawing/2014/main" val="2391581757"/>
                  </a:ext>
                </a:extLst>
              </a:tr>
            </a:tbl>
          </a:graphicData>
        </a:graphic>
      </p:graphicFrame>
      <p:sp>
        <p:nvSpPr>
          <p:cNvPr id="4" name="Text Placeholder 3">
            <a:extLst>
              <a:ext uri="{FF2B5EF4-FFF2-40B4-BE49-F238E27FC236}">
                <a16:creationId xmlns:a16="http://schemas.microsoft.com/office/drawing/2014/main" id="{503D4CCB-28C4-463D-B5C5-FAF86A3357B2}"/>
              </a:ext>
            </a:extLst>
          </p:cNvPr>
          <p:cNvSpPr>
            <a:spLocks noGrp="1"/>
          </p:cNvSpPr>
          <p:nvPr>
            <p:ph type="body" sz="quarter" idx="14"/>
          </p:nvPr>
        </p:nvSpPr>
        <p:spPr/>
        <p:txBody>
          <a:bodyPr/>
          <a:lstStyle/>
          <a:p>
            <a:r>
              <a:rPr lang="en-US"/>
              <a:t>02/01/2017 - 02/28/2017</a:t>
            </a:r>
          </a:p>
        </p:txBody>
      </p:sp>
    </p:spTree>
    <p:extLst>
      <p:ext uri="{BB962C8B-B14F-4D97-AF65-F5344CB8AC3E}">
        <p14:creationId xmlns:p14="http://schemas.microsoft.com/office/powerpoint/2010/main" val="2689054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13</TotalTime>
  <Words>1799</Words>
  <Application>Microsoft Office PowerPoint</Application>
  <PresentationFormat>On-screen Show (4:3)</PresentationFormat>
  <Paragraphs>832</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Facebook Native Video Posts Table - 1 of 24</vt:lpstr>
      <vt:lpstr>Facebook Native Video Posts Table - 2 of 24</vt:lpstr>
      <vt:lpstr>Facebook Native Video Posts Table - 3 of 24</vt:lpstr>
      <vt:lpstr>Facebook Native Video Posts Table - 4 of 24</vt:lpstr>
      <vt:lpstr>Facebook Native Video Posts Table - 5 of 24</vt:lpstr>
      <vt:lpstr>Facebook Native Video Posts Table - 6 of 24</vt:lpstr>
      <vt:lpstr>Facebook Native Video Posts Table - 7 of 24</vt:lpstr>
      <vt:lpstr>Facebook Native Video Posts Table - 8 of 24</vt:lpstr>
      <vt:lpstr>Facebook Native Video Posts Table - 9 of 24</vt:lpstr>
      <vt:lpstr>Facebook Native Video Posts Table - 10 of 24</vt:lpstr>
      <vt:lpstr>Facebook Native Video Posts Table - 11 of 24</vt:lpstr>
      <vt:lpstr>Facebook Native Video Posts Table - 12 of 24</vt:lpstr>
      <vt:lpstr>Facebook Native Video Posts Table - 13 of 24</vt:lpstr>
      <vt:lpstr>Facebook Native Video Posts Table - 14 of 24</vt:lpstr>
      <vt:lpstr>Facebook Native Video Posts Table - 15 of 24</vt:lpstr>
      <vt:lpstr>Facebook Native Video Posts Table - 16 of 24</vt:lpstr>
      <vt:lpstr>Facebook Native Video Posts Table - 17 of 24</vt:lpstr>
      <vt:lpstr>Facebook Native Video Posts Table - 18 of 24</vt:lpstr>
      <vt:lpstr>Facebook Native Video Posts Table - 19 of 24</vt:lpstr>
      <vt:lpstr>Facebook Native Video Posts Table - 20 of 24</vt:lpstr>
      <vt:lpstr>Facebook Native Video Posts Table - 21 of 24</vt:lpstr>
      <vt:lpstr>Facebook Native Video Posts Table - 22 of 24</vt:lpstr>
      <vt:lpstr>Facebook Native Video Posts Table - 23 of 24</vt:lpstr>
      <vt:lpstr>Facebook Native Video Posts Table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2017-07-03T11:21:23Z</dcterms:created>
  <dcterms:modified xsi:type="dcterms:W3CDTF">2017-07-03T11:34:37Z</dcterms:modified>
</cp:coreProperties>
</file>