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80872382"/>
              </p:ext>
            </p:extLst>
          </p:nvPr>
        </p:nvGraphicFramePr>
        <p:xfrm>
          <a:off x="457200" y="1731963"/>
          <a:ext cx="8188452" cy="24688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87632708"/>
                    </a:ext>
                  </a:extLst>
                </a:gridCol>
                <a:gridCol w="452628">
                  <a:extLst>
                    <a:ext uri="{9D8B030D-6E8A-4147-A177-3AD203B41FA5}">
                      <a16:colId xmlns:a16="http://schemas.microsoft.com/office/drawing/2014/main" val="821937836"/>
                    </a:ext>
                  </a:extLst>
                </a:gridCol>
                <a:gridCol w="452628">
                  <a:extLst>
                    <a:ext uri="{9D8B030D-6E8A-4147-A177-3AD203B41FA5}">
                      <a16:colId xmlns:a16="http://schemas.microsoft.com/office/drawing/2014/main" val="1168087713"/>
                    </a:ext>
                  </a:extLst>
                </a:gridCol>
                <a:gridCol w="452628">
                  <a:extLst>
                    <a:ext uri="{9D8B030D-6E8A-4147-A177-3AD203B41FA5}">
                      <a16:colId xmlns:a16="http://schemas.microsoft.com/office/drawing/2014/main" val="1743782043"/>
                    </a:ext>
                  </a:extLst>
                </a:gridCol>
                <a:gridCol w="452628">
                  <a:extLst>
                    <a:ext uri="{9D8B030D-6E8A-4147-A177-3AD203B41FA5}">
                      <a16:colId xmlns:a16="http://schemas.microsoft.com/office/drawing/2014/main" val="1602240754"/>
                    </a:ext>
                  </a:extLst>
                </a:gridCol>
                <a:gridCol w="452628">
                  <a:extLst>
                    <a:ext uri="{9D8B030D-6E8A-4147-A177-3AD203B41FA5}">
                      <a16:colId xmlns:a16="http://schemas.microsoft.com/office/drawing/2014/main" val="4171480808"/>
                    </a:ext>
                  </a:extLst>
                </a:gridCol>
                <a:gridCol w="452628">
                  <a:extLst>
                    <a:ext uri="{9D8B030D-6E8A-4147-A177-3AD203B41FA5}">
                      <a16:colId xmlns:a16="http://schemas.microsoft.com/office/drawing/2014/main" val="4292618530"/>
                    </a:ext>
                  </a:extLst>
                </a:gridCol>
                <a:gridCol w="452628">
                  <a:extLst>
                    <a:ext uri="{9D8B030D-6E8A-4147-A177-3AD203B41FA5}">
                      <a16:colId xmlns:a16="http://schemas.microsoft.com/office/drawing/2014/main" val="2647354817"/>
                    </a:ext>
                  </a:extLst>
                </a:gridCol>
                <a:gridCol w="452628">
                  <a:extLst>
                    <a:ext uri="{9D8B030D-6E8A-4147-A177-3AD203B41FA5}">
                      <a16:colId xmlns:a16="http://schemas.microsoft.com/office/drawing/2014/main" val="645954210"/>
                    </a:ext>
                  </a:extLst>
                </a:gridCol>
                <a:gridCol w="452628">
                  <a:extLst>
                    <a:ext uri="{9D8B030D-6E8A-4147-A177-3AD203B41FA5}">
                      <a16:colId xmlns:a16="http://schemas.microsoft.com/office/drawing/2014/main" val="661615860"/>
                    </a:ext>
                  </a:extLst>
                </a:gridCol>
                <a:gridCol w="452628">
                  <a:extLst>
                    <a:ext uri="{9D8B030D-6E8A-4147-A177-3AD203B41FA5}">
                      <a16:colId xmlns:a16="http://schemas.microsoft.com/office/drawing/2014/main" val="2165709386"/>
                    </a:ext>
                  </a:extLst>
                </a:gridCol>
                <a:gridCol w="452628">
                  <a:extLst>
                    <a:ext uri="{9D8B030D-6E8A-4147-A177-3AD203B41FA5}">
                      <a16:colId xmlns:a16="http://schemas.microsoft.com/office/drawing/2014/main" val="2216486000"/>
                    </a:ext>
                  </a:extLst>
                </a:gridCol>
                <a:gridCol w="452628">
                  <a:extLst>
                    <a:ext uri="{9D8B030D-6E8A-4147-A177-3AD203B41FA5}">
                      <a16:colId xmlns:a16="http://schemas.microsoft.com/office/drawing/2014/main" val="3459335603"/>
                    </a:ext>
                  </a:extLst>
                </a:gridCol>
                <a:gridCol w="452628">
                  <a:extLst>
                    <a:ext uri="{9D8B030D-6E8A-4147-A177-3AD203B41FA5}">
                      <a16:colId xmlns:a16="http://schemas.microsoft.com/office/drawing/2014/main" val="1952735580"/>
                    </a:ext>
                  </a:extLst>
                </a:gridCol>
                <a:gridCol w="452628">
                  <a:extLst>
                    <a:ext uri="{9D8B030D-6E8A-4147-A177-3AD203B41FA5}">
                      <a16:colId xmlns:a16="http://schemas.microsoft.com/office/drawing/2014/main" val="1352531173"/>
                    </a:ext>
                  </a:extLst>
                </a:gridCol>
                <a:gridCol w="452628">
                  <a:extLst>
                    <a:ext uri="{9D8B030D-6E8A-4147-A177-3AD203B41FA5}">
                      <a16:colId xmlns:a16="http://schemas.microsoft.com/office/drawing/2014/main" val="1904322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33902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- 2016-07-31 19:49:34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http://dw.com/p/1JZOA 
</a:t>
                      </a:r>
                      <a:r>
                        <a:rPr kumimoji="0" lang="ar-AE" sz="1000" b="0" i="0" u="none" strike="noStrike" kern="1200" cap="none" spc="0" normalizeH="0" baseline="0" noProof="0">
                          <a:ln>
                            <a:noFill/>
                          </a:ln>
                          <a:solidFill>
                            <a:prstClr val="black"/>
                          </a:solidFill>
                          <a:effectLst/>
                          <a:uLnTx/>
                          <a:uFillTx/>
                          <a:latin typeface="+mn-lt"/>
                          <a:ea typeface="+mn-ea"/>
                          <a:cs typeface="+mn-cs"/>
                        </a:rPr>
                        <a:t>برنامج ضيف وحكاية ـ حلقة خاصة مع رئيس الوزراء الليبي السابق علي زيدان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456149738"/>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720677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- 2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4650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90021830"/>
                    </a:ext>
                  </a:extLst>
                </a:gridCol>
                <a:gridCol w="452628">
                  <a:extLst>
                    <a:ext uri="{9D8B030D-6E8A-4147-A177-3AD203B41FA5}">
                      <a16:colId xmlns:a16="http://schemas.microsoft.com/office/drawing/2014/main" val="821990867"/>
                    </a:ext>
                  </a:extLst>
                </a:gridCol>
                <a:gridCol w="452628">
                  <a:extLst>
                    <a:ext uri="{9D8B030D-6E8A-4147-A177-3AD203B41FA5}">
                      <a16:colId xmlns:a16="http://schemas.microsoft.com/office/drawing/2014/main" val="1634909831"/>
                    </a:ext>
                  </a:extLst>
                </a:gridCol>
                <a:gridCol w="452628">
                  <a:extLst>
                    <a:ext uri="{9D8B030D-6E8A-4147-A177-3AD203B41FA5}">
                      <a16:colId xmlns:a16="http://schemas.microsoft.com/office/drawing/2014/main" val="274035067"/>
                    </a:ext>
                  </a:extLst>
                </a:gridCol>
                <a:gridCol w="452628">
                  <a:extLst>
                    <a:ext uri="{9D8B030D-6E8A-4147-A177-3AD203B41FA5}">
                      <a16:colId xmlns:a16="http://schemas.microsoft.com/office/drawing/2014/main" val="2344781383"/>
                    </a:ext>
                  </a:extLst>
                </a:gridCol>
                <a:gridCol w="452628">
                  <a:extLst>
                    <a:ext uri="{9D8B030D-6E8A-4147-A177-3AD203B41FA5}">
                      <a16:colId xmlns:a16="http://schemas.microsoft.com/office/drawing/2014/main" val="2865115286"/>
                    </a:ext>
                  </a:extLst>
                </a:gridCol>
                <a:gridCol w="452628">
                  <a:extLst>
                    <a:ext uri="{9D8B030D-6E8A-4147-A177-3AD203B41FA5}">
                      <a16:colId xmlns:a16="http://schemas.microsoft.com/office/drawing/2014/main" val="3419795232"/>
                    </a:ext>
                  </a:extLst>
                </a:gridCol>
                <a:gridCol w="452628">
                  <a:extLst>
                    <a:ext uri="{9D8B030D-6E8A-4147-A177-3AD203B41FA5}">
                      <a16:colId xmlns:a16="http://schemas.microsoft.com/office/drawing/2014/main" val="849991294"/>
                    </a:ext>
                  </a:extLst>
                </a:gridCol>
                <a:gridCol w="452628">
                  <a:extLst>
                    <a:ext uri="{9D8B030D-6E8A-4147-A177-3AD203B41FA5}">
                      <a16:colId xmlns:a16="http://schemas.microsoft.com/office/drawing/2014/main" val="2603608985"/>
                    </a:ext>
                  </a:extLst>
                </a:gridCol>
                <a:gridCol w="452628">
                  <a:extLst>
                    <a:ext uri="{9D8B030D-6E8A-4147-A177-3AD203B41FA5}">
                      <a16:colId xmlns:a16="http://schemas.microsoft.com/office/drawing/2014/main" val="71420150"/>
                    </a:ext>
                  </a:extLst>
                </a:gridCol>
                <a:gridCol w="452628">
                  <a:extLst>
                    <a:ext uri="{9D8B030D-6E8A-4147-A177-3AD203B41FA5}">
                      <a16:colId xmlns:a16="http://schemas.microsoft.com/office/drawing/2014/main" val="4058222299"/>
                    </a:ext>
                  </a:extLst>
                </a:gridCol>
                <a:gridCol w="452628">
                  <a:extLst>
                    <a:ext uri="{9D8B030D-6E8A-4147-A177-3AD203B41FA5}">
                      <a16:colId xmlns:a16="http://schemas.microsoft.com/office/drawing/2014/main" val="2467631647"/>
                    </a:ext>
                  </a:extLst>
                </a:gridCol>
                <a:gridCol w="452628">
                  <a:extLst>
                    <a:ext uri="{9D8B030D-6E8A-4147-A177-3AD203B41FA5}">
                      <a16:colId xmlns:a16="http://schemas.microsoft.com/office/drawing/2014/main" val="3595232497"/>
                    </a:ext>
                  </a:extLst>
                </a:gridCol>
                <a:gridCol w="452628">
                  <a:extLst>
                    <a:ext uri="{9D8B030D-6E8A-4147-A177-3AD203B41FA5}">
                      <a16:colId xmlns:a16="http://schemas.microsoft.com/office/drawing/2014/main" val="4002536340"/>
                    </a:ext>
                  </a:extLst>
                </a:gridCol>
                <a:gridCol w="452628">
                  <a:extLst>
                    <a:ext uri="{9D8B030D-6E8A-4147-A177-3AD203B41FA5}">
                      <a16:colId xmlns:a16="http://schemas.microsoft.com/office/drawing/2014/main" val="3303335391"/>
                    </a:ext>
                  </a:extLst>
                </a:gridCol>
                <a:gridCol w="452628">
                  <a:extLst>
                    <a:ext uri="{9D8B030D-6E8A-4147-A177-3AD203B41FA5}">
                      <a16:colId xmlns:a16="http://schemas.microsoft.com/office/drawing/2014/main" val="3780390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92810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- 2016-07-31 16:38:22</a:t>
                      </a:r>
                      <a:r>
                        <a:rPr kumimoji="0" lang="ar-AE" sz="1000" b="0" i="0" u="none" strike="noStrike" kern="1200" cap="none" spc="0" normalizeH="0" baseline="0" noProof="0">
                          <a:ln>
                            <a:noFill/>
                          </a:ln>
                          <a:solidFill>
                            <a:prstClr val="black"/>
                          </a:solidFill>
                          <a:effectLst/>
                          <a:uLnTx/>
                          <a:uFillTx/>
                          <a:latin typeface="+mn-lt"/>
                          <a:ea typeface="+mn-ea"/>
                          <a:cs typeface="+mn-cs"/>
                        </a:rPr>
                        <a:t>
أصبح مغامر أمريكي أول إنسان يقفز من ارتفاع 7620 مترا دون مظلة ليهبط على شبكة بجنوب كاليفورنيا. ونفذ المغامر لوك ايكينز (42 عاما) 18 ألف قفزة من قبل وأنجز
قفزته الأخيرة في منطقة سيمي فالي غربي مدينة لوس أنجليس أمس السبت فهبط على شبكة مقاسها 30 مترا في 30 مترا.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extLst>
                  <a:ext uri="{0D108BD9-81ED-4DB2-BD59-A6C34878D82A}">
                    <a16:rowId xmlns:a16="http://schemas.microsoft.com/office/drawing/2014/main" val="1992736413"/>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3976996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- 3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74459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12308115"/>
                    </a:ext>
                  </a:extLst>
                </a:gridCol>
                <a:gridCol w="452628">
                  <a:extLst>
                    <a:ext uri="{9D8B030D-6E8A-4147-A177-3AD203B41FA5}">
                      <a16:colId xmlns:a16="http://schemas.microsoft.com/office/drawing/2014/main" val="3910611307"/>
                    </a:ext>
                  </a:extLst>
                </a:gridCol>
                <a:gridCol w="452628">
                  <a:extLst>
                    <a:ext uri="{9D8B030D-6E8A-4147-A177-3AD203B41FA5}">
                      <a16:colId xmlns:a16="http://schemas.microsoft.com/office/drawing/2014/main" val="362632636"/>
                    </a:ext>
                  </a:extLst>
                </a:gridCol>
                <a:gridCol w="452628">
                  <a:extLst>
                    <a:ext uri="{9D8B030D-6E8A-4147-A177-3AD203B41FA5}">
                      <a16:colId xmlns:a16="http://schemas.microsoft.com/office/drawing/2014/main" val="4119407368"/>
                    </a:ext>
                  </a:extLst>
                </a:gridCol>
                <a:gridCol w="452628">
                  <a:extLst>
                    <a:ext uri="{9D8B030D-6E8A-4147-A177-3AD203B41FA5}">
                      <a16:colId xmlns:a16="http://schemas.microsoft.com/office/drawing/2014/main" val="2238158721"/>
                    </a:ext>
                  </a:extLst>
                </a:gridCol>
                <a:gridCol w="452628">
                  <a:extLst>
                    <a:ext uri="{9D8B030D-6E8A-4147-A177-3AD203B41FA5}">
                      <a16:colId xmlns:a16="http://schemas.microsoft.com/office/drawing/2014/main" val="2122129451"/>
                    </a:ext>
                  </a:extLst>
                </a:gridCol>
                <a:gridCol w="452628">
                  <a:extLst>
                    <a:ext uri="{9D8B030D-6E8A-4147-A177-3AD203B41FA5}">
                      <a16:colId xmlns:a16="http://schemas.microsoft.com/office/drawing/2014/main" val="1008421128"/>
                    </a:ext>
                  </a:extLst>
                </a:gridCol>
                <a:gridCol w="452628">
                  <a:extLst>
                    <a:ext uri="{9D8B030D-6E8A-4147-A177-3AD203B41FA5}">
                      <a16:colId xmlns:a16="http://schemas.microsoft.com/office/drawing/2014/main" val="2271435191"/>
                    </a:ext>
                  </a:extLst>
                </a:gridCol>
                <a:gridCol w="452628">
                  <a:extLst>
                    <a:ext uri="{9D8B030D-6E8A-4147-A177-3AD203B41FA5}">
                      <a16:colId xmlns:a16="http://schemas.microsoft.com/office/drawing/2014/main" val="1439386941"/>
                    </a:ext>
                  </a:extLst>
                </a:gridCol>
                <a:gridCol w="452628">
                  <a:extLst>
                    <a:ext uri="{9D8B030D-6E8A-4147-A177-3AD203B41FA5}">
                      <a16:colId xmlns:a16="http://schemas.microsoft.com/office/drawing/2014/main" val="1810834968"/>
                    </a:ext>
                  </a:extLst>
                </a:gridCol>
                <a:gridCol w="452628">
                  <a:extLst>
                    <a:ext uri="{9D8B030D-6E8A-4147-A177-3AD203B41FA5}">
                      <a16:colId xmlns:a16="http://schemas.microsoft.com/office/drawing/2014/main" val="1114986503"/>
                    </a:ext>
                  </a:extLst>
                </a:gridCol>
                <a:gridCol w="452628">
                  <a:extLst>
                    <a:ext uri="{9D8B030D-6E8A-4147-A177-3AD203B41FA5}">
                      <a16:colId xmlns:a16="http://schemas.microsoft.com/office/drawing/2014/main" val="1841103056"/>
                    </a:ext>
                  </a:extLst>
                </a:gridCol>
                <a:gridCol w="452628">
                  <a:extLst>
                    <a:ext uri="{9D8B030D-6E8A-4147-A177-3AD203B41FA5}">
                      <a16:colId xmlns:a16="http://schemas.microsoft.com/office/drawing/2014/main" val="538935181"/>
                    </a:ext>
                  </a:extLst>
                </a:gridCol>
                <a:gridCol w="452628">
                  <a:extLst>
                    <a:ext uri="{9D8B030D-6E8A-4147-A177-3AD203B41FA5}">
                      <a16:colId xmlns:a16="http://schemas.microsoft.com/office/drawing/2014/main" val="735696577"/>
                    </a:ext>
                  </a:extLst>
                </a:gridCol>
                <a:gridCol w="452628">
                  <a:extLst>
                    <a:ext uri="{9D8B030D-6E8A-4147-A177-3AD203B41FA5}">
                      <a16:colId xmlns:a16="http://schemas.microsoft.com/office/drawing/2014/main" val="622162623"/>
                    </a:ext>
                  </a:extLst>
                </a:gridCol>
                <a:gridCol w="452628">
                  <a:extLst>
                    <a:ext uri="{9D8B030D-6E8A-4147-A177-3AD203B41FA5}">
                      <a16:colId xmlns:a16="http://schemas.microsoft.com/office/drawing/2014/main" val="229292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78076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- 2016-07-31 16:20:44</a:t>
                      </a:r>
                      <a:r>
                        <a:rPr kumimoji="0" lang="ar-AE" sz="1000" b="0" i="0" u="none" strike="noStrike" kern="1200" cap="none" spc="0" normalizeH="0" baseline="0" noProof="0">
                          <a:ln>
                            <a:noFill/>
                          </a:ln>
                          <a:solidFill>
                            <a:prstClr val="black"/>
                          </a:solidFill>
                          <a:effectLst/>
                          <a:uLnTx/>
                          <a:uFillTx/>
                          <a:latin typeface="+mn-lt"/>
                          <a:ea typeface="+mn-ea"/>
                          <a:cs typeface="+mn-cs"/>
                        </a:rPr>
                        <a:t>
جمع من الناس يتابع مظاهرة الأتراك في كولونيا الألمانية من على الضفة الأخرى (مراسلنا راينر زوليش وافانا بهذا الفيديو من عين المكان)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extLst>
                  <a:ext uri="{0D108BD9-81ED-4DB2-BD59-A6C34878D82A}">
                    <a16:rowId xmlns:a16="http://schemas.microsoft.com/office/drawing/2014/main" val="2493336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- 2016-07-31 16:13:59</a:t>
                      </a:r>
                      <a:r>
                        <a:rPr kumimoji="0" lang="ar-AE" sz="1000" b="0" i="0" u="none" strike="noStrike" kern="1200" cap="none" spc="0" normalizeH="0" baseline="0" noProof="0">
                          <a:ln>
                            <a:noFill/>
                          </a:ln>
                          <a:solidFill>
                            <a:prstClr val="black"/>
                          </a:solidFill>
                          <a:effectLst/>
                          <a:uLnTx/>
                          <a:uFillTx/>
                          <a:latin typeface="+mn-lt"/>
                          <a:ea typeface="+mn-ea"/>
                          <a:cs typeface="+mn-cs"/>
                        </a:rPr>
                        <a:t>
المتظاهرون يغادرون موقع المظاهرة الرئيسية بعد انتهاء يوم حافل بالأمطار والشعارات.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extLst>
                  <a:ext uri="{0D108BD9-81ED-4DB2-BD59-A6C34878D82A}">
                    <a16:rowId xmlns:a16="http://schemas.microsoft.com/office/drawing/2014/main" val="2274876340"/>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1161203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- 4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95326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40238140"/>
                    </a:ext>
                  </a:extLst>
                </a:gridCol>
                <a:gridCol w="452628">
                  <a:extLst>
                    <a:ext uri="{9D8B030D-6E8A-4147-A177-3AD203B41FA5}">
                      <a16:colId xmlns:a16="http://schemas.microsoft.com/office/drawing/2014/main" val="322697221"/>
                    </a:ext>
                  </a:extLst>
                </a:gridCol>
                <a:gridCol w="452628">
                  <a:extLst>
                    <a:ext uri="{9D8B030D-6E8A-4147-A177-3AD203B41FA5}">
                      <a16:colId xmlns:a16="http://schemas.microsoft.com/office/drawing/2014/main" val="1722460270"/>
                    </a:ext>
                  </a:extLst>
                </a:gridCol>
                <a:gridCol w="452628">
                  <a:extLst>
                    <a:ext uri="{9D8B030D-6E8A-4147-A177-3AD203B41FA5}">
                      <a16:colId xmlns:a16="http://schemas.microsoft.com/office/drawing/2014/main" val="4004775529"/>
                    </a:ext>
                  </a:extLst>
                </a:gridCol>
                <a:gridCol w="452628">
                  <a:extLst>
                    <a:ext uri="{9D8B030D-6E8A-4147-A177-3AD203B41FA5}">
                      <a16:colId xmlns:a16="http://schemas.microsoft.com/office/drawing/2014/main" val="50018504"/>
                    </a:ext>
                  </a:extLst>
                </a:gridCol>
                <a:gridCol w="452628">
                  <a:extLst>
                    <a:ext uri="{9D8B030D-6E8A-4147-A177-3AD203B41FA5}">
                      <a16:colId xmlns:a16="http://schemas.microsoft.com/office/drawing/2014/main" val="3323215061"/>
                    </a:ext>
                  </a:extLst>
                </a:gridCol>
                <a:gridCol w="452628">
                  <a:extLst>
                    <a:ext uri="{9D8B030D-6E8A-4147-A177-3AD203B41FA5}">
                      <a16:colId xmlns:a16="http://schemas.microsoft.com/office/drawing/2014/main" val="3397385590"/>
                    </a:ext>
                  </a:extLst>
                </a:gridCol>
                <a:gridCol w="452628">
                  <a:extLst>
                    <a:ext uri="{9D8B030D-6E8A-4147-A177-3AD203B41FA5}">
                      <a16:colId xmlns:a16="http://schemas.microsoft.com/office/drawing/2014/main" val="607088385"/>
                    </a:ext>
                  </a:extLst>
                </a:gridCol>
                <a:gridCol w="452628">
                  <a:extLst>
                    <a:ext uri="{9D8B030D-6E8A-4147-A177-3AD203B41FA5}">
                      <a16:colId xmlns:a16="http://schemas.microsoft.com/office/drawing/2014/main" val="3709477454"/>
                    </a:ext>
                  </a:extLst>
                </a:gridCol>
                <a:gridCol w="452628">
                  <a:extLst>
                    <a:ext uri="{9D8B030D-6E8A-4147-A177-3AD203B41FA5}">
                      <a16:colId xmlns:a16="http://schemas.microsoft.com/office/drawing/2014/main" val="2656393709"/>
                    </a:ext>
                  </a:extLst>
                </a:gridCol>
                <a:gridCol w="452628">
                  <a:extLst>
                    <a:ext uri="{9D8B030D-6E8A-4147-A177-3AD203B41FA5}">
                      <a16:colId xmlns:a16="http://schemas.microsoft.com/office/drawing/2014/main" val="1324172730"/>
                    </a:ext>
                  </a:extLst>
                </a:gridCol>
                <a:gridCol w="452628">
                  <a:extLst>
                    <a:ext uri="{9D8B030D-6E8A-4147-A177-3AD203B41FA5}">
                      <a16:colId xmlns:a16="http://schemas.microsoft.com/office/drawing/2014/main" val="2958027975"/>
                    </a:ext>
                  </a:extLst>
                </a:gridCol>
                <a:gridCol w="452628">
                  <a:extLst>
                    <a:ext uri="{9D8B030D-6E8A-4147-A177-3AD203B41FA5}">
                      <a16:colId xmlns:a16="http://schemas.microsoft.com/office/drawing/2014/main" val="2526421443"/>
                    </a:ext>
                  </a:extLst>
                </a:gridCol>
                <a:gridCol w="452628">
                  <a:extLst>
                    <a:ext uri="{9D8B030D-6E8A-4147-A177-3AD203B41FA5}">
                      <a16:colId xmlns:a16="http://schemas.microsoft.com/office/drawing/2014/main" val="1994603545"/>
                    </a:ext>
                  </a:extLst>
                </a:gridCol>
                <a:gridCol w="452628">
                  <a:extLst>
                    <a:ext uri="{9D8B030D-6E8A-4147-A177-3AD203B41FA5}">
                      <a16:colId xmlns:a16="http://schemas.microsoft.com/office/drawing/2014/main" val="1970473186"/>
                    </a:ext>
                  </a:extLst>
                </a:gridCol>
                <a:gridCol w="452628">
                  <a:extLst>
                    <a:ext uri="{9D8B030D-6E8A-4147-A177-3AD203B41FA5}">
                      <a16:colId xmlns:a16="http://schemas.microsoft.com/office/drawing/2014/main" val="3790244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83739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- 2016-07-31 15:13:25</a:t>
                      </a:r>
                      <a:r>
                        <a:rPr kumimoji="0" lang="ar-AE" sz="1000" b="0" i="0" u="none" strike="noStrike" kern="1200" cap="none" spc="0" normalizeH="0" baseline="0" noProof="0">
                          <a:ln>
                            <a:noFill/>
                          </a:ln>
                          <a:solidFill>
                            <a:prstClr val="black"/>
                          </a:solidFill>
                          <a:effectLst/>
                          <a:uLnTx/>
                          <a:uFillTx/>
                          <a:latin typeface="+mn-lt"/>
                          <a:ea typeface="+mn-ea"/>
                          <a:cs typeface="+mn-cs"/>
                        </a:rPr>
                        <a:t>
مباشر من كولونيا - الأمطار والآلاف يحتشدون في تظاهرة مؤيدة للرئيس التركي اردوغان ومناهضة لمحاولة الانقلاب في تركيا. علما أن هناك تظاهرات أخرى أصغر حجما في كولونيا مضادة لاردوغان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extLst>
                  <a:ext uri="{0D108BD9-81ED-4DB2-BD59-A6C34878D82A}">
                    <a16:rowId xmlns:a16="http://schemas.microsoft.com/office/drawing/2014/main" val="633148707"/>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1177597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- 5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10694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18441364"/>
                    </a:ext>
                  </a:extLst>
                </a:gridCol>
                <a:gridCol w="452628">
                  <a:extLst>
                    <a:ext uri="{9D8B030D-6E8A-4147-A177-3AD203B41FA5}">
                      <a16:colId xmlns:a16="http://schemas.microsoft.com/office/drawing/2014/main" val="1207848933"/>
                    </a:ext>
                  </a:extLst>
                </a:gridCol>
                <a:gridCol w="452628">
                  <a:extLst>
                    <a:ext uri="{9D8B030D-6E8A-4147-A177-3AD203B41FA5}">
                      <a16:colId xmlns:a16="http://schemas.microsoft.com/office/drawing/2014/main" val="3839977827"/>
                    </a:ext>
                  </a:extLst>
                </a:gridCol>
                <a:gridCol w="452628">
                  <a:extLst>
                    <a:ext uri="{9D8B030D-6E8A-4147-A177-3AD203B41FA5}">
                      <a16:colId xmlns:a16="http://schemas.microsoft.com/office/drawing/2014/main" val="3078543388"/>
                    </a:ext>
                  </a:extLst>
                </a:gridCol>
                <a:gridCol w="452628">
                  <a:extLst>
                    <a:ext uri="{9D8B030D-6E8A-4147-A177-3AD203B41FA5}">
                      <a16:colId xmlns:a16="http://schemas.microsoft.com/office/drawing/2014/main" val="1567219974"/>
                    </a:ext>
                  </a:extLst>
                </a:gridCol>
                <a:gridCol w="452628">
                  <a:extLst>
                    <a:ext uri="{9D8B030D-6E8A-4147-A177-3AD203B41FA5}">
                      <a16:colId xmlns:a16="http://schemas.microsoft.com/office/drawing/2014/main" val="2284381789"/>
                    </a:ext>
                  </a:extLst>
                </a:gridCol>
                <a:gridCol w="452628">
                  <a:extLst>
                    <a:ext uri="{9D8B030D-6E8A-4147-A177-3AD203B41FA5}">
                      <a16:colId xmlns:a16="http://schemas.microsoft.com/office/drawing/2014/main" val="748454196"/>
                    </a:ext>
                  </a:extLst>
                </a:gridCol>
                <a:gridCol w="452628">
                  <a:extLst>
                    <a:ext uri="{9D8B030D-6E8A-4147-A177-3AD203B41FA5}">
                      <a16:colId xmlns:a16="http://schemas.microsoft.com/office/drawing/2014/main" val="1468173579"/>
                    </a:ext>
                  </a:extLst>
                </a:gridCol>
                <a:gridCol w="452628">
                  <a:extLst>
                    <a:ext uri="{9D8B030D-6E8A-4147-A177-3AD203B41FA5}">
                      <a16:colId xmlns:a16="http://schemas.microsoft.com/office/drawing/2014/main" val="3522313146"/>
                    </a:ext>
                  </a:extLst>
                </a:gridCol>
                <a:gridCol w="452628">
                  <a:extLst>
                    <a:ext uri="{9D8B030D-6E8A-4147-A177-3AD203B41FA5}">
                      <a16:colId xmlns:a16="http://schemas.microsoft.com/office/drawing/2014/main" val="1844038953"/>
                    </a:ext>
                  </a:extLst>
                </a:gridCol>
                <a:gridCol w="452628">
                  <a:extLst>
                    <a:ext uri="{9D8B030D-6E8A-4147-A177-3AD203B41FA5}">
                      <a16:colId xmlns:a16="http://schemas.microsoft.com/office/drawing/2014/main" val="2438480063"/>
                    </a:ext>
                  </a:extLst>
                </a:gridCol>
                <a:gridCol w="452628">
                  <a:extLst>
                    <a:ext uri="{9D8B030D-6E8A-4147-A177-3AD203B41FA5}">
                      <a16:colId xmlns:a16="http://schemas.microsoft.com/office/drawing/2014/main" val="1726548908"/>
                    </a:ext>
                  </a:extLst>
                </a:gridCol>
                <a:gridCol w="452628">
                  <a:extLst>
                    <a:ext uri="{9D8B030D-6E8A-4147-A177-3AD203B41FA5}">
                      <a16:colId xmlns:a16="http://schemas.microsoft.com/office/drawing/2014/main" val="2052837574"/>
                    </a:ext>
                  </a:extLst>
                </a:gridCol>
                <a:gridCol w="452628">
                  <a:extLst>
                    <a:ext uri="{9D8B030D-6E8A-4147-A177-3AD203B41FA5}">
                      <a16:colId xmlns:a16="http://schemas.microsoft.com/office/drawing/2014/main" val="2963380903"/>
                    </a:ext>
                  </a:extLst>
                </a:gridCol>
                <a:gridCol w="452628">
                  <a:extLst>
                    <a:ext uri="{9D8B030D-6E8A-4147-A177-3AD203B41FA5}">
                      <a16:colId xmlns:a16="http://schemas.microsoft.com/office/drawing/2014/main" val="851026410"/>
                    </a:ext>
                  </a:extLst>
                </a:gridCol>
                <a:gridCol w="452628">
                  <a:extLst>
                    <a:ext uri="{9D8B030D-6E8A-4147-A177-3AD203B41FA5}">
                      <a16:colId xmlns:a16="http://schemas.microsoft.com/office/drawing/2014/main" val="196895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89735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- 2016-07-31 13:08:13</a:t>
                      </a:r>
                      <a:r>
                        <a:rPr kumimoji="0" lang="ar-AE" sz="1000" b="0" i="0" u="none" strike="noStrike" kern="1200" cap="none" spc="0" normalizeH="0" baseline="0" noProof="0">
                          <a:ln>
                            <a:noFill/>
                          </a:ln>
                          <a:solidFill>
                            <a:prstClr val="black"/>
                          </a:solidFill>
                          <a:effectLst/>
                          <a:uLnTx/>
                          <a:uFillTx/>
                          <a:latin typeface="+mn-lt"/>
                          <a:ea typeface="+mn-ea"/>
                          <a:cs typeface="+mn-cs"/>
                        </a:rPr>
                        <a:t>
في #ضيف_و_حكاية حديث في العمق مع رئيس الوزراء الليبي الأسبق علي زيدان حول ما آلت إليه الأوضاع في ليبيا
والتحديات التي واجهته أثناء توليه رئاسة الحكومة. تابعوا الحلقة اليوم عند السابعة والنصف مساء
بتوقيت برلين 
ضيف وحكاية مع سماح الطويل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a:t>
                      </a:r>
                    </a:p>
                  </a:txBody>
                  <a:tcPr/>
                </a:tc>
                <a:extLst>
                  <a:ext uri="{0D108BD9-81ED-4DB2-BD59-A6C34878D82A}">
                    <a16:rowId xmlns:a16="http://schemas.microsoft.com/office/drawing/2014/main" val="639319417"/>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2624173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- 6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3227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9988545"/>
                    </a:ext>
                  </a:extLst>
                </a:gridCol>
                <a:gridCol w="452628">
                  <a:extLst>
                    <a:ext uri="{9D8B030D-6E8A-4147-A177-3AD203B41FA5}">
                      <a16:colId xmlns:a16="http://schemas.microsoft.com/office/drawing/2014/main" val="1898345847"/>
                    </a:ext>
                  </a:extLst>
                </a:gridCol>
                <a:gridCol w="452628">
                  <a:extLst>
                    <a:ext uri="{9D8B030D-6E8A-4147-A177-3AD203B41FA5}">
                      <a16:colId xmlns:a16="http://schemas.microsoft.com/office/drawing/2014/main" val="2539585261"/>
                    </a:ext>
                  </a:extLst>
                </a:gridCol>
                <a:gridCol w="452628">
                  <a:extLst>
                    <a:ext uri="{9D8B030D-6E8A-4147-A177-3AD203B41FA5}">
                      <a16:colId xmlns:a16="http://schemas.microsoft.com/office/drawing/2014/main" val="3757956320"/>
                    </a:ext>
                  </a:extLst>
                </a:gridCol>
                <a:gridCol w="452628">
                  <a:extLst>
                    <a:ext uri="{9D8B030D-6E8A-4147-A177-3AD203B41FA5}">
                      <a16:colId xmlns:a16="http://schemas.microsoft.com/office/drawing/2014/main" val="2272756146"/>
                    </a:ext>
                  </a:extLst>
                </a:gridCol>
                <a:gridCol w="452628">
                  <a:extLst>
                    <a:ext uri="{9D8B030D-6E8A-4147-A177-3AD203B41FA5}">
                      <a16:colId xmlns:a16="http://schemas.microsoft.com/office/drawing/2014/main" val="4035929156"/>
                    </a:ext>
                  </a:extLst>
                </a:gridCol>
                <a:gridCol w="452628">
                  <a:extLst>
                    <a:ext uri="{9D8B030D-6E8A-4147-A177-3AD203B41FA5}">
                      <a16:colId xmlns:a16="http://schemas.microsoft.com/office/drawing/2014/main" val="3922395004"/>
                    </a:ext>
                  </a:extLst>
                </a:gridCol>
                <a:gridCol w="452628">
                  <a:extLst>
                    <a:ext uri="{9D8B030D-6E8A-4147-A177-3AD203B41FA5}">
                      <a16:colId xmlns:a16="http://schemas.microsoft.com/office/drawing/2014/main" val="2586419385"/>
                    </a:ext>
                  </a:extLst>
                </a:gridCol>
                <a:gridCol w="452628">
                  <a:extLst>
                    <a:ext uri="{9D8B030D-6E8A-4147-A177-3AD203B41FA5}">
                      <a16:colId xmlns:a16="http://schemas.microsoft.com/office/drawing/2014/main" val="1371407451"/>
                    </a:ext>
                  </a:extLst>
                </a:gridCol>
                <a:gridCol w="452628">
                  <a:extLst>
                    <a:ext uri="{9D8B030D-6E8A-4147-A177-3AD203B41FA5}">
                      <a16:colId xmlns:a16="http://schemas.microsoft.com/office/drawing/2014/main" val="2069423680"/>
                    </a:ext>
                  </a:extLst>
                </a:gridCol>
                <a:gridCol w="452628">
                  <a:extLst>
                    <a:ext uri="{9D8B030D-6E8A-4147-A177-3AD203B41FA5}">
                      <a16:colId xmlns:a16="http://schemas.microsoft.com/office/drawing/2014/main" val="1719315346"/>
                    </a:ext>
                  </a:extLst>
                </a:gridCol>
                <a:gridCol w="452628">
                  <a:extLst>
                    <a:ext uri="{9D8B030D-6E8A-4147-A177-3AD203B41FA5}">
                      <a16:colId xmlns:a16="http://schemas.microsoft.com/office/drawing/2014/main" val="803079116"/>
                    </a:ext>
                  </a:extLst>
                </a:gridCol>
                <a:gridCol w="452628">
                  <a:extLst>
                    <a:ext uri="{9D8B030D-6E8A-4147-A177-3AD203B41FA5}">
                      <a16:colId xmlns:a16="http://schemas.microsoft.com/office/drawing/2014/main" val="3128775835"/>
                    </a:ext>
                  </a:extLst>
                </a:gridCol>
                <a:gridCol w="452628">
                  <a:extLst>
                    <a:ext uri="{9D8B030D-6E8A-4147-A177-3AD203B41FA5}">
                      <a16:colId xmlns:a16="http://schemas.microsoft.com/office/drawing/2014/main" val="3412985276"/>
                    </a:ext>
                  </a:extLst>
                </a:gridCol>
                <a:gridCol w="452628">
                  <a:extLst>
                    <a:ext uri="{9D8B030D-6E8A-4147-A177-3AD203B41FA5}">
                      <a16:colId xmlns:a16="http://schemas.microsoft.com/office/drawing/2014/main" val="2906271558"/>
                    </a:ext>
                  </a:extLst>
                </a:gridCol>
                <a:gridCol w="452628">
                  <a:extLst>
                    <a:ext uri="{9D8B030D-6E8A-4147-A177-3AD203B41FA5}">
                      <a16:colId xmlns:a16="http://schemas.microsoft.com/office/drawing/2014/main" val="302823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88765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- 2016-07-30 22:27:47</a:t>
                      </a:r>
                      <a:r>
                        <a:rPr kumimoji="0" lang="ar-AE" sz="1000" b="0" i="0" u="none" strike="noStrike" kern="1200" cap="none" spc="0" normalizeH="0" baseline="0" noProof="0">
                          <a:ln>
                            <a:noFill/>
                          </a:ln>
                          <a:solidFill>
                            <a:prstClr val="black"/>
                          </a:solidFill>
                          <a:effectLst/>
                          <a:uLnTx/>
                          <a:uFillTx/>
                          <a:latin typeface="+mn-lt"/>
                          <a:ea typeface="+mn-ea"/>
                          <a:cs typeface="+mn-cs"/>
                        </a:rPr>
                        <a:t>
يسري فودة في "السلطة الخامسة" على شاشة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r-AE" sz="1000" b="0" i="0" u="none" strike="noStrike" kern="1200" cap="none" spc="0" normalizeH="0" baseline="0" noProof="0">
                          <a:ln>
                            <a:noFill/>
                          </a:ln>
                          <a:solidFill>
                            <a:prstClr val="black"/>
                          </a:solidFill>
                          <a:effectLst/>
                          <a:uLnTx/>
                          <a:uFillTx/>
                          <a:latin typeface="+mn-lt"/>
                          <a:ea typeface="+mn-ea"/>
                          <a:cs typeface="+mn-cs"/>
                        </a:rPr>
                        <a:t>عربية
ابتداء من 3 أغسطس كل أربعاء على الساعة 4:15 مساء بتوقيت غرينتش، 6:15 بتوقيت القاهرة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extLst>
                  <a:ext uri="{0D108BD9-81ED-4DB2-BD59-A6C34878D82A}">
                    <a16:rowId xmlns:a16="http://schemas.microsoft.com/office/drawing/2014/main" val="350689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- 2016-07-30 13:08:02</a:t>
                      </a:r>
                      <a:r>
                        <a:rPr kumimoji="0" lang="ar-AE" sz="1000" b="0" i="0" u="none" strike="noStrike" kern="1200" cap="none" spc="0" normalizeH="0" baseline="0" noProof="0">
                          <a:ln>
                            <a:noFill/>
                          </a:ln>
                          <a:solidFill>
                            <a:prstClr val="black"/>
                          </a:solidFill>
                          <a:effectLst/>
                          <a:uLnTx/>
                          <a:uFillTx/>
                          <a:latin typeface="+mn-lt"/>
                          <a:ea typeface="+mn-ea"/>
                          <a:cs typeface="+mn-cs"/>
                        </a:rPr>
                        <a:t>
رئيس الوزراء الليبي الأسبق علي زيدان لـ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r-AE" sz="1000" b="0" i="0" u="none" strike="noStrike" kern="1200" cap="none" spc="0" normalizeH="0" baseline="0" noProof="0">
                          <a:ln>
                            <a:noFill/>
                          </a:ln>
                          <a:solidFill>
                            <a:prstClr val="black"/>
                          </a:solidFill>
                          <a:effectLst/>
                          <a:uLnTx/>
                          <a:uFillTx/>
                          <a:latin typeface="+mn-lt"/>
                          <a:ea typeface="+mn-ea"/>
                          <a:cs typeface="+mn-cs"/>
                        </a:rPr>
                        <a:t>الحكومة الحالية تفتقد للأهلية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78444437"/>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2259742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- 7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0498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78009561"/>
                    </a:ext>
                  </a:extLst>
                </a:gridCol>
                <a:gridCol w="452628">
                  <a:extLst>
                    <a:ext uri="{9D8B030D-6E8A-4147-A177-3AD203B41FA5}">
                      <a16:colId xmlns:a16="http://schemas.microsoft.com/office/drawing/2014/main" val="2793526801"/>
                    </a:ext>
                  </a:extLst>
                </a:gridCol>
                <a:gridCol w="452628">
                  <a:extLst>
                    <a:ext uri="{9D8B030D-6E8A-4147-A177-3AD203B41FA5}">
                      <a16:colId xmlns:a16="http://schemas.microsoft.com/office/drawing/2014/main" val="1448529904"/>
                    </a:ext>
                  </a:extLst>
                </a:gridCol>
                <a:gridCol w="452628">
                  <a:extLst>
                    <a:ext uri="{9D8B030D-6E8A-4147-A177-3AD203B41FA5}">
                      <a16:colId xmlns:a16="http://schemas.microsoft.com/office/drawing/2014/main" val="1416127475"/>
                    </a:ext>
                  </a:extLst>
                </a:gridCol>
                <a:gridCol w="452628">
                  <a:extLst>
                    <a:ext uri="{9D8B030D-6E8A-4147-A177-3AD203B41FA5}">
                      <a16:colId xmlns:a16="http://schemas.microsoft.com/office/drawing/2014/main" val="753993652"/>
                    </a:ext>
                  </a:extLst>
                </a:gridCol>
                <a:gridCol w="452628">
                  <a:extLst>
                    <a:ext uri="{9D8B030D-6E8A-4147-A177-3AD203B41FA5}">
                      <a16:colId xmlns:a16="http://schemas.microsoft.com/office/drawing/2014/main" val="1872883342"/>
                    </a:ext>
                  </a:extLst>
                </a:gridCol>
                <a:gridCol w="452628">
                  <a:extLst>
                    <a:ext uri="{9D8B030D-6E8A-4147-A177-3AD203B41FA5}">
                      <a16:colId xmlns:a16="http://schemas.microsoft.com/office/drawing/2014/main" val="186277464"/>
                    </a:ext>
                  </a:extLst>
                </a:gridCol>
                <a:gridCol w="452628">
                  <a:extLst>
                    <a:ext uri="{9D8B030D-6E8A-4147-A177-3AD203B41FA5}">
                      <a16:colId xmlns:a16="http://schemas.microsoft.com/office/drawing/2014/main" val="2249019838"/>
                    </a:ext>
                  </a:extLst>
                </a:gridCol>
                <a:gridCol w="452628">
                  <a:extLst>
                    <a:ext uri="{9D8B030D-6E8A-4147-A177-3AD203B41FA5}">
                      <a16:colId xmlns:a16="http://schemas.microsoft.com/office/drawing/2014/main" val="212710338"/>
                    </a:ext>
                  </a:extLst>
                </a:gridCol>
                <a:gridCol w="452628">
                  <a:extLst>
                    <a:ext uri="{9D8B030D-6E8A-4147-A177-3AD203B41FA5}">
                      <a16:colId xmlns:a16="http://schemas.microsoft.com/office/drawing/2014/main" val="2399054681"/>
                    </a:ext>
                  </a:extLst>
                </a:gridCol>
                <a:gridCol w="452628">
                  <a:extLst>
                    <a:ext uri="{9D8B030D-6E8A-4147-A177-3AD203B41FA5}">
                      <a16:colId xmlns:a16="http://schemas.microsoft.com/office/drawing/2014/main" val="2361614040"/>
                    </a:ext>
                  </a:extLst>
                </a:gridCol>
                <a:gridCol w="452628">
                  <a:extLst>
                    <a:ext uri="{9D8B030D-6E8A-4147-A177-3AD203B41FA5}">
                      <a16:colId xmlns:a16="http://schemas.microsoft.com/office/drawing/2014/main" val="286992830"/>
                    </a:ext>
                  </a:extLst>
                </a:gridCol>
                <a:gridCol w="452628">
                  <a:extLst>
                    <a:ext uri="{9D8B030D-6E8A-4147-A177-3AD203B41FA5}">
                      <a16:colId xmlns:a16="http://schemas.microsoft.com/office/drawing/2014/main" val="1767587493"/>
                    </a:ext>
                  </a:extLst>
                </a:gridCol>
                <a:gridCol w="452628">
                  <a:extLst>
                    <a:ext uri="{9D8B030D-6E8A-4147-A177-3AD203B41FA5}">
                      <a16:colId xmlns:a16="http://schemas.microsoft.com/office/drawing/2014/main" val="343188829"/>
                    </a:ext>
                  </a:extLst>
                </a:gridCol>
                <a:gridCol w="452628">
                  <a:extLst>
                    <a:ext uri="{9D8B030D-6E8A-4147-A177-3AD203B41FA5}">
                      <a16:colId xmlns:a16="http://schemas.microsoft.com/office/drawing/2014/main" val="1001017318"/>
                    </a:ext>
                  </a:extLst>
                </a:gridCol>
                <a:gridCol w="452628">
                  <a:extLst>
                    <a:ext uri="{9D8B030D-6E8A-4147-A177-3AD203B41FA5}">
                      <a16:colId xmlns:a16="http://schemas.microsoft.com/office/drawing/2014/main" val="41376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11639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- 2016-07-30 12:24:55</a:t>
                      </a:r>
                      <a:r>
                        <a:rPr kumimoji="0" lang="ar-AE" sz="1000" b="0" i="0" u="none" strike="noStrike" kern="1200" cap="none" spc="0" normalizeH="0" baseline="0" noProof="0">
                          <a:ln>
                            <a:noFill/>
                          </a:ln>
                          <a:solidFill>
                            <a:prstClr val="black"/>
                          </a:solidFill>
                          <a:effectLst/>
                          <a:uLnTx/>
                          <a:uFillTx/>
                          <a:latin typeface="+mn-lt"/>
                          <a:ea typeface="+mn-ea"/>
                          <a:cs typeface="+mn-cs"/>
                        </a:rPr>
                        <a:t>
بعد أعمال العنف التي هزت ألمانيا خلال الأسبوع الماضي، انصب تركيز وسائل الإعلام على المجرمين المنفذين. في "صورة الأسبوع" #</a:t>
                      </a:r>
                      <a:r>
                        <a:rPr kumimoji="0" lang="en-US" sz="1000" b="0" i="0" u="none" strike="noStrike" kern="1200" cap="none" spc="0" normalizeH="0" baseline="0" noProof="0">
                          <a:ln>
                            <a:noFill/>
                          </a:ln>
                          <a:solidFill>
                            <a:prstClr val="black"/>
                          </a:solidFill>
                          <a:effectLst/>
                          <a:uLnTx/>
                          <a:uFillTx/>
                          <a:latin typeface="+mn-lt"/>
                          <a:ea typeface="+mn-ea"/>
                          <a:cs typeface="+mn-cs"/>
                        </a:rPr>
                        <a:t>DWMyPic ، </a:t>
                      </a:r>
                      <a:r>
                        <a:rPr kumimoji="0" lang="ar-AE" sz="1000" b="0" i="0" u="none" strike="noStrike" kern="1200" cap="none" spc="0" normalizeH="0" baseline="0" noProof="0">
                          <a:ln>
                            <a:noFill/>
                          </a:ln>
                          <a:solidFill>
                            <a:prstClr val="black"/>
                          </a:solidFill>
                          <a:effectLst/>
                          <a:uLnTx/>
                          <a:uFillTx/>
                          <a:latin typeface="+mn-lt"/>
                          <a:ea typeface="+mn-ea"/>
                          <a:cs typeface="+mn-cs"/>
                        </a:rPr>
                        <a:t>يلفت فلاح آلياس، الصحفي ومقدم الأخبار في </a:t>
                      </a:r>
                      <a:r>
                        <a:rPr kumimoji="0" lang="en-US" sz="1000" b="0" i="0" u="none" strike="noStrike" kern="1200" cap="none" spc="0" normalizeH="0" baseline="0" noProof="0">
                          <a:ln>
                            <a:noFill/>
                          </a:ln>
                          <a:solidFill>
                            <a:prstClr val="black"/>
                          </a:solidFill>
                          <a:effectLst/>
                          <a:uLnTx/>
                          <a:uFillTx/>
                          <a:latin typeface="+mn-lt"/>
                          <a:ea typeface="+mn-ea"/>
                          <a:cs typeface="+mn-cs"/>
                        </a:rPr>
                        <a:t>DW</a:t>
                      </a:r>
                      <a:r>
                        <a:rPr kumimoji="0" lang="ar-AE" sz="1000" b="0" i="0" u="none" strike="noStrike" kern="1200" cap="none" spc="0" normalizeH="0" baseline="0" noProof="0">
                          <a:ln>
                            <a:noFill/>
                          </a:ln>
                          <a:solidFill>
                            <a:prstClr val="black"/>
                          </a:solidFill>
                          <a:effectLst/>
                          <a:uLnTx/>
                          <a:uFillTx/>
                          <a:latin typeface="+mn-lt"/>
                          <a:ea typeface="+mn-ea"/>
                          <a:cs typeface="+mn-cs"/>
                        </a:rPr>
                        <a:t>عربية، النظر إلى الضحايا الذين لا يتم ذكرهم سوى كأرقام مجردة.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extLst>
                  <a:ext uri="{0D108BD9-81ED-4DB2-BD59-A6C34878D82A}">
                    <a16:rowId xmlns:a16="http://schemas.microsoft.com/office/drawing/2014/main" val="1439302340"/>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664572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- 8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9169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09235132"/>
                    </a:ext>
                  </a:extLst>
                </a:gridCol>
                <a:gridCol w="452628">
                  <a:extLst>
                    <a:ext uri="{9D8B030D-6E8A-4147-A177-3AD203B41FA5}">
                      <a16:colId xmlns:a16="http://schemas.microsoft.com/office/drawing/2014/main" val="3440302442"/>
                    </a:ext>
                  </a:extLst>
                </a:gridCol>
                <a:gridCol w="452628">
                  <a:extLst>
                    <a:ext uri="{9D8B030D-6E8A-4147-A177-3AD203B41FA5}">
                      <a16:colId xmlns:a16="http://schemas.microsoft.com/office/drawing/2014/main" val="2840727241"/>
                    </a:ext>
                  </a:extLst>
                </a:gridCol>
                <a:gridCol w="452628">
                  <a:extLst>
                    <a:ext uri="{9D8B030D-6E8A-4147-A177-3AD203B41FA5}">
                      <a16:colId xmlns:a16="http://schemas.microsoft.com/office/drawing/2014/main" val="2375186697"/>
                    </a:ext>
                  </a:extLst>
                </a:gridCol>
                <a:gridCol w="452628">
                  <a:extLst>
                    <a:ext uri="{9D8B030D-6E8A-4147-A177-3AD203B41FA5}">
                      <a16:colId xmlns:a16="http://schemas.microsoft.com/office/drawing/2014/main" val="2469935914"/>
                    </a:ext>
                  </a:extLst>
                </a:gridCol>
                <a:gridCol w="452628">
                  <a:extLst>
                    <a:ext uri="{9D8B030D-6E8A-4147-A177-3AD203B41FA5}">
                      <a16:colId xmlns:a16="http://schemas.microsoft.com/office/drawing/2014/main" val="3168567516"/>
                    </a:ext>
                  </a:extLst>
                </a:gridCol>
                <a:gridCol w="452628">
                  <a:extLst>
                    <a:ext uri="{9D8B030D-6E8A-4147-A177-3AD203B41FA5}">
                      <a16:colId xmlns:a16="http://schemas.microsoft.com/office/drawing/2014/main" val="3993413072"/>
                    </a:ext>
                  </a:extLst>
                </a:gridCol>
                <a:gridCol w="452628">
                  <a:extLst>
                    <a:ext uri="{9D8B030D-6E8A-4147-A177-3AD203B41FA5}">
                      <a16:colId xmlns:a16="http://schemas.microsoft.com/office/drawing/2014/main" val="3707283847"/>
                    </a:ext>
                  </a:extLst>
                </a:gridCol>
                <a:gridCol w="452628">
                  <a:extLst>
                    <a:ext uri="{9D8B030D-6E8A-4147-A177-3AD203B41FA5}">
                      <a16:colId xmlns:a16="http://schemas.microsoft.com/office/drawing/2014/main" val="2272976604"/>
                    </a:ext>
                  </a:extLst>
                </a:gridCol>
                <a:gridCol w="452628">
                  <a:extLst>
                    <a:ext uri="{9D8B030D-6E8A-4147-A177-3AD203B41FA5}">
                      <a16:colId xmlns:a16="http://schemas.microsoft.com/office/drawing/2014/main" val="3986607322"/>
                    </a:ext>
                  </a:extLst>
                </a:gridCol>
                <a:gridCol w="452628">
                  <a:extLst>
                    <a:ext uri="{9D8B030D-6E8A-4147-A177-3AD203B41FA5}">
                      <a16:colId xmlns:a16="http://schemas.microsoft.com/office/drawing/2014/main" val="3028245780"/>
                    </a:ext>
                  </a:extLst>
                </a:gridCol>
                <a:gridCol w="452628">
                  <a:extLst>
                    <a:ext uri="{9D8B030D-6E8A-4147-A177-3AD203B41FA5}">
                      <a16:colId xmlns:a16="http://schemas.microsoft.com/office/drawing/2014/main" val="1343141953"/>
                    </a:ext>
                  </a:extLst>
                </a:gridCol>
                <a:gridCol w="452628">
                  <a:extLst>
                    <a:ext uri="{9D8B030D-6E8A-4147-A177-3AD203B41FA5}">
                      <a16:colId xmlns:a16="http://schemas.microsoft.com/office/drawing/2014/main" val="2514333923"/>
                    </a:ext>
                  </a:extLst>
                </a:gridCol>
                <a:gridCol w="452628">
                  <a:extLst>
                    <a:ext uri="{9D8B030D-6E8A-4147-A177-3AD203B41FA5}">
                      <a16:colId xmlns:a16="http://schemas.microsoft.com/office/drawing/2014/main" val="1306449685"/>
                    </a:ext>
                  </a:extLst>
                </a:gridCol>
                <a:gridCol w="452628">
                  <a:extLst>
                    <a:ext uri="{9D8B030D-6E8A-4147-A177-3AD203B41FA5}">
                      <a16:colId xmlns:a16="http://schemas.microsoft.com/office/drawing/2014/main" val="629008773"/>
                    </a:ext>
                  </a:extLst>
                </a:gridCol>
                <a:gridCol w="452628">
                  <a:extLst>
                    <a:ext uri="{9D8B030D-6E8A-4147-A177-3AD203B41FA5}">
                      <a16:colId xmlns:a16="http://schemas.microsoft.com/office/drawing/2014/main" val="1816754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6002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- 2016-07-30 08:00:00</a:t>
                      </a:r>
                      <a:r>
                        <a:rPr kumimoji="0" lang="ar-AE" sz="1000" b="0" i="0" u="none" strike="noStrike" kern="1200" cap="none" spc="0" normalizeH="0" baseline="0" noProof="0">
                          <a:ln>
                            <a:noFill/>
                          </a:ln>
                          <a:solidFill>
                            <a:prstClr val="black"/>
                          </a:solidFill>
                          <a:effectLst/>
                          <a:uLnTx/>
                          <a:uFillTx/>
                          <a:latin typeface="+mn-lt"/>
                          <a:ea typeface="+mn-ea"/>
                          <a:cs typeface="+mn-cs"/>
                        </a:rPr>
                        <a:t>
يوروماكس مع غالية داغستاني
غالية داغستاني - </a:t>
                      </a:r>
                      <a:r>
                        <a:rPr kumimoji="0" lang="en-US" sz="1000" b="0" i="0" u="none" strike="noStrike" kern="1200" cap="none" spc="0" normalizeH="0" baseline="0" noProof="0">
                          <a:ln>
                            <a:noFill/>
                          </a:ln>
                          <a:solidFill>
                            <a:prstClr val="black"/>
                          </a:solidFill>
                          <a:effectLst/>
                          <a:uLnTx/>
                          <a:uFillTx/>
                          <a:latin typeface="+mn-lt"/>
                          <a:ea typeface="+mn-ea"/>
                          <a:cs typeface="+mn-cs"/>
                        </a:rPr>
                        <a:t>Ghalia Daghstani
</a:t>
                      </a:r>
                      <a:r>
                        <a:rPr kumimoji="0" lang="ar-AE" sz="1000" b="0" i="0" u="none" strike="noStrike" kern="1200" cap="none" spc="0" normalizeH="0" baseline="0" noProof="0">
                          <a:ln>
                            <a:noFill/>
                          </a:ln>
                          <a:solidFill>
                            <a:prstClr val="black"/>
                          </a:solidFill>
                          <a:effectLst/>
                          <a:uLnTx/>
                          <a:uFillTx/>
                          <a:latin typeface="+mn-lt"/>
                          <a:ea typeface="+mn-ea"/>
                          <a:cs typeface="+mn-cs"/>
                        </a:rPr>
                        <a:t>تشاهدون في هذه الحلقة تقريرا عن فنانة الماكياج البريطانية ليزا إلدريدج التي يتابعها على اليوتوب أكثر من ثلاثة ملايين ونصف شخص، و سنتعرف على مطعم "أوستيريا فرانشيسكانا" الإيطالي في مدينة مودينا الإيطالية الذي أختير كأفضل مطعم في العالم لهذا العام، كما سنأخذكم في رحلة إلى ألمانيا.. يبث البرنامج مساء كل يوم أحد..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66.67%</a:t>
                      </a:r>
                    </a:p>
                  </a:txBody>
                  <a:tcPr/>
                </a:tc>
                <a:extLst>
                  <a:ext uri="{0D108BD9-81ED-4DB2-BD59-A6C34878D82A}">
                    <a16:rowId xmlns:a16="http://schemas.microsoft.com/office/drawing/2014/main" val="3331147565"/>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3307814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- 9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54641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47950378"/>
                    </a:ext>
                  </a:extLst>
                </a:gridCol>
                <a:gridCol w="452628">
                  <a:extLst>
                    <a:ext uri="{9D8B030D-6E8A-4147-A177-3AD203B41FA5}">
                      <a16:colId xmlns:a16="http://schemas.microsoft.com/office/drawing/2014/main" val="2063478255"/>
                    </a:ext>
                  </a:extLst>
                </a:gridCol>
                <a:gridCol w="452628">
                  <a:extLst>
                    <a:ext uri="{9D8B030D-6E8A-4147-A177-3AD203B41FA5}">
                      <a16:colId xmlns:a16="http://schemas.microsoft.com/office/drawing/2014/main" val="2232406793"/>
                    </a:ext>
                  </a:extLst>
                </a:gridCol>
                <a:gridCol w="452628">
                  <a:extLst>
                    <a:ext uri="{9D8B030D-6E8A-4147-A177-3AD203B41FA5}">
                      <a16:colId xmlns:a16="http://schemas.microsoft.com/office/drawing/2014/main" val="35477482"/>
                    </a:ext>
                  </a:extLst>
                </a:gridCol>
                <a:gridCol w="452628">
                  <a:extLst>
                    <a:ext uri="{9D8B030D-6E8A-4147-A177-3AD203B41FA5}">
                      <a16:colId xmlns:a16="http://schemas.microsoft.com/office/drawing/2014/main" val="2677883712"/>
                    </a:ext>
                  </a:extLst>
                </a:gridCol>
                <a:gridCol w="452628">
                  <a:extLst>
                    <a:ext uri="{9D8B030D-6E8A-4147-A177-3AD203B41FA5}">
                      <a16:colId xmlns:a16="http://schemas.microsoft.com/office/drawing/2014/main" val="2496811475"/>
                    </a:ext>
                  </a:extLst>
                </a:gridCol>
                <a:gridCol w="452628">
                  <a:extLst>
                    <a:ext uri="{9D8B030D-6E8A-4147-A177-3AD203B41FA5}">
                      <a16:colId xmlns:a16="http://schemas.microsoft.com/office/drawing/2014/main" val="2886511686"/>
                    </a:ext>
                  </a:extLst>
                </a:gridCol>
                <a:gridCol w="452628">
                  <a:extLst>
                    <a:ext uri="{9D8B030D-6E8A-4147-A177-3AD203B41FA5}">
                      <a16:colId xmlns:a16="http://schemas.microsoft.com/office/drawing/2014/main" val="2267518600"/>
                    </a:ext>
                  </a:extLst>
                </a:gridCol>
                <a:gridCol w="452628">
                  <a:extLst>
                    <a:ext uri="{9D8B030D-6E8A-4147-A177-3AD203B41FA5}">
                      <a16:colId xmlns:a16="http://schemas.microsoft.com/office/drawing/2014/main" val="2634729714"/>
                    </a:ext>
                  </a:extLst>
                </a:gridCol>
                <a:gridCol w="452628">
                  <a:extLst>
                    <a:ext uri="{9D8B030D-6E8A-4147-A177-3AD203B41FA5}">
                      <a16:colId xmlns:a16="http://schemas.microsoft.com/office/drawing/2014/main" val="706861788"/>
                    </a:ext>
                  </a:extLst>
                </a:gridCol>
                <a:gridCol w="452628">
                  <a:extLst>
                    <a:ext uri="{9D8B030D-6E8A-4147-A177-3AD203B41FA5}">
                      <a16:colId xmlns:a16="http://schemas.microsoft.com/office/drawing/2014/main" val="320865796"/>
                    </a:ext>
                  </a:extLst>
                </a:gridCol>
                <a:gridCol w="452628">
                  <a:extLst>
                    <a:ext uri="{9D8B030D-6E8A-4147-A177-3AD203B41FA5}">
                      <a16:colId xmlns:a16="http://schemas.microsoft.com/office/drawing/2014/main" val="4065525992"/>
                    </a:ext>
                  </a:extLst>
                </a:gridCol>
                <a:gridCol w="452628">
                  <a:extLst>
                    <a:ext uri="{9D8B030D-6E8A-4147-A177-3AD203B41FA5}">
                      <a16:colId xmlns:a16="http://schemas.microsoft.com/office/drawing/2014/main" val="255162620"/>
                    </a:ext>
                  </a:extLst>
                </a:gridCol>
                <a:gridCol w="452628">
                  <a:extLst>
                    <a:ext uri="{9D8B030D-6E8A-4147-A177-3AD203B41FA5}">
                      <a16:colId xmlns:a16="http://schemas.microsoft.com/office/drawing/2014/main" val="1400248361"/>
                    </a:ext>
                  </a:extLst>
                </a:gridCol>
                <a:gridCol w="452628">
                  <a:extLst>
                    <a:ext uri="{9D8B030D-6E8A-4147-A177-3AD203B41FA5}">
                      <a16:colId xmlns:a16="http://schemas.microsoft.com/office/drawing/2014/main" val="1239337557"/>
                    </a:ext>
                  </a:extLst>
                </a:gridCol>
                <a:gridCol w="452628">
                  <a:extLst>
                    <a:ext uri="{9D8B030D-6E8A-4147-A177-3AD203B41FA5}">
                      <a16:colId xmlns:a16="http://schemas.microsoft.com/office/drawing/2014/main" val="3566384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71551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21:33:31</a:t>
                      </a:r>
                      <a:r>
                        <a:rPr kumimoji="0" lang="ar-AE" sz="1000" b="0" i="0" u="none" strike="noStrike" kern="1200" cap="none" spc="0" normalizeH="0" baseline="0" noProof="0">
                          <a:ln>
                            <a:noFill/>
                          </a:ln>
                          <a:solidFill>
                            <a:prstClr val="black"/>
                          </a:solidFill>
                          <a:effectLst/>
                          <a:uLnTx/>
                          <a:uFillTx/>
                          <a:latin typeface="+mn-lt"/>
                          <a:ea typeface="+mn-ea"/>
                          <a:cs typeface="+mn-cs"/>
                        </a:rPr>
                        <a:t>
مسائية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r-AE" sz="1000" b="0" i="0" u="none" strike="noStrike" kern="1200" cap="none" spc="0" normalizeH="0" baseline="0" noProof="0">
                          <a:ln>
                            <a:noFill/>
                          </a:ln>
                          <a:solidFill>
                            <a:prstClr val="black"/>
                          </a:solidFill>
                          <a:effectLst/>
                          <a:uLnTx/>
                          <a:uFillTx/>
                          <a:latin typeface="+mn-lt"/>
                          <a:ea typeface="+mn-ea"/>
                          <a:cs typeface="+mn-cs"/>
                        </a:rPr>
                        <a:t>دكتور عادل الشجاع: المجلس السياسي الجديد يساعد في تقدم المفاوضات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extLst>
                  <a:ext uri="{0D108BD9-81ED-4DB2-BD59-A6C34878D82A}">
                    <a16:rowId xmlns:a16="http://schemas.microsoft.com/office/drawing/2014/main" val="291486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21:33:11</a:t>
                      </a:r>
                      <a:r>
                        <a:rPr kumimoji="0" lang="ar-AE" sz="1000" b="0" i="0" u="none" strike="noStrike" kern="1200" cap="none" spc="0" normalizeH="0" baseline="0" noProof="0">
                          <a:ln>
                            <a:noFill/>
                          </a:ln>
                          <a:solidFill>
                            <a:prstClr val="black"/>
                          </a:solidFill>
                          <a:effectLst/>
                          <a:uLnTx/>
                          <a:uFillTx/>
                          <a:latin typeface="+mn-lt"/>
                          <a:ea typeface="+mn-ea"/>
                          <a:cs typeface="+mn-cs"/>
                        </a:rPr>
                        <a:t>
مسائية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الهدف من إنشاء المجلس السياسي في اليمن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extLst>
                  <a:ext uri="{0D108BD9-81ED-4DB2-BD59-A6C34878D82A}">
                    <a16:rowId xmlns:a16="http://schemas.microsoft.com/office/drawing/2014/main" val="228043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21:32:39</a:t>
                      </a:r>
                      <a:r>
                        <a:rPr kumimoji="0" lang="ar-AE" sz="1000" b="0" i="0" u="none" strike="noStrike" kern="1200" cap="none" spc="0" normalizeH="0" baseline="0" noProof="0">
                          <a:ln>
                            <a:noFill/>
                          </a:ln>
                          <a:solidFill>
                            <a:prstClr val="black"/>
                          </a:solidFill>
                          <a:effectLst/>
                          <a:uLnTx/>
                          <a:uFillTx/>
                          <a:latin typeface="+mn-lt"/>
                          <a:ea typeface="+mn-ea"/>
                          <a:cs typeface="+mn-cs"/>
                        </a:rPr>
                        <a:t>
مسائية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r-AE" sz="1000" b="0" i="0" u="none" strike="noStrike" kern="1200" cap="none" spc="0" normalizeH="0" baseline="0" noProof="0">
                          <a:ln>
                            <a:noFill/>
                          </a:ln>
                          <a:solidFill>
                            <a:prstClr val="black"/>
                          </a:solidFill>
                          <a:effectLst/>
                          <a:uLnTx/>
                          <a:uFillTx/>
                          <a:latin typeface="+mn-lt"/>
                          <a:ea typeface="+mn-ea"/>
                          <a:cs typeface="+mn-cs"/>
                        </a:rPr>
                        <a:t>دكتور مولاك: "لا نريد تأثير للتيار السلفي أو الوهابي في ألمانيا"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extLst>
                  <a:ext uri="{0D108BD9-81ED-4DB2-BD59-A6C34878D82A}">
                    <a16:rowId xmlns:a16="http://schemas.microsoft.com/office/drawing/2014/main" val="1803943622"/>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1900976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- 10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534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79225801"/>
                    </a:ext>
                  </a:extLst>
                </a:gridCol>
                <a:gridCol w="452628">
                  <a:extLst>
                    <a:ext uri="{9D8B030D-6E8A-4147-A177-3AD203B41FA5}">
                      <a16:colId xmlns:a16="http://schemas.microsoft.com/office/drawing/2014/main" val="1236791546"/>
                    </a:ext>
                  </a:extLst>
                </a:gridCol>
                <a:gridCol w="452628">
                  <a:extLst>
                    <a:ext uri="{9D8B030D-6E8A-4147-A177-3AD203B41FA5}">
                      <a16:colId xmlns:a16="http://schemas.microsoft.com/office/drawing/2014/main" val="3696372461"/>
                    </a:ext>
                  </a:extLst>
                </a:gridCol>
                <a:gridCol w="452628">
                  <a:extLst>
                    <a:ext uri="{9D8B030D-6E8A-4147-A177-3AD203B41FA5}">
                      <a16:colId xmlns:a16="http://schemas.microsoft.com/office/drawing/2014/main" val="2335245780"/>
                    </a:ext>
                  </a:extLst>
                </a:gridCol>
                <a:gridCol w="452628">
                  <a:extLst>
                    <a:ext uri="{9D8B030D-6E8A-4147-A177-3AD203B41FA5}">
                      <a16:colId xmlns:a16="http://schemas.microsoft.com/office/drawing/2014/main" val="1496174962"/>
                    </a:ext>
                  </a:extLst>
                </a:gridCol>
                <a:gridCol w="452628">
                  <a:extLst>
                    <a:ext uri="{9D8B030D-6E8A-4147-A177-3AD203B41FA5}">
                      <a16:colId xmlns:a16="http://schemas.microsoft.com/office/drawing/2014/main" val="1680449832"/>
                    </a:ext>
                  </a:extLst>
                </a:gridCol>
                <a:gridCol w="452628">
                  <a:extLst>
                    <a:ext uri="{9D8B030D-6E8A-4147-A177-3AD203B41FA5}">
                      <a16:colId xmlns:a16="http://schemas.microsoft.com/office/drawing/2014/main" val="2553228790"/>
                    </a:ext>
                  </a:extLst>
                </a:gridCol>
                <a:gridCol w="452628">
                  <a:extLst>
                    <a:ext uri="{9D8B030D-6E8A-4147-A177-3AD203B41FA5}">
                      <a16:colId xmlns:a16="http://schemas.microsoft.com/office/drawing/2014/main" val="211386374"/>
                    </a:ext>
                  </a:extLst>
                </a:gridCol>
                <a:gridCol w="452628">
                  <a:extLst>
                    <a:ext uri="{9D8B030D-6E8A-4147-A177-3AD203B41FA5}">
                      <a16:colId xmlns:a16="http://schemas.microsoft.com/office/drawing/2014/main" val="2086937959"/>
                    </a:ext>
                  </a:extLst>
                </a:gridCol>
                <a:gridCol w="452628">
                  <a:extLst>
                    <a:ext uri="{9D8B030D-6E8A-4147-A177-3AD203B41FA5}">
                      <a16:colId xmlns:a16="http://schemas.microsoft.com/office/drawing/2014/main" val="575403578"/>
                    </a:ext>
                  </a:extLst>
                </a:gridCol>
                <a:gridCol w="452628">
                  <a:extLst>
                    <a:ext uri="{9D8B030D-6E8A-4147-A177-3AD203B41FA5}">
                      <a16:colId xmlns:a16="http://schemas.microsoft.com/office/drawing/2014/main" val="895426910"/>
                    </a:ext>
                  </a:extLst>
                </a:gridCol>
                <a:gridCol w="452628">
                  <a:extLst>
                    <a:ext uri="{9D8B030D-6E8A-4147-A177-3AD203B41FA5}">
                      <a16:colId xmlns:a16="http://schemas.microsoft.com/office/drawing/2014/main" val="2569536056"/>
                    </a:ext>
                  </a:extLst>
                </a:gridCol>
                <a:gridCol w="452628">
                  <a:extLst>
                    <a:ext uri="{9D8B030D-6E8A-4147-A177-3AD203B41FA5}">
                      <a16:colId xmlns:a16="http://schemas.microsoft.com/office/drawing/2014/main" val="1389342212"/>
                    </a:ext>
                  </a:extLst>
                </a:gridCol>
                <a:gridCol w="452628">
                  <a:extLst>
                    <a:ext uri="{9D8B030D-6E8A-4147-A177-3AD203B41FA5}">
                      <a16:colId xmlns:a16="http://schemas.microsoft.com/office/drawing/2014/main" val="2515514610"/>
                    </a:ext>
                  </a:extLst>
                </a:gridCol>
                <a:gridCol w="452628">
                  <a:extLst>
                    <a:ext uri="{9D8B030D-6E8A-4147-A177-3AD203B41FA5}">
                      <a16:colId xmlns:a16="http://schemas.microsoft.com/office/drawing/2014/main" val="1868730984"/>
                    </a:ext>
                  </a:extLst>
                </a:gridCol>
                <a:gridCol w="452628">
                  <a:extLst>
                    <a:ext uri="{9D8B030D-6E8A-4147-A177-3AD203B41FA5}">
                      <a16:colId xmlns:a16="http://schemas.microsoft.com/office/drawing/2014/main" val="3775673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86193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21:32:01</a:t>
                      </a:r>
                      <a:r>
                        <a:rPr kumimoji="0" lang="ar-AE" sz="1000" b="0" i="0" u="none" strike="noStrike" kern="1200" cap="none" spc="0" normalizeH="0" baseline="0" noProof="0">
                          <a:ln>
                            <a:noFill/>
                          </a:ln>
                          <a:solidFill>
                            <a:prstClr val="black"/>
                          </a:solidFill>
                          <a:effectLst/>
                          <a:uLnTx/>
                          <a:uFillTx/>
                          <a:latin typeface="+mn-lt"/>
                          <a:ea typeface="+mn-ea"/>
                          <a:cs typeface="+mn-cs"/>
                        </a:rPr>
                        <a:t>
مسائية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فقه الواقع في الإسلام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extLst>
                  <a:ext uri="{0D108BD9-81ED-4DB2-BD59-A6C34878D82A}">
                    <a16:rowId xmlns:a16="http://schemas.microsoft.com/office/drawing/2014/main" val="44082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20:09:39</a:t>
                      </a:r>
                      <a:r>
                        <a:rPr kumimoji="0" lang="ar-AE" sz="1000" b="0" i="0" u="none" strike="noStrike" kern="1200" cap="none" spc="0" normalizeH="0" baseline="0" noProof="0">
                          <a:ln>
                            <a:noFill/>
                          </a:ln>
                          <a:solidFill>
                            <a:prstClr val="black"/>
                          </a:solidFill>
                          <a:effectLst/>
                          <a:uLnTx/>
                          <a:uFillTx/>
                          <a:latin typeface="+mn-lt"/>
                          <a:ea typeface="+mn-ea"/>
                          <a:cs typeface="+mn-cs"/>
                        </a:rPr>
                        <a:t>
في ضيف وحكاية
حديث في العمق مع رئيس الوزراء الليبي السابق علي زيدان حول ما آلت إليه الأوضاع في ليبيا
والتحديات التي واجهته أثناء توليه رئاسة الحكومة  
تابعوا الحلقة يوم الاحد 31 يوليو في السابعة والنصف مساء
 ضيف وحكاية مع سماح الطويل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a:t>
                      </a:r>
                    </a:p>
                  </a:txBody>
                  <a:tcPr/>
                </a:tc>
                <a:extLst>
                  <a:ext uri="{0D108BD9-81ED-4DB2-BD59-A6C34878D82A}">
                    <a16:rowId xmlns:a16="http://schemas.microsoft.com/office/drawing/2014/main" val="2925028516"/>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2039307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- 11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74847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41472620"/>
                    </a:ext>
                  </a:extLst>
                </a:gridCol>
                <a:gridCol w="452628">
                  <a:extLst>
                    <a:ext uri="{9D8B030D-6E8A-4147-A177-3AD203B41FA5}">
                      <a16:colId xmlns:a16="http://schemas.microsoft.com/office/drawing/2014/main" val="1368338978"/>
                    </a:ext>
                  </a:extLst>
                </a:gridCol>
                <a:gridCol w="452628">
                  <a:extLst>
                    <a:ext uri="{9D8B030D-6E8A-4147-A177-3AD203B41FA5}">
                      <a16:colId xmlns:a16="http://schemas.microsoft.com/office/drawing/2014/main" val="2573750352"/>
                    </a:ext>
                  </a:extLst>
                </a:gridCol>
                <a:gridCol w="452628">
                  <a:extLst>
                    <a:ext uri="{9D8B030D-6E8A-4147-A177-3AD203B41FA5}">
                      <a16:colId xmlns:a16="http://schemas.microsoft.com/office/drawing/2014/main" val="3707792857"/>
                    </a:ext>
                  </a:extLst>
                </a:gridCol>
                <a:gridCol w="452628">
                  <a:extLst>
                    <a:ext uri="{9D8B030D-6E8A-4147-A177-3AD203B41FA5}">
                      <a16:colId xmlns:a16="http://schemas.microsoft.com/office/drawing/2014/main" val="1476659075"/>
                    </a:ext>
                  </a:extLst>
                </a:gridCol>
                <a:gridCol w="452628">
                  <a:extLst>
                    <a:ext uri="{9D8B030D-6E8A-4147-A177-3AD203B41FA5}">
                      <a16:colId xmlns:a16="http://schemas.microsoft.com/office/drawing/2014/main" val="856292688"/>
                    </a:ext>
                  </a:extLst>
                </a:gridCol>
                <a:gridCol w="452628">
                  <a:extLst>
                    <a:ext uri="{9D8B030D-6E8A-4147-A177-3AD203B41FA5}">
                      <a16:colId xmlns:a16="http://schemas.microsoft.com/office/drawing/2014/main" val="870841127"/>
                    </a:ext>
                  </a:extLst>
                </a:gridCol>
                <a:gridCol w="452628">
                  <a:extLst>
                    <a:ext uri="{9D8B030D-6E8A-4147-A177-3AD203B41FA5}">
                      <a16:colId xmlns:a16="http://schemas.microsoft.com/office/drawing/2014/main" val="602243682"/>
                    </a:ext>
                  </a:extLst>
                </a:gridCol>
                <a:gridCol w="452628">
                  <a:extLst>
                    <a:ext uri="{9D8B030D-6E8A-4147-A177-3AD203B41FA5}">
                      <a16:colId xmlns:a16="http://schemas.microsoft.com/office/drawing/2014/main" val="1188593318"/>
                    </a:ext>
                  </a:extLst>
                </a:gridCol>
                <a:gridCol w="452628">
                  <a:extLst>
                    <a:ext uri="{9D8B030D-6E8A-4147-A177-3AD203B41FA5}">
                      <a16:colId xmlns:a16="http://schemas.microsoft.com/office/drawing/2014/main" val="3109896511"/>
                    </a:ext>
                  </a:extLst>
                </a:gridCol>
                <a:gridCol w="452628">
                  <a:extLst>
                    <a:ext uri="{9D8B030D-6E8A-4147-A177-3AD203B41FA5}">
                      <a16:colId xmlns:a16="http://schemas.microsoft.com/office/drawing/2014/main" val="771022463"/>
                    </a:ext>
                  </a:extLst>
                </a:gridCol>
                <a:gridCol w="452628">
                  <a:extLst>
                    <a:ext uri="{9D8B030D-6E8A-4147-A177-3AD203B41FA5}">
                      <a16:colId xmlns:a16="http://schemas.microsoft.com/office/drawing/2014/main" val="3237069130"/>
                    </a:ext>
                  </a:extLst>
                </a:gridCol>
                <a:gridCol w="452628">
                  <a:extLst>
                    <a:ext uri="{9D8B030D-6E8A-4147-A177-3AD203B41FA5}">
                      <a16:colId xmlns:a16="http://schemas.microsoft.com/office/drawing/2014/main" val="3156084968"/>
                    </a:ext>
                  </a:extLst>
                </a:gridCol>
                <a:gridCol w="452628">
                  <a:extLst>
                    <a:ext uri="{9D8B030D-6E8A-4147-A177-3AD203B41FA5}">
                      <a16:colId xmlns:a16="http://schemas.microsoft.com/office/drawing/2014/main" val="3262014451"/>
                    </a:ext>
                  </a:extLst>
                </a:gridCol>
                <a:gridCol w="452628">
                  <a:extLst>
                    <a:ext uri="{9D8B030D-6E8A-4147-A177-3AD203B41FA5}">
                      <a16:colId xmlns:a16="http://schemas.microsoft.com/office/drawing/2014/main" val="3495355221"/>
                    </a:ext>
                  </a:extLst>
                </a:gridCol>
                <a:gridCol w="452628">
                  <a:extLst>
                    <a:ext uri="{9D8B030D-6E8A-4147-A177-3AD203B41FA5}">
                      <a16:colId xmlns:a16="http://schemas.microsoft.com/office/drawing/2014/main" val="2524461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7902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19:13:52</a:t>
                      </a:r>
                      <a:r>
                        <a:rPr kumimoji="0" lang="ar-AE" sz="1000" b="0" i="0" u="none" strike="noStrike" kern="1200" cap="none" spc="0" normalizeH="0" baseline="0" noProof="0">
                          <a:ln>
                            <a:noFill/>
                          </a:ln>
                          <a:solidFill>
                            <a:prstClr val="black"/>
                          </a:solidFill>
                          <a:effectLst/>
                          <a:uLnTx/>
                          <a:uFillTx/>
                          <a:latin typeface="+mn-lt"/>
                          <a:ea typeface="+mn-ea"/>
                          <a:cs typeface="+mn-cs"/>
                        </a:rPr>
                        <a:t>
الحلقة الكاملة من البرنامج الكوميدي "البشير شو" يتناول الكوميدي العراقي أحمد البشير بطريقته النقدية الساخرة قمة "الخيمة" العربية، و "غزو الصرصر للعراق"، وموجة الحر التي هي فق رجل دين "مؤامرة أمريكية"، إضافة إلى موضوعات أخرى شيقة. مشاهدة ممتعة
البشير شو - </a:t>
                      </a:r>
                      <a:r>
                        <a:rPr kumimoji="0" lang="en-US" sz="1000" b="0" i="0" u="none" strike="noStrike" kern="1200" cap="none" spc="0" normalizeH="0" baseline="0" noProof="0">
                          <a:ln>
                            <a:noFill/>
                          </a:ln>
                          <a:solidFill>
                            <a:prstClr val="black"/>
                          </a:solidFill>
                          <a:effectLst/>
                          <a:uLnTx/>
                          <a:uFillTx/>
                          <a:latin typeface="+mn-lt"/>
                          <a:ea typeface="+mn-ea"/>
                          <a:cs typeface="+mn-cs"/>
                        </a:rPr>
                        <a:t>albasheer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711090787"/>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1782958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- 12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30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89286620"/>
                    </a:ext>
                  </a:extLst>
                </a:gridCol>
                <a:gridCol w="452628">
                  <a:extLst>
                    <a:ext uri="{9D8B030D-6E8A-4147-A177-3AD203B41FA5}">
                      <a16:colId xmlns:a16="http://schemas.microsoft.com/office/drawing/2014/main" val="3234669224"/>
                    </a:ext>
                  </a:extLst>
                </a:gridCol>
                <a:gridCol w="452628">
                  <a:extLst>
                    <a:ext uri="{9D8B030D-6E8A-4147-A177-3AD203B41FA5}">
                      <a16:colId xmlns:a16="http://schemas.microsoft.com/office/drawing/2014/main" val="1448409688"/>
                    </a:ext>
                  </a:extLst>
                </a:gridCol>
                <a:gridCol w="452628">
                  <a:extLst>
                    <a:ext uri="{9D8B030D-6E8A-4147-A177-3AD203B41FA5}">
                      <a16:colId xmlns:a16="http://schemas.microsoft.com/office/drawing/2014/main" val="3781788843"/>
                    </a:ext>
                  </a:extLst>
                </a:gridCol>
                <a:gridCol w="452628">
                  <a:extLst>
                    <a:ext uri="{9D8B030D-6E8A-4147-A177-3AD203B41FA5}">
                      <a16:colId xmlns:a16="http://schemas.microsoft.com/office/drawing/2014/main" val="4156074205"/>
                    </a:ext>
                  </a:extLst>
                </a:gridCol>
                <a:gridCol w="452628">
                  <a:extLst>
                    <a:ext uri="{9D8B030D-6E8A-4147-A177-3AD203B41FA5}">
                      <a16:colId xmlns:a16="http://schemas.microsoft.com/office/drawing/2014/main" val="284485155"/>
                    </a:ext>
                  </a:extLst>
                </a:gridCol>
                <a:gridCol w="452628">
                  <a:extLst>
                    <a:ext uri="{9D8B030D-6E8A-4147-A177-3AD203B41FA5}">
                      <a16:colId xmlns:a16="http://schemas.microsoft.com/office/drawing/2014/main" val="2318996332"/>
                    </a:ext>
                  </a:extLst>
                </a:gridCol>
                <a:gridCol w="452628">
                  <a:extLst>
                    <a:ext uri="{9D8B030D-6E8A-4147-A177-3AD203B41FA5}">
                      <a16:colId xmlns:a16="http://schemas.microsoft.com/office/drawing/2014/main" val="3689172347"/>
                    </a:ext>
                  </a:extLst>
                </a:gridCol>
                <a:gridCol w="452628">
                  <a:extLst>
                    <a:ext uri="{9D8B030D-6E8A-4147-A177-3AD203B41FA5}">
                      <a16:colId xmlns:a16="http://schemas.microsoft.com/office/drawing/2014/main" val="1580805109"/>
                    </a:ext>
                  </a:extLst>
                </a:gridCol>
                <a:gridCol w="452628">
                  <a:extLst>
                    <a:ext uri="{9D8B030D-6E8A-4147-A177-3AD203B41FA5}">
                      <a16:colId xmlns:a16="http://schemas.microsoft.com/office/drawing/2014/main" val="1525569261"/>
                    </a:ext>
                  </a:extLst>
                </a:gridCol>
                <a:gridCol w="452628">
                  <a:extLst>
                    <a:ext uri="{9D8B030D-6E8A-4147-A177-3AD203B41FA5}">
                      <a16:colId xmlns:a16="http://schemas.microsoft.com/office/drawing/2014/main" val="3677755471"/>
                    </a:ext>
                  </a:extLst>
                </a:gridCol>
                <a:gridCol w="452628">
                  <a:extLst>
                    <a:ext uri="{9D8B030D-6E8A-4147-A177-3AD203B41FA5}">
                      <a16:colId xmlns:a16="http://schemas.microsoft.com/office/drawing/2014/main" val="2329149967"/>
                    </a:ext>
                  </a:extLst>
                </a:gridCol>
                <a:gridCol w="452628">
                  <a:extLst>
                    <a:ext uri="{9D8B030D-6E8A-4147-A177-3AD203B41FA5}">
                      <a16:colId xmlns:a16="http://schemas.microsoft.com/office/drawing/2014/main" val="3038633680"/>
                    </a:ext>
                  </a:extLst>
                </a:gridCol>
                <a:gridCol w="452628">
                  <a:extLst>
                    <a:ext uri="{9D8B030D-6E8A-4147-A177-3AD203B41FA5}">
                      <a16:colId xmlns:a16="http://schemas.microsoft.com/office/drawing/2014/main" val="3372331882"/>
                    </a:ext>
                  </a:extLst>
                </a:gridCol>
                <a:gridCol w="452628">
                  <a:extLst>
                    <a:ext uri="{9D8B030D-6E8A-4147-A177-3AD203B41FA5}">
                      <a16:colId xmlns:a16="http://schemas.microsoft.com/office/drawing/2014/main" val="3997966464"/>
                    </a:ext>
                  </a:extLst>
                </a:gridCol>
                <a:gridCol w="452628">
                  <a:extLst>
                    <a:ext uri="{9D8B030D-6E8A-4147-A177-3AD203B41FA5}">
                      <a16:colId xmlns:a16="http://schemas.microsoft.com/office/drawing/2014/main" val="1055026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70127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17:12:26</a:t>
                      </a:r>
                      <a:r>
                        <a:rPr kumimoji="0" lang="ar-AE" sz="1000" b="0" i="0" u="none" strike="noStrike" kern="1200" cap="none" spc="0" normalizeH="0" baseline="0" noProof="0">
                          <a:ln>
                            <a:noFill/>
                          </a:ln>
                          <a:solidFill>
                            <a:prstClr val="black"/>
                          </a:solidFill>
                          <a:effectLst/>
                          <a:uLnTx/>
                          <a:uFillTx/>
                          <a:latin typeface="+mn-lt"/>
                          <a:ea typeface="+mn-ea"/>
                          <a:cs typeface="+mn-cs"/>
                        </a:rPr>
                        <a:t>
الكوميدي العراقي أحمد البشير يكتشف أن لـ"الصرصر" صفات تتشابه مع الخطوط الحمراء الموجودة في العراق.
شاهدوا الحلقة كاملة من برنامج "البشير شو" بعد حوالي ساعة من الآن.  
البشير شو - </a:t>
                      </a:r>
                      <a:r>
                        <a:rPr kumimoji="0" lang="en-US" sz="1000" b="0" i="0" u="none" strike="noStrike" kern="1200" cap="none" spc="0" normalizeH="0" baseline="0" noProof="0">
                          <a:ln>
                            <a:noFill/>
                          </a:ln>
                          <a:solidFill>
                            <a:prstClr val="black"/>
                          </a:solidFill>
                          <a:effectLst/>
                          <a:uLnTx/>
                          <a:uFillTx/>
                          <a:latin typeface="+mn-lt"/>
                          <a:ea typeface="+mn-ea"/>
                          <a:cs typeface="+mn-cs"/>
                        </a:rPr>
                        <a:t>albasheer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55.88%</a:t>
                      </a:r>
                    </a:p>
                  </a:txBody>
                  <a:tcPr/>
                </a:tc>
                <a:extLst>
                  <a:ext uri="{0D108BD9-81ED-4DB2-BD59-A6C34878D82A}">
                    <a16:rowId xmlns:a16="http://schemas.microsoft.com/office/drawing/2014/main" val="80519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16:09:02</a:t>
                      </a:r>
                      <a:r>
                        <a:rPr kumimoji="0" lang="ar-AE" sz="1000" b="0" i="0" u="none" strike="noStrike" kern="1200" cap="none" spc="0" normalizeH="0" baseline="0" noProof="0">
                          <a:ln>
                            <a:noFill/>
                          </a:ln>
                          <a:solidFill>
                            <a:prstClr val="black"/>
                          </a:solidFill>
                          <a:effectLst/>
                          <a:uLnTx/>
                          <a:uFillTx/>
                          <a:latin typeface="+mn-lt"/>
                          <a:ea typeface="+mn-ea"/>
                          <a:cs typeface="+mn-cs"/>
                        </a:rPr>
                        <a:t>
الكوميدي العراقي أحمد البشير يكشف ما حدث في القمة العربية و ما هي اهتمامات المشاركين بهذا الحدث 
البشير شو - </a:t>
                      </a:r>
                      <a:r>
                        <a:rPr kumimoji="0" lang="en-US" sz="1000" b="0" i="0" u="none" strike="noStrike" kern="1200" cap="none" spc="0" normalizeH="0" baseline="0" noProof="0">
                          <a:ln>
                            <a:noFill/>
                          </a:ln>
                          <a:solidFill>
                            <a:prstClr val="black"/>
                          </a:solidFill>
                          <a:effectLst/>
                          <a:uLnTx/>
                          <a:uFillTx/>
                          <a:latin typeface="+mn-lt"/>
                          <a:ea typeface="+mn-ea"/>
                          <a:cs typeface="+mn-cs"/>
                        </a:rPr>
                        <a:t>albasheer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extLst>
                  <a:ext uri="{0D108BD9-81ED-4DB2-BD59-A6C34878D82A}">
                    <a16:rowId xmlns:a16="http://schemas.microsoft.com/office/drawing/2014/main" val="1786192100"/>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185439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- 13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42772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18698590"/>
                    </a:ext>
                  </a:extLst>
                </a:gridCol>
                <a:gridCol w="452628">
                  <a:extLst>
                    <a:ext uri="{9D8B030D-6E8A-4147-A177-3AD203B41FA5}">
                      <a16:colId xmlns:a16="http://schemas.microsoft.com/office/drawing/2014/main" val="3854823041"/>
                    </a:ext>
                  </a:extLst>
                </a:gridCol>
                <a:gridCol w="452628">
                  <a:extLst>
                    <a:ext uri="{9D8B030D-6E8A-4147-A177-3AD203B41FA5}">
                      <a16:colId xmlns:a16="http://schemas.microsoft.com/office/drawing/2014/main" val="1210297111"/>
                    </a:ext>
                  </a:extLst>
                </a:gridCol>
                <a:gridCol w="452628">
                  <a:extLst>
                    <a:ext uri="{9D8B030D-6E8A-4147-A177-3AD203B41FA5}">
                      <a16:colId xmlns:a16="http://schemas.microsoft.com/office/drawing/2014/main" val="112153645"/>
                    </a:ext>
                  </a:extLst>
                </a:gridCol>
                <a:gridCol w="452628">
                  <a:extLst>
                    <a:ext uri="{9D8B030D-6E8A-4147-A177-3AD203B41FA5}">
                      <a16:colId xmlns:a16="http://schemas.microsoft.com/office/drawing/2014/main" val="1925753747"/>
                    </a:ext>
                  </a:extLst>
                </a:gridCol>
                <a:gridCol w="452628">
                  <a:extLst>
                    <a:ext uri="{9D8B030D-6E8A-4147-A177-3AD203B41FA5}">
                      <a16:colId xmlns:a16="http://schemas.microsoft.com/office/drawing/2014/main" val="4172621823"/>
                    </a:ext>
                  </a:extLst>
                </a:gridCol>
                <a:gridCol w="452628">
                  <a:extLst>
                    <a:ext uri="{9D8B030D-6E8A-4147-A177-3AD203B41FA5}">
                      <a16:colId xmlns:a16="http://schemas.microsoft.com/office/drawing/2014/main" val="2305938298"/>
                    </a:ext>
                  </a:extLst>
                </a:gridCol>
                <a:gridCol w="452628">
                  <a:extLst>
                    <a:ext uri="{9D8B030D-6E8A-4147-A177-3AD203B41FA5}">
                      <a16:colId xmlns:a16="http://schemas.microsoft.com/office/drawing/2014/main" val="3676661247"/>
                    </a:ext>
                  </a:extLst>
                </a:gridCol>
                <a:gridCol w="452628">
                  <a:extLst>
                    <a:ext uri="{9D8B030D-6E8A-4147-A177-3AD203B41FA5}">
                      <a16:colId xmlns:a16="http://schemas.microsoft.com/office/drawing/2014/main" val="1873823635"/>
                    </a:ext>
                  </a:extLst>
                </a:gridCol>
                <a:gridCol w="452628">
                  <a:extLst>
                    <a:ext uri="{9D8B030D-6E8A-4147-A177-3AD203B41FA5}">
                      <a16:colId xmlns:a16="http://schemas.microsoft.com/office/drawing/2014/main" val="3464434128"/>
                    </a:ext>
                  </a:extLst>
                </a:gridCol>
                <a:gridCol w="452628">
                  <a:extLst>
                    <a:ext uri="{9D8B030D-6E8A-4147-A177-3AD203B41FA5}">
                      <a16:colId xmlns:a16="http://schemas.microsoft.com/office/drawing/2014/main" val="3044991138"/>
                    </a:ext>
                  </a:extLst>
                </a:gridCol>
                <a:gridCol w="452628">
                  <a:extLst>
                    <a:ext uri="{9D8B030D-6E8A-4147-A177-3AD203B41FA5}">
                      <a16:colId xmlns:a16="http://schemas.microsoft.com/office/drawing/2014/main" val="2496041455"/>
                    </a:ext>
                  </a:extLst>
                </a:gridCol>
                <a:gridCol w="452628">
                  <a:extLst>
                    <a:ext uri="{9D8B030D-6E8A-4147-A177-3AD203B41FA5}">
                      <a16:colId xmlns:a16="http://schemas.microsoft.com/office/drawing/2014/main" val="1488474979"/>
                    </a:ext>
                  </a:extLst>
                </a:gridCol>
                <a:gridCol w="452628">
                  <a:extLst>
                    <a:ext uri="{9D8B030D-6E8A-4147-A177-3AD203B41FA5}">
                      <a16:colId xmlns:a16="http://schemas.microsoft.com/office/drawing/2014/main" val="180585033"/>
                    </a:ext>
                  </a:extLst>
                </a:gridCol>
                <a:gridCol w="452628">
                  <a:extLst>
                    <a:ext uri="{9D8B030D-6E8A-4147-A177-3AD203B41FA5}">
                      <a16:colId xmlns:a16="http://schemas.microsoft.com/office/drawing/2014/main" val="2648798082"/>
                    </a:ext>
                  </a:extLst>
                </a:gridCol>
                <a:gridCol w="452628">
                  <a:extLst>
                    <a:ext uri="{9D8B030D-6E8A-4147-A177-3AD203B41FA5}">
                      <a16:colId xmlns:a16="http://schemas.microsoft.com/office/drawing/2014/main" val="1064760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77930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15:12:40</a:t>
                      </a:r>
                      <a:r>
                        <a:rPr kumimoji="0" lang="ar-AE" sz="1000" b="0" i="0" u="none" strike="noStrike" kern="1200" cap="none" spc="0" normalizeH="0" baseline="0" noProof="0">
                          <a:ln>
                            <a:noFill/>
                          </a:ln>
                          <a:solidFill>
                            <a:prstClr val="black"/>
                          </a:solidFill>
                          <a:effectLst/>
                          <a:uLnTx/>
                          <a:uFillTx/>
                          <a:latin typeface="+mn-lt"/>
                          <a:ea typeface="+mn-ea"/>
                          <a:cs typeface="+mn-cs"/>
                        </a:rPr>
                        <a:t>
في حلقة اليوم من "البشير شو" يشبه الكوميدي العراقي أحمد البشير مكان انعقاد القمة العربية بمجالس العزاء و يقدم شرحا تفصيليا عنها 
البشير شو - </a:t>
                      </a:r>
                      <a:r>
                        <a:rPr kumimoji="0" lang="en-US" sz="1000" b="0" i="0" u="none" strike="noStrike" kern="1200" cap="none" spc="0" normalizeH="0" baseline="0" noProof="0">
                          <a:ln>
                            <a:noFill/>
                          </a:ln>
                          <a:solidFill>
                            <a:prstClr val="black"/>
                          </a:solidFill>
                          <a:effectLst/>
                          <a:uLnTx/>
                          <a:uFillTx/>
                          <a:latin typeface="+mn-lt"/>
                          <a:ea typeface="+mn-ea"/>
                          <a:cs typeface="+mn-cs"/>
                        </a:rPr>
                        <a:t>albasheer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extLst>
                  <a:ext uri="{0D108BD9-81ED-4DB2-BD59-A6C34878D82A}">
                    <a16:rowId xmlns:a16="http://schemas.microsoft.com/office/drawing/2014/main" val="23944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- 2016-07-29 13:49:18</a:t>
                      </a:r>
                      <a:r>
                        <a:rPr kumimoji="0" lang="ar-AE" sz="1000" b="0" i="0" u="none" strike="noStrike" kern="1200" cap="none" spc="0" normalizeH="0" baseline="0" noProof="0">
                          <a:ln>
                            <a:noFill/>
                          </a:ln>
                          <a:solidFill>
                            <a:prstClr val="black"/>
                          </a:solidFill>
                          <a:effectLst/>
                          <a:uLnTx/>
                          <a:uFillTx/>
                          <a:latin typeface="+mn-lt"/>
                          <a:ea typeface="+mn-ea"/>
                          <a:cs typeface="+mn-cs"/>
                        </a:rPr>
                        <a:t>
صحف ألمانية: الفيزيائية ميركل ظلت وفية لنهجها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536721302"/>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2520310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- 14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7922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42456446"/>
                    </a:ext>
                  </a:extLst>
                </a:gridCol>
                <a:gridCol w="452628">
                  <a:extLst>
                    <a:ext uri="{9D8B030D-6E8A-4147-A177-3AD203B41FA5}">
                      <a16:colId xmlns:a16="http://schemas.microsoft.com/office/drawing/2014/main" val="1242218700"/>
                    </a:ext>
                  </a:extLst>
                </a:gridCol>
                <a:gridCol w="452628">
                  <a:extLst>
                    <a:ext uri="{9D8B030D-6E8A-4147-A177-3AD203B41FA5}">
                      <a16:colId xmlns:a16="http://schemas.microsoft.com/office/drawing/2014/main" val="1796850468"/>
                    </a:ext>
                  </a:extLst>
                </a:gridCol>
                <a:gridCol w="452628">
                  <a:extLst>
                    <a:ext uri="{9D8B030D-6E8A-4147-A177-3AD203B41FA5}">
                      <a16:colId xmlns:a16="http://schemas.microsoft.com/office/drawing/2014/main" val="2455858597"/>
                    </a:ext>
                  </a:extLst>
                </a:gridCol>
                <a:gridCol w="452628">
                  <a:extLst>
                    <a:ext uri="{9D8B030D-6E8A-4147-A177-3AD203B41FA5}">
                      <a16:colId xmlns:a16="http://schemas.microsoft.com/office/drawing/2014/main" val="3273926057"/>
                    </a:ext>
                  </a:extLst>
                </a:gridCol>
                <a:gridCol w="452628">
                  <a:extLst>
                    <a:ext uri="{9D8B030D-6E8A-4147-A177-3AD203B41FA5}">
                      <a16:colId xmlns:a16="http://schemas.microsoft.com/office/drawing/2014/main" val="3699570177"/>
                    </a:ext>
                  </a:extLst>
                </a:gridCol>
                <a:gridCol w="452628">
                  <a:extLst>
                    <a:ext uri="{9D8B030D-6E8A-4147-A177-3AD203B41FA5}">
                      <a16:colId xmlns:a16="http://schemas.microsoft.com/office/drawing/2014/main" val="611532670"/>
                    </a:ext>
                  </a:extLst>
                </a:gridCol>
                <a:gridCol w="452628">
                  <a:extLst>
                    <a:ext uri="{9D8B030D-6E8A-4147-A177-3AD203B41FA5}">
                      <a16:colId xmlns:a16="http://schemas.microsoft.com/office/drawing/2014/main" val="2162264009"/>
                    </a:ext>
                  </a:extLst>
                </a:gridCol>
                <a:gridCol w="452628">
                  <a:extLst>
                    <a:ext uri="{9D8B030D-6E8A-4147-A177-3AD203B41FA5}">
                      <a16:colId xmlns:a16="http://schemas.microsoft.com/office/drawing/2014/main" val="2394937301"/>
                    </a:ext>
                  </a:extLst>
                </a:gridCol>
                <a:gridCol w="452628">
                  <a:extLst>
                    <a:ext uri="{9D8B030D-6E8A-4147-A177-3AD203B41FA5}">
                      <a16:colId xmlns:a16="http://schemas.microsoft.com/office/drawing/2014/main" val="2093934693"/>
                    </a:ext>
                  </a:extLst>
                </a:gridCol>
                <a:gridCol w="452628">
                  <a:extLst>
                    <a:ext uri="{9D8B030D-6E8A-4147-A177-3AD203B41FA5}">
                      <a16:colId xmlns:a16="http://schemas.microsoft.com/office/drawing/2014/main" val="515329477"/>
                    </a:ext>
                  </a:extLst>
                </a:gridCol>
                <a:gridCol w="452628">
                  <a:extLst>
                    <a:ext uri="{9D8B030D-6E8A-4147-A177-3AD203B41FA5}">
                      <a16:colId xmlns:a16="http://schemas.microsoft.com/office/drawing/2014/main" val="1226509111"/>
                    </a:ext>
                  </a:extLst>
                </a:gridCol>
                <a:gridCol w="452628">
                  <a:extLst>
                    <a:ext uri="{9D8B030D-6E8A-4147-A177-3AD203B41FA5}">
                      <a16:colId xmlns:a16="http://schemas.microsoft.com/office/drawing/2014/main" val="958748008"/>
                    </a:ext>
                  </a:extLst>
                </a:gridCol>
                <a:gridCol w="452628">
                  <a:extLst>
                    <a:ext uri="{9D8B030D-6E8A-4147-A177-3AD203B41FA5}">
                      <a16:colId xmlns:a16="http://schemas.microsoft.com/office/drawing/2014/main" val="3543266218"/>
                    </a:ext>
                  </a:extLst>
                </a:gridCol>
                <a:gridCol w="452628">
                  <a:extLst>
                    <a:ext uri="{9D8B030D-6E8A-4147-A177-3AD203B41FA5}">
                      <a16:colId xmlns:a16="http://schemas.microsoft.com/office/drawing/2014/main" val="177078460"/>
                    </a:ext>
                  </a:extLst>
                </a:gridCol>
                <a:gridCol w="452628">
                  <a:extLst>
                    <a:ext uri="{9D8B030D-6E8A-4147-A177-3AD203B41FA5}">
                      <a16:colId xmlns:a16="http://schemas.microsoft.com/office/drawing/2014/main" val="1600466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15065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- 2016-07-28 21:23:54</a:t>
                      </a:r>
                      <a:r>
                        <a:rPr kumimoji="0" lang="ar-AE" sz="1000" b="0" i="0" u="none" strike="noStrike" kern="1200" cap="none" spc="0" normalizeH="0" baseline="0" noProof="0">
                          <a:ln>
                            <a:noFill/>
                          </a:ln>
                          <a:solidFill>
                            <a:prstClr val="black"/>
                          </a:solidFill>
                          <a:effectLst/>
                          <a:uLnTx/>
                          <a:uFillTx/>
                          <a:latin typeface="+mn-lt"/>
                          <a:ea typeface="+mn-ea"/>
                          <a:cs typeface="+mn-cs"/>
                        </a:rPr>
                        <a:t>
الصحفي والخبير في الشؤون الألمانية لؤي المدهون يقول إن المسلمين يقعون في دائرة الاشتباه العام.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extLst>
                  <a:ext uri="{0D108BD9-81ED-4DB2-BD59-A6C34878D82A}">
                    <a16:rowId xmlns:a16="http://schemas.microsoft.com/office/drawing/2014/main" val="228678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- 2016-07-28 21:23:15</a:t>
                      </a:r>
                      <a:r>
                        <a:rPr kumimoji="0" lang="ar-AE" sz="1000" b="0" i="0" u="none" strike="noStrike" kern="1200" cap="none" spc="0" normalizeH="0" baseline="0" noProof="0">
                          <a:ln>
                            <a:noFill/>
                          </a:ln>
                          <a:solidFill>
                            <a:prstClr val="black"/>
                          </a:solidFill>
                          <a:effectLst/>
                          <a:uLnTx/>
                          <a:uFillTx/>
                          <a:latin typeface="+mn-lt"/>
                          <a:ea typeface="+mn-ea"/>
                          <a:cs typeface="+mn-cs"/>
                        </a:rPr>
                        <a:t>
الصحفي والمحلل السياسي إيفالد كونيج يوضح ماذا تنتظر المستشارة ميركل من المساجد والأئمة في ألمانيا.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extLst>
                  <a:ext uri="{0D108BD9-81ED-4DB2-BD59-A6C34878D82A}">
                    <a16:rowId xmlns:a16="http://schemas.microsoft.com/office/drawing/2014/main" val="2372546057"/>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2577076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- 15 of 15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73783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01410745"/>
                    </a:ext>
                  </a:extLst>
                </a:gridCol>
                <a:gridCol w="452628">
                  <a:extLst>
                    <a:ext uri="{9D8B030D-6E8A-4147-A177-3AD203B41FA5}">
                      <a16:colId xmlns:a16="http://schemas.microsoft.com/office/drawing/2014/main" val="1626084113"/>
                    </a:ext>
                  </a:extLst>
                </a:gridCol>
                <a:gridCol w="452628">
                  <a:extLst>
                    <a:ext uri="{9D8B030D-6E8A-4147-A177-3AD203B41FA5}">
                      <a16:colId xmlns:a16="http://schemas.microsoft.com/office/drawing/2014/main" val="160367586"/>
                    </a:ext>
                  </a:extLst>
                </a:gridCol>
                <a:gridCol w="452628">
                  <a:extLst>
                    <a:ext uri="{9D8B030D-6E8A-4147-A177-3AD203B41FA5}">
                      <a16:colId xmlns:a16="http://schemas.microsoft.com/office/drawing/2014/main" val="3232795437"/>
                    </a:ext>
                  </a:extLst>
                </a:gridCol>
                <a:gridCol w="452628">
                  <a:extLst>
                    <a:ext uri="{9D8B030D-6E8A-4147-A177-3AD203B41FA5}">
                      <a16:colId xmlns:a16="http://schemas.microsoft.com/office/drawing/2014/main" val="2252514029"/>
                    </a:ext>
                  </a:extLst>
                </a:gridCol>
                <a:gridCol w="452628">
                  <a:extLst>
                    <a:ext uri="{9D8B030D-6E8A-4147-A177-3AD203B41FA5}">
                      <a16:colId xmlns:a16="http://schemas.microsoft.com/office/drawing/2014/main" val="2367390192"/>
                    </a:ext>
                  </a:extLst>
                </a:gridCol>
                <a:gridCol w="452628">
                  <a:extLst>
                    <a:ext uri="{9D8B030D-6E8A-4147-A177-3AD203B41FA5}">
                      <a16:colId xmlns:a16="http://schemas.microsoft.com/office/drawing/2014/main" val="4089117707"/>
                    </a:ext>
                  </a:extLst>
                </a:gridCol>
                <a:gridCol w="452628">
                  <a:extLst>
                    <a:ext uri="{9D8B030D-6E8A-4147-A177-3AD203B41FA5}">
                      <a16:colId xmlns:a16="http://schemas.microsoft.com/office/drawing/2014/main" val="439703632"/>
                    </a:ext>
                  </a:extLst>
                </a:gridCol>
                <a:gridCol w="452628">
                  <a:extLst>
                    <a:ext uri="{9D8B030D-6E8A-4147-A177-3AD203B41FA5}">
                      <a16:colId xmlns:a16="http://schemas.microsoft.com/office/drawing/2014/main" val="3699095897"/>
                    </a:ext>
                  </a:extLst>
                </a:gridCol>
                <a:gridCol w="452628">
                  <a:extLst>
                    <a:ext uri="{9D8B030D-6E8A-4147-A177-3AD203B41FA5}">
                      <a16:colId xmlns:a16="http://schemas.microsoft.com/office/drawing/2014/main" val="555137345"/>
                    </a:ext>
                  </a:extLst>
                </a:gridCol>
                <a:gridCol w="452628">
                  <a:extLst>
                    <a:ext uri="{9D8B030D-6E8A-4147-A177-3AD203B41FA5}">
                      <a16:colId xmlns:a16="http://schemas.microsoft.com/office/drawing/2014/main" val="3899271869"/>
                    </a:ext>
                  </a:extLst>
                </a:gridCol>
                <a:gridCol w="452628">
                  <a:extLst>
                    <a:ext uri="{9D8B030D-6E8A-4147-A177-3AD203B41FA5}">
                      <a16:colId xmlns:a16="http://schemas.microsoft.com/office/drawing/2014/main" val="3723400202"/>
                    </a:ext>
                  </a:extLst>
                </a:gridCol>
                <a:gridCol w="452628">
                  <a:extLst>
                    <a:ext uri="{9D8B030D-6E8A-4147-A177-3AD203B41FA5}">
                      <a16:colId xmlns:a16="http://schemas.microsoft.com/office/drawing/2014/main" val="3740093383"/>
                    </a:ext>
                  </a:extLst>
                </a:gridCol>
                <a:gridCol w="452628">
                  <a:extLst>
                    <a:ext uri="{9D8B030D-6E8A-4147-A177-3AD203B41FA5}">
                      <a16:colId xmlns:a16="http://schemas.microsoft.com/office/drawing/2014/main" val="2570188916"/>
                    </a:ext>
                  </a:extLst>
                </a:gridCol>
                <a:gridCol w="452628">
                  <a:extLst>
                    <a:ext uri="{9D8B030D-6E8A-4147-A177-3AD203B41FA5}">
                      <a16:colId xmlns:a16="http://schemas.microsoft.com/office/drawing/2014/main" val="1962816216"/>
                    </a:ext>
                  </a:extLst>
                </a:gridCol>
                <a:gridCol w="452628">
                  <a:extLst>
                    <a:ext uri="{9D8B030D-6E8A-4147-A177-3AD203B41FA5}">
                      <a16:colId xmlns:a16="http://schemas.microsoft.com/office/drawing/2014/main" val="248416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53205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- 2016-07-28 21:22:20</a:t>
                      </a:r>
                      <a:r>
                        <a:rPr kumimoji="0" lang="ar-AE" sz="1000" b="0" i="0" u="none" strike="noStrike" kern="1200" cap="none" spc="0" normalizeH="0" baseline="0" noProof="0">
                          <a:ln>
                            <a:noFill/>
                          </a:ln>
                          <a:solidFill>
                            <a:prstClr val="black"/>
                          </a:solidFill>
                          <a:effectLst/>
                          <a:uLnTx/>
                          <a:uFillTx/>
                          <a:latin typeface="+mn-lt"/>
                          <a:ea typeface="+mn-ea"/>
                          <a:cs typeface="+mn-cs"/>
                        </a:rPr>
                        <a:t>
حسن منيمنه، المحلل السياسي من معهد الشرق الأوسط للدراسات يكشف أهداف الولايات المتحدة الامريكية في سوريا.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extLst>
                  <a:ext uri="{0D108BD9-81ED-4DB2-BD59-A6C34878D82A}">
                    <a16:rowId xmlns:a16="http://schemas.microsoft.com/office/drawing/2014/main" val="418828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- 2016-07-28 15:22:37</a:t>
                      </a:r>
                      <a:r>
                        <a:rPr kumimoji="0" lang="ar-AE" sz="1000" b="0" i="0" u="none" strike="noStrike" kern="1200" cap="none" spc="0" normalizeH="0" baseline="0" noProof="0">
                          <a:ln>
                            <a:noFill/>
                          </a:ln>
                          <a:solidFill>
                            <a:prstClr val="black"/>
                          </a:solidFill>
                          <a:effectLst/>
                          <a:uLnTx/>
                          <a:uFillTx/>
                          <a:latin typeface="+mn-lt"/>
                          <a:ea typeface="+mn-ea"/>
                          <a:cs typeface="+mn-cs"/>
                        </a:rPr>
                        <a:t>
المستشارة ميركل تتحدث عن حرب ضد الإرهاب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extLst>
                  <a:ext uri="{0D108BD9-81ED-4DB2-BD59-A6C34878D82A}">
                    <a16:rowId xmlns:a16="http://schemas.microsoft.com/office/drawing/2014/main" val="148437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t>
                      </a:r>
                      <a:r>
                        <a:rPr kumimoji="0" lang="ar-AE" sz="1000" b="1" i="0" u="none" strike="noStrike" kern="1200" cap="none" spc="0" normalizeH="0" baseline="0" noProof="0">
                          <a:ln>
                            <a:noFill/>
                          </a:ln>
                          <a:solidFill>
                            <a:prstClr val="black"/>
                          </a:solidFill>
                          <a:effectLst/>
                          <a:uLnTx/>
                          <a:uFillTx/>
                          <a:latin typeface="+mn-lt"/>
                          <a:ea typeface="+mn-ea"/>
                          <a:cs typeface="+mn-cs"/>
                        </a:rPr>
                        <a:t>عربية) - 2016-07-28 15:17:50</a:t>
                      </a:r>
                      <a:r>
                        <a:rPr kumimoji="0" lang="ar-AE" sz="1000" b="0" i="0" u="none" strike="noStrike" kern="1200" cap="none" spc="0" normalizeH="0" baseline="0" noProof="0">
                          <a:ln>
                            <a:noFill/>
                          </a:ln>
                          <a:solidFill>
                            <a:prstClr val="black"/>
                          </a:solidFill>
                          <a:effectLst/>
                          <a:uLnTx/>
                          <a:uFillTx/>
                          <a:latin typeface="+mn-lt"/>
                          <a:ea typeface="+mn-ea"/>
                          <a:cs typeface="+mn-cs"/>
                        </a:rPr>
                        <a:t>
ميركل تعلن التزام ألمانيا باتفاقية جنيف للاجئين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80.00%</a:t>
                      </a:r>
                    </a:p>
                  </a:txBody>
                  <a:tcPr/>
                </a:tc>
                <a:extLst>
                  <a:ext uri="{0D108BD9-81ED-4DB2-BD59-A6C34878D82A}">
                    <a16:rowId xmlns:a16="http://schemas.microsoft.com/office/drawing/2014/main" val="53664427"/>
                  </a:ext>
                </a:extLst>
              </a:tr>
            </a:tbl>
          </a:graphicData>
        </a:graphic>
      </p:graphicFrame>
      <p:sp>
        <p:nvSpPr>
          <p:cNvPr id="4" name="Text Placeholder 3"/>
          <p:cNvSpPr>
            <a:spLocks noGrp="1"/>
          </p:cNvSpPr>
          <p:nvPr>
            <p:ph type="body" sz="quarter" idx="14"/>
          </p:nvPr>
        </p:nvSpPr>
        <p:spPr/>
        <p:txBody>
          <a:bodyPr/>
          <a:lstStyle/>
          <a:p>
            <a:r>
              <a:rPr lang="en-US"/>
              <a:t>07/01/2016 - 07/31/2016</a:t>
            </a:r>
          </a:p>
        </p:txBody>
      </p:sp>
    </p:spTree>
    <p:extLst>
      <p:ext uri="{BB962C8B-B14F-4D97-AF65-F5344CB8AC3E}">
        <p14:creationId xmlns:p14="http://schemas.microsoft.com/office/powerpoint/2010/main" val="16483965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17</TotalTime>
  <Words>1310</Words>
  <Application>Microsoft Office PowerPoint</Application>
  <PresentationFormat>On-screen Show (4:3)</PresentationFormat>
  <Paragraphs>670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Native Video Posts Table - 1 of 15</vt:lpstr>
      <vt:lpstr>Facebook Native Video Posts Table - 2 of 15</vt:lpstr>
      <vt:lpstr>Facebook Native Video Posts Table - 3 of 15</vt:lpstr>
      <vt:lpstr>Facebook Native Video Posts Table - 4 of 15</vt:lpstr>
      <vt:lpstr>Facebook Native Video Posts Table - 5 of 15</vt:lpstr>
      <vt:lpstr>Facebook Native Video Posts Table - 6 of 15</vt:lpstr>
      <vt:lpstr>Facebook Native Video Posts Table - 7 of 15</vt:lpstr>
      <vt:lpstr>Facebook Native Video Posts Table - 8 of 15</vt:lpstr>
      <vt:lpstr>Facebook Native Video Posts Table - 9 of 15</vt:lpstr>
      <vt:lpstr>Facebook Native Video Posts Table - 10 of 15</vt:lpstr>
      <vt:lpstr>Facebook Native Video Posts Table - 11 of 15</vt:lpstr>
      <vt:lpstr>Facebook Native Video Posts Table - 12 of 15</vt:lpstr>
      <vt:lpstr>Facebook Native Video Posts Table - 13 of 15</vt:lpstr>
      <vt:lpstr>Facebook Native Video Posts Table - 14 of 15</vt:lpstr>
      <vt:lpstr>Facebook Native Video Posts Table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2017-04-24T14:36:12Z</dcterms:created>
  <dcterms:modified xsi:type="dcterms:W3CDTF">2017-04-24T14:53:21Z</dcterms:modified>
</cp:coreProperties>
</file>