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1916956"/>
              </p:ext>
            </p:extLst>
          </p:nvPr>
        </p:nvGraphicFramePr>
        <p:xfrm>
          <a:off x="457200" y="1731963"/>
          <a:ext cx="8188452" cy="393192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41740499"/>
                    </a:ext>
                  </a:extLst>
                </a:gridCol>
                <a:gridCol w="452628">
                  <a:extLst>
                    <a:ext uri="{9D8B030D-6E8A-4147-A177-3AD203B41FA5}">
                      <a16:colId xmlns:a16="http://schemas.microsoft.com/office/drawing/2014/main" val="4289951446"/>
                    </a:ext>
                  </a:extLst>
                </a:gridCol>
                <a:gridCol w="452628">
                  <a:extLst>
                    <a:ext uri="{9D8B030D-6E8A-4147-A177-3AD203B41FA5}">
                      <a16:colId xmlns:a16="http://schemas.microsoft.com/office/drawing/2014/main" val="23220369"/>
                    </a:ext>
                  </a:extLst>
                </a:gridCol>
                <a:gridCol w="452628">
                  <a:extLst>
                    <a:ext uri="{9D8B030D-6E8A-4147-A177-3AD203B41FA5}">
                      <a16:colId xmlns:a16="http://schemas.microsoft.com/office/drawing/2014/main" val="1052927949"/>
                    </a:ext>
                  </a:extLst>
                </a:gridCol>
                <a:gridCol w="452628">
                  <a:extLst>
                    <a:ext uri="{9D8B030D-6E8A-4147-A177-3AD203B41FA5}">
                      <a16:colId xmlns:a16="http://schemas.microsoft.com/office/drawing/2014/main" val="1326222575"/>
                    </a:ext>
                  </a:extLst>
                </a:gridCol>
                <a:gridCol w="452628">
                  <a:extLst>
                    <a:ext uri="{9D8B030D-6E8A-4147-A177-3AD203B41FA5}">
                      <a16:colId xmlns:a16="http://schemas.microsoft.com/office/drawing/2014/main" val="2555824203"/>
                    </a:ext>
                  </a:extLst>
                </a:gridCol>
                <a:gridCol w="452628">
                  <a:extLst>
                    <a:ext uri="{9D8B030D-6E8A-4147-A177-3AD203B41FA5}">
                      <a16:colId xmlns:a16="http://schemas.microsoft.com/office/drawing/2014/main" val="1287081362"/>
                    </a:ext>
                  </a:extLst>
                </a:gridCol>
                <a:gridCol w="452628">
                  <a:extLst>
                    <a:ext uri="{9D8B030D-6E8A-4147-A177-3AD203B41FA5}">
                      <a16:colId xmlns:a16="http://schemas.microsoft.com/office/drawing/2014/main" val="1082604968"/>
                    </a:ext>
                  </a:extLst>
                </a:gridCol>
                <a:gridCol w="452628">
                  <a:extLst>
                    <a:ext uri="{9D8B030D-6E8A-4147-A177-3AD203B41FA5}">
                      <a16:colId xmlns:a16="http://schemas.microsoft.com/office/drawing/2014/main" val="85295096"/>
                    </a:ext>
                  </a:extLst>
                </a:gridCol>
                <a:gridCol w="452628">
                  <a:extLst>
                    <a:ext uri="{9D8B030D-6E8A-4147-A177-3AD203B41FA5}">
                      <a16:colId xmlns:a16="http://schemas.microsoft.com/office/drawing/2014/main" val="518741480"/>
                    </a:ext>
                  </a:extLst>
                </a:gridCol>
                <a:gridCol w="452628">
                  <a:extLst>
                    <a:ext uri="{9D8B030D-6E8A-4147-A177-3AD203B41FA5}">
                      <a16:colId xmlns:a16="http://schemas.microsoft.com/office/drawing/2014/main" val="1411815701"/>
                    </a:ext>
                  </a:extLst>
                </a:gridCol>
                <a:gridCol w="452628">
                  <a:extLst>
                    <a:ext uri="{9D8B030D-6E8A-4147-A177-3AD203B41FA5}">
                      <a16:colId xmlns:a16="http://schemas.microsoft.com/office/drawing/2014/main" val="2696946783"/>
                    </a:ext>
                  </a:extLst>
                </a:gridCol>
                <a:gridCol w="452628">
                  <a:extLst>
                    <a:ext uri="{9D8B030D-6E8A-4147-A177-3AD203B41FA5}">
                      <a16:colId xmlns:a16="http://schemas.microsoft.com/office/drawing/2014/main" val="946149947"/>
                    </a:ext>
                  </a:extLst>
                </a:gridCol>
                <a:gridCol w="452628">
                  <a:extLst>
                    <a:ext uri="{9D8B030D-6E8A-4147-A177-3AD203B41FA5}">
                      <a16:colId xmlns:a16="http://schemas.microsoft.com/office/drawing/2014/main" val="3180741650"/>
                    </a:ext>
                  </a:extLst>
                </a:gridCol>
                <a:gridCol w="452628">
                  <a:extLst>
                    <a:ext uri="{9D8B030D-6E8A-4147-A177-3AD203B41FA5}">
                      <a16:colId xmlns:a16="http://schemas.microsoft.com/office/drawing/2014/main" val="98034519"/>
                    </a:ext>
                  </a:extLst>
                </a:gridCol>
                <a:gridCol w="452628">
                  <a:extLst>
                    <a:ext uri="{9D8B030D-6E8A-4147-A177-3AD203B41FA5}">
                      <a16:colId xmlns:a16="http://schemas.microsoft.com/office/drawing/2014/main" val="247649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7158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16:56:00</a:t>
                      </a:r>
                      <a:r>
                        <a:rPr kumimoji="0" lang="de-DE" sz="1000" b="0" i="0" u="none" strike="noStrike" kern="1200" cap="none" spc="0" normalizeH="0" baseline="0" noProof="0">
                          <a:ln>
                            <a:noFill/>
                          </a:ln>
                          <a:solidFill>
                            <a:prstClr val="black"/>
                          </a:solidFill>
                          <a:effectLst/>
                          <a:uLnTx/>
                          <a:uFillTx/>
                          <a:latin typeface="+mn-lt"/>
                          <a:ea typeface="+mn-ea"/>
                          <a:cs typeface="+mn-cs"/>
                        </a:rPr>
                        <a:t>
"Räum dein Kabinett auf!" 
Putzender Protest gegen die "schmutzige Politik" in Brasilien.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extLst>
                  <a:ext uri="{0D108BD9-81ED-4DB2-BD59-A6C34878D82A}">
                    <a16:rowId xmlns:a16="http://schemas.microsoft.com/office/drawing/2014/main" val="218337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14:25:00</a:t>
                      </a:r>
                      <a:r>
                        <a:rPr kumimoji="0" lang="de-DE" sz="1000" b="0" i="0" u="none" strike="noStrike" kern="1200" cap="none" spc="0" normalizeH="0" baseline="0" noProof="0">
                          <a:ln>
                            <a:noFill/>
                          </a:ln>
                          <a:solidFill>
                            <a:prstClr val="black"/>
                          </a:solidFill>
                          <a:effectLst/>
                          <a:uLnTx/>
                          <a:uFillTx/>
                          <a:latin typeface="+mn-lt"/>
                          <a:ea typeface="+mn-ea"/>
                          <a:cs typeface="+mn-cs"/>
                        </a:rPr>
                        <a:t>
Ein 3D-Drucker bringt dein Essen in Form. Schließlich isst das Auge ja auch mit. Würdet ihr Nahrung aus dem 3D-Drucker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extLst>
                  <a:ext uri="{0D108BD9-81ED-4DB2-BD59-A6C34878D82A}">
                    <a16:rowId xmlns:a16="http://schemas.microsoft.com/office/drawing/2014/main" val="2222188463"/>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649130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5147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0738058"/>
                    </a:ext>
                  </a:extLst>
                </a:gridCol>
                <a:gridCol w="452628">
                  <a:extLst>
                    <a:ext uri="{9D8B030D-6E8A-4147-A177-3AD203B41FA5}">
                      <a16:colId xmlns:a16="http://schemas.microsoft.com/office/drawing/2014/main" val="1363687213"/>
                    </a:ext>
                  </a:extLst>
                </a:gridCol>
                <a:gridCol w="452628">
                  <a:extLst>
                    <a:ext uri="{9D8B030D-6E8A-4147-A177-3AD203B41FA5}">
                      <a16:colId xmlns:a16="http://schemas.microsoft.com/office/drawing/2014/main" val="249449599"/>
                    </a:ext>
                  </a:extLst>
                </a:gridCol>
                <a:gridCol w="452628">
                  <a:extLst>
                    <a:ext uri="{9D8B030D-6E8A-4147-A177-3AD203B41FA5}">
                      <a16:colId xmlns:a16="http://schemas.microsoft.com/office/drawing/2014/main" val="2445180872"/>
                    </a:ext>
                  </a:extLst>
                </a:gridCol>
                <a:gridCol w="452628">
                  <a:extLst>
                    <a:ext uri="{9D8B030D-6E8A-4147-A177-3AD203B41FA5}">
                      <a16:colId xmlns:a16="http://schemas.microsoft.com/office/drawing/2014/main" val="3286911691"/>
                    </a:ext>
                  </a:extLst>
                </a:gridCol>
                <a:gridCol w="452628">
                  <a:extLst>
                    <a:ext uri="{9D8B030D-6E8A-4147-A177-3AD203B41FA5}">
                      <a16:colId xmlns:a16="http://schemas.microsoft.com/office/drawing/2014/main" val="970418691"/>
                    </a:ext>
                  </a:extLst>
                </a:gridCol>
                <a:gridCol w="452628">
                  <a:extLst>
                    <a:ext uri="{9D8B030D-6E8A-4147-A177-3AD203B41FA5}">
                      <a16:colId xmlns:a16="http://schemas.microsoft.com/office/drawing/2014/main" val="4022924412"/>
                    </a:ext>
                  </a:extLst>
                </a:gridCol>
                <a:gridCol w="452628">
                  <a:extLst>
                    <a:ext uri="{9D8B030D-6E8A-4147-A177-3AD203B41FA5}">
                      <a16:colId xmlns:a16="http://schemas.microsoft.com/office/drawing/2014/main" val="2956830472"/>
                    </a:ext>
                  </a:extLst>
                </a:gridCol>
                <a:gridCol w="452628">
                  <a:extLst>
                    <a:ext uri="{9D8B030D-6E8A-4147-A177-3AD203B41FA5}">
                      <a16:colId xmlns:a16="http://schemas.microsoft.com/office/drawing/2014/main" val="46935656"/>
                    </a:ext>
                  </a:extLst>
                </a:gridCol>
                <a:gridCol w="452628">
                  <a:extLst>
                    <a:ext uri="{9D8B030D-6E8A-4147-A177-3AD203B41FA5}">
                      <a16:colId xmlns:a16="http://schemas.microsoft.com/office/drawing/2014/main" val="273041465"/>
                    </a:ext>
                  </a:extLst>
                </a:gridCol>
                <a:gridCol w="452628">
                  <a:extLst>
                    <a:ext uri="{9D8B030D-6E8A-4147-A177-3AD203B41FA5}">
                      <a16:colId xmlns:a16="http://schemas.microsoft.com/office/drawing/2014/main" val="4016369600"/>
                    </a:ext>
                  </a:extLst>
                </a:gridCol>
                <a:gridCol w="452628">
                  <a:extLst>
                    <a:ext uri="{9D8B030D-6E8A-4147-A177-3AD203B41FA5}">
                      <a16:colId xmlns:a16="http://schemas.microsoft.com/office/drawing/2014/main" val="1089594116"/>
                    </a:ext>
                  </a:extLst>
                </a:gridCol>
                <a:gridCol w="452628">
                  <a:extLst>
                    <a:ext uri="{9D8B030D-6E8A-4147-A177-3AD203B41FA5}">
                      <a16:colId xmlns:a16="http://schemas.microsoft.com/office/drawing/2014/main" val="1503217450"/>
                    </a:ext>
                  </a:extLst>
                </a:gridCol>
                <a:gridCol w="452628">
                  <a:extLst>
                    <a:ext uri="{9D8B030D-6E8A-4147-A177-3AD203B41FA5}">
                      <a16:colId xmlns:a16="http://schemas.microsoft.com/office/drawing/2014/main" val="1927008010"/>
                    </a:ext>
                  </a:extLst>
                </a:gridCol>
                <a:gridCol w="452628">
                  <a:extLst>
                    <a:ext uri="{9D8B030D-6E8A-4147-A177-3AD203B41FA5}">
                      <a16:colId xmlns:a16="http://schemas.microsoft.com/office/drawing/2014/main" val="1198261950"/>
                    </a:ext>
                  </a:extLst>
                </a:gridCol>
                <a:gridCol w="452628">
                  <a:extLst>
                    <a:ext uri="{9D8B030D-6E8A-4147-A177-3AD203B41FA5}">
                      <a16:colId xmlns:a16="http://schemas.microsoft.com/office/drawing/2014/main" val="153132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50928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14:20:57</a:t>
                      </a:r>
                      <a:r>
                        <a:rPr kumimoji="0" lang="de-DE" sz="1000" b="0" i="0" u="none" strike="noStrike" kern="1200" cap="none" spc="0" normalizeH="0" baseline="0" noProof="0">
                          <a:ln>
                            <a:noFill/>
                          </a:ln>
                          <a:solidFill>
                            <a:prstClr val="black"/>
                          </a:solidFill>
                          <a:effectLst/>
                          <a:uLnTx/>
                          <a:uFillTx/>
                          <a:latin typeface="+mn-lt"/>
                          <a:ea typeface="+mn-ea"/>
                          <a:cs typeface="+mn-cs"/>
                        </a:rPr>
                        <a:t>
Nordkorea testet weiter Raketen – trotz Sanktionen. Aber es läuft nicht immer alles nach 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extLst>
                  <a:ext uri="{0D108BD9-81ED-4DB2-BD59-A6C34878D82A}">
                    <a16:rowId xmlns:a16="http://schemas.microsoft.com/office/drawing/2014/main" val="39944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11:26:01</a:t>
                      </a:r>
                      <a:r>
                        <a:rPr kumimoji="0" lang="de-DE" sz="1000" b="0" i="0" u="none" strike="noStrike" kern="1200" cap="none" spc="0" normalizeH="0" baseline="0" noProof="0">
                          <a:ln>
                            <a:noFill/>
                          </a:ln>
                          <a:solidFill>
                            <a:prstClr val="black"/>
                          </a:solidFill>
                          <a:effectLst/>
                          <a:uLnTx/>
                          <a:uFillTx/>
                          <a:latin typeface="+mn-lt"/>
                          <a:ea typeface="+mn-ea"/>
                          <a:cs typeface="+mn-cs"/>
                        </a:rPr>
                        <a:t>
Mit 15 Jahren floh Samir vor den Taliban aus Afghanistan nach Deutschland - alleine. Was sind seine Sorgen und Hoffnungen? Eine Produktion von DW - Documentaries.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859157481"/>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618052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1655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64908993"/>
                    </a:ext>
                  </a:extLst>
                </a:gridCol>
                <a:gridCol w="452628">
                  <a:extLst>
                    <a:ext uri="{9D8B030D-6E8A-4147-A177-3AD203B41FA5}">
                      <a16:colId xmlns:a16="http://schemas.microsoft.com/office/drawing/2014/main" val="2325842809"/>
                    </a:ext>
                  </a:extLst>
                </a:gridCol>
                <a:gridCol w="452628">
                  <a:extLst>
                    <a:ext uri="{9D8B030D-6E8A-4147-A177-3AD203B41FA5}">
                      <a16:colId xmlns:a16="http://schemas.microsoft.com/office/drawing/2014/main" val="953680154"/>
                    </a:ext>
                  </a:extLst>
                </a:gridCol>
                <a:gridCol w="452628">
                  <a:extLst>
                    <a:ext uri="{9D8B030D-6E8A-4147-A177-3AD203B41FA5}">
                      <a16:colId xmlns:a16="http://schemas.microsoft.com/office/drawing/2014/main" val="201975853"/>
                    </a:ext>
                  </a:extLst>
                </a:gridCol>
                <a:gridCol w="452628">
                  <a:extLst>
                    <a:ext uri="{9D8B030D-6E8A-4147-A177-3AD203B41FA5}">
                      <a16:colId xmlns:a16="http://schemas.microsoft.com/office/drawing/2014/main" val="2304903899"/>
                    </a:ext>
                  </a:extLst>
                </a:gridCol>
                <a:gridCol w="452628">
                  <a:extLst>
                    <a:ext uri="{9D8B030D-6E8A-4147-A177-3AD203B41FA5}">
                      <a16:colId xmlns:a16="http://schemas.microsoft.com/office/drawing/2014/main" val="271722895"/>
                    </a:ext>
                  </a:extLst>
                </a:gridCol>
                <a:gridCol w="452628">
                  <a:extLst>
                    <a:ext uri="{9D8B030D-6E8A-4147-A177-3AD203B41FA5}">
                      <a16:colId xmlns:a16="http://schemas.microsoft.com/office/drawing/2014/main" val="2116988470"/>
                    </a:ext>
                  </a:extLst>
                </a:gridCol>
                <a:gridCol w="452628">
                  <a:extLst>
                    <a:ext uri="{9D8B030D-6E8A-4147-A177-3AD203B41FA5}">
                      <a16:colId xmlns:a16="http://schemas.microsoft.com/office/drawing/2014/main" val="3373199583"/>
                    </a:ext>
                  </a:extLst>
                </a:gridCol>
                <a:gridCol w="452628">
                  <a:extLst>
                    <a:ext uri="{9D8B030D-6E8A-4147-A177-3AD203B41FA5}">
                      <a16:colId xmlns:a16="http://schemas.microsoft.com/office/drawing/2014/main" val="1904407674"/>
                    </a:ext>
                  </a:extLst>
                </a:gridCol>
                <a:gridCol w="452628">
                  <a:extLst>
                    <a:ext uri="{9D8B030D-6E8A-4147-A177-3AD203B41FA5}">
                      <a16:colId xmlns:a16="http://schemas.microsoft.com/office/drawing/2014/main" val="1255873296"/>
                    </a:ext>
                  </a:extLst>
                </a:gridCol>
                <a:gridCol w="452628">
                  <a:extLst>
                    <a:ext uri="{9D8B030D-6E8A-4147-A177-3AD203B41FA5}">
                      <a16:colId xmlns:a16="http://schemas.microsoft.com/office/drawing/2014/main" val="2491526458"/>
                    </a:ext>
                  </a:extLst>
                </a:gridCol>
                <a:gridCol w="452628">
                  <a:extLst>
                    <a:ext uri="{9D8B030D-6E8A-4147-A177-3AD203B41FA5}">
                      <a16:colId xmlns:a16="http://schemas.microsoft.com/office/drawing/2014/main" val="3923830407"/>
                    </a:ext>
                  </a:extLst>
                </a:gridCol>
                <a:gridCol w="452628">
                  <a:extLst>
                    <a:ext uri="{9D8B030D-6E8A-4147-A177-3AD203B41FA5}">
                      <a16:colId xmlns:a16="http://schemas.microsoft.com/office/drawing/2014/main" val="4236120847"/>
                    </a:ext>
                  </a:extLst>
                </a:gridCol>
                <a:gridCol w="452628">
                  <a:extLst>
                    <a:ext uri="{9D8B030D-6E8A-4147-A177-3AD203B41FA5}">
                      <a16:colId xmlns:a16="http://schemas.microsoft.com/office/drawing/2014/main" val="1758486051"/>
                    </a:ext>
                  </a:extLst>
                </a:gridCol>
                <a:gridCol w="452628">
                  <a:extLst>
                    <a:ext uri="{9D8B030D-6E8A-4147-A177-3AD203B41FA5}">
                      <a16:colId xmlns:a16="http://schemas.microsoft.com/office/drawing/2014/main" val="1610842816"/>
                    </a:ext>
                  </a:extLst>
                </a:gridCol>
                <a:gridCol w="452628">
                  <a:extLst>
                    <a:ext uri="{9D8B030D-6E8A-4147-A177-3AD203B41FA5}">
                      <a16:colId xmlns:a16="http://schemas.microsoft.com/office/drawing/2014/main" val="263620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7213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10:09:27</a:t>
                      </a:r>
                      <a:r>
                        <a:rPr kumimoji="0" lang="de-DE" sz="1000" b="0" i="0" u="none" strike="noStrike" kern="1200" cap="none" spc="0" normalizeH="0" baseline="0" noProof="0">
                          <a:ln>
                            <a:noFill/>
                          </a:ln>
                          <a:solidFill>
                            <a:prstClr val="black"/>
                          </a:solidFill>
                          <a:effectLst/>
                          <a:uLnTx/>
                          <a:uFillTx/>
                          <a:latin typeface="+mn-lt"/>
                          <a:ea typeface="+mn-ea"/>
                          <a:cs typeface="+mn-cs"/>
                        </a:rPr>
                        <a:t>
Lassen sich Überschwemmungen verhindern? In Süddeutschland haben sie katastrophale Auswirkungen gehabt. http://dw.com/p/1IxBW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2633028692"/>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60969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241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091610"/>
                    </a:ext>
                  </a:extLst>
                </a:gridCol>
                <a:gridCol w="452628">
                  <a:extLst>
                    <a:ext uri="{9D8B030D-6E8A-4147-A177-3AD203B41FA5}">
                      <a16:colId xmlns:a16="http://schemas.microsoft.com/office/drawing/2014/main" val="3947907190"/>
                    </a:ext>
                  </a:extLst>
                </a:gridCol>
                <a:gridCol w="452628">
                  <a:extLst>
                    <a:ext uri="{9D8B030D-6E8A-4147-A177-3AD203B41FA5}">
                      <a16:colId xmlns:a16="http://schemas.microsoft.com/office/drawing/2014/main" val="2060403772"/>
                    </a:ext>
                  </a:extLst>
                </a:gridCol>
                <a:gridCol w="452628">
                  <a:extLst>
                    <a:ext uri="{9D8B030D-6E8A-4147-A177-3AD203B41FA5}">
                      <a16:colId xmlns:a16="http://schemas.microsoft.com/office/drawing/2014/main" val="3823939090"/>
                    </a:ext>
                  </a:extLst>
                </a:gridCol>
                <a:gridCol w="452628">
                  <a:extLst>
                    <a:ext uri="{9D8B030D-6E8A-4147-A177-3AD203B41FA5}">
                      <a16:colId xmlns:a16="http://schemas.microsoft.com/office/drawing/2014/main" val="63479461"/>
                    </a:ext>
                  </a:extLst>
                </a:gridCol>
                <a:gridCol w="452628">
                  <a:extLst>
                    <a:ext uri="{9D8B030D-6E8A-4147-A177-3AD203B41FA5}">
                      <a16:colId xmlns:a16="http://schemas.microsoft.com/office/drawing/2014/main" val="1645310090"/>
                    </a:ext>
                  </a:extLst>
                </a:gridCol>
                <a:gridCol w="452628">
                  <a:extLst>
                    <a:ext uri="{9D8B030D-6E8A-4147-A177-3AD203B41FA5}">
                      <a16:colId xmlns:a16="http://schemas.microsoft.com/office/drawing/2014/main" val="4045527852"/>
                    </a:ext>
                  </a:extLst>
                </a:gridCol>
                <a:gridCol w="452628">
                  <a:extLst>
                    <a:ext uri="{9D8B030D-6E8A-4147-A177-3AD203B41FA5}">
                      <a16:colId xmlns:a16="http://schemas.microsoft.com/office/drawing/2014/main" val="1898467915"/>
                    </a:ext>
                  </a:extLst>
                </a:gridCol>
                <a:gridCol w="452628">
                  <a:extLst>
                    <a:ext uri="{9D8B030D-6E8A-4147-A177-3AD203B41FA5}">
                      <a16:colId xmlns:a16="http://schemas.microsoft.com/office/drawing/2014/main" val="3283707339"/>
                    </a:ext>
                  </a:extLst>
                </a:gridCol>
                <a:gridCol w="452628">
                  <a:extLst>
                    <a:ext uri="{9D8B030D-6E8A-4147-A177-3AD203B41FA5}">
                      <a16:colId xmlns:a16="http://schemas.microsoft.com/office/drawing/2014/main" val="1653220675"/>
                    </a:ext>
                  </a:extLst>
                </a:gridCol>
                <a:gridCol w="452628">
                  <a:extLst>
                    <a:ext uri="{9D8B030D-6E8A-4147-A177-3AD203B41FA5}">
                      <a16:colId xmlns:a16="http://schemas.microsoft.com/office/drawing/2014/main" val="1332461952"/>
                    </a:ext>
                  </a:extLst>
                </a:gridCol>
                <a:gridCol w="452628">
                  <a:extLst>
                    <a:ext uri="{9D8B030D-6E8A-4147-A177-3AD203B41FA5}">
                      <a16:colId xmlns:a16="http://schemas.microsoft.com/office/drawing/2014/main" val="744933249"/>
                    </a:ext>
                  </a:extLst>
                </a:gridCol>
                <a:gridCol w="452628">
                  <a:extLst>
                    <a:ext uri="{9D8B030D-6E8A-4147-A177-3AD203B41FA5}">
                      <a16:colId xmlns:a16="http://schemas.microsoft.com/office/drawing/2014/main" val="681029927"/>
                    </a:ext>
                  </a:extLst>
                </a:gridCol>
                <a:gridCol w="452628">
                  <a:extLst>
                    <a:ext uri="{9D8B030D-6E8A-4147-A177-3AD203B41FA5}">
                      <a16:colId xmlns:a16="http://schemas.microsoft.com/office/drawing/2014/main" val="1589799516"/>
                    </a:ext>
                  </a:extLst>
                </a:gridCol>
                <a:gridCol w="452628">
                  <a:extLst>
                    <a:ext uri="{9D8B030D-6E8A-4147-A177-3AD203B41FA5}">
                      <a16:colId xmlns:a16="http://schemas.microsoft.com/office/drawing/2014/main" val="260708870"/>
                    </a:ext>
                  </a:extLst>
                </a:gridCol>
                <a:gridCol w="452628">
                  <a:extLst>
                    <a:ext uri="{9D8B030D-6E8A-4147-A177-3AD203B41FA5}">
                      <a16:colId xmlns:a16="http://schemas.microsoft.com/office/drawing/2014/main" val="235939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6097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09:04:16</a:t>
                      </a:r>
                      <a:r>
                        <a:rPr kumimoji="0" lang="de-DE" sz="1000" b="0" i="0" u="none" strike="noStrike" kern="1200" cap="none" spc="0" normalizeH="0" baseline="0" noProof="0">
                          <a:ln>
                            <a:noFill/>
                          </a:ln>
                          <a:solidFill>
                            <a:prstClr val="black"/>
                          </a:solidFill>
                          <a:effectLst/>
                          <a:uLnTx/>
                          <a:uFillTx/>
                          <a:latin typeface="+mn-lt"/>
                          <a:ea typeface="+mn-ea"/>
                          <a:cs typeface="+mn-cs"/>
                        </a:rPr>
                        <a:t>
Ihr gelang die Flucht von Boko Haram - Christina Ijabla wurde zwei Jahre in gefangen gehalten. In einem exklusivem Interview erzählt sie uns direkt, was sie dort erlebt hat und vom Schicksal der Chibok-Mädchen.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extLst>
                  <a:ext uri="{0D108BD9-81ED-4DB2-BD59-A6C34878D82A}">
                    <a16:rowId xmlns:a16="http://schemas.microsoft.com/office/drawing/2014/main" val="341677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- 2016-05-31 07:44:21</a:t>
                      </a:r>
                      <a:r>
                        <a:rPr kumimoji="0" lang="de-DE" sz="1000" b="0" i="0" u="none" strike="noStrike" kern="1200" cap="none" spc="0" normalizeH="0" baseline="0" noProof="0">
                          <a:ln>
                            <a:noFill/>
                          </a:ln>
                          <a:solidFill>
                            <a:prstClr val="black"/>
                          </a:solidFill>
                          <a:effectLst/>
                          <a:uLnTx/>
                          <a:uFillTx/>
                          <a:latin typeface="+mn-lt"/>
                          <a:ea typeface="+mn-ea"/>
                          <a:cs typeface="+mn-cs"/>
                        </a:rPr>
                        <a:t>
Der türkische Präsident Erdogan hält nichts von Pille und Kondomen. Seht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2870553803"/>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946469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- 5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448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8437313"/>
                    </a:ext>
                  </a:extLst>
                </a:gridCol>
                <a:gridCol w="452628">
                  <a:extLst>
                    <a:ext uri="{9D8B030D-6E8A-4147-A177-3AD203B41FA5}">
                      <a16:colId xmlns:a16="http://schemas.microsoft.com/office/drawing/2014/main" val="2299828242"/>
                    </a:ext>
                  </a:extLst>
                </a:gridCol>
                <a:gridCol w="452628">
                  <a:extLst>
                    <a:ext uri="{9D8B030D-6E8A-4147-A177-3AD203B41FA5}">
                      <a16:colId xmlns:a16="http://schemas.microsoft.com/office/drawing/2014/main" val="3766080915"/>
                    </a:ext>
                  </a:extLst>
                </a:gridCol>
                <a:gridCol w="452628">
                  <a:extLst>
                    <a:ext uri="{9D8B030D-6E8A-4147-A177-3AD203B41FA5}">
                      <a16:colId xmlns:a16="http://schemas.microsoft.com/office/drawing/2014/main" val="1491664722"/>
                    </a:ext>
                  </a:extLst>
                </a:gridCol>
                <a:gridCol w="452628">
                  <a:extLst>
                    <a:ext uri="{9D8B030D-6E8A-4147-A177-3AD203B41FA5}">
                      <a16:colId xmlns:a16="http://schemas.microsoft.com/office/drawing/2014/main" val="3901947264"/>
                    </a:ext>
                  </a:extLst>
                </a:gridCol>
                <a:gridCol w="452628">
                  <a:extLst>
                    <a:ext uri="{9D8B030D-6E8A-4147-A177-3AD203B41FA5}">
                      <a16:colId xmlns:a16="http://schemas.microsoft.com/office/drawing/2014/main" val="3071109478"/>
                    </a:ext>
                  </a:extLst>
                </a:gridCol>
                <a:gridCol w="452628">
                  <a:extLst>
                    <a:ext uri="{9D8B030D-6E8A-4147-A177-3AD203B41FA5}">
                      <a16:colId xmlns:a16="http://schemas.microsoft.com/office/drawing/2014/main" val="2562100001"/>
                    </a:ext>
                  </a:extLst>
                </a:gridCol>
                <a:gridCol w="452628">
                  <a:extLst>
                    <a:ext uri="{9D8B030D-6E8A-4147-A177-3AD203B41FA5}">
                      <a16:colId xmlns:a16="http://schemas.microsoft.com/office/drawing/2014/main" val="3683488801"/>
                    </a:ext>
                  </a:extLst>
                </a:gridCol>
                <a:gridCol w="452628">
                  <a:extLst>
                    <a:ext uri="{9D8B030D-6E8A-4147-A177-3AD203B41FA5}">
                      <a16:colId xmlns:a16="http://schemas.microsoft.com/office/drawing/2014/main" val="2378336940"/>
                    </a:ext>
                  </a:extLst>
                </a:gridCol>
                <a:gridCol w="452628">
                  <a:extLst>
                    <a:ext uri="{9D8B030D-6E8A-4147-A177-3AD203B41FA5}">
                      <a16:colId xmlns:a16="http://schemas.microsoft.com/office/drawing/2014/main" val="241561593"/>
                    </a:ext>
                  </a:extLst>
                </a:gridCol>
                <a:gridCol w="452628">
                  <a:extLst>
                    <a:ext uri="{9D8B030D-6E8A-4147-A177-3AD203B41FA5}">
                      <a16:colId xmlns:a16="http://schemas.microsoft.com/office/drawing/2014/main" val="3254729508"/>
                    </a:ext>
                  </a:extLst>
                </a:gridCol>
                <a:gridCol w="452628">
                  <a:extLst>
                    <a:ext uri="{9D8B030D-6E8A-4147-A177-3AD203B41FA5}">
                      <a16:colId xmlns:a16="http://schemas.microsoft.com/office/drawing/2014/main" val="2434774792"/>
                    </a:ext>
                  </a:extLst>
                </a:gridCol>
                <a:gridCol w="452628">
                  <a:extLst>
                    <a:ext uri="{9D8B030D-6E8A-4147-A177-3AD203B41FA5}">
                      <a16:colId xmlns:a16="http://schemas.microsoft.com/office/drawing/2014/main" val="822495377"/>
                    </a:ext>
                  </a:extLst>
                </a:gridCol>
                <a:gridCol w="452628">
                  <a:extLst>
                    <a:ext uri="{9D8B030D-6E8A-4147-A177-3AD203B41FA5}">
                      <a16:colId xmlns:a16="http://schemas.microsoft.com/office/drawing/2014/main" val="1001500185"/>
                    </a:ext>
                  </a:extLst>
                </a:gridCol>
                <a:gridCol w="452628">
                  <a:extLst>
                    <a:ext uri="{9D8B030D-6E8A-4147-A177-3AD203B41FA5}">
                      <a16:colId xmlns:a16="http://schemas.microsoft.com/office/drawing/2014/main" val="1935491072"/>
                    </a:ext>
                  </a:extLst>
                </a:gridCol>
                <a:gridCol w="452628">
                  <a:extLst>
                    <a:ext uri="{9D8B030D-6E8A-4147-A177-3AD203B41FA5}">
                      <a16:colId xmlns:a16="http://schemas.microsoft.com/office/drawing/2014/main" val="3951785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2581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- 2016-05-30 16:33:00</a:t>
                      </a:r>
                      <a:r>
                        <a:rPr kumimoji="0" lang="de-DE" sz="1000" b="0" i="0" u="none" strike="noStrike" kern="1200" cap="none" spc="0" normalizeH="0" baseline="0" noProof="0">
                          <a:ln>
                            <a:noFill/>
                          </a:ln>
                          <a:solidFill>
                            <a:prstClr val="black"/>
                          </a:solidFill>
                          <a:effectLst/>
                          <a:uLnTx/>
                          <a:uFillTx/>
                          <a:latin typeface="+mn-lt"/>
                          <a:ea typeface="+mn-ea"/>
                          <a:cs typeface="+mn-cs"/>
                        </a:rPr>
                        <a:t>
Ein gefährliches Pflaster, wo der Nationalspieler Pulido zwei Tage lang entführt worden ist. Drogenhandel und Entführungen bestimmen dort die Geschäfte.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a:t>
                      </a:r>
                    </a:p>
                  </a:txBody>
                  <a:tcPr/>
                </a:tc>
                <a:extLst>
                  <a:ext uri="{0D108BD9-81ED-4DB2-BD59-A6C34878D82A}">
                    <a16:rowId xmlns:a16="http://schemas.microsoft.com/office/drawing/2014/main" val="517259686"/>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78272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- 6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283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82103928"/>
                    </a:ext>
                  </a:extLst>
                </a:gridCol>
                <a:gridCol w="452628">
                  <a:extLst>
                    <a:ext uri="{9D8B030D-6E8A-4147-A177-3AD203B41FA5}">
                      <a16:colId xmlns:a16="http://schemas.microsoft.com/office/drawing/2014/main" val="3265432034"/>
                    </a:ext>
                  </a:extLst>
                </a:gridCol>
                <a:gridCol w="452628">
                  <a:extLst>
                    <a:ext uri="{9D8B030D-6E8A-4147-A177-3AD203B41FA5}">
                      <a16:colId xmlns:a16="http://schemas.microsoft.com/office/drawing/2014/main" val="1368141381"/>
                    </a:ext>
                  </a:extLst>
                </a:gridCol>
                <a:gridCol w="452628">
                  <a:extLst>
                    <a:ext uri="{9D8B030D-6E8A-4147-A177-3AD203B41FA5}">
                      <a16:colId xmlns:a16="http://schemas.microsoft.com/office/drawing/2014/main" val="330574779"/>
                    </a:ext>
                  </a:extLst>
                </a:gridCol>
                <a:gridCol w="452628">
                  <a:extLst>
                    <a:ext uri="{9D8B030D-6E8A-4147-A177-3AD203B41FA5}">
                      <a16:colId xmlns:a16="http://schemas.microsoft.com/office/drawing/2014/main" val="4239724583"/>
                    </a:ext>
                  </a:extLst>
                </a:gridCol>
                <a:gridCol w="452628">
                  <a:extLst>
                    <a:ext uri="{9D8B030D-6E8A-4147-A177-3AD203B41FA5}">
                      <a16:colId xmlns:a16="http://schemas.microsoft.com/office/drawing/2014/main" val="3862822890"/>
                    </a:ext>
                  </a:extLst>
                </a:gridCol>
                <a:gridCol w="452628">
                  <a:extLst>
                    <a:ext uri="{9D8B030D-6E8A-4147-A177-3AD203B41FA5}">
                      <a16:colId xmlns:a16="http://schemas.microsoft.com/office/drawing/2014/main" val="2714266503"/>
                    </a:ext>
                  </a:extLst>
                </a:gridCol>
                <a:gridCol w="452628">
                  <a:extLst>
                    <a:ext uri="{9D8B030D-6E8A-4147-A177-3AD203B41FA5}">
                      <a16:colId xmlns:a16="http://schemas.microsoft.com/office/drawing/2014/main" val="485039942"/>
                    </a:ext>
                  </a:extLst>
                </a:gridCol>
                <a:gridCol w="452628">
                  <a:extLst>
                    <a:ext uri="{9D8B030D-6E8A-4147-A177-3AD203B41FA5}">
                      <a16:colId xmlns:a16="http://schemas.microsoft.com/office/drawing/2014/main" val="3514527722"/>
                    </a:ext>
                  </a:extLst>
                </a:gridCol>
                <a:gridCol w="452628">
                  <a:extLst>
                    <a:ext uri="{9D8B030D-6E8A-4147-A177-3AD203B41FA5}">
                      <a16:colId xmlns:a16="http://schemas.microsoft.com/office/drawing/2014/main" val="1590553048"/>
                    </a:ext>
                  </a:extLst>
                </a:gridCol>
                <a:gridCol w="452628">
                  <a:extLst>
                    <a:ext uri="{9D8B030D-6E8A-4147-A177-3AD203B41FA5}">
                      <a16:colId xmlns:a16="http://schemas.microsoft.com/office/drawing/2014/main" val="3794704219"/>
                    </a:ext>
                  </a:extLst>
                </a:gridCol>
                <a:gridCol w="452628">
                  <a:extLst>
                    <a:ext uri="{9D8B030D-6E8A-4147-A177-3AD203B41FA5}">
                      <a16:colId xmlns:a16="http://schemas.microsoft.com/office/drawing/2014/main" val="4137950539"/>
                    </a:ext>
                  </a:extLst>
                </a:gridCol>
                <a:gridCol w="452628">
                  <a:extLst>
                    <a:ext uri="{9D8B030D-6E8A-4147-A177-3AD203B41FA5}">
                      <a16:colId xmlns:a16="http://schemas.microsoft.com/office/drawing/2014/main" val="3707264940"/>
                    </a:ext>
                  </a:extLst>
                </a:gridCol>
                <a:gridCol w="452628">
                  <a:extLst>
                    <a:ext uri="{9D8B030D-6E8A-4147-A177-3AD203B41FA5}">
                      <a16:colId xmlns:a16="http://schemas.microsoft.com/office/drawing/2014/main" val="2579258588"/>
                    </a:ext>
                  </a:extLst>
                </a:gridCol>
                <a:gridCol w="452628">
                  <a:extLst>
                    <a:ext uri="{9D8B030D-6E8A-4147-A177-3AD203B41FA5}">
                      <a16:colId xmlns:a16="http://schemas.microsoft.com/office/drawing/2014/main" val="2294481843"/>
                    </a:ext>
                  </a:extLst>
                </a:gridCol>
                <a:gridCol w="452628">
                  <a:extLst>
                    <a:ext uri="{9D8B030D-6E8A-4147-A177-3AD203B41FA5}">
                      <a16:colId xmlns:a16="http://schemas.microsoft.com/office/drawing/2014/main" val="2114582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97846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- 2016-05-30 14:55:00</a:t>
                      </a:r>
                      <a:r>
                        <a:rPr kumimoji="0" lang="de-DE" sz="1000" b="0" i="0" u="none" strike="noStrike" kern="1200" cap="none" spc="0" normalizeH="0" baseline="0" noProof="0">
                          <a:ln>
                            <a:noFill/>
                          </a:ln>
                          <a:solidFill>
                            <a:prstClr val="black"/>
                          </a:solidFill>
                          <a:effectLst/>
                          <a:uLnTx/>
                          <a:uFillTx/>
                          <a:latin typeface="+mn-lt"/>
                          <a:ea typeface="+mn-ea"/>
                          <a:cs typeface="+mn-cs"/>
                        </a:rPr>
                        <a:t>
Steigende Meeresspiegel und intensive Stürme bedrohen Nationalparks, Denkmäler und bunte Korallenriffe. http://dw.com/p/1IvH5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1890870664"/>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190147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- 7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686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75790685"/>
                    </a:ext>
                  </a:extLst>
                </a:gridCol>
                <a:gridCol w="452628">
                  <a:extLst>
                    <a:ext uri="{9D8B030D-6E8A-4147-A177-3AD203B41FA5}">
                      <a16:colId xmlns:a16="http://schemas.microsoft.com/office/drawing/2014/main" val="3116401548"/>
                    </a:ext>
                  </a:extLst>
                </a:gridCol>
                <a:gridCol w="452628">
                  <a:extLst>
                    <a:ext uri="{9D8B030D-6E8A-4147-A177-3AD203B41FA5}">
                      <a16:colId xmlns:a16="http://schemas.microsoft.com/office/drawing/2014/main" val="3386765319"/>
                    </a:ext>
                  </a:extLst>
                </a:gridCol>
                <a:gridCol w="452628">
                  <a:extLst>
                    <a:ext uri="{9D8B030D-6E8A-4147-A177-3AD203B41FA5}">
                      <a16:colId xmlns:a16="http://schemas.microsoft.com/office/drawing/2014/main" val="3040940106"/>
                    </a:ext>
                  </a:extLst>
                </a:gridCol>
                <a:gridCol w="452628">
                  <a:extLst>
                    <a:ext uri="{9D8B030D-6E8A-4147-A177-3AD203B41FA5}">
                      <a16:colId xmlns:a16="http://schemas.microsoft.com/office/drawing/2014/main" val="3946244736"/>
                    </a:ext>
                  </a:extLst>
                </a:gridCol>
                <a:gridCol w="452628">
                  <a:extLst>
                    <a:ext uri="{9D8B030D-6E8A-4147-A177-3AD203B41FA5}">
                      <a16:colId xmlns:a16="http://schemas.microsoft.com/office/drawing/2014/main" val="582665448"/>
                    </a:ext>
                  </a:extLst>
                </a:gridCol>
                <a:gridCol w="452628">
                  <a:extLst>
                    <a:ext uri="{9D8B030D-6E8A-4147-A177-3AD203B41FA5}">
                      <a16:colId xmlns:a16="http://schemas.microsoft.com/office/drawing/2014/main" val="3502469476"/>
                    </a:ext>
                  </a:extLst>
                </a:gridCol>
                <a:gridCol w="452628">
                  <a:extLst>
                    <a:ext uri="{9D8B030D-6E8A-4147-A177-3AD203B41FA5}">
                      <a16:colId xmlns:a16="http://schemas.microsoft.com/office/drawing/2014/main" val="213198855"/>
                    </a:ext>
                  </a:extLst>
                </a:gridCol>
                <a:gridCol w="452628">
                  <a:extLst>
                    <a:ext uri="{9D8B030D-6E8A-4147-A177-3AD203B41FA5}">
                      <a16:colId xmlns:a16="http://schemas.microsoft.com/office/drawing/2014/main" val="1085455597"/>
                    </a:ext>
                  </a:extLst>
                </a:gridCol>
                <a:gridCol w="452628">
                  <a:extLst>
                    <a:ext uri="{9D8B030D-6E8A-4147-A177-3AD203B41FA5}">
                      <a16:colId xmlns:a16="http://schemas.microsoft.com/office/drawing/2014/main" val="2448131040"/>
                    </a:ext>
                  </a:extLst>
                </a:gridCol>
                <a:gridCol w="452628">
                  <a:extLst>
                    <a:ext uri="{9D8B030D-6E8A-4147-A177-3AD203B41FA5}">
                      <a16:colId xmlns:a16="http://schemas.microsoft.com/office/drawing/2014/main" val="3664951412"/>
                    </a:ext>
                  </a:extLst>
                </a:gridCol>
                <a:gridCol w="452628">
                  <a:extLst>
                    <a:ext uri="{9D8B030D-6E8A-4147-A177-3AD203B41FA5}">
                      <a16:colId xmlns:a16="http://schemas.microsoft.com/office/drawing/2014/main" val="418927193"/>
                    </a:ext>
                  </a:extLst>
                </a:gridCol>
                <a:gridCol w="452628">
                  <a:extLst>
                    <a:ext uri="{9D8B030D-6E8A-4147-A177-3AD203B41FA5}">
                      <a16:colId xmlns:a16="http://schemas.microsoft.com/office/drawing/2014/main" val="1231508781"/>
                    </a:ext>
                  </a:extLst>
                </a:gridCol>
                <a:gridCol w="452628">
                  <a:extLst>
                    <a:ext uri="{9D8B030D-6E8A-4147-A177-3AD203B41FA5}">
                      <a16:colId xmlns:a16="http://schemas.microsoft.com/office/drawing/2014/main" val="1615981345"/>
                    </a:ext>
                  </a:extLst>
                </a:gridCol>
                <a:gridCol w="452628">
                  <a:extLst>
                    <a:ext uri="{9D8B030D-6E8A-4147-A177-3AD203B41FA5}">
                      <a16:colId xmlns:a16="http://schemas.microsoft.com/office/drawing/2014/main" val="1564542586"/>
                    </a:ext>
                  </a:extLst>
                </a:gridCol>
                <a:gridCol w="452628">
                  <a:extLst>
                    <a:ext uri="{9D8B030D-6E8A-4147-A177-3AD203B41FA5}">
                      <a16:colId xmlns:a16="http://schemas.microsoft.com/office/drawing/2014/main" val="32182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8226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- 2016-05-30 10:23:21</a:t>
                      </a:r>
                      <a:r>
                        <a:rPr kumimoji="0" lang="de-DE" sz="1000" b="0" i="0" u="none" strike="noStrike" kern="1200" cap="none" spc="0" normalizeH="0" baseline="0" noProof="0">
                          <a:ln>
                            <a:noFill/>
                          </a:ln>
                          <a:solidFill>
                            <a:prstClr val="black"/>
                          </a:solidFill>
                          <a:effectLst/>
                          <a:uLnTx/>
                          <a:uFillTx/>
                          <a:latin typeface="+mn-lt"/>
                          <a:ea typeface="+mn-ea"/>
                          <a:cs typeface="+mn-cs"/>
                        </a:rPr>
                        <a:t>
Unsere Kurznachrichten in drei Minuten. Eines der Top-Themen: Jérôme Boatengs Reaktion auf rassistische Beleidigung.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extLst>
                  <a:ext uri="{0D108BD9-81ED-4DB2-BD59-A6C34878D82A}">
                    <a16:rowId xmlns:a16="http://schemas.microsoft.com/office/drawing/2014/main" val="275833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- 2016-05-30 08:57:55</a:t>
                      </a:r>
                      <a:r>
                        <a:rPr kumimoji="0" lang="de-DE" sz="1000" b="0" i="0" u="none" strike="noStrike" kern="1200" cap="none" spc="0" normalizeH="0" baseline="0" noProof="0">
                          <a:ln>
                            <a:noFill/>
                          </a:ln>
                          <a:solidFill>
                            <a:prstClr val="black"/>
                          </a:solidFill>
                          <a:effectLst/>
                          <a:uLnTx/>
                          <a:uFillTx/>
                          <a:latin typeface="+mn-lt"/>
                          <a:ea typeface="+mn-ea"/>
                          <a:cs typeface="+mn-cs"/>
                        </a:rPr>
                        <a:t>
Einen Tag nach dem Unwetter ist das Ausmaß der Katastrophe vor allem in Süddeutschland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extLst>
                  <a:ext uri="{0D108BD9-81ED-4DB2-BD59-A6C34878D82A}">
                    <a16:rowId xmlns:a16="http://schemas.microsoft.com/office/drawing/2014/main" val="3965587482"/>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68239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- 8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305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5799485"/>
                    </a:ext>
                  </a:extLst>
                </a:gridCol>
                <a:gridCol w="452628">
                  <a:extLst>
                    <a:ext uri="{9D8B030D-6E8A-4147-A177-3AD203B41FA5}">
                      <a16:colId xmlns:a16="http://schemas.microsoft.com/office/drawing/2014/main" val="1210504040"/>
                    </a:ext>
                  </a:extLst>
                </a:gridCol>
                <a:gridCol w="452628">
                  <a:extLst>
                    <a:ext uri="{9D8B030D-6E8A-4147-A177-3AD203B41FA5}">
                      <a16:colId xmlns:a16="http://schemas.microsoft.com/office/drawing/2014/main" val="3062367977"/>
                    </a:ext>
                  </a:extLst>
                </a:gridCol>
                <a:gridCol w="452628">
                  <a:extLst>
                    <a:ext uri="{9D8B030D-6E8A-4147-A177-3AD203B41FA5}">
                      <a16:colId xmlns:a16="http://schemas.microsoft.com/office/drawing/2014/main" val="348885781"/>
                    </a:ext>
                  </a:extLst>
                </a:gridCol>
                <a:gridCol w="452628">
                  <a:extLst>
                    <a:ext uri="{9D8B030D-6E8A-4147-A177-3AD203B41FA5}">
                      <a16:colId xmlns:a16="http://schemas.microsoft.com/office/drawing/2014/main" val="3932994550"/>
                    </a:ext>
                  </a:extLst>
                </a:gridCol>
                <a:gridCol w="452628">
                  <a:extLst>
                    <a:ext uri="{9D8B030D-6E8A-4147-A177-3AD203B41FA5}">
                      <a16:colId xmlns:a16="http://schemas.microsoft.com/office/drawing/2014/main" val="2071619870"/>
                    </a:ext>
                  </a:extLst>
                </a:gridCol>
                <a:gridCol w="452628">
                  <a:extLst>
                    <a:ext uri="{9D8B030D-6E8A-4147-A177-3AD203B41FA5}">
                      <a16:colId xmlns:a16="http://schemas.microsoft.com/office/drawing/2014/main" val="3650266116"/>
                    </a:ext>
                  </a:extLst>
                </a:gridCol>
                <a:gridCol w="452628">
                  <a:extLst>
                    <a:ext uri="{9D8B030D-6E8A-4147-A177-3AD203B41FA5}">
                      <a16:colId xmlns:a16="http://schemas.microsoft.com/office/drawing/2014/main" val="2723362411"/>
                    </a:ext>
                  </a:extLst>
                </a:gridCol>
                <a:gridCol w="452628">
                  <a:extLst>
                    <a:ext uri="{9D8B030D-6E8A-4147-A177-3AD203B41FA5}">
                      <a16:colId xmlns:a16="http://schemas.microsoft.com/office/drawing/2014/main" val="3087019080"/>
                    </a:ext>
                  </a:extLst>
                </a:gridCol>
                <a:gridCol w="452628">
                  <a:extLst>
                    <a:ext uri="{9D8B030D-6E8A-4147-A177-3AD203B41FA5}">
                      <a16:colId xmlns:a16="http://schemas.microsoft.com/office/drawing/2014/main" val="4110065058"/>
                    </a:ext>
                  </a:extLst>
                </a:gridCol>
                <a:gridCol w="452628">
                  <a:extLst>
                    <a:ext uri="{9D8B030D-6E8A-4147-A177-3AD203B41FA5}">
                      <a16:colId xmlns:a16="http://schemas.microsoft.com/office/drawing/2014/main" val="2573499794"/>
                    </a:ext>
                  </a:extLst>
                </a:gridCol>
                <a:gridCol w="452628">
                  <a:extLst>
                    <a:ext uri="{9D8B030D-6E8A-4147-A177-3AD203B41FA5}">
                      <a16:colId xmlns:a16="http://schemas.microsoft.com/office/drawing/2014/main" val="792650147"/>
                    </a:ext>
                  </a:extLst>
                </a:gridCol>
                <a:gridCol w="452628">
                  <a:extLst>
                    <a:ext uri="{9D8B030D-6E8A-4147-A177-3AD203B41FA5}">
                      <a16:colId xmlns:a16="http://schemas.microsoft.com/office/drawing/2014/main" val="1024200398"/>
                    </a:ext>
                  </a:extLst>
                </a:gridCol>
                <a:gridCol w="452628">
                  <a:extLst>
                    <a:ext uri="{9D8B030D-6E8A-4147-A177-3AD203B41FA5}">
                      <a16:colId xmlns:a16="http://schemas.microsoft.com/office/drawing/2014/main" val="459806618"/>
                    </a:ext>
                  </a:extLst>
                </a:gridCol>
                <a:gridCol w="452628">
                  <a:extLst>
                    <a:ext uri="{9D8B030D-6E8A-4147-A177-3AD203B41FA5}">
                      <a16:colId xmlns:a16="http://schemas.microsoft.com/office/drawing/2014/main" val="2443343033"/>
                    </a:ext>
                  </a:extLst>
                </a:gridCol>
                <a:gridCol w="452628">
                  <a:extLst>
                    <a:ext uri="{9D8B030D-6E8A-4147-A177-3AD203B41FA5}">
                      <a16:colId xmlns:a16="http://schemas.microsoft.com/office/drawing/2014/main" val="2447892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29907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- 2016-05-29 16:06:00</a:t>
                      </a:r>
                      <a:r>
                        <a:rPr kumimoji="0" lang="de-DE" sz="1000" b="0" i="0" u="none" strike="noStrike" kern="1200" cap="none" spc="0" normalizeH="0" baseline="0" noProof="0">
                          <a:ln>
                            <a:noFill/>
                          </a:ln>
                          <a:solidFill>
                            <a:prstClr val="black"/>
                          </a:solidFill>
                          <a:effectLst/>
                          <a:uLnTx/>
                          <a:uFillTx/>
                          <a:latin typeface="+mn-lt"/>
                          <a:ea typeface="+mn-ea"/>
                          <a:cs typeface="+mn-cs"/>
                        </a:rPr>
                        <a:t>
Schon was vor? Nein, dann schaut euch unsere Doku zum Thema: "Football made in Germany" an. Und findet heraus, wo die Özils und Müllers herkommen.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564810902"/>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992189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- 9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69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71775963"/>
                    </a:ext>
                  </a:extLst>
                </a:gridCol>
                <a:gridCol w="452628">
                  <a:extLst>
                    <a:ext uri="{9D8B030D-6E8A-4147-A177-3AD203B41FA5}">
                      <a16:colId xmlns:a16="http://schemas.microsoft.com/office/drawing/2014/main" val="84144997"/>
                    </a:ext>
                  </a:extLst>
                </a:gridCol>
                <a:gridCol w="452628">
                  <a:extLst>
                    <a:ext uri="{9D8B030D-6E8A-4147-A177-3AD203B41FA5}">
                      <a16:colId xmlns:a16="http://schemas.microsoft.com/office/drawing/2014/main" val="182531385"/>
                    </a:ext>
                  </a:extLst>
                </a:gridCol>
                <a:gridCol w="452628">
                  <a:extLst>
                    <a:ext uri="{9D8B030D-6E8A-4147-A177-3AD203B41FA5}">
                      <a16:colId xmlns:a16="http://schemas.microsoft.com/office/drawing/2014/main" val="747922245"/>
                    </a:ext>
                  </a:extLst>
                </a:gridCol>
                <a:gridCol w="452628">
                  <a:extLst>
                    <a:ext uri="{9D8B030D-6E8A-4147-A177-3AD203B41FA5}">
                      <a16:colId xmlns:a16="http://schemas.microsoft.com/office/drawing/2014/main" val="939415945"/>
                    </a:ext>
                  </a:extLst>
                </a:gridCol>
                <a:gridCol w="452628">
                  <a:extLst>
                    <a:ext uri="{9D8B030D-6E8A-4147-A177-3AD203B41FA5}">
                      <a16:colId xmlns:a16="http://schemas.microsoft.com/office/drawing/2014/main" val="4159300281"/>
                    </a:ext>
                  </a:extLst>
                </a:gridCol>
                <a:gridCol w="452628">
                  <a:extLst>
                    <a:ext uri="{9D8B030D-6E8A-4147-A177-3AD203B41FA5}">
                      <a16:colId xmlns:a16="http://schemas.microsoft.com/office/drawing/2014/main" val="2284690750"/>
                    </a:ext>
                  </a:extLst>
                </a:gridCol>
                <a:gridCol w="452628">
                  <a:extLst>
                    <a:ext uri="{9D8B030D-6E8A-4147-A177-3AD203B41FA5}">
                      <a16:colId xmlns:a16="http://schemas.microsoft.com/office/drawing/2014/main" val="3160720391"/>
                    </a:ext>
                  </a:extLst>
                </a:gridCol>
                <a:gridCol w="452628">
                  <a:extLst>
                    <a:ext uri="{9D8B030D-6E8A-4147-A177-3AD203B41FA5}">
                      <a16:colId xmlns:a16="http://schemas.microsoft.com/office/drawing/2014/main" val="2482376943"/>
                    </a:ext>
                  </a:extLst>
                </a:gridCol>
                <a:gridCol w="452628">
                  <a:extLst>
                    <a:ext uri="{9D8B030D-6E8A-4147-A177-3AD203B41FA5}">
                      <a16:colId xmlns:a16="http://schemas.microsoft.com/office/drawing/2014/main" val="1520447183"/>
                    </a:ext>
                  </a:extLst>
                </a:gridCol>
                <a:gridCol w="452628">
                  <a:extLst>
                    <a:ext uri="{9D8B030D-6E8A-4147-A177-3AD203B41FA5}">
                      <a16:colId xmlns:a16="http://schemas.microsoft.com/office/drawing/2014/main" val="3788054897"/>
                    </a:ext>
                  </a:extLst>
                </a:gridCol>
                <a:gridCol w="452628">
                  <a:extLst>
                    <a:ext uri="{9D8B030D-6E8A-4147-A177-3AD203B41FA5}">
                      <a16:colId xmlns:a16="http://schemas.microsoft.com/office/drawing/2014/main" val="1110454241"/>
                    </a:ext>
                  </a:extLst>
                </a:gridCol>
                <a:gridCol w="452628">
                  <a:extLst>
                    <a:ext uri="{9D8B030D-6E8A-4147-A177-3AD203B41FA5}">
                      <a16:colId xmlns:a16="http://schemas.microsoft.com/office/drawing/2014/main" val="2587083634"/>
                    </a:ext>
                  </a:extLst>
                </a:gridCol>
                <a:gridCol w="452628">
                  <a:extLst>
                    <a:ext uri="{9D8B030D-6E8A-4147-A177-3AD203B41FA5}">
                      <a16:colId xmlns:a16="http://schemas.microsoft.com/office/drawing/2014/main" val="2859031105"/>
                    </a:ext>
                  </a:extLst>
                </a:gridCol>
                <a:gridCol w="452628">
                  <a:extLst>
                    <a:ext uri="{9D8B030D-6E8A-4147-A177-3AD203B41FA5}">
                      <a16:colId xmlns:a16="http://schemas.microsoft.com/office/drawing/2014/main" val="2730106993"/>
                    </a:ext>
                  </a:extLst>
                </a:gridCol>
                <a:gridCol w="452628">
                  <a:extLst>
                    <a:ext uri="{9D8B030D-6E8A-4147-A177-3AD203B41FA5}">
                      <a16:colId xmlns:a16="http://schemas.microsoft.com/office/drawing/2014/main" val="24175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50260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- 2016-05-29 13:38:00</a:t>
                      </a:r>
                      <a:r>
                        <a:rPr kumimoji="0" lang="de-DE" sz="1000" b="0" i="0" u="none" strike="noStrike" kern="1200" cap="none" spc="0" normalizeH="0" baseline="0" noProof="0">
                          <a:ln>
                            <a:noFill/>
                          </a:ln>
                          <a:solidFill>
                            <a:prstClr val="black"/>
                          </a:solidFill>
                          <a:effectLst/>
                          <a:uLnTx/>
                          <a:uFillTx/>
                          <a:latin typeface="+mn-lt"/>
                          <a:ea typeface="+mn-ea"/>
                          <a:cs typeface="+mn-cs"/>
                        </a:rPr>
                        <a:t>
Eine besondere Antwort auf Wohnungsnot und Armut, die der Architekt Alejandro Aravena in Chile gefunden hat: halbe Häuser, die von den Bewohnern selbst ausgebaut werden können - nach eigenen Vorstellungen. Ist das die Architektur der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a:t>
                      </a:r>
                    </a:p>
                  </a:txBody>
                  <a:tcPr/>
                </a:tc>
                <a:extLst>
                  <a:ext uri="{0D108BD9-81ED-4DB2-BD59-A6C34878D82A}">
                    <a16:rowId xmlns:a16="http://schemas.microsoft.com/office/drawing/2014/main" val="766124749"/>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1440544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- 10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0671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45831061"/>
                    </a:ext>
                  </a:extLst>
                </a:gridCol>
                <a:gridCol w="452628">
                  <a:extLst>
                    <a:ext uri="{9D8B030D-6E8A-4147-A177-3AD203B41FA5}">
                      <a16:colId xmlns:a16="http://schemas.microsoft.com/office/drawing/2014/main" val="2561642977"/>
                    </a:ext>
                  </a:extLst>
                </a:gridCol>
                <a:gridCol w="452628">
                  <a:extLst>
                    <a:ext uri="{9D8B030D-6E8A-4147-A177-3AD203B41FA5}">
                      <a16:colId xmlns:a16="http://schemas.microsoft.com/office/drawing/2014/main" val="2192052605"/>
                    </a:ext>
                  </a:extLst>
                </a:gridCol>
                <a:gridCol w="452628">
                  <a:extLst>
                    <a:ext uri="{9D8B030D-6E8A-4147-A177-3AD203B41FA5}">
                      <a16:colId xmlns:a16="http://schemas.microsoft.com/office/drawing/2014/main" val="2906136053"/>
                    </a:ext>
                  </a:extLst>
                </a:gridCol>
                <a:gridCol w="452628">
                  <a:extLst>
                    <a:ext uri="{9D8B030D-6E8A-4147-A177-3AD203B41FA5}">
                      <a16:colId xmlns:a16="http://schemas.microsoft.com/office/drawing/2014/main" val="1463802929"/>
                    </a:ext>
                  </a:extLst>
                </a:gridCol>
                <a:gridCol w="452628">
                  <a:extLst>
                    <a:ext uri="{9D8B030D-6E8A-4147-A177-3AD203B41FA5}">
                      <a16:colId xmlns:a16="http://schemas.microsoft.com/office/drawing/2014/main" val="1617065255"/>
                    </a:ext>
                  </a:extLst>
                </a:gridCol>
                <a:gridCol w="452628">
                  <a:extLst>
                    <a:ext uri="{9D8B030D-6E8A-4147-A177-3AD203B41FA5}">
                      <a16:colId xmlns:a16="http://schemas.microsoft.com/office/drawing/2014/main" val="528814943"/>
                    </a:ext>
                  </a:extLst>
                </a:gridCol>
                <a:gridCol w="452628">
                  <a:extLst>
                    <a:ext uri="{9D8B030D-6E8A-4147-A177-3AD203B41FA5}">
                      <a16:colId xmlns:a16="http://schemas.microsoft.com/office/drawing/2014/main" val="2865237115"/>
                    </a:ext>
                  </a:extLst>
                </a:gridCol>
                <a:gridCol w="452628">
                  <a:extLst>
                    <a:ext uri="{9D8B030D-6E8A-4147-A177-3AD203B41FA5}">
                      <a16:colId xmlns:a16="http://schemas.microsoft.com/office/drawing/2014/main" val="587764729"/>
                    </a:ext>
                  </a:extLst>
                </a:gridCol>
                <a:gridCol w="452628">
                  <a:extLst>
                    <a:ext uri="{9D8B030D-6E8A-4147-A177-3AD203B41FA5}">
                      <a16:colId xmlns:a16="http://schemas.microsoft.com/office/drawing/2014/main" val="934766656"/>
                    </a:ext>
                  </a:extLst>
                </a:gridCol>
                <a:gridCol w="452628">
                  <a:extLst>
                    <a:ext uri="{9D8B030D-6E8A-4147-A177-3AD203B41FA5}">
                      <a16:colId xmlns:a16="http://schemas.microsoft.com/office/drawing/2014/main" val="1230583552"/>
                    </a:ext>
                  </a:extLst>
                </a:gridCol>
                <a:gridCol w="452628">
                  <a:extLst>
                    <a:ext uri="{9D8B030D-6E8A-4147-A177-3AD203B41FA5}">
                      <a16:colId xmlns:a16="http://schemas.microsoft.com/office/drawing/2014/main" val="1075818688"/>
                    </a:ext>
                  </a:extLst>
                </a:gridCol>
                <a:gridCol w="452628">
                  <a:extLst>
                    <a:ext uri="{9D8B030D-6E8A-4147-A177-3AD203B41FA5}">
                      <a16:colId xmlns:a16="http://schemas.microsoft.com/office/drawing/2014/main" val="2931197957"/>
                    </a:ext>
                  </a:extLst>
                </a:gridCol>
                <a:gridCol w="452628">
                  <a:extLst>
                    <a:ext uri="{9D8B030D-6E8A-4147-A177-3AD203B41FA5}">
                      <a16:colId xmlns:a16="http://schemas.microsoft.com/office/drawing/2014/main" val="1182461574"/>
                    </a:ext>
                  </a:extLst>
                </a:gridCol>
                <a:gridCol w="452628">
                  <a:extLst>
                    <a:ext uri="{9D8B030D-6E8A-4147-A177-3AD203B41FA5}">
                      <a16:colId xmlns:a16="http://schemas.microsoft.com/office/drawing/2014/main" val="815957664"/>
                    </a:ext>
                  </a:extLst>
                </a:gridCol>
                <a:gridCol w="452628">
                  <a:extLst>
                    <a:ext uri="{9D8B030D-6E8A-4147-A177-3AD203B41FA5}">
                      <a16:colId xmlns:a16="http://schemas.microsoft.com/office/drawing/2014/main" val="2605378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9211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- 2016-05-29 07:30:00</a:t>
                      </a:r>
                      <a:r>
                        <a:rPr kumimoji="0" lang="de-DE" sz="1000" b="0" i="0" u="none" strike="noStrike" kern="1200" cap="none" spc="0" normalizeH="0" baseline="0" noProof="0">
                          <a:ln>
                            <a:noFill/>
                          </a:ln>
                          <a:solidFill>
                            <a:prstClr val="black"/>
                          </a:solidFill>
                          <a:effectLst/>
                          <a:uLnTx/>
                          <a:uFillTx/>
                          <a:latin typeface="+mn-lt"/>
                          <a:ea typeface="+mn-ea"/>
                          <a:cs typeface="+mn-cs"/>
                        </a:rPr>
                        <a:t>
Katholikentag: Jugendliche gestalten Gottesdienst
Papierflieger, E-Gitarre und Schlagzeug - auf dem Katholikentag in Leipzig gestaltet die "effata Band" aus Münster Gottesdienste für Familien und Jugendliche. Die Band will die Kirche cooler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extLst>
                  <a:ext uri="{0D108BD9-81ED-4DB2-BD59-A6C34878D82A}">
                    <a16:rowId xmlns:a16="http://schemas.microsoft.com/office/drawing/2014/main" val="2618443576"/>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842776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- 11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9635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25844515"/>
                    </a:ext>
                  </a:extLst>
                </a:gridCol>
                <a:gridCol w="452628">
                  <a:extLst>
                    <a:ext uri="{9D8B030D-6E8A-4147-A177-3AD203B41FA5}">
                      <a16:colId xmlns:a16="http://schemas.microsoft.com/office/drawing/2014/main" val="2098088177"/>
                    </a:ext>
                  </a:extLst>
                </a:gridCol>
                <a:gridCol w="452628">
                  <a:extLst>
                    <a:ext uri="{9D8B030D-6E8A-4147-A177-3AD203B41FA5}">
                      <a16:colId xmlns:a16="http://schemas.microsoft.com/office/drawing/2014/main" val="4252302102"/>
                    </a:ext>
                  </a:extLst>
                </a:gridCol>
                <a:gridCol w="452628">
                  <a:extLst>
                    <a:ext uri="{9D8B030D-6E8A-4147-A177-3AD203B41FA5}">
                      <a16:colId xmlns:a16="http://schemas.microsoft.com/office/drawing/2014/main" val="2971017326"/>
                    </a:ext>
                  </a:extLst>
                </a:gridCol>
                <a:gridCol w="452628">
                  <a:extLst>
                    <a:ext uri="{9D8B030D-6E8A-4147-A177-3AD203B41FA5}">
                      <a16:colId xmlns:a16="http://schemas.microsoft.com/office/drawing/2014/main" val="1277235390"/>
                    </a:ext>
                  </a:extLst>
                </a:gridCol>
                <a:gridCol w="452628">
                  <a:extLst>
                    <a:ext uri="{9D8B030D-6E8A-4147-A177-3AD203B41FA5}">
                      <a16:colId xmlns:a16="http://schemas.microsoft.com/office/drawing/2014/main" val="2923340340"/>
                    </a:ext>
                  </a:extLst>
                </a:gridCol>
                <a:gridCol w="452628">
                  <a:extLst>
                    <a:ext uri="{9D8B030D-6E8A-4147-A177-3AD203B41FA5}">
                      <a16:colId xmlns:a16="http://schemas.microsoft.com/office/drawing/2014/main" val="4286257975"/>
                    </a:ext>
                  </a:extLst>
                </a:gridCol>
                <a:gridCol w="452628">
                  <a:extLst>
                    <a:ext uri="{9D8B030D-6E8A-4147-A177-3AD203B41FA5}">
                      <a16:colId xmlns:a16="http://schemas.microsoft.com/office/drawing/2014/main" val="4182451475"/>
                    </a:ext>
                  </a:extLst>
                </a:gridCol>
                <a:gridCol w="452628">
                  <a:extLst>
                    <a:ext uri="{9D8B030D-6E8A-4147-A177-3AD203B41FA5}">
                      <a16:colId xmlns:a16="http://schemas.microsoft.com/office/drawing/2014/main" val="1327174640"/>
                    </a:ext>
                  </a:extLst>
                </a:gridCol>
                <a:gridCol w="452628">
                  <a:extLst>
                    <a:ext uri="{9D8B030D-6E8A-4147-A177-3AD203B41FA5}">
                      <a16:colId xmlns:a16="http://schemas.microsoft.com/office/drawing/2014/main" val="314619805"/>
                    </a:ext>
                  </a:extLst>
                </a:gridCol>
                <a:gridCol w="452628">
                  <a:extLst>
                    <a:ext uri="{9D8B030D-6E8A-4147-A177-3AD203B41FA5}">
                      <a16:colId xmlns:a16="http://schemas.microsoft.com/office/drawing/2014/main" val="2680880698"/>
                    </a:ext>
                  </a:extLst>
                </a:gridCol>
                <a:gridCol w="452628">
                  <a:extLst>
                    <a:ext uri="{9D8B030D-6E8A-4147-A177-3AD203B41FA5}">
                      <a16:colId xmlns:a16="http://schemas.microsoft.com/office/drawing/2014/main" val="2674105888"/>
                    </a:ext>
                  </a:extLst>
                </a:gridCol>
                <a:gridCol w="452628">
                  <a:extLst>
                    <a:ext uri="{9D8B030D-6E8A-4147-A177-3AD203B41FA5}">
                      <a16:colId xmlns:a16="http://schemas.microsoft.com/office/drawing/2014/main" val="2155785320"/>
                    </a:ext>
                  </a:extLst>
                </a:gridCol>
                <a:gridCol w="452628">
                  <a:extLst>
                    <a:ext uri="{9D8B030D-6E8A-4147-A177-3AD203B41FA5}">
                      <a16:colId xmlns:a16="http://schemas.microsoft.com/office/drawing/2014/main" val="531041751"/>
                    </a:ext>
                  </a:extLst>
                </a:gridCol>
                <a:gridCol w="452628">
                  <a:extLst>
                    <a:ext uri="{9D8B030D-6E8A-4147-A177-3AD203B41FA5}">
                      <a16:colId xmlns:a16="http://schemas.microsoft.com/office/drawing/2014/main" val="3479000983"/>
                    </a:ext>
                  </a:extLst>
                </a:gridCol>
                <a:gridCol w="452628">
                  <a:extLst>
                    <a:ext uri="{9D8B030D-6E8A-4147-A177-3AD203B41FA5}">
                      <a16:colId xmlns:a16="http://schemas.microsoft.com/office/drawing/2014/main" val="114103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377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- 2016-05-28 15:43:00</a:t>
                      </a:r>
                      <a:r>
                        <a:rPr kumimoji="0" lang="de-DE" sz="1000" b="0" i="0" u="none" strike="noStrike" kern="1200" cap="none" spc="0" normalizeH="0" baseline="0" noProof="0">
                          <a:ln>
                            <a:noFill/>
                          </a:ln>
                          <a:solidFill>
                            <a:prstClr val="black"/>
                          </a:solidFill>
                          <a:effectLst/>
                          <a:uLnTx/>
                          <a:uFillTx/>
                          <a:latin typeface="+mn-lt"/>
                          <a:ea typeface="+mn-ea"/>
                          <a:cs typeface="+mn-cs"/>
                        </a:rPr>
                        <a:t>
Alejandro Arravena ist Kurator der Architekturbiennale in Venedig. Anfang des Jahres wurde der Chilene zudem mit dem Pritzkerpreis ausgezeichnet - dem Nobelpreis der Architektur. Mehr geht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extLst>
                  <a:ext uri="{0D108BD9-81ED-4DB2-BD59-A6C34878D82A}">
                    <a16:rowId xmlns:a16="http://schemas.microsoft.com/office/drawing/2014/main" val="2780025462"/>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453975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- 12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39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0307116"/>
                    </a:ext>
                  </a:extLst>
                </a:gridCol>
                <a:gridCol w="452628">
                  <a:extLst>
                    <a:ext uri="{9D8B030D-6E8A-4147-A177-3AD203B41FA5}">
                      <a16:colId xmlns:a16="http://schemas.microsoft.com/office/drawing/2014/main" val="1780634202"/>
                    </a:ext>
                  </a:extLst>
                </a:gridCol>
                <a:gridCol w="452628">
                  <a:extLst>
                    <a:ext uri="{9D8B030D-6E8A-4147-A177-3AD203B41FA5}">
                      <a16:colId xmlns:a16="http://schemas.microsoft.com/office/drawing/2014/main" val="782735924"/>
                    </a:ext>
                  </a:extLst>
                </a:gridCol>
                <a:gridCol w="452628">
                  <a:extLst>
                    <a:ext uri="{9D8B030D-6E8A-4147-A177-3AD203B41FA5}">
                      <a16:colId xmlns:a16="http://schemas.microsoft.com/office/drawing/2014/main" val="449017502"/>
                    </a:ext>
                  </a:extLst>
                </a:gridCol>
                <a:gridCol w="452628">
                  <a:extLst>
                    <a:ext uri="{9D8B030D-6E8A-4147-A177-3AD203B41FA5}">
                      <a16:colId xmlns:a16="http://schemas.microsoft.com/office/drawing/2014/main" val="1589169249"/>
                    </a:ext>
                  </a:extLst>
                </a:gridCol>
                <a:gridCol w="452628">
                  <a:extLst>
                    <a:ext uri="{9D8B030D-6E8A-4147-A177-3AD203B41FA5}">
                      <a16:colId xmlns:a16="http://schemas.microsoft.com/office/drawing/2014/main" val="551988990"/>
                    </a:ext>
                  </a:extLst>
                </a:gridCol>
                <a:gridCol w="452628">
                  <a:extLst>
                    <a:ext uri="{9D8B030D-6E8A-4147-A177-3AD203B41FA5}">
                      <a16:colId xmlns:a16="http://schemas.microsoft.com/office/drawing/2014/main" val="3401835026"/>
                    </a:ext>
                  </a:extLst>
                </a:gridCol>
                <a:gridCol w="452628">
                  <a:extLst>
                    <a:ext uri="{9D8B030D-6E8A-4147-A177-3AD203B41FA5}">
                      <a16:colId xmlns:a16="http://schemas.microsoft.com/office/drawing/2014/main" val="1275378013"/>
                    </a:ext>
                  </a:extLst>
                </a:gridCol>
                <a:gridCol w="452628">
                  <a:extLst>
                    <a:ext uri="{9D8B030D-6E8A-4147-A177-3AD203B41FA5}">
                      <a16:colId xmlns:a16="http://schemas.microsoft.com/office/drawing/2014/main" val="4017309432"/>
                    </a:ext>
                  </a:extLst>
                </a:gridCol>
                <a:gridCol w="452628">
                  <a:extLst>
                    <a:ext uri="{9D8B030D-6E8A-4147-A177-3AD203B41FA5}">
                      <a16:colId xmlns:a16="http://schemas.microsoft.com/office/drawing/2014/main" val="2349885274"/>
                    </a:ext>
                  </a:extLst>
                </a:gridCol>
                <a:gridCol w="452628">
                  <a:extLst>
                    <a:ext uri="{9D8B030D-6E8A-4147-A177-3AD203B41FA5}">
                      <a16:colId xmlns:a16="http://schemas.microsoft.com/office/drawing/2014/main" val="1484725800"/>
                    </a:ext>
                  </a:extLst>
                </a:gridCol>
                <a:gridCol w="452628">
                  <a:extLst>
                    <a:ext uri="{9D8B030D-6E8A-4147-A177-3AD203B41FA5}">
                      <a16:colId xmlns:a16="http://schemas.microsoft.com/office/drawing/2014/main" val="1425010187"/>
                    </a:ext>
                  </a:extLst>
                </a:gridCol>
                <a:gridCol w="452628">
                  <a:extLst>
                    <a:ext uri="{9D8B030D-6E8A-4147-A177-3AD203B41FA5}">
                      <a16:colId xmlns:a16="http://schemas.microsoft.com/office/drawing/2014/main" val="2704917970"/>
                    </a:ext>
                  </a:extLst>
                </a:gridCol>
                <a:gridCol w="452628">
                  <a:extLst>
                    <a:ext uri="{9D8B030D-6E8A-4147-A177-3AD203B41FA5}">
                      <a16:colId xmlns:a16="http://schemas.microsoft.com/office/drawing/2014/main" val="2565604824"/>
                    </a:ext>
                  </a:extLst>
                </a:gridCol>
                <a:gridCol w="452628">
                  <a:extLst>
                    <a:ext uri="{9D8B030D-6E8A-4147-A177-3AD203B41FA5}">
                      <a16:colId xmlns:a16="http://schemas.microsoft.com/office/drawing/2014/main" val="750319658"/>
                    </a:ext>
                  </a:extLst>
                </a:gridCol>
                <a:gridCol w="452628">
                  <a:extLst>
                    <a:ext uri="{9D8B030D-6E8A-4147-A177-3AD203B41FA5}">
                      <a16:colId xmlns:a16="http://schemas.microsoft.com/office/drawing/2014/main" val="47238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01482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- 2016-05-28 10:08:00</a:t>
                      </a:r>
                      <a:r>
                        <a:rPr kumimoji="0" lang="de-DE" sz="1000" b="0" i="0" u="none" strike="noStrike" kern="1200" cap="none" spc="0" normalizeH="0" baseline="0" noProof="0">
                          <a:ln>
                            <a:noFill/>
                          </a:ln>
                          <a:solidFill>
                            <a:prstClr val="black"/>
                          </a:solidFill>
                          <a:effectLst/>
                          <a:uLnTx/>
                          <a:uFillTx/>
                          <a:latin typeface="+mn-lt"/>
                          <a:ea typeface="+mn-ea"/>
                          <a:cs typeface="+mn-cs"/>
                        </a:rPr>
                        <a:t>
Kemal schwankt zwischen Hoffnung und Resignation: Auch mehr als 20 Jahre nach dem Bosnienkrieg fühlt er sich als Muslim im serbisch dominierten Teil von Bosnien Herzegowina ausgegrenzt. Jetzt wird eine im Bürgerkrieg zerstörte Moschee wiedereröffnet. Für Kemal ein Zeichen für Hoffnung und Versöhnung.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extLst>
                  <a:ext uri="{0D108BD9-81ED-4DB2-BD59-A6C34878D82A}">
                    <a16:rowId xmlns:a16="http://schemas.microsoft.com/office/drawing/2014/main" val="283702351"/>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700605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- 13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8646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30985592"/>
                    </a:ext>
                  </a:extLst>
                </a:gridCol>
                <a:gridCol w="452628">
                  <a:extLst>
                    <a:ext uri="{9D8B030D-6E8A-4147-A177-3AD203B41FA5}">
                      <a16:colId xmlns:a16="http://schemas.microsoft.com/office/drawing/2014/main" val="3581196801"/>
                    </a:ext>
                  </a:extLst>
                </a:gridCol>
                <a:gridCol w="452628">
                  <a:extLst>
                    <a:ext uri="{9D8B030D-6E8A-4147-A177-3AD203B41FA5}">
                      <a16:colId xmlns:a16="http://schemas.microsoft.com/office/drawing/2014/main" val="3052760490"/>
                    </a:ext>
                  </a:extLst>
                </a:gridCol>
                <a:gridCol w="452628">
                  <a:extLst>
                    <a:ext uri="{9D8B030D-6E8A-4147-A177-3AD203B41FA5}">
                      <a16:colId xmlns:a16="http://schemas.microsoft.com/office/drawing/2014/main" val="3459263746"/>
                    </a:ext>
                  </a:extLst>
                </a:gridCol>
                <a:gridCol w="452628">
                  <a:extLst>
                    <a:ext uri="{9D8B030D-6E8A-4147-A177-3AD203B41FA5}">
                      <a16:colId xmlns:a16="http://schemas.microsoft.com/office/drawing/2014/main" val="1981411889"/>
                    </a:ext>
                  </a:extLst>
                </a:gridCol>
                <a:gridCol w="452628">
                  <a:extLst>
                    <a:ext uri="{9D8B030D-6E8A-4147-A177-3AD203B41FA5}">
                      <a16:colId xmlns:a16="http://schemas.microsoft.com/office/drawing/2014/main" val="2342397261"/>
                    </a:ext>
                  </a:extLst>
                </a:gridCol>
                <a:gridCol w="452628">
                  <a:extLst>
                    <a:ext uri="{9D8B030D-6E8A-4147-A177-3AD203B41FA5}">
                      <a16:colId xmlns:a16="http://schemas.microsoft.com/office/drawing/2014/main" val="2308429627"/>
                    </a:ext>
                  </a:extLst>
                </a:gridCol>
                <a:gridCol w="452628">
                  <a:extLst>
                    <a:ext uri="{9D8B030D-6E8A-4147-A177-3AD203B41FA5}">
                      <a16:colId xmlns:a16="http://schemas.microsoft.com/office/drawing/2014/main" val="53701335"/>
                    </a:ext>
                  </a:extLst>
                </a:gridCol>
                <a:gridCol w="452628">
                  <a:extLst>
                    <a:ext uri="{9D8B030D-6E8A-4147-A177-3AD203B41FA5}">
                      <a16:colId xmlns:a16="http://schemas.microsoft.com/office/drawing/2014/main" val="635856331"/>
                    </a:ext>
                  </a:extLst>
                </a:gridCol>
                <a:gridCol w="452628">
                  <a:extLst>
                    <a:ext uri="{9D8B030D-6E8A-4147-A177-3AD203B41FA5}">
                      <a16:colId xmlns:a16="http://schemas.microsoft.com/office/drawing/2014/main" val="2558839048"/>
                    </a:ext>
                  </a:extLst>
                </a:gridCol>
                <a:gridCol w="452628">
                  <a:extLst>
                    <a:ext uri="{9D8B030D-6E8A-4147-A177-3AD203B41FA5}">
                      <a16:colId xmlns:a16="http://schemas.microsoft.com/office/drawing/2014/main" val="1346397694"/>
                    </a:ext>
                  </a:extLst>
                </a:gridCol>
                <a:gridCol w="452628">
                  <a:extLst>
                    <a:ext uri="{9D8B030D-6E8A-4147-A177-3AD203B41FA5}">
                      <a16:colId xmlns:a16="http://schemas.microsoft.com/office/drawing/2014/main" val="4016623714"/>
                    </a:ext>
                  </a:extLst>
                </a:gridCol>
                <a:gridCol w="452628">
                  <a:extLst>
                    <a:ext uri="{9D8B030D-6E8A-4147-A177-3AD203B41FA5}">
                      <a16:colId xmlns:a16="http://schemas.microsoft.com/office/drawing/2014/main" val="1980203367"/>
                    </a:ext>
                  </a:extLst>
                </a:gridCol>
                <a:gridCol w="452628">
                  <a:extLst>
                    <a:ext uri="{9D8B030D-6E8A-4147-A177-3AD203B41FA5}">
                      <a16:colId xmlns:a16="http://schemas.microsoft.com/office/drawing/2014/main" val="1483640688"/>
                    </a:ext>
                  </a:extLst>
                </a:gridCol>
                <a:gridCol w="452628">
                  <a:extLst>
                    <a:ext uri="{9D8B030D-6E8A-4147-A177-3AD203B41FA5}">
                      <a16:colId xmlns:a16="http://schemas.microsoft.com/office/drawing/2014/main" val="590327126"/>
                    </a:ext>
                  </a:extLst>
                </a:gridCol>
                <a:gridCol w="452628">
                  <a:extLst>
                    <a:ext uri="{9D8B030D-6E8A-4147-A177-3AD203B41FA5}">
                      <a16:colId xmlns:a16="http://schemas.microsoft.com/office/drawing/2014/main" val="1720323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19809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16:21:52</a:t>
                      </a:r>
                      <a:r>
                        <a:rPr kumimoji="0" lang="de-DE" sz="1000" b="0" i="0" u="none" strike="noStrike" kern="1200" cap="none" spc="0" normalizeH="0" baseline="0" noProof="0">
                          <a:ln>
                            <a:noFill/>
                          </a:ln>
                          <a:solidFill>
                            <a:prstClr val="black"/>
                          </a:solidFill>
                          <a:effectLst/>
                          <a:uLnTx/>
                          <a:uFillTx/>
                          <a:latin typeface="+mn-lt"/>
                          <a:ea typeface="+mn-ea"/>
                          <a:cs typeface="+mn-cs"/>
                        </a:rPr>
                        <a:t>
Warum bist Du Priester geworden? Fragen und Antworten an einen jungen Priester 
Auf dem 100. Katholikentag in Leipzig haben wir den Priester Hanno Rother aus dem Bistum Münster interviewt. Er fragt sich, ob der Zölibat unbedingt verpflichtend sein muss.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a:t>
                      </a:r>
                    </a:p>
                  </a:txBody>
                  <a:tcPr/>
                </a:tc>
                <a:extLst>
                  <a:ext uri="{0D108BD9-81ED-4DB2-BD59-A6C34878D82A}">
                    <a16:rowId xmlns:a16="http://schemas.microsoft.com/office/drawing/2014/main" val="2653277728"/>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1527139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- 14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538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78287287"/>
                    </a:ext>
                  </a:extLst>
                </a:gridCol>
                <a:gridCol w="452628">
                  <a:extLst>
                    <a:ext uri="{9D8B030D-6E8A-4147-A177-3AD203B41FA5}">
                      <a16:colId xmlns:a16="http://schemas.microsoft.com/office/drawing/2014/main" val="4025759455"/>
                    </a:ext>
                  </a:extLst>
                </a:gridCol>
                <a:gridCol w="452628">
                  <a:extLst>
                    <a:ext uri="{9D8B030D-6E8A-4147-A177-3AD203B41FA5}">
                      <a16:colId xmlns:a16="http://schemas.microsoft.com/office/drawing/2014/main" val="2684703526"/>
                    </a:ext>
                  </a:extLst>
                </a:gridCol>
                <a:gridCol w="452628">
                  <a:extLst>
                    <a:ext uri="{9D8B030D-6E8A-4147-A177-3AD203B41FA5}">
                      <a16:colId xmlns:a16="http://schemas.microsoft.com/office/drawing/2014/main" val="2443064986"/>
                    </a:ext>
                  </a:extLst>
                </a:gridCol>
                <a:gridCol w="452628">
                  <a:extLst>
                    <a:ext uri="{9D8B030D-6E8A-4147-A177-3AD203B41FA5}">
                      <a16:colId xmlns:a16="http://schemas.microsoft.com/office/drawing/2014/main" val="260777778"/>
                    </a:ext>
                  </a:extLst>
                </a:gridCol>
                <a:gridCol w="452628">
                  <a:extLst>
                    <a:ext uri="{9D8B030D-6E8A-4147-A177-3AD203B41FA5}">
                      <a16:colId xmlns:a16="http://schemas.microsoft.com/office/drawing/2014/main" val="1308837682"/>
                    </a:ext>
                  </a:extLst>
                </a:gridCol>
                <a:gridCol w="452628">
                  <a:extLst>
                    <a:ext uri="{9D8B030D-6E8A-4147-A177-3AD203B41FA5}">
                      <a16:colId xmlns:a16="http://schemas.microsoft.com/office/drawing/2014/main" val="4034185905"/>
                    </a:ext>
                  </a:extLst>
                </a:gridCol>
                <a:gridCol w="452628">
                  <a:extLst>
                    <a:ext uri="{9D8B030D-6E8A-4147-A177-3AD203B41FA5}">
                      <a16:colId xmlns:a16="http://schemas.microsoft.com/office/drawing/2014/main" val="3939643810"/>
                    </a:ext>
                  </a:extLst>
                </a:gridCol>
                <a:gridCol w="452628">
                  <a:extLst>
                    <a:ext uri="{9D8B030D-6E8A-4147-A177-3AD203B41FA5}">
                      <a16:colId xmlns:a16="http://schemas.microsoft.com/office/drawing/2014/main" val="2362193894"/>
                    </a:ext>
                  </a:extLst>
                </a:gridCol>
                <a:gridCol w="452628">
                  <a:extLst>
                    <a:ext uri="{9D8B030D-6E8A-4147-A177-3AD203B41FA5}">
                      <a16:colId xmlns:a16="http://schemas.microsoft.com/office/drawing/2014/main" val="2837528133"/>
                    </a:ext>
                  </a:extLst>
                </a:gridCol>
                <a:gridCol w="452628">
                  <a:extLst>
                    <a:ext uri="{9D8B030D-6E8A-4147-A177-3AD203B41FA5}">
                      <a16:colId xmlns:a16="http://schemas.microsoft.com/office/drawing/2014/main" val="557860830"/>
                    </a:ext>
                  </a:extLst>
                </a:gridCol>
                <a:gridCol w="452628">
                  <a:extLst>
                    <a:ext uri="{9D8B030D-6E8A-4147-A177-3AD203B41FA5}">
                      <a16:colId xmlns:a16="http://schemas.microsoft.com/office/drawing/2014/main" val="2380319394"/>
                    </a:ext>
                  </a:extLst>
                </a:gridCol>
                <a:gridCol w="452628">
                  <a:extLst>
                    <a:ext uri="{9D8B030D-6E8A-4147-A177-3AD203B41FA5}">
                      <a16:colId xmlns:a16="http://schemas.microsoft.com/office/drawing/2014/main" val="4005422858"/>
                    </a:ext>
                  </a:extLst>
                </a:gridCol>
                <a:gridCol w="452628">
                  <a:extLst>
                    <a:ext uri="{9D8B030D-6E8A-4147-A177-3AD203B41FA5}">
                      <a16:colId xmlns:a16="http://schemas.microsoft.com/office/drawing/2014/main" val="2544627626"/>
                    </a:ext>
                  </a:extLst>
                </a:gridCol>
                <a:gridCol w="452628">
                  <a:extLst>
                    <a:ext uri="{9D8B030D-6E8A-4147-A177-3AD203B41FA5}">
                      <a16:colId xmlns:a16="http://schemas.microsoft.com/office/drawing/2014/main" val="3774696470"/>
                    </a:ext>
                  </a:extLst>
                </a:gridCol>
                <a:gridCol w="452628">
                  <a:extLst>
                    <a:ext uri="{9D8B030D-6E8A-4147-A177-3AD203B41FA5}">
                      <a16:colId xmlns:a16="http://schemas.microsoft.com/office/drawing/2014/main" val="221858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3496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15:29:43</a:t>
                      </a:r>
                      <a:r>
                        <a:rPr kumimoji="0" lang="de-DE" sz="1000" b="0" i="0" u="none" strike="noStrike" kern="1200" cap="none" spc="0" normalizeH="0" baseline="0" noProof="0">
                          <a:ln>
                            <a:noFill/>
                          </a:ln>
                          <a:solidFill>
                            <a:prstClr val="black"/>
                          </a:solidFill>
                          <a:effectLst/>
                          <a:uLnTx/>
                          <a:uFillTx/>
                          <a:latin typeface="+mn-lt"/>
                          <a:ea typeface="+mn-ea"/>
                          <a:cs typeface="+mn-cs"/>
                        </a:rPr>
                        <a:t>
Deutschland als offenes Einwanderungsland: Der Deutsche Pavillon bei der Architektur-Biennale in Venedig. DW - Kultur.21 war beim großen Durchbruch dabei. 
Mehr erfahrt ihr in unserem Spezial: dw.com/neuesbauen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extLst>
                  <a:ext uri="{0D108BD9-81ED-4DB2-BD59-A6C34878D82A}">
                    <a16:rowId xmlns:a16="http://schemas.microsoft.com/office/drawing/2014/main" val="574757340"/>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4193114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- 15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336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8169600"/>
                    </a:ext>
                  </a:extLst>
                </a:gridCol>
                <a:gridCol w="452628">
                  <a:extLst>
                    <a:ext uri="{9D8B030D-6E8A-4147-A177-3AD203B41FA5}">
                      <a16:colId xmlns:a16="http://schemas.microsoft.com/office/drawing/2014/main" val="1012341861"/>
                    </a:ext>
                  </a:extLst>
                </a:gridCol>
                <a:gridCol w="452628">
                  <a:extLst>
                    <a:ext uri="{9D8B030D-6E8A-4147-A177-3AD203B41FA5}">
                      <a16:colId xmlns:a16="http://schemas.microsoft.com/office/drawing/2014/main" val="1735446231"/>
                    </a:ext>
                  </a:extLst>
                </a:gridCol>
                <a:gridCol w="452628">
                  <a:extLst>
                    <a:ext uri="{9D8B030D-6E8A-4147-A177-3AD203B41FA5}">
                      <a16:colId xmlns:a16="http://schemas.microsoft.com/office/drawing/2014/main" val="3680687522"/>
                    </a:ext>
                  </a:extLst>
                </a:gridCol>
                <a:gridCol w="452628">
                  <a:extLst>
                    <a:ext uri="{9D8B030D-6E8A-4147-A177-3AD203B41FA5}">
                      <a16:colId xmlns:a16="http://schemas.microsoft.com/office/drawing/2014/main" val="1128122428"/>
                    </a:ext>
                  </a:extLst>
                </a:gridCol>
                <a:gridCol w="452628">
                  <a:extLst>
                    <a:ext uri="{9D8B030D-6E8A-4147-A177-3AD203B41FA5}">
                      <a16:colId xmlns:a16="http://schemas.microsoft.com/office/drawing/2014/main" val="3845767902"/>
                    </a:ext>
                  </a:extLst>
                </a:gridCol>
                <a:gridCol w="452628">
                  <a:extLst>
                    <a:ext uri="{9D8B030D-6E8A-4147-A177-3AD203B41FA5}">
                      <a16:colId xmlns:a16="http://schemas.microsoft.com/office/drawing/2014/main" val="983237442"/>
                    </a:ext>
                  </a:extLst>
                </a:gridCol>
                <a:gridCol w="452628">
                  <a:extLst>
                    <a:ext uri="{9D8B030D-6E8A-4147-A177-3AD203B41FA5}">
                      <a16:colId xmlns:a16="http://schemas.microsoft.com/office/drawing/2014/main" val="31512110"/>
                    </a:ext>
                  </a:extLst>
                </a:gridCol>
                <a:gridCol w="452628">
                  <a:extLst>
                    <a:ext uri="{9D8B030D-6E8A-4147-A177-3AD203B41FA5}">
                      <a16:colId xmlns:a16="http://schemas.microsoft.com/office/drawing/2014/main" val="4077515"/>
                    </a:ext>
                  </a:extLst>
                </a:gridCol>
                <a:gridCol w="452628">
                  <a:extLst>
                    <a:ext uri="{9D8B030D-6E8A-4147-A177-3AD203B41FA5}">
                      <a16:colId xmlns:a16="http://schemas.microsoft.com/office/drawing/2014/main" val="1431662154"/>
                    </a:ext>
                  </a:extLst>
                </a:gridCol>
                <a:gridCol w="452628">
                  <a:extLst>
                    <a:ext uri="{9D8B030D-6E8A-4147-A177-3AD203B41FA5}">
                      <a16:colId xmlns:a16="http://schemas.microsoft.com/office/drawing/2014/main" val="241590962"/>
                    </a:ext>
                  </a:extLst>
                </a:gridCol>
                <a:gridCol w="452628">
                  <a:extLst>
                    <a:ext uri="{9D8B030D-6E8A-4147-A177-3AD203B41FA5}">
                      <a16:colId xmlns:a16="http://schemas.microsoft.com/office/drawing/2014/main" val="892407009"/>
                    </a:ext>
                  </a:extLst>
                </a:gridCol>
                <a:gridCol w="452628">
                  <a:extLst>
                    <a:ext uri="{9D8B030D-6E8A-4147-A177-3AD203B41FA5}">
                      <a16:colId xmlns:a16="http://schemas.microsoft.com/office/drawing/2014/main" val="209135667"/>
                    </a:ext>
                  </a:extLst>
                </a:gridCol>
                <a:gridCol w="452628">
                  <a:extLst>
                    <a:ext uri="{9D8B030D-6E8A-4147-A177-3AD203B41FA5}">
                      <a16:colId xmlns:a16="http://schemas.microsoft.com/office/drawing/2014/main" val="3889235929"/>
                    </a:ext>
                  </a:extLst>
                </a:gridCol>
                <a:gridCol w="452628">
                  <a:extLst>
                    <a:ext uri="{9D8B030D-6E8A-4147-A177-3AD203B41FA5}">
                      <a16:colId xmlns:a16="http://schemas.microsoft.com/office/drawing/2014/main" val="2250584086"/>
                    </a:ext>
                  </a:extLst>
                </a:gridCol>
                <a:gridCol w="452628">
                  <a:extLst>
                    <a:ext uri="{9D8B030D-6E8A-4147-A177-3AD203B41FA5}">
                      <a16:colId xmlns:a16="http://schemas.microsoft.com/office/drawing/2014/main" val="3083091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60058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13:16:00</a:t>
                      </a:r>
                      <a:r>
                        <a:rPr kumimoji="0" lang="de-DE" sz="1000" b="0" i="0" u="none" strike="noStrike" kern="1200" cap="none" spc="0" normalizeH="0" baseline="0" noProof="0">
                          <a:ln>
                            <a:noFill/>
                          </a:ln>
                          <a:solidFill>
                            <a:prstClr val="black"/>
                          </a:solidFill>
                          <a:effectLst/>
                          <a:uLnTx/>
                          <a:uFillTx/>
                          <a:latin typeface="+mn-lt"/>
                          <a:ea typeface="+mn-ea"/>
                          <a:cs typeface="+mn-cs"/>
                        </a:rPr>
                        <a:t>
Was können vier Minuten Augenkontakt bewirken? Seht selbst! Ein Experiment von Amnesty International Deutschland das wirklich unter die Haut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extLst>
                  <a:ext uri="{0D108BD9-81ED-4DB2-BD59-A6C34878D82A}">
                    <a16:rowId xmlns:a16="http://schemas.microsoft.com/office/drawing/2014/main" val="817085205"/>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081781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- 16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3635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38091918"/>
                    </a:ext>
                  </a:extLst>
                </a:gridCol>
                <a:gridCol w="452628">
                  <a:extLst>
                    <a:ext uri="{9D8B030D-6E8A-4147-A177-3AD203B41FA5}">
                      <a16:colId xmlns:a16="http://schemas.microsoft.com/office/drawing/2014/main" val="3106294288"/>
                    </a:ext>
                  </a:extLst>
                </a:gridCol>
                <a:gridCol w="452628">
                  <a:extLst>
                    <a:ext uri="{9D8B030D-6E8A-4147-A177-3AD203B41FA5}">
                      <a16:colId xmlns:a16="http://schemas.microsoft.com/office/drawing/2014/main" val="2333917918"/>
                    </a:ext>
                  </a:extLst>
                </a:gridCol>
                <a:gridCol w="452628">
                  <a:extLst>
                    <a:ext uri="{9D8B030D-6E8A-4147-A177-3AD203B41FA5}">
                      <a16:colId xmlns:a16="http://schemas.microsoft.com/office/drawing/2014/main" val="1292802987"/>
                    </a:ext>
                  </a:extLst>
                </a:gridCol>
                <a:gridCol w="452628">
                  <a:extLst>
                    <a:ext uri="{9D8B030D-6E8A-4147-A177-3AD203B41FA5}">
                      <a16:colId xmlns:a16="http://schemas.microsoft.com/office/drawing/2014/main" val="3303084078"/>
                    </a:ext>
                  </a:extLst>
                </a:gridCol>
                <a:gridCol w="452628">
                  <a:extLst>
                    <a:ext uri="{9D8B030D-6E8A-4147-A177-3AD203B41FA5}">
                      <a16:colId xmlns:a16="http://schemas.microsoft.com/office/drawing/2014/main" val="664853680"/>
                    </a:ext>
                  </a:extLst>
                </a:gridCol>
                <a:gridCol w="452628">
                  <a:extLst>
                    <a:ext uri="{9D8B030D-6E8A-4147-A177-3AD203B41FA5}">
                      <a16:colId xmlns:a16="http://schemas.microsoft.com/office/drawing/2014/main" val="2211117445"/>
                    </a:ext>
                  </a:extLst>
                </a:gridCol>
                <a:gridCol w="452628">
                  <a:extLst>
                    <a:ext uri="{9D8B030D-6E8A-4147-A177-3AD203B41FA5}">
                      <a16:colId xmlns:a16="http://schemas.microsoft.com/office/drawing/2014/main" val="3763705047"/>
                    </a:ext>
                  </a:extLst>
                </a:gridCol>
                <a:gridCol w="452628">
                  <a:extLst>
                    <a:ext uri="{9D8B030D-6E8A-4147-A177-3AD203B41FA5}">
                      <a16:colId xmlns:a16="http://schemas.microsoft.com/office/drawing/2014/main" val="214668268"/>
                    </a:ext>
                  </a:extLst>
                </a:gridCol>
                <a:gridCol w="452628">
                  <a:extLst>
                    <a:ext uri="{9D8B030D-6E8A-4147-A177-3AD203B41FA5}">
                      <a16:colId xmlns:a16="http://schemas.microsoft.com/office/drawing/2014/main" val="2522586278"/>
                    </a:ext>
                  </a:extLst>
                </a:gridCol>
                <a:gridCol w="452628">
                  <a:extLst>
                    <a:ext uri="{9D8B030D-6E8A-4147-A177-3AD203B41FA5}">
                      <a16:colId xmlns:a16="http://schemas.microsoft.com/office/drawing/2014/main" val="773720052"/>
                    </a:ext>
                  </a:extLst>
                </a:gridCol>
                <a:gridCol w="452628">
                  <a:extLst>
                    <a:ext uri="{9D8B030D-6E8A-4147-A177-3AD203B41FA5}">
                      <a16:colId xmlns:a16="http://schemas.microsoft.com/office/drawing/2014/main" val="2950141103"/>
                    </a:ext>
                  </a:extLst>
                </a:gridCol>
                <a:gridCol w="452628">
                  <a:extLst>
                    <a:ext uri="{9D8B030D-6E8A-4147-A177-3AD203B41FA5}">
                      <a16:colId xmlns:a16="http://schemas.microsoft.com/office/drawing/2014/main" val="1019471952"/>
                    </a:ext>
                  </a:extLst>
                </a:gridCol>
                <a:gridCol w="452628">
                  <a:extLst>
                    <a:ext uri="{9D8B030D-6E8A-4147-A177-3AD203B41FA5}">
                      <a16:colId xmlns:a16="http://schemas.microsoft.com/office/drawing/2014/main" val="3739685588"/>
                    </a:ext>
                  </a:extLst>
                </a:gridCol>
                <a:gridCol w="452628">
                  <a:extLst>
                    <a:ext uri="{9D8B030D-6E8A-4147-A177-3AD203B41FA5}">
                      <a16:colId xmlns:a16="http://schemas.microsoft.com/office/drawing/2014/main" val="679076104"/>
                    </a:ext>
                  </a:extLst>
                </a:gridCol>
                <a:gridCol w="452628">
                  <a:extLst>
                    <a:ext uri="{9D8B030D-6E8A-4147-A177-3AD203B41FA5}">
                      <a16:colId xmlns:a16="http://schemas.microsoft.com/office/drawing/2014/main" val="57860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51555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12:11:00</a:t>
                      </a:r>
                      <a:r>
                        <a:rPr kumimoji="0" lang="de-DE" sz="1000" b="0" i="0" u="none" strike="noStrike" kern="1200" cap="none" spc="0" normalizeH="0" baseline="0" noProof="0">
                          <a:ln>
                            <a:noFill/>
                          </a:ln>
                          <a:solidFill>
                            <a:prstClr val="black"/>
                          </a:solidFill>
                          <a:effectLst/>
                          <a:uLnTx/>
                          <a:uFillTx/>
                          <a:latin typeface="+mn-lt"/>
                          <a:ea typeface="+mn-ea"/>
                          <a:cs typeface="+mn-cs"/>
                        </a:rPr>
                        <a:t>
„Sie haben mich beschimpft, bedroht und wollten mich zusammenschlagen.“ Aufgrund von Religionskonflikten in Flüchtlingsheimen fordern Hilfsorganisationen, dass Christen und Muslime getrennt untergebracht werden.
Eine Jesiden aus Syrien berichtet von ihren persönlichen Erfahrungen. Denn nach einem Jahr in Deutschland hat sie noch immer Angst.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extLst>
                  <a:ext uri="{0D108BD9-81ED-4DB2-BD59-A6C34878D82A}">
                    <a16:rowId xmlns:a16="http://schemas.microsoft.com/office/drawing/2014/main" val="1441400671"/>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97849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- 17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7065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58738799"/>
                    </a:ext>
                  </a:extLst>
                </a:gridCol>
                <a:gridCol w="452628">
                  <a:extLst>
                    <a:ext uri="{9D8B030D-6E8A-4147-A177-3AD203B41FA5}">
                      <a16:colId xmlns:a16="http://schemas.microsoft.com/office/drawing/2014/main" val="3973284525"/>
                    </a:ext>
                  </a:extLst>
                </a:gridCol>
                <a:gridCol w="452628">
                  <a:extLst>
                    <a:ext uri="{9D8B030D-6E8A-4147-A177-3AD203B41FA5}">
                      <a16:colId xmlns:a16="http://schemas.microsoft.com/office/drawing/2014/main" val="2929920186"/>
                    </a:ext>
                  </a:extLst>
                </a:gridCol>
                <a:gridCol w="452628">
                  <a:extLst>
                    <a:ext uri="{9D8B030D-6E8A-4147-A177-3AD203B41FA5}">
                      <a16:colId xmlns:a16="http://schemas.microsoft.com/office/drawing/2014/main" val="4259940880"/>
                    </a:ext>
                  </a:extLst>
                </a:gridCol>
                <a:gridCol w="452628">
                  <a:extLst>
                    <a:ext uri="{9D8B030D-6E8A-4147-A177-3AD203B41FA5}">
                      <a16:colId xmlns:a16="http://schemas.microsoft.com/office/drawing/2014/main" val="2632335323"/>
                    </a:ext>
                  </a:extLst>
                </a:gridCol>
                <a:gridCol w="452628">
                  <a:extLst>
                    <a:ext uri="{9D8B030D-6E8A-4147-A177-3AD203B41FA5}">
                      <a16:colId xmlns:a16="http://schemas.microsoft.com/office/drawing/2014/main" val="2997224036"/>
                    </a:ext>
                  </a:extLst>
                </a:gridCol>
                <a:gridCol w="452628">
                  <a:extLst>
                    <a:ext uri="{9D8B030D-6E8A-4147-A177-3AD203B41FA5}">
                      <a16:colId xmlns:a16="http://schemas.microsoft.com/office/drawing/2014/main" val="2757716294"/>
                    </a:ext>
                  </a:extLst>
                </a:gridCol>
                <a:gridCol w="452628">
                  <a:extLst>
                    <a:ext uri="{9D8B030D-6E8A-4147-A177-3AD203B41FA5}">
                      <a16:colId xmlns:a16="http://schemas.microsoft.com/office/drawing/2014/main" val="15412959"/>
                    </a:ext>
                  </a:extLst>
                </a:gridCol>
                <a:gridCol w="452628">
                  <a:extLst>
                    <a:ext uri="{9D8B030D-6E8A-4147-A177-3AD203B41FA5}">
                      <a16:colId xmlns:a16="http://schemas.microsoft.com/office/drawing/2014/main" val="2310094401"/>
                    </a:ext>
                  </a:extLst>
                </a:gridCol>
                <a:gridCol w="452628">
                  <a:extLst>
                    <a:ext uri="{9D8B030D-6E8A-4147-A177-3AD203B41FA5}">
                      <a16:colId xmlns:a16="http://schemas.microsoft.com/office/drawing/2014/main" val="3770272178"/>
                    </a:ext>
                  </a:extLst>
                </a:gridCol>
                <a:gridCol w="452628">
                  <a:extLst>
                    <a:ext uri="{9D8B030D-6E8A-4147-A177-3AD203B41FA5}">
                      <a16:colId xmlns:a16="http://schemas.microsoft.com/office/drawing/2014/main" val="2010003908"/>
                    </a:ext>
                  </a:extLst>
                </a:gridCol>
                <a:gridCol w="452628">
                  <a:extLst>
                    <a:ext uri="{9D8B030D-6E8A-4147-A177-3AD203B41FA5}">
                      <a16:colId xmlns:a16="http://schemas.microsoft.com/office/drawing/2014/main" val="317584728"/>
                    </a:ext>
                  </a:extLst>
                </a:gridCol>
                <a:gridCol w="452628">
                  <a:extLst>
                    <a:ext uri="{9D8B030D-6E8A-4147-A177-3AD203B41FA5}">
                      <a16:colId xmlns:a16="http://schemas.microsoft.com/office/drawing/2014/main" val="1105798566"/>
                    </a:ext>
                  </a:extLst>
                </a:gridCol>
                <a:gridCol w="452628">
                  <a:extLst>
                    <a:ext uri="{9D8B030D-6E8A-4147-A177-3AD203B41FA5}">
                      <a16:colId xmlns:a16="http://schemas.microsoft.com/office/drawing/2014/main" val="3795450525"/>
                    </a:ext>
                  </a:extLst>
                </a:gridCol>
                <a:gridCol w="452628">
                  <a:extLst>
                    <a:ext uri="{9D8B030D-6E8A-4147-A177-3AD203B41FA5}">
                      <a16:colId xmlns:a16="http://schemas.microsoft.com/office/drawing/2014/main" val="4123676397"/>
                    </a:ext>
                  </a:extLst>
                </a:gridCol>
                <a:gridCol w="452628">
                  <a:extLst>
                    <a:ext uri="{9D8B030D-6E8A-4147-A177-3AD203B41FA5}">
                      <a16:colId xmlns:a16="http://schemas.microsoft.com/office/drawing/2014/main" val="1560226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3038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10:05:35</a:t>
                      </a:r>
                      <a:r>
                        <a:rPr kumimoji="0" lang="de-DE" sz="1000" b="0" i="0" u="none" strike="noStrike" kern="1200" cap="none" spc="0" normalizeH="0" baseline="0" noProof="0">
                          <a:ln>
                            <a:noFill/>
                          </a:ln>
                          <a:solidFill>
                            <a:prstClr val="black"/>
                          </a:solidFill>
                          <a:effectLst/>
                          <a:uLnTx/>
                          <a:uFillTx/>
                          <a:latin typeface="+mn-lt"/>
                          <a:ea typeface="+mn-ea"/>
                          <a:cs typeface="+mn-cs"/>
                        </a:rPr>
                        <a:t>
Unsere Kurznachrichten in drei Minuten mit Obama, Trump und dem Vulkan Kilauea.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extLst>
                  <a:ext uri="{0D108BD9-81ED-4DB2-BD59-A6C34878D82A}">
                    <a16:rowId xmlns:a16="http://schemas.microsoft.com/office/drawing/2014/main" val="259495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- 2016-05-27 05:23:01</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wächst die Kluft zwischen Arm und Reich. Warum?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618949799"/>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04012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- 18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791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41149234"/>
                    </a:ext>
                  </a:extLst>
                </a:gridCol>
                <a:gridCol w="452628">
                  <a:extLst>
                    <a:ext uri="{9D8B030D-6E8A-4147-A177-3AD203B41FA5}">
                      <a16:colId xmlns:a16="http://schemas.microsoft.com/office/drawing/2014/main" val="2288999949"/>
                    </a:ext>
                  </a:extLst>
                </a:gridCol>
                <a:gridCol w="452628">
                  <a:extLst>
                    <a:ext uri="{9D8B030D-6E8A-4147-A177-3AD203B41FA5}">
                      <a16:colId xmlns:a16="http://schemas.microsoft.com/office/drawing/2014/main" val="933244602"/>
                    </a:ext>
                  </a:extLst>
                </a:gridCol>
                <a:gridCol w="452628">
                  <a:extLst>
                    <a:ext uri="{9D8B030D-6E8A-4147-A177-3AD203B41FA5}">
                      <a16:colId xmlns:a16="http://schemas.microsoft.com/office/drawing/2014/main" val="771803891"/>
                    </a:ext>
                  </a:extLst>
                </a:gridCol>
                <a:gridCol w="452628">
                  <a:extLst>
                    <a:ext uri="{9D8B030D-6E8A-4147-A177-3AD203B41FA5}">
                      <a16:colId xmlns:a16="http://schemas.microsoft.com/office/drawing/2014/main" val="3898277870"/>
                    </a:ext>
                  </a:extLst>
                </a:gridCol>
                <a:gridCol w="452628">
                  <a:extLst>
                    <a:ext uri="{9D8B030D-6E8A-4147-A177-3AD203B41FA5}">
                      <a16:colId xmlns:a16="http://schemas.microsoft.com/office/drawing/2014/main" val="665680053"/>
                    </a:ext>
                  </a:extLst>
                </a:gridCol>
                <a:gridCol w="452628">
                  <a:extLst>
                    <a:ext uri="{9D8B030D-6E8A-4147-A177-3AD203B41FA5}">
                      <a16:colId xmlns:a16="http://schemas.microsoft.com/office/drawing/2014/main" val="3367320297"/>
                    </a:ext>
                  </a:extLst>
                </a:gridCol>
                <a:gridCol w="452628">
                  <a:extLst>
                    <a:ext uri="{9D8B030D-6E8A-4147-A177-3AD203B41FA5}">
                      <a16:colId xmlns:a16="http://schemas.microsoft.com/office/drawing/2014/main" val="462057845"/>
                    </a:ext>
                  </a:extLst>
                </a:gridCol>
                <a:gridCol w="452628">
                  <a:extLst>
                    <a:ext uri="{9D8B030D-6E8A-4147-A177-3AD203B41FA5}">
                      <a16:colId xmlns:a16="http://schemas.microsoft.com/office/drawing/2014/main" val="1934694702"/>
                    </a:ext>
                  </a:extLst>
                </a:gridCol>
                <a:gridCol w="452628">
                  <a:extLst>
                    <a:ext uri="{9D8B030D-6E8A-4147-A177-3AD203B41FA5}">
                      <a16:colId xmlns:a16="http://schemas.microsoft.com/office/drawing/2014/main" val="1522970485"/>
                    </a:ext>
                  </a:extLst>
                </a:gridCol>
                <a:gridCol w="452628">
                  <a:extLst>
                    <a:ext uri="{9D8B030D-6E8A-4147-A177-3AD203B41FA5}">
                      <a16:colId xmlns:a16="http://schemas.microsoft.com/office/drawing/2014/main" val="4182597153"/>
                    </a:ext>
                  </a:extLst>
                </a:gridCol>
                <a:gridCol w="452628">
                  <a:extLst>
                    <a:ext uri="{9D8B030D-6E8A-4147-A177-3AD203B41FA5}">
                      <a16:colId xmlns:a16="http://schemas.microsoft.com/office/drawing/2014/main" val="1517272775"/>
                    </a:ext>
                  </a:extLst>
                </a:gridCol>
                <a:gridCol w="452628">
                  <a:extLst>
                    <a:ext uri="{9D8B030D-6E8A-4147-A177-3AD203B41FA5}">
                      <a16:colId xmlns:a16="http://schemas.microsoft.com/office/drawing/2014/main" val="1744490268"/>
                    </a:ext>
                  </a:extLst>
                </a:gridCol>
                <a:gridCol w="452628">
                  <a:extLst>
                    <a:ext uri="{9D8B030D-6E8A-4147-A177-3AD203B41FA5}">
                      <a16:colId xmlns:a16="http://schemas.microsoft.com/office/drawing/2014/main" val="4082718484"/>
                    </a:ext>
                  </a:extLst>
                </a:gridCol>
                <a:gridCol w="452628">
                  <a:extLst>
                    <a:ext uri="{9D8B030D-6E8A-4147-A177-3AD203B41FA5}">
                      <a16:colId xmlns:a16="http://schemas.microsoft.com/office/drawing/2014/main" val="3858096765"/>
                    </a:ext>
                  </a:extLst>
                </a:gridCol>
                <a:gridCol w="452628">
                  <a:extLst>
                    <a:ext uri="{9D8B030D-6E8A-4147-A177-3AD203B41FA5}">
                      <a16:colId xmlns:a16="http://schemas.microsoft.com/office/drawing/2014/main" val="92427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403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- 2016-05-26 11:44:00</a:t>
                      </a:r>
                      <a:r>
                        <a:rPr kumimoji="0" lang="de-DE" sz="1000" b="0" i="0" u="none" strike="noStrike" kern="1200" cap="none" spc="0" normalizeH="0" baseline="0" noProof="0">
                          <a:ln>
                            <a:noFill/>
                          </a:ln>
                          <a:solidFill>
                            <a:prstClr val="black"/>
                          </a:solidFill>
                          <a:effectLst/>
                          <a:uLnTx/>
                          <a:uFillTx/>
                          <a:latin typeface="+mn-lt"/>
                          <a:ea typeface="+mn-ea"/>
                          <a:cs typeface="+mn-cs"/>
                        </a:rPr>
                        <a:t>
Widerstand gegen die Arbeitsmarktreformen: „Wir wollen Frankreich nicht stilllegen. Wir haben Forderungen und wollen gehört werden. Doch die Regierung will ihre Gesetze mit Gewalt durchsetzen.“ So der Sprecher der Gewerkschaft CGT in Frankreich.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extLst>
                  <a:ext uri="{0D108BD9-81ED-4DB2-BD59-A6C34878D82A}">
                    <a16:rowId xmlns:a16="http://schemas.microsoft.com/office/drawing/2014/main" val="181644554"/>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3530722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- 19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6567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0219282"/>
                    </a:ext>
                  </a:extLst>
                </a:gridCol>
                <a:gridCol w="452628">
                  <a:extLst>
                    <a:ext uri="{9D8B030D-6E8A-4147-A177-3AD203B41FA5}">
                      <a16:colId xmlns:a16="http://schemas.microsoft.com/office/drawing/2014/main" val="2833545894"/>
                    </a:ext>
                  </a:extLst>
                </a:gridCol>
                <a:gridCol w="452628">
                  <a:extLst>
                    <a:ext uri="{9D8B030D-6E8A-4147-A177-3AD203B41FA5}">
                      <a16:colId xmlns:a16="http://schemas.microsoft.com/office/drawing/2014/main" val="1538186533"/>
                    </a:ext>
                  </a:extLst>
                </a:gridCol>
                <a:gridCol w="452628">
                  <a:extLst>
                    <a:ext uri="{9D8B030D-6E8A-4147-A177-3AD203B41FA5}">
                      <a16:colId xmlns:a16="http://schemas.microsoft.com/office/drawing/2014/main" val="3710143464"/>
                    </a:ext>
                  </a:extLst>
                </a:gridCol>
                <a:gridCol w="452628">
                  <a:extLst>
                    <a:ext uri="{9D8B030D-6E8A-4147-A177-3AD203B41FA5}">
                      <a16:colId xmlns:a16="http://schemas.microsoft.com/office/drawing/2014/main" val="1959481021"/>
                    </a:ext>
                  </a:extLst>
                </a:gridCol>
                <a:gridCol w="452628">
                  <a:extLst>
                    <a:ext uri="{9D8B030D-6E8A-4147-A177-3AD203B41FA5}">
                      <a16:colId xmlns:a16="http://schemas.microsoft.com/office/drawing/2014/main" val="3322929424"/>
                    </a:ext>
                  </a:extLst>
                </a:gridCol>
                <a:gridCol w="452628">
                  <a:extLst>
                    <a:ext uri="{9D8B030D-6E8A-4147-A177-3AD203B41FA5}">
                      <a16:colId xmlns:a16="http://schemas.microsoft.com/office/drawing/2014/main" val="4000564814"/>
                    </a:ext>
                  </a:extLst>
                </a:gridCol>
                <a:gridCol w="452628">
                  <a:extLst>
                    <a:ext uri="{9D8B030D-6E8A-4147-A177-3AD203B41FA5}">
                      <a16:colId xmlns:a16="http://schemas.microsoft.com/office/drawing/2014/main" val="2577409192"/>
                    </a:ext>
                  </a:extLst>
                </a:gridCol>
                <a:gridCol w="452628">
                  <a:extLst>
                    <a:ext uri="{9D8B030D-6E8A-4147-A177-3AD203B41FA5}">
                      <a16:colId xmlns:a16="http://schemas.microsoft.com/office/drawing/2014/main" val="1251345281"/>
                    </a:ext>
                  </a:extLst>
                </a:gridCol>
                <a:gridCol w="452628">
                  <a:extLst>
                    <a:ext uri="{9D8B030D-6E8A-4147-A177-3AD203B41FA5}">
                      <a16:colId xmlns:a16="http://schemas.microsoft.com/office/drawing/2014/main" val="284335746"/>
                    </a:ext>
                  </a:extLst>
                </a:gridCol>
                <a:gridCol w="452628">
                  <a:extLst>
                    <a:ext uri="{9D8B030D-6E8A-4147-A177-3AD203B41FA5}">
                      <a16:colId xmlns:a16="http://schemas.microsoft.com/office/drawing/2014/main" val="2847225232"/>
                    </a:ext>
                  </a:extLst>
                </a:gridCol>
                <a:gridCol w="452628">
                  <a:extLst>
                    <a:ext uri="{9D8B030D-6E8A-4147-A177-3AD203B41FA5}">
                      <a16:colId xmlns:a16="http://schemas.microsoft.com/office/drawing/2014/main" val="1580406929"/>
                    </a:ext>
                  </a:extLst>
                </a:gridCol>
                <a:gridCol w="452628">
                  <a:extLst>
                    <a:ext uri="{9D8B030D-6E8A-4147-A177-3AD203B41FA5}">
                      <a16:colId xmlns:a16="http://schemas.microsoft.com/office/drawing/2014/main" val="2557347367"/>
                    </a:ext>
                  </a:extLst>
                </a:gridCol>
                <a:gridCol w="452628">
                  <a:extLst>
                    <a:ext uri="{9D8B030D-6E8A-4147-A177-3AD203B41FA5}">
                      <a16:colId xmlns:a16="http://schemas.microsoft.com/office/drawing/2014/main" val="4115227411"/>
                    </a:ext>
                  </a:extLst>
                </a:gridCol>
                <a:gridCol w="452628">
                  <a:extLst>
                    <a:ext uri="{9D8B030D-6E8A-4147-A177-3AD203B41FA5}">
                      <a16:colId xmlns:a16="http://schemas.microsoft.com/office/drawing/2014/main" val="3239001746"/>
                    </a:ext>
                  </a:extLst>
                </a:gridCol>
                <a:gridCol w="452628">
                  <a:extLst>
                    <a:ext uri="{9D8B030D-6E8A-4147-A177-3AD203B41FA5}">
                      <a16:colId xmlns:a16="http://schemas.microsoft.com/office/drawing/2014/main" val="329440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10445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- 2016-05-26 10:36:00</a:t>
                      </a:r>
                      <a:r>
                        <a:rPr kumimoji="0" lang="de-DE" sz="1000" b="0" i="0" u="none" strike="noStrike" kern="1200" cap="none" spc="0" normalizeH="0" baseline="0" noProof="0">
                          <a:ln>
                            <a:noFill/>
                          </a:ln>
                          <a:solidFill>
                            <a:prstClr val="black"/>
                          </a:solidFill>
                          <a:effectLst/>
                          <a:uLnTx/>
                          <a:uFillTx/>
                          <a:latin typeface="+mn-lt"/>
                          <a:ea typeface="+mn-ea"/>
                          <a:cs typeface="+mn-cs"/>
                        </a:rPr>
                        <a:t>
Heute in unseren Kurznachrichten: G7-Gipfel in Japan, Wirtschaftskrise in Venezuela und der Streit um Gender-neutrale Toiletten.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extLst>
                  <a:ext uri="{0D108BD9-81ED-4DB2-BD59-A6C34878D82A}">
                    <a16:rowId xmlns:a16="http://schemas.microsoft.com/office/drawing/2014/main" val="538440720"/>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1696351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- 20 of 20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4206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3789762"/>
                    </a:ext>
                  </a:extLst>
                </a:gridCol>
                <a:gridCol w="452628">
                  <a:extLst>
                    <a:ext uri="{9D8B030D-6E8A-4147-A177-3AD203B41FA5}">
                      <a16:colId xmlns:a16="http://schemas.microsoft.com/office/drawing/2014/main" val="3153667515"/>
                    </a:ext>
                  </a:extLst>
                </a:gridCol>
                <a:gridCol w="452628">
                  <a:extLst>
                    <a:ext uri="{9D8B030D-6E8A-4147-A177-3AD203B41FA5}">
                      <a16:colId xmlns:a16="http://schemas.microsoft.com/office/drawing/2014/main" val="3916154939"/>
                    </a:ext>
                  </a:extLst>
                </a:gridCol>
                <a:gridCol w="452628">
                  <a:extLst>
                    <a:ext uri="{9D8B030D-6E8A-4147-A177-3AD203B41FA5}">
                      <a16:colId xmlns:a16="http://schemas.microsoft.com/office/drawing/2014/main" val="1746504480"/>
                    </a:ext>
                  </a:extLst>
                </a:gridCol>
                <a:gridCol w="452628">
                  <a:extLst>
                    <a:ext uri="{9D8B030D-6E8A-4147-A177-3AD203B41FA5}">
                      <a16:colId xmlns:a16="http://schemas.microsoft.com/office/drawing/2014/main" val="1843355426"/>
                    </a:ext>
                  </a:extLst>
                </a:gridCol>
                <a:gridCol w="452628">
                  <a:extLst>
                    <a:ext uri="{9D8B030D-6E8A-4147-A177-3AD203B41FA5}">
                      <a16:colId xmlns:a16="http://schemas.microsoft.com/office/drawing/2014/main" val="1606074207"/>
                    </a:ext>
                  </a:extLst>
                </a:gridCol>
                <a:gridCol w="452628">
                  <a:extLst>
                    <a:ext uri="{9D8B030D-6E8A-4147-A177-3AD203B41FA5}">
                      <a16:colId xmlns:a16="http://schemas.microsoft.com/office/drawing/2014/main" val="1191119629"/>
                    </a:ext>
                  </a:extLst>
                </a:gridCol>
                <a:gridCol w="452628">
                  <a:extLst>
                    <a:ext uri="{9D8B030D-6E8A-4147-A177-3AD203B41FA5}">
                      <a16:colId xmlns:a16="http://schemas.microsoft.com/office/drawing/2014/main" val="343697958"/>
                    </a:ext>
                  </a:extLst>
                </a:gridCol>
                <a:gridCol w="452628">
                  <a:extLst>
                    <a:ext uri="{9D8B030D-6E8A-4147-A177-3AD203B41FA5}">
                      <a16:colId xmlns:a16="http://schemas.microsoft.com/office/drawing/2014/main" val="4279479763"/>
                    </a:ext>
                  </a:extLst>
                </a:gridCol>
                <a:gridCol w="452628">
                  <a:extLst>
                    <a:ext uri="{9D8B030D-6E8A-4147-A177-3AD203B41FA5}">
                      <a16:colId xmlns:a16="http://schemas.microsoft.com/office/drawing/2014/main" val="697121175"/>
                    </a:ext>
                  </a:extLst>
                </a:gridCol>
                <a:gridCol w="452628">
                  <a:extLst>
                    <a:ext uri="{9D8B030D-6E8A-4147-A177-3AD203B41FA5}">
                      <a16:colId xmlns:a16="http://schemas.microsoft.com/office/drawing/2014/main" val="1586708252"/>
                    </a:ext>
                  </a:extLst>
                </a:gridCol>
                <a:gridCol w="452628">
                  <a:extLst>
                    <a:ext uri="{9D8B030D-6E8A-4147-A177-3AD203B41FA5}">
                      <a16:colId xmlns:a16="http://schemas.microsoft.com/office/drawing/2014/main" val="985694483"/>
                    </a:ext>
                  </a:extLst>
                </a:gridCol>
                <a:gridCol w="452628">
                  <a:extLst>
                    <a:ext uri="{9D8B030D-6E8A-4147-A177-3AD203B41FA5}">
                      <a16:colId xmlns:a16="http://schemas.microsoft.com/office/drawing/2014/main" val="3513643242"/>
                    </a:ext>
                  </a:extLst>
                </a:gridCol>
                <a:gridCol w="452628">
                  <a:extLst>
                    <a:ext uri="{9D8B030D-6E8A-4147-A177-3AD203B41FA5}">
                      <a16:colId xmlns:a16="http://schemas.microsoft.com/office/drawing/2014/main" val="481795630"/>
                    </a:ext>
                  </a:extLst>
                </a:gridCol>
                <a:gridCol w="452628">
                  <a:extLst>
                    <a:ext uri="{9D8B030D-6E8A-4147-A177-3AD203B41FA5}">
                      <a16:colId xmlns:a16="http://schemas.microsoft.com/office/drawing/2014/main" val="1797858601"/>
                    </a:ext>
                  </a:extLst>
                </a:gridCol>
                <a:gridCol w="452628">
                  <a:extLst>
                    <a:ext uri="{9D8B030D-6E8A-4147-A177-3AD203B41FA5}">
                      <a16:colId xmlns:a16="http://schemas.microsoft.com/office/drawing/2014/main" val="206191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84567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(Deutsch) - 2016-05-26 08:09:58</a:t>
                      </a:r>
                      <a:r>
                        <a:rPr kumimoji="0" lang="de-DE" sz="1000" b="0" i="0" u="none" strike="noStrike" kern="1200" cap="none" spc="0" normalizeH="0" baseline="0" noProof="0">
                          <a:ln>
                            <a:noFill/>
                          </a:ln>
                          <a:solidFill>
                            <a:prstClr val="black"/>
                          </a:solidFill>
                          <a:effectLst/>
                          <a:uLnTx/>
                          <a:uFillTx/>
                          <a:latin typeface="+mn-lt"/>
                          <a:ea typeface="+mn-ea"/>
                          <a:cs typeface="+mn-cs"/>
                        </a:rPr>
                        <a:t>
"Falludscha hat für die Dschihadisten im Irak eine besondere strategische Bedeutung. Um sie zu besiegen, müssen die Armut im Land und die ethnischen und religiöse Konflikte beigelegt werden." Abbas stellt uns sein #DWmyPic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extLst>
                  <a:ext uri="{0D108BD9-81ED-4DB2-BD59-A6C34878D82A}">
                    <a16:rowId xmlns:a16="http://schemas.microsoft.com/office/drawing/2014/main" val="4082024125"/>
                  </a:ext>
                </a:extLst>
              </a:tr>
            </a:tbl>
          </a:graphicData>
        </a:graphic>
      </p:graphicFrame>
      <p:sp>
        <p:nvSpPr>
          <p:cNvPr id="4" name="Text Placeholder 3"/>
          <p:cNvSpPr>
            <a:spLocks noGrp="1"/>
          </p:cNvSpPr>
          <p:nvPr>
            <p:ph type="body" sz="quarter" idx="14"/>
          </p:nvPr>
        </p:nvSpPr>
        <p:spPr/>
        <p:txBody>
          <a:bodyPr/>
          <a:lstStyle/>
          <a:p>
            <a:r>
              <a:rPr lang="en-US"/>
              <a:t>05/01/2016 - 05/31/2016</a:t>
            </a:r>
          </a:p>
        </p:txBody>
      </p:sp>
    </p:spTree>
    <p:extLst>
      <p:ext uri="{BB962C8B-B14F-4D97-AF65-F5344CB8AC3E}">
        <p14:creationId xmlns:p14="http://schemas.microsoft.com/office/powerpoint/2010/main" val="21882636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1555</Words>
  <Application>Microsoft Office PowerPoint</Application>
  <PresentationFormat>On-screen Show (4:3)</PresentationFormat>
  <Paragraphs>760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Facebook Native Video Posts Table - 1 of 20</vt:lpstr>
      <vt:lpstr>Facebook Native Video Posts Table - 2 of 20</vt:lpstr>
      <vt:lpstr>Facebook Native Video Posts Table - 3 of 20</vt:lpstr>
      <vt:lpstr>Facebook Native Video Posts Table - 4 of 20</vt:lpstr>
      <vt:lpstr>Facebook Native Video Posts Table - 5 of 20</vt:lpstr>
      <vt:lpstr>Facebook Native Video Posts Table - 6 of 20</vt:lpstr>
      <vt:lpstr>Facebook Native Video Posts Table - 7 of 20</vt:lpstr>
      <vt:lpstr>Facebook Native Video Posts Table - 8 of 20</vt:lpstr>
      <vt:lpstr>Facebook Native Video Posts Table - 9 of 20</vt:lpstr>
      <vt:lpstr>Facebook Native Video Posts Table - 10 of 20</vt:lpstr>
      <vt:lpstr>Facebook Native Video Posts Table - 11 of 20</vt:lpstr>
      <vt:lpstr>Facebook Native Video Posts Table - 12 of 20</vt:lpstr>
      <vt:lpstr>Facebook Native Video Posts Table - 13 of 20</vt:lpstr>
      <vt:lpstr>Facebook Native Video Posts Table - 14 of 20</vt:lpstr>
      <vt:lpstr>Facebook Native Video Posts Table - 15 of 20</vt:lpstr>
      <vt:lpstr>Facebook Native Video Posts Table - 16 of 20</vt:lpstr>
      <vt:lpstr>Facebook Native Video Posts Table - 17 of 20</vt:lpstr>
      <vt:lpstr>Facebook Native Video Posts Table - 18 of 20</vt:lpstr>
      <vt:lpstr>Facebook Native Video Posts Table - 19 of 20</vt:lpstr>
      <vt:lpstr>Facebook Native Video Posts Table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2017-04-24T10:52:42Z</dcterms:created>
  <dcterms:modified xsi:type="dcterms:W3CDTF">2017-04-24T11:04:08Z</dcterms:modified>
</cp:coreProperties>
</file>