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5952103"/>
              </p:ext>
            </p:extLst>
          </p:nvPr>
        </p:nvGraphicFramePr>
        <p:xfrm>
          <a:off x="457200" y="1731963"/>
          <a:ext cx="8229600" cy="42976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6498413"/>
                    </a:ext>
                  </a:extLst>
                </a:gridCol>
                <a:gridCol w="658368">
                  <a:extLst>
                    <a:ext uri="{9D8B030D-6E8A-4147-A177-3AD203B41FA5}">
                      <a16:colId xmlns:a16="http://schemas.microsoft.com/office/drawing/2014/main" val="1778848071"/>
                    </a:ext>
                  </a:extLst>
                </a:gridCol>
                <a:gridCol w="658368">
                  <a:extLst>
                    <a:ext uri="{9D8B030D-6E8A-4147-A177-3AD203B41FA5}">
                      <a16:colId xmlns:a16="http://schemas.microsoft.com/office/drawing/2014/main" val="1166966521"/>
                    </a:ext>
                  </a:extLst>
                </a:gridCol>
                <a:gridCol w="658368">
                  <a:extLst>
                    <a:ext uri="{9D8B030D-6E8A-4147-A177-3AD203B41FA5}">
                      <a16:colId xmlns:a16="http://schemas.microsoft.com/office/drawing/2014/main" val="3074170579"/>
                    </a:ext>
                  </a:extLst>
                </a:gridCol>
                <a:gridCol w="658368">
                  <a:extLst>
                    <a:ext uri="{9D8B030D-6E8A-4147-A177-3AD203B41FA5}">
                      <a16:colId xmlns:a16="http://schemas.microsoft.com/office/drawing/2014/main" val="1939688017"/>
                    </a:ext>
                  </a:extLst>
                </a:gridCol>
                <a:gridCol w="658368">
                  <a:extLst>
                    <a:ext uri="{9D8B030D-6E8A-4147-A177-3AD203B41FA5}">
                      <a16:colId xmlns:a16="http://schemas.microsoft.com/office/drawing/2014/main" val="944276477"/>
                    </a:ext>
                  </a:extLst>
                </a:gridCol>
                <a:gridCol w="658368">
                  <a:extLst>
                    <a:ext uri="{9D8B030D-6E8A-4147-A177-3AD203B41FA5}">
                      <a16:colId xmlns:a16="http://schemas.microsoft.com/office/drawing/2014/main" val="176694971"/>
                    </a:ext>
                  </a:extLst>
                </a:gridCol>
                <a:gridCol w="658368">
                  <a:extLst>
                    <a:ext uri="{9D8B030D-6E8A-4147-A177-3AD203B41FA5}">
                      <a16:colId xmlns:a16="http://schemas.microsoft.com/office/drawing/2014/main" val="250128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668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22:59:20</a:t>
                      </a:r>
                      <a:r>
                        <a:rPr kumimoji="0" lang="en-US" sz="1000" b="0" i="0" u="none" strike="noStrike" kern="1200" cap="none" spc="0" normalizeH="0" baseline="0" noProof="0">
                          <a:ln>
                            <a:noFill/>
                          </a:ln>
                          <a:solidFill>
                            <a:prstClr val="black"/>
                          </a:solidFill>
                          <a:effectLst/>
                          <a:uLnTx/>
                          <a:uFillTx/>
                          <a:latin typeface="+mn-lt"/>
                          <a:ea typeface="+mn-ea"/>
                          <a:cs typeface="+mn-cs"/>
                        </a:rPr>
                        <a:t>
Canadians are outliving Americans, sometimes by as much as 10 years. What's their secret?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703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22:23:03</a:t>
                      </a:r>
                      <a:r>
                        <a:rPr kumimoji="0" lang="en-US" sz="1000" b="0" i="0" u="none" strike="noStrike" kern="1200" cap="none" spc="0" normalizeH="0" baseline="0" noProof="0">
                          <a:ln>
                            <a:noFill/>
                          </a:ln>
                          <a:solidFill>
                            <a:prstClr val="black"/>
                          </a:solidFill>
                          <a:effectLst/>
                          <a:uLnTx/>
                          <a:uFillTx/>
                          <a:latin typeface="+mn-lt"/>
                          <a:ea typeface="+mn-ea"/>
                          <a:cs typeface="+mn-cs"/>
                        </a:rPr>
                        <a:t>
California and New York say they will continue to fight climate change, with or without Donald 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559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21:58:00</a:t>
                      </a:r>
                      <a:r>
                        <a:rPr kumimoji="0" lang="en-US" sz="1000" b="0" i="0" u="none" strike="noStrike" kern="1200" cap="none" spc="0" normalizeH="0" baseline="0" noProof="0">
                          <a:ln>
                            <a:noFill/>
                          </a:ln>
                          <a:solidFill>
                            <a:prstClr val="black"/>
                          </a:solidFill>
                          <a:effectLst/>
                          <a:uLnTx/>
                          <a:uFillTx/>
                          <a:latin typeface="+mn-lt"/>
                          <a:ea typeface="+mn-ea"/>
                          <a:cs typeface="+mn-cs"/>
                        </a:rPr>
                        <a:t>
Theresa May says she wants an early agreement on the status of UK citizens living in the EU and EU citizens in the UK. http://bbc.in/2nhVvQU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871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21:15:57</a:t>
                      </a:r>
                      <a:r>
                        <a:rPr kumimoji="0" lang="en-US" sz="1000" b="0" i="0" u="none" strike="noStrike" kern="1200" cap="none" spc="0" normalizeH="0" baseline="0" noProof="0">
                          <a:ln>
                            <a:noFill/>
                          </a:ln>
                          <a:solidFill>
                            <a:prstClr val="black"/>
                          </a:solidFill>
                          <a:effectLst/>
                          <a:uLnTx/>
                          <a:uFillTx/>
                          <a:latin typeface="+mn-lt"/>
                          <a:ea typeface="+mn-ea"/>
                          <a:cs typeface="+mn-cs"/>
                        </a:rPr>
                        <a:t>
From the war in Afghanistan to Arsenal Football Club, Ahmed 'Fawad' Amrahil's describes his incredible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84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20:33:56</a:t>
                      </a:r>
                      <a:r>
                        <a:rPr kumimoji="0" lang="en-US" sz="1000" b="0" i="0" u="none" strike="noStrike" kern="1200" cap="none" spc="0" normalizeH="0" baseline="0" noProof="0">
                          <a:ln>
                            <a:noFill/>
                          </a:ln>
                          <a:solidFill>
                            <a:prstClr val="black"/>
                          </a:solidFill>
                          <a:effectLst/>
                          <a:uLnTx/>
                          <a:uFillTx/>
                          <a:latin typeface="+mn-lt"/>
                          <a:ea typeface="+mn-ea"/>
                          <a:cs typeface="+mn-cs"/>
                        </a:rPr>
                        <a:t>
A "great, great wall" along the US-Mexican border was a cornerstone of Donald Trump's presidential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268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19:47:10</a:t>
                      </a:r>
                      <a:r>
                        <a:rPr kumimoji="0" lang="en-US" sz="1000" b="0" i="0" u="none" strike="noStrike" kern="1200" cap="none" spc="0" normalizeH="0" baseline="0" noProof="0">
                          <a:ln>
                            <a:noFill/>
                          </a:ln>
                          <a:solidFill>
                            <a:prstClr val="black"/>
                          </a:solidFill>
                          <a:effectLst/>
                          <a:uLnTx/>
                          <a:uFillTx/>
                          <a:latin typeface="+mn-lt"/>
                          <a:ea typeface="+mn-ea"/>
                          <a:cs typeface="+mn-cs"/>
                        </a:rPr>
                        <a:t>
Can Samsung's latest phone help the company move on from its Note 7 exploding battery fiasco?
For more: bbc.in/2oylZyR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9797198"/>
                  </a:ext>
                </a:extLst>
              </a:tr>
            </a:tbl>
          </a:graphicData>
        </a:graphic>
      </p:graphicFrame>
      <p:sp>
        <p:nvSpPr>
          <p:cNvPr id="4" name="Text Placeholder 3"/>
          <p:cNvSpPr>
            <a:spLocks noGrp="1"/>
          </p:cNvSpPr>
          <p:nvPr>
            <p:ph type="body" sz="quarter" idx="14"/>
          </p:nvPr>
        </p:nvSpPr>
        <p:spPr/>
        <p:txBody>
          <a:bodyPr/>
          <a:lstStyle/>
          <a:p>
            <a:r>
              <a:rPr lang="en-US"/>
              <a:t>10/20/2016 - 03/29/2017</a:t>
            </a:r>
          </a:p>
        </p:txBody>
      </p:sp>
    </p:spTree>
    <p:extLst>
      <p:ext uri="{BB962C8B-B14F-4D97-AF65-F5344CB8AC3E}">
        <p14:creationId xmlns:p14="http://schemas.microsoft.com/office/powerpoint/2010/main" val="1550877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224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8513427"/>
                    </a:ext>
                  </a:extLst>
                </a:gridCol>
                <a:gridCol w="658368">
                  <a:extLst>
                    <a:ext uri="{9D8B030D-6E8A-4147-A177-3AD203B41FA5}">
                      <a16:colId xmlns:a16="http://schemas.microsoft.com/office/drawing/2014/main" val="2609035747"/>
                    </a:ext>
                  </a:extLst>
                </a:gridCol>
                <a:gridCol w="658368">
                  <a:extLst>
                    <a:ext uri="{9D8B030D-6E8A-4147-A177-3AD203B41FA5}">
                      <a16:colId xmlns:a16="http://schemas.microsoft.com/office/drawing/2014/main" val="1895984352"/>
                    </a:ext>
                  </a:extLst>
                </a:gridCol>
                <a:gridCol w="658368">
                  <a:extLst>
                    <a:ext uri="{9D8B030D-6E8A-4147-A177-3AD203B41FA5}">
                      <a16:colId xmlns:a16="http://schemas.microsoft.com/office/drawing/2014/main" val="2978339143"/>
                    </a:ext>
                  </a:extLst>
                </a:gridCol>
                <a:gridCol w="658368">
                  <a:extLst>
                    <a:ext uri="{9D8B030D-6E8A-4147-A177-3AD203B41FA5}">
                      <a16:colId xmlns:a16="http://schemas.microsoft.com/office/drawing/2014/main" val="3014930015"/>
                    </a:ext>
                  </a:extLst>
                </a:gridCol>
                <a:gridCol w="658368">
                  <a:extLst>
                    <a:ext uri="{9D8B030D-6E8A-4147-A177-3AD203B41FA5}">
                      <a16:colId xmlns:a16="http://schemas.microsoft.com/office/drawing/2014/main" val="3089995979"/>
                    </a:ext>
                  </a:extLst>
                </a:gridCol>
                <a:gridCol w="658368">
                  <a:extLst>
                    <a:ext uri="{9D8B030D-6E8A-4147-A177-3AD203B41FA5}">
                      <a16:colId xmlns:a16="http://schemas.microsoft.com/office/drawing/2014/main" val="3826678844"/>
                    </a:ext>
                  </a:extLst>
                </a:gridCol>
                <a:gridCol w="658368">
                  <a:extLst>
                    <a:ext uri="{9D8B030D-6E8A-4147-A177-3AD203B41FA5}">
                      <a16:colId xmlns:a16="http://schemas.microsoft.com/office/drawing/2014/main" val="3214736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094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19:05:08</a:t>
                      </a:r>
                      <a:r>
                        <a:rPr kumimoji="0" lang="en-US" sz="1000" b="0" i="0" u="none" strike="noStrike" kern="1200" cap="none" spc="0" normalizeH="0" baseline="0" noProof="0">
                          <a:ln>
                            <a:noFill/>
                          </a:ln>
                          <a:solidFill>
                            <a:prstClr val="black"/>
                          </a:solidFill>
                          <a:effectLst/>
                          <a:uLnTx/>
                          <a:uFillTx/>
                          <a:latin typeface="+mn-lt"/>
                          <a:ea typeface="+mn-ea"/>
                          <a:cs typeface="+mn-cs"/>
                        </a:rPr>
                        <a:t>
Cristiano Ronaldo says he's "happy and honored" to have Madeira airport named after him - he didn't mention his questionable likeness!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258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17:45:17</a:t>
                      </a:r>
                      <a:r>
                        <a:rPr kumimoji="0" lang="en-US" sz="1000" b="0" i="0" u="none" strike="noStrike" kern="1200" cap="none" spc="0" normalizeH="0" baseline="0" noProof="0">
                          <a:ln>
                            <a:noFill/>
                          </a:ln>
                          <a:solidFill>
                            <a:prstClr val="black"/>
                          </a:solidFill>
                          <a:effectLst/>
                          <a:uLnTx/>
                          <a:uFillTx/>
                          <a:latin typeface="+mn-lt"/>
                          <a:ea typeface="+mn-ea"/>
                          <a:cs typeface="+mn-cs"/>
                        </a:rPr>
                        <a:t>
"There are so many... actresses who are very, very thin, who are into their 30s, [and] simply don't 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576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17:10:39</a:t>
                      </a:r>
                      <a:r>
                        <a:rPr kumimoji="0" lang="en-US" sz="1000" b="0" i="0" u="none" strike="noStrike" kern="1200" cap="none" spc="0" normalizeH="0" baseline="0" noProof="0">
                          <a:ln>
                            <a:noFill/>
                          </a:ln>
                          <a:solidFill>
                            <a:prstClr val="black"/>
                          </a:solidFill>
                          <a:effectLst/>
                          <a:uLnTx/>
                          <a:uFillTx/>
                          <a:latin typeface="+mn-lt"/>
                          <a:ea typeface="+mn-ea"/>
                          <a:cs typeface="+mn-cs"/>
                        </a:rPr>
                        <a:t>
The London attack is remembered in Westminster, one week on, with an "atmosphere of solidarity": http://bbc.in/2oynnBs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688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16:18:09</a:t>
                      </a:r>
                      <a:r>
                        <a:rPr kumimoji="0" lang="en-US" sz="1000" b="0" i="0" u="none" strike="noStrike" kern="1200" cap="none" spc="0" normalizeH="0" baseline="0" noProof="0">
                          <a:ln>
                            <a:noFill/>
                          </a:ln>
                          <a:solidFill>
                            <a:prstClr val="black"/>
                          </a:solidFill>
                          <a:effectLst/>
                          <a:uLnTx/>
                          <a:uFillTx/>
                          <a:latin typeface="+mn-lt"/>
                          <a:ea typeface="+mn-ea"/>
                          <a:cs typeface="+mn-cs"/>
                        </a:rPr>
                        <a:t>
We're not having a laugh.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585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15:53:12</a:t>
                      </a:r>
                      <a:r>
                        <a:rPr kumimoji="0" lang="en-US" sz="1000" b="0" i="0" u="none" strike="noStrike" kern="1200" cap="none" spc="0" normalizeH="0" baseline="0" noProof="0">
                          <a:ln>
                            <a:noFill/>
                          </a:ln>
                          <a:solidFill>
                            <a:prstClr val="black"/>
                          </a:solidFill>
                          <a:effectLst/>
                          <a:uLnTx/>
                          <a:uFillTx/>
                          <a:latin typeface="+mn-lt"/>
                          <a:ea typeface="+mn-ea"/>
                          <a:cs typeface="+mn-cs"/>
                        </a:rPr>
                        <a:t>
Family and close friends say goodbye to George Michael at a private ceremony.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3971227"/>
                  </a:ext>
                </a:extLst>
              </a:tr>
            </a:tbl>
          </a:graphicData>
        </a:graphic>
      </p:graphicFrame>
      <p:sp>
        <p:nvSpPr>
          <p:cNvPr id="4" name="Text Placeholder 3"/>
          <p:cNvSpPr>
            <a:spLocks noGrp="1"/>
          </p:cNvSpPr>
          <p:nvPr>
            <p:ph type="body" sz="quarter" idx="14"/>
          </p:nvPr>
        </p:nvSpPr>
        <p:spPr/>
        <p:txBody>
          <a:bodyPr/>
          <a:lstStyle/>
          <a:p>
            <a:r>
              <a:rPr lang="en-US"/>
              <a:t>10/20/2016 - 03/29/2017</a:t>
            </a:r>
          </a:p>
        </p:txBody>
      </p:sp>
    </p:spTree>
    <p:extLst>
      <p:ext uri="{BB962C8B-B14F-4D97-AF65-F5344CB8AC3E}">
        <p14:creationId xmlns:p14="http://schemas.microsoft.com/office/powerpoint/2010/main" val="917538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251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7137972"/>
                    </a:ext>
                  </a:extLst>
                </a:gridCol>
                <a:gridCol w="658368">
                  <a:extLst>
                    <a:ext uri="{9D8B030D-6E8A-4147-A177-3AD203B41FA5}">
                      <a16:colId xmlns:a16="http://schemas.microsoft.com/office/drawing/2014/main" val="2093466274"/>
                    </a:ext>
                  </a:extLst>
                </a:gridCol>
                <a:gridCol w="658368">
                  <a:extLst>
                    <a:ext uri="{9D8B030D-6E8A-4147-A177-3AD203B41FA5}">
                      <a16:colId xmlns:a16="http://schemas.microsoft.com/office/drawing/2014/main" val="38606827"/>
                    </a:ext>
                  </a:extLst>
                </a:gridCol>
                <a:gridCol w="658368">
                  <a:extLst>
                    <a:ext uri="{9D8B030D-6E8A-4147-A177-3AD203B41FA5}">
                      <a16:colId xmlns:a16="http://schemas.microsoft.com/office/drawing/2014/main" val="426222265"/>
                    </a:ext>
                  </a:extLst>
                </a:gridCol>
                <a:gridCol w="658368">
                  <a:extLst>
                    <a:ext uri="{9D8B030D-6E8A-4147-A177-3AD203B41FA5}">
                      <a16:colId xmlns:a16="http://schemas.microsoft.com/office/drawing/2014/main" val="2523293925"/>
                    </a:ext>
                  </a:extLst>
                </a:gridCol>
                <a:gridCol w="658368">
                  <a:extLst>
                    <a:ext uri="{9D8B030D-6E8A-4147-A177-3AD203B41FA5}">
                      <a16:colId xmlns:a16="http://schemas.microsoft.com/office/drawing/2014/main" val="3816075908"/>
                    </a:ext>
                  </a:extLst>
                </a:gridCol>
                <a:gridCol w="658368">
                  <a:extLst>
                    <a:ext uri="{9D8B030D-6E8A-4147-A177-3AD203B41FA5}">
                      <a16:colId xmlns:a16="http://schemas.microsoft.com/office/drawing/2014/main" val="71790991"/>
                    </a:ext>
                  </a:extLst>
                </a:gridCol>
                <a:gridCol w="658368">
                  <a:extLst>
                    <a:ext uri="{9D8B030D-6E8A-4147-A177-3AD203B41FA5}">
                      <a16:colId xmlns:a16="http://schemas.microsoft.com/office/drawing/2014/main" val="91480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635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15:36:03</a:t>
                      </a:r>
                      <a:r>
                        <a:rPr kumimoji="0" lang="en-US" sz="1000" b="0" i="0" u="none" strike="noStrike" kern="1200" cap="none" spc="0" normalizeH="0" baseline="0" noProof="0">
                          <a:ln>
                            <a:noFill/>
                          </a:ln>
                          <a:solidFill>
                            <a:prstClr val="black"/>
                          </a:solidFill>
                          <a:effectLst/>
                          <a:uLnTx/>
                          <a:uFillTx/>
                          <a:latin typeface="+mn-lt"/>
                          <a:ea typeface="+mn-ea"/>
                          <a:cs typeface="+mn-cs"/>
                        </a:rPr>
                        <a:t>
Britain has formally begun the two year process of leaving the European Union.  
What it could mean for hundreds of thousands of Britons living in the EU?
Gavin Lee was live gauging reaction in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869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15:31:15</a:t>
                      </a:r>
                      <a:r>
                        <a:rPr kumimoji="0" lang="en-US" sz="1000" b="0" i="0" u="none" strike="noStrike" kern="1200" cap="none" spc="0" normalizeH="0" baseline="0" noProof="0">
                          <a:ln>
                            <a:noFill/>
                          </a:ln>
                          <a:solidFill>
                            <a:prstClr val="black"/>
                          </a:solidFill>
                          <a:effectLst/>
                          <a:uLnTx/>
                          <a:uFillTx/>
                          <a:latin typeface="+mn-lt"/>
                          <a:ea typeface="+mn-ea"/>
                          <a:cs typeface="+mn-cs"/>
                        </a:rPr>
                        <a:t>
Flipping amazing! It's the first time a monster truck driver's completed a front flip.
Lee O'Donnell did it at the Monster Jam World Finals in Las Vegas.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465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14:52:22</a:t>
                      </a:r>
                      <a:r>
                        <a:rPr kumimoji="0" lang="en-US" sz="1000" b="0" i="0" u="none" strike="noStrike" kern="1200" cap="none" spc="0" normalizeH="0" baseline="0" noProof="0">
                          <a:ln>
                            <a:noFill/>
                          </a:ln>
                          <a:solidFill>
                            <a:prstClr val="black"/>
                          </a:solidFill>
                          <a:effectLst/>
                          <a:uLnTx/>
                          <a:uFillTx/>
                          <a:latin typeface="+mn-lt"/>
                          <a:ea typeface="+mn-ea"/>
                          <a:cs typeface="+mn-cs"/>
                        </a:rPr>
                        <a:t>
We were live on College Green outside Westminster after Britain formally began the two year process of leaving the European 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006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14:50:28</a:t>
                      </a:r>
                      <a:r>
                        <a:rPr kumimoji="0" lang="en-US" sz="1000" b="0" i="0" u="none" strike="noStrike" kern="1200" cap="none" spc="0" normalizeH="0" baseline="0" noProof="0">
                          <a:ln>
                            <a:noFill/>
                          </a:ln>
                          <a:solidFill>
                            <a:prstClr val="black"/>
                          </a:solidFill>
                          <a:effectLst/>
                          <a:uLnTx/>
                          <a:uFillTx/>
                          <a:latin typeface="+mn-lt"/>
                          <a:ea typeface="+mn-ea"/>
                          <a:cs typeface="+mn-cs"/>
                        </a:rPr>
                        <a:t>
"The setting will be small and intimate, and no media will be present... according to Dylan's wishes."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2712825"/>
                  </a:ext>
                </a:extLst>
              </a:tr>
            </a:tbl>
          </a:graphicData>
        </a:graphic>
      </p:graphicFrame>
      <p:sp>
        <p:nvSpPr>
          <p:cNvPr id="4" name="Text Placeholder 3"/>
          <p:cNvSpPr>
            <a:spLocks noGrp="1"/>
          </p:cNvSpPr>
          <p:nvPr>
            <p:ph type="body" sz="quarter" idx="14"/>
          </p:nvPr>
        </p:nvSpPr>
        <p:spPr/>
        <p:txBody>
          <a:bodyPr/>
          <a:lstStyle/>
          <a:p>
            <a:r>
              <a:rPr lang="en-US"/>
              <a:t>10/20/2016 - 03/29/2017</a:t>
            </a:r>
          </a:p>
        </p:txBody>
      </p:sp>
    </p:spTree>
    <p:extLst>
      <p:ext uri="{BB962C8B-B14F-4D97-AF65-F5344CB8AC3E}">
        <p14:creationId xmlns:p14="http://schemas.microsoft.com/office/powerpoint/2010/main" val="3869678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2804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5920578"/>
                    </a:ext>
                  </a:extLst>
                </a:gridCol>
                <a:gridCol w="658368">
                  <a:extLst>
                    <a:ext uri="{9D8B030D-6E8A-4147-A177-3AD203B41FA5}">
                      <a16:colId xmlns:a16="http://schemas.microsoft.com/office/drawing/2014/main" val="2537367385"/>
                    </a:ext>
                  </a:extLst>
                </a:gridCol>
                <a:gridCol w="658368">
                  <a:extLst>
                    <a:ext uri="{9D8B030D-6E8A-4147-A177-3AD203B41FA5}">
                      <a16:colId xmlns:a16="http://schemas.microsoft.com/office/drawing/2014/main" val="1923295389"/>
                    </a:ext>
                  </a:extLst>
                </a:gridCol>
                <a:gridCol w="658368">
                  <a:extLst>
                    <a:ext uri="{9D8B030D-6E8A-4147-A177-3AD203B41FA5}">
                      <a16:colId xmlns:a16="http://schemas.microsoft.com/office/drawing/2014/main" val="771177896"/>
                    </a:ext>
                  </a:extLst>
                </a:gridCol>
                <a:gridCol w="658368">
                  <a:extLst>
                    <a:ext uri="{9D8B030D-6E8A-4147-A177-3AD203B41FA5}">
                      <a16:colId xmlns:a16="http://schemas.microsoft.com/office/drawing/2014/main" val="4278478428"/>
                    </a:ext>
                  </a:extLst>
                </a:gridCol>
                <a:gridCol w="658368">
                  <a:extLst>
                    <a:ext uri="{9D8B030D-6E8A-4147-A177-3AD203B41FA5}">
                      <a16:colId xmlns:a16="http://schemas.microsoft.com/office/drawing/2014/main" val="141254"/>
                    </a:ext>
                  </a:extLst>
                </a:gridCol>
                <a:gridCol w="658368">
                  <a:extLst>
                    <a:ext uri="{9D8B030D-6E8A-4147-A177-3AD203B41FA5}">
                      <a16:colId xmlns:a16="http://schemas.microsoft.com/office/drawing/2014/main" val="2721556759"/>
                    </a:ext>
                  </a:extLst>
                </a:gridCol>
                <a:gridCol w="658368">
                  <a:extLst>
                    <a:ext uri="{9D8B030D-6E8A-4147-A177-3AD203B41FA5}">
                      <a16:colId xmlns:a16="http://schemas.microsoft.com/office/drawing/2014/main" val="2314808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728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14:13:42</a:t>
                      </a:r>
                      <a:r>
                        <a:rPr kumimoji="0" lang="en-US" sz="1000" b="0" i="0" u="none" strike="noStrike" kern="1200" cap="none" spc="0" normalizeH="0" baseline="0" noProof="0">
                          <a:ln>
                            <a:noFill/>
                          </a:ln>
                          <a:solidFill>
                            <a:prstClr val="black"/>
                          </a:solidFill>
                          <a:effectLst/>
                          <a:uLnTx/>
                          <a:uFillTx/>
                          <a:latin typeface="+mn-lt"/>
                          <a:ea typeface="+mn-ea"/>
                          <a:cs typeface="+mn-cs"/>
                        </a:rPr>
                        <a:t>
"No turning back" - the moment the UK's prime minister began the Brexit process.
(Via BBC Politics)
bbc.in/2nAaglB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740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13:36:04</a:t>
                      </a:r>
                      <a:r>
                        <a:rPr kumimoji="0" lang="en-US" sz="1000" b="0" i="0" u="none" strike="noStrike" kern="1200" cap="none" spc="0" normalizeH="0" baseline="0" noProof="0">
                          <a:ln>
                            <a:noFill/>
                          </a:ln>
                          <a:solidFill>
                            <a:prstClr val="black"/>
                          </a:solidFill>
                          <a:effectLst/>
                          <a:uLnTx/>
                          <a:uFillTx/>
                          <a:latin typeface="+mn-lt"/>
                          <a:ea typeface="+mn-ea"/>
                          <a:cs typeface="+mn-cs"/>
                        </a:rPr>
                        <a:t>
A week from the London attack, we remember the victims, survivors and 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580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13:29:14</a:t>
                      </a:r>
                      <a:r>
                        <a:rPr kumimoji="0" lang="en-US" sz="1000" b="0" i="0" u="none" strike="noStrike" kern="1200" cap="none" spc="0" normalizeH="0" baseline="0" noProof="0">
                          <a:ln>
                            <a:noFill/>
                          </a:ln>
                          <a:solidFill>
                            <a:prstClr val="black"/>
                          </a:solidFill>
                          <a:effectLst/>
                          <a:uLnTx/>
                          <a:uFillTx/>
                          <a:latin typeface="+mn-lt"/>
                          <a:ea typeface="+mn-ea"/>
                          <a:cs typeface="+mn-cs"/>
                        </a:rPr>
                        <a:t>
It's been a week since the London attack. We were live at Westminster bridge where people came together for a commemoration and to observe a minute's silence.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206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13:12:19</a:t>
                      </a:r>
                      <a:r>
                        <a:rPr kumimoji="0" lang="en-US" sz="1000" b="0" i="0" u="none" strike="noStrike" kern="1200" cap="none" spc="0" normalizeH="0" baseline="0" noProof="0">
                          <a:ln>
                            <a:noFill/>
                          </a:ln>
                          <a:solidFill>
                            <a:prstClr val="black"/>
                          </a:solidFill>
                          <a:effectLst/>
                          <a:uLnTx/>
                          <a:uFillTx/>
                          <a:latin typeface="+mn-lt"/>
                          <a:ea typeface="+mn-ea"/>
                          <a:cs typeface="+mn-cs"/>
                        </a:rPr>
                        <a:t>
From me to EU... Letters to the European Union from some British people who'll miss being a member, and others who won't.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682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12:32:40</a:t>
                      </a:r>
                      <a:r>
                        <a:rPr kumimoji="0" lang="en-US" sz="1000" b="0" i="0" u="none" strike="noStrike" kern="1200" cap="none" spc="0" normalizeH="0" baseline="0" noProof="0">
                          <a:ln>
                            <a:noFill/>
                          </a:ln>
                          <a:solidFill>
                            <a:prstClr val="black"/>
                          </a:solidFill>
                          <a:effectLst/>
                          <a:uLnTx/>
                          <a:uFillTx/>
                          <a:latin typeface="+mn-lt"/>
                          <a:ea typeface="+mn-ea"/>
                          <a:cs typeface="+mn-cs"/>
                        </a:rPr>
                        <a:t>
Andreea Cristea - who fell into the River Thames during the London attack - remains in hospital, as commemorative events take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992694"/>
                  </a:ext>
                </a:extLst>
              </a:tr>
            </a:tbl>
          </a:graphicData>
        </a:graphic>
      </p:graphicFrame>
      <p:sp>
        <p:nvSpPr>
          <p:cNvPr id="4" name="Text Placeholder 3"/>
          <p:cNvSpPr>
            <a:spLocks noGrp="1"/>
          </p:cNvSpPr>
          <p:nvPr>
            <p:ph type="body" sz="quarter" idx="14"/>
          </p:nvPr>
        </p:nvSpPr>
        <p:spPr/>
        <p:txBody>
          <a:bodyPr/>
          <a:lstStyle/>
          <a:p>
            <a:r>
              <a:rPr lang="en-US"/>
              <a:t>10/20/2016 - 03/29/2017</a:t>
            </a:r>
          </a:p>
        </p:txBody>
      </p:sp>
    </p:spTree>
    <p:extLst>
      <p:ext uri="{BB962C8B-B14F-4D97-AF65-F5344CB8AC3E}">
        <p14:creationId xmlns:p14="http://schemas.microsoft.com/office/powerpoint/2010/main" val="111075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0427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6176588"/>
                    </a:ext>
                  </a:extLst>
                </a:gridCol>
                <a:gridCol w="658368">
                  <a:extLst>
                    <a:ext uri="{9D8B030D-6E8A-4147-A177-3AD203B41FA5}">
                      <a16:colId xmlns:a16="http://schemas.microsoft.com/office/drawing/2014/main" val="2516386109"/>
                    </a:ext>
                  </a:extLst>
                </a:gridCol>
                <a:gridCol w="658368">
                  <a:extLst>
                    <a:ext uri="{9D8B030D-6E8A-4147-A177-3AD203B41FA5}">
                      <a16:colId xmlns:a16="http://schemas.microsoft.com/office/drawing/2014/main" val="1937598473"/>
                    </a:ext>
                  </a:extLst>
                </a:gridCol>
                <a:gridCol w="658368">
                  <a:extLst>
                    <a:ext uri="{9D8B030D-6E8A-4147-A177-3AD203B41FA5}">
                      <a16:colId xmlns:a16="http://schemas.microsoft.com/office/drawing/2014/main" val="1617833295"/>
                    </a:ext>
                  </a:extLst>
                </a:gridCol>
                <a:gridCol w="658368">
                  <a:extLst>
                    <a:ext uri="{9D8B030D-6E8A-4147-A177-3AD203B41FA5}">
                      <a16:colId xmlns:a16="http://schemas.microsoft.com/office/drawing/2014/main" val="1537747592"/>
                    </a:ext>
                  </a:extLst>
                </a:gridCol>
                <a:gridCol w="658368">
                  <a:extLst>
                    <a:ext uri="{9D8B030D-6E8A-4147-A177-3AD203B41FA5}">
                      <a16:colId xmlns:a16="http://schemas.microsoft.com/office/drawing/2014/main" val="1001890537"/>
                    </a:ext>
                  </a:extLst>
                </a:gridCol>
                <a:gridCol w="658368">
                  <a:extLst>
                    <a:ext uri="{9D8B030D-6E8A-4147-A177-3AD203B41FA5}">
                      <a16:colId xmlns:a16="http://schemas.microsoft.com/office/drawing/2014/main" val="696728702"/>
                    </a:ext>
                  </a:extLst>
                </a:gridCol>
                <a:gridCol w="658368">
                  <a:extLst>
                    <a:ext uri="{9D8B030D-6E8A-4147-A177-3AD203B41FA5}">
                      <a16:colId xmlns:a16="http://schemas.microsoft.com/office/drawing/2014/main" val="177553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541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12:07:40</a:t>
                      </a:r>
                      <a:r>
                        <a:rPr kumimoji="0" lang="en-US" sz="1000" b="0" i="0" u="none" strike="noStrike" kern="1200" cap="none" spc="0" normalizeH="0" baseline="0" noProof="0">
                          <a:ln>
                            <a:noFill/>
                          </a:ln>
                          <a:solidFill>
                            <a:prstClr val="black"/>
                          </a:solidFill>
                          <a:effectLst/>
                          <a:uLnTx/>
                          <a:uFillTx/>
                          <a:latin typeface="+mn-lt"/>
                          <a:ea typeface="+mn-ea"/>
                          <a:cs typeface="+mn-cs"/>
                        </a:rPr>
                        <a:t>
What is Article 50? When will Brexit happen?
Laura Kuenssberg and the BBC Brexit Bot are here to help. 
Click here: m.me/BBCPolitics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59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12:01:43</a:t>
                      </a:r>
                      <a:r>
                        <a:rPr kumimoji="0" lang="en-US" sz="1000" b="0" i="0" u="none" strike="noStrike" kern="1200" cap="none" spc="0" normalizeH="0" baseline="0" noProof="0">
                          <a:ln>
                            <a:noFill/>
                          </a:ln>
                          <a:solidFill>
                            <a:prstClr val="black"/>
                          </a:solidFill>
                          <a:effectLst/>
                          <a:uLnTx/>
                          <a:uFillTx/>
                          <a:latin typeface="+mn-lt"/>
                          <a:ea typeface="+mn-ea"/>
                          <a:cs typeface="+mn-cs"/>
                        </a:rPr>
                        <a:t>
Here's our guide to Brexit now that the UK has started the process to leave the European 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0607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11:30:46</a:t>
                      </a:r>
                      <a:r>
                        <a:rPr kumimoji="0" lang="en-US" sz="1000" b="0" i="0" u="none" strike="noStrike" kern="1200" cap="none" spc="0" normalizeH="0" baseline="0" noProof="0">
                          <a:ln>
                            <a:noFill/>
                          </a:ln>
                          <a:solidFill>
                            <a:prstClr val="black"/>
                          </a:solidFill>
                          <a:effectLst/>
                          <a:uLnTx/>
                          <a:uFillTx/>
                          <a:latin typeface="+mn-lt"/>
                          <a:ea typeface="+mn-ea"/>
                          <a:cs typeface="+mn-cs"/>
                        </a:rPr>
                        <a:t>
Watch LIVE: Prime Minister Theresa May statement to the House of Commons on Britain’s departure from the European 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784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11:27:37</a:t>
                      </a:r>
                      <a:r>
                        <a:rPr kumimoji="0" lang="en-US" sz="1000" b="0" i="0" u="none" strike="noStrike" kern="1200" cap="none" spc="0" normalizeH="0" baseline="0" noProof="0">
                          <a:ln>
                            <a:noFill/>
                          </a:ln>
                          <a:solidFill>
                            <a:prstClr val="black"/>
                          </a:solidFill>
                          <a:effectLst/>
                          <a:uLnTx/>
                          <a:uFillTx/>
                          <a:latin typeface="+mn-lt"/>
                          <a:ea typeface="+mn-ea"/>
                          <a:cs typeface="+mn-cs"/>
                        </a:rPr>
                        <a:t>
The countdown begins. The UK starts its EU divorce 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175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- 2017-03-29 11:07:42</a:t>
                      </a:r>
                      <a:r>
                        <a:rPr kumimoji="0" lang="en-US" sz="1000" b="0" i="0" u="none" strike="noStrike" kern="1200" cap="none" spc="0" normalizeH="0" baseline="0" noProof="0">
                          <a:ln>
                            <a:noFill/>
                          </a:ln>
                          <a:solidFill>
                            <a:prstClr val="black"/>
                          </a:solidFill>
                          <a:effectLst/>
                          <a:uLnTx/>
                          <a:uFillTx/>
                          <a:latin typeface="+mn-lt"/>
                          <a:ea typeface="+mn-ea"/>
                          <a:cs typeface="+mn-cs"/>
                        </a:rPr>
                        <a:t>
Ouch!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7532870"/>
                  </a:ext>
                </a:extLst>
              </a:tr>
            </a:tbl>
          </a:graphicData>
        </a:graphic>
      </p:graphicFrame>
      <p:sp>
        <p:nvSpPr>
          <p:cNvPr id="4" name="Text Placeholder 3"/>
          <p:cNvSpPr>
            <a:spLocks noGrp="1"/>
          </p:cNvSpPr>
          <p:nvPr>
            <p:ph type="body" sz="quarter" idx="14"/>
          </p:nvPr>
        </p:nvSpPr>
        <p:spPr/>
        <p:txBody>
          <a:bodyPr/>
          <a:lstStyle/>
          <a:p>
            <a:r>
              <a:rPr lang="en-US"/>
              <a:t>10/20/2016 - 03/29/2017</a:t>
            </a:r>
          </a:p>
        </p:txBody>
      </p:sp>
    </p:spTree>
    <p:extLst>
      <p:ext uri="{BB962C8B-B14F-4D97-AF65-F5344CB8AC3E}">
        <p14:creationId xmlns:p14="http://schemas.microsoft.com/office/powerpoint/2010/main" val="11945621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480</Words>
  <Application>Microsoft Office PowerPoint</Application>
  <PresentationFormat>On-screen Show (4:3)</PresentationFormat>
  <Paragraphs>250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Own Posts Table - 1 of 5</vt:lpstr>
      <vt:lpstr>Facebook Own Posts Table - 2 of 5</vt:lpstr>
      <vt:lpstr>Facebook Own Posts Table - 3 of 5</vt:lpstr>
      <vt:lpstr>Facebook Own Posts Table - 4 of 5</vt:lpstr>
      <vt:lpstr>Facebook Own Posts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5</dc:title>
  <dc:creator>Administrator</dc:creator>
  <cp:lastModifiedBy>Administrator</cp:lastModifiedBy>
  <cp:revision>1</cp:revision>
  <dcterms:created xsi:type="dcterms:W3CDTF">2017-03-30T18:26:01Z</dcterms:created>
  <dcterms:modified xsi:type="dcterms:W3CDTF">2017-03-30T18:28:47Z</dcterms:modified>
</cp:coreProperties>
</file>