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 of 15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20760907"/>
              </p:ext>
            </p:extLst>
          </p:nvPr>
        </p:nvGraphicFramePr>
        <p:xfrm>
          <a:off x="457200" y="1731963"/>
          <a:ext cx="8229600" cy="3931920"/>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023748110"/>
                    </a:ext>
                  </a:extLst>
                </a:gridCol>
                <a:gridCol w="576072">
                  <a:extLst>
                    <a:ext uri="{9D8B030D-6E8A-4147-A177-3AD203B41FA5}">
                      <a16:colId xmlns:a16="http://schemas.microsoft.com/office/drawing/2014/main" val="2762692422"/>
                    </a:ext>
                  </a:extLst>
                </a:gridCol>
                <a:gridCol w="576072">
                  <a:extLst>
                    <a:ext uri="{9D8B030D-6E8A-4147-A177-3AD203B41FA5}">
                      <a16:colId xmlns:a16="http://schemas.microsoft.com/office/drawing/2014/main" val="1043005473"/>
                    </a:ext>
                  </a:extLst>
                </a:gridCol>
                <a:gridCol w="576072">
                  <a:extLst>
                    <a:ext uri="{9D8B030D-6E8A-4147-A177-3AD203B41FA5}">
                      <a16:colId xmlns:a16="http://schemas.microsoft.com/office/drawing/2014/main" val="4245517844"/>
                    </a:ext>
                  </a:extLst>
                </a:gridCol>
                <a:gridCol w="576072">
                  <a:extLst>
                    <a:ext uri="{9D8B030D-6E8A-4147-A177-3AD203B41FA5}">
                      <a16:colId xmlns:a16="http://schemas.microsoft.com/office/drawing/2014/main" val="580161200"/>
                    </a:ext>
                  </a:extLst>
                </a:gridCol>
                <a:gridCol w="576072">
                  <a:extLst>
                    <a:ext uri="{9D8B030D-6E8A-4147-A177-3AD203B41FA5}">
                      <a16:colId xmlns:a16="http://schemas.microsoft.com/office/drawing/2014/main" val="1155727620"/>
                    </a:ext>
                  </a:extLst>
                </a:gridCol>
                <a:gridCol w="576072">
                  <a:extLst>
                    <a:ext uri="{9D8B030D-6E8A-4147-A177-3AD203B41FA5}">
                      <a16:colId xmlns:a16="http://schemas.microsoft.com/office/drawing/2014/main" val="732934411"/>
                    </a:ext>
                  </a:extLst>
                </a:gridCol>
                <a:gridCol w="576072">
                  <a:extLst>
                    <a:ext uri="{9D8B030D-6E8A-4147-A177-3AD203B41FA5}">
                      <a16:colId xmlns:a16="http://schemas.microsoft.com/office/drawing/2014/main" val="1967108139"/>
                    </a:ext>
                  </a:extLst>
                </a:gridCol>
                <a:gridCol w="576072">
                  <a:extLst>
                    <a:ext uri="{9D8B030D-6E8A-4147-A177-3AD203B41FA5}">
                      <a16:colId xmlns:a16="http://schemas.microsoft.com/office/drawing/2014/main" val="4114083895"/>
                    </a:ext>
                  </a:extLst>
                </a:gridCol>
                <a:gridCol w="576072">
                  <a:extLst>
                    <a:ext uri="{9D8B030D-6E8A-4147-A177-3AD203B41FA5}">
                      <a16:colId xmlns:a16="http://schemas.microsoft.com/office/drawing/2014/main" val="2636193661"/>
                    </a:ext>
                  </a:extLst>
                </a:gridCol>
                <a:gridCol w="576072">
                  <a:extLst>
                    <a:ext uri="{9D8B030D-6E8A-4147-A177-3AD203B41FA5}">
                      <a16:colId xmlns:a16="http://schemas.microsoft.com/office/drawing/2014/main" val="3710396037"/>
                    </a:ext>
                  </a:extLst>
                </a:gridCol>
                <a:gridCol w="576072">
                  <a:extLst>
                    <a:ext uri="{9D8B030D-6E8A-4147-A177-3AD203B41FA5}">
                      <a16:colId xmlns:a16="http://schemas.microsoft.com/office/drawing/2014/main" val="2419732823"/>
                    </a:ext>
                  </a:extLst>
                </a:gridCol>
                <a:gridCol w="658368">
                  <a:extLst>
                    <a:ext uri="{9D8B030D-6E8A-4147-A177-3AD203B41FA5}">
                      <a16:colId xmlns:a16="http://schemas.microsoft.com/office/drawing/2014/main" val="2257617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2359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- 2016-12-31 17:09:00</a:t>
                      </a:r>
                      <a:r>
                        <a:rPr kumimoji="0" lang="en-US" sz="1000" b="0" i="0" u="none" strike="noStrike" kern="1200" cap="none" spc="0" normalizeH="0" baseline="0" noProof="0">
                          <a:ln>
                            <a:noFill/>
                          </a:ln>
                          <a:solidFill>
                            <a:prstClr val="black"/>
                          </a:solidFill>
                          <a:effectLst/>
                          <a:uLnTx/>
                          <a:uFillTx/>
                          <a:latin typeface="+mn-lt"/>
                          <a:ea typeface="+mn-ea"/>
                          <a:cs typeface="+mn-cs"/>
                        </a:rPr>
                        <a:t>
This was our 2016 (and tbh, it wasn't great). How was yours? #Goodbye2016 (and may we add, good riddance!)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82509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- 2016-12-31 14:53:34</a:t>
                      </a:r>
                      <a:r>
                        <a:rPr kumimoji="0" lang="en-US" sz="1000" b="0" i="0" u="none" strike="noStrike" kern="1200" cap="none" spc="0" normalizeH="0" baseline="0" noProof="0">
                          <a:ln>
                            <a:noFill/>
                          </a:ln>
                          <a:solidFill>
                            <a:prstClr val="black"/>
                          </a:solidFill>
                          <a:effectLst/>
                          <a:uLnTx/>
                          <a:uFillTx/>
                          <a:latin typeface="+mn-lt"/>
                          <a:ea typeface="+mn-ea"/>
                          <a:cs typeface="+mn-cs"/>
                        </a:rPr>
                        <a:t>
Don't be fooled to believe that a single nation can do better than the EU, chancellor Merkel tells Germans in her New Year's speech.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21769343"/>
                  </a:ext>
                </a:extLst>
              </a:tr>
            </a:tbl>
          </a:graphicData>
        </a:graphic>
      </p:graphicFrame>
      <p:sp>
        <p:nvSpPr>
          <p:cNvPr id="4" name="Text Placeholder 3"/>
          <p:cNvSpPr>
            <a:spLocks noGrp="1"/>
          </p:cNvSpPr>
          <p:nvPr>
            <p:ph type="body" sz="quarter" idx="14"/>
          </p:nvPr>
        </p:nvSpPr>
        <p:spPr/>
        <p:txBody>
          <a:bodyPr/>
          <a:lstStyle/>
          <a:p>
            <a:r>
              <a:rPr lang="en-US"/>
              <a:t>01/01/2015 - 12/31/2016</a:t>
            </a:r>
            <a:endParaRPr lang="en-US"/>
          </a:p>
        </p:txBody>
      </p:sp>
    </p:spTree>
    <p:extLst>
      <p:ext uri="{BB962C8B-B14F-4D97-AF65-F5344CB8AC3E}">
        <p14:creationId xmlns:p14="http://schemas.microsoft.com/office/powerpoint/2010/main" val="3244937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- 2 of 15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48128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918343781"/>
                    </a:ext>
                  </a:extLst>
                </a:gridCol>
                <a:gridCol w="576072">
                  <a:extLst>
                    <a:ext uri="{9D8B030D-6E8A-4147-A177-3AD203B41FA5}">
                      <a16:colId xmlns:a16="http://schemas.microsoft.com/office/drawing/2014/main" val="3233575347"/>
                    </a:ext>
                  </a:extLst>
                </a:gridCol>
                <a:gridCol w="576072">
                  <a:extLst>
                    <a:ext uri="{9D8B030D-6E8A-4147-A177-3AD203B41FA5}">
                      <a16:colId xmlns:a16="http://schemas.microsoft.com/office/drawing/2014/main" val="2966757034"/>
                    </a:ext>
                  </a:extLst>
                </a:gridCol>
                <a:gridCol w="576072">
                  <a:extLst>
                    <a:ext uri="{9D8B030D-6E8A-4147-A177-3AD203B41FA5}">
                      <a16:colId xmlns:a16="http://schemas.microsoft.com/office/drawing/2014/main" val="2232000766"/>
                    </a:ext>
                  </a:extLst>
                </a:gridCol>
                <a:gridCol w="576072">
                  <a:extLst>
                    <a:ext uri="{9D8B030D-6E8A-4147-A177-3AD203B41FA5}">
                      <a16:colId xmlns:a16="http://schemas.microsoft.com/office/drawing/2014/main" val="2118020356"/>
                    </a:ext>
                  </a:extLst>
                </a:gridCol>
                <a:gridCol w="576072">
                  <a:extLst>
                    <a:ext uri="{9D8B030D-6E8A-4147-A177-3AD203B41FA5}">
                      <a16:colId xmlns:a16="http://schemas.microsoft.com/office/drawing/2014/main" val="1252674445"/>
                    </a:ext>
                  </a:extLst>
                </a:gridCol>
                <a:gridCol w="576072">
                  <a:extLst>
                    <a:ext uri="{9D8B030D-6E8A-4147-A177-3AD203B41FA5}">
                      <a16:colId xmlns:a16="http://schemas.microsoft.com/office/drawing/2014/main" val="2040264760"/>
                    </a:ext>
                  </a:extLst>
                </a:gridCol>
                <a:gridCol w="576072">
                  <a:extLst>
                    <a:ext uri="{9D8B030D-6E8A-4147-A177-3AD203B41FA5}">
                      <a16:colId xmlns:a16="http://schemas.microsoft.com/office/drawing/2014/main" val="2471111864"/>
                    </a:ext>
                  </a:extLst>
                </a:gridCol>
                <a:gridCol w="576072">
                  <a:extLst>
                    <a:ext uri="{9D8B030D-6E8A-4147-A177-3AD203B41FA5}">
                      <a16:colId xmlns:a16="http://schemas.microsoft.com/office/drawing/2014/main" val="2401298960"/>
                    </a:ext>
                  </a:extLst>
                </a:gridCol>
                <a:gridCol w="576072">
                  <a:extLst>
                    <a:ext uri="{9D8B030D-6E8A-4147-A177-3AD203B41FA5}">
                      <a16:colId xmlns:a16="http://schemas.microsoft.com/office/drawing/2014/main" val="401369716"/>
                    </a:ext>
                  </a:extLst>
                </a:gridCol>
                <a:gridCol w="576072">
                  <a:extLst>
                    <a:ext uri="{9D8B030D-6E8A-4147-A177-3AD203B41FA5}">
                      <a16:colId xmlns:a16="http://schemas.microsoft.com/office/drawing/2014/main" val="4042403014"/>
                    </a:ext>
                  </a:extLst>
                </a:gridCol>
                <a:gridCol w="576072">
                  <a:extLst>
                    <a:ext uri="{9D8B030D-6E8A-4147-A177-3AD203B41FA5}">
                      <a16:colId xmlns:a16="http://schemas.microsoft.com/office/drawing/2014/main" val="4021104004"/>
                    </a:ext>
                  </a:extLst>
                </a:gridCol>
                <a:gridCol w="658368">
                  <a:extLst>
                    <a:ext uri="{9D8B030D-6E8A-4147-A177-3AD203B41FA5}">
                      <a16:colId xmlns:a16="http://schemas.microsoft.com/office/drawing/2014/main" val="1668391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4797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- 2016-12-31 12:01:31</a:t>
                      </a:r>
                      <a:r>
                        <a:rPr kumimoji="0" lang="en-US" sz="1000" b="0" i="0" u="none" strike="noStrike" kern="1200" cap="none" spc="0" normalizeH="0" baseline="0" noProof="0">
                          <a:ln>
                            <a:noFill/>
                          </a:ln>
                          <a:solidFill>
                            <a:prstClr val="black"/>
                          </a:solidFill>
                          <a:effectLst/>
                          <a:uLnTx/>
                          <a:uFillTx/>
                          <a:latin typeface="+mn-lt"/>
                          <a:ea typeface="+mn-ea"/>
                          <a:cs typeface="+mn-cs"/>
                        </a:rPr>
                        <a:t>
"We reiterate how important and vital... to take in those who truly needed protection."
Chancellor Merkel says Germany stands strong in the face of terrorism, and also defends her refugee policy in her New Year's speech.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71100246"/>
                  </a:ext>
                </a:extLst>
              </a:tr>
            </a:tbl>
          </a:graphicData>
        </a:graphic>
      </p:graphicFrame>
      <p:sp>
        <p:nvSpPr>
          <p:cNvPr id="4" name="Text Placeholder 3"/>
          <p:cNvSpPr>
            <a:spLocks noGrp="1"/>
          </p:cNvSpPr>
          <p:nvPr>
            <p:ph type="body" sz="quarter" idx="14"/>
          </p:nvPr>
        </p:nvSpPr>
        <p:spPr/>
        <p:txBody>
          <a:bodyPr/>
          <a:lstStyle/>
          <a:p>
            <a:r>
              <a:rPr lang="en-US"/>
              <a:t>01/01/2015 - 12/31/2016</a:t>
            </a:r>
            <a:endParaRPr lang="en-US"/>
          </a:p>
        </p:txBody>
      </p:sp>
    </p:spTree>
    <p:extLst>
      <p:ext uri="{BB962C8B-B14F-4D97-AF65-F5344CB8AC3E}">
        <p14:creationId xmlns:p14="http://schemas.microsoft.com/office/powerpoint/2010/main" val="3643105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- 3 of 15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53149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915413585"/>
                    </a:ext>
                  </a:extLst>
                </a:gridCol>
                <a:gridCol w="576072">
                  <a:extLst>
                    <a:ext uri="{9D8B030D-6E8A-4147-A177-3AD203B41FA5}">
                      <a16:colId xmlns:a16="http://schemas.microsoft.com/office/drawing/2014/main" val="568700328"/>
                    </a:ext>
                  </a:extLst>
                </a:gridCol>
                <a:gridCol w="576072">
                  <a:extLst>
                    <a:ext uri="{9D8B030D-6E8A-4147-A177-3AD203B41FA5}">
                      <a16:colId xmlns:a16="http://schemas.microsoft.com/office/drawing/2014/main" val="770015"/>
                    </a:ext>
                  </a:extLst>
                </a:gridCol>
                <a:gridCol w="576072">
                  <a:extLst>
                    <a:ext uri="{9D8B030D-6E8A-4147-A177-3AD203B41FA5}">
                      <a16:colId xmlns:a16="http://schemas.microsoft.com/office/drawing/2014/main" val="1563561957"/>
                    </a:ext>
                  </a:extLst>
                </a:gridCol>
                <a:gridCol w="576072">
                  <a:extLst>
                    <a:ext uri="{9D8B030D-6E8A-4147-A177-3AD203B41FA5}">
                      <a16:colId xmlns:a16="http://schemas.microsoft.com/office/drawing/2014/main" val="2000340551"/>
                    </a:ext>
                  </a:extLst>
                </a:gridCol>
                <a:gridCol w="576072">
                  <a:extLst>
                    <a:ext uri="{9D8B030D-6E8A-4147-A177-3AD203B41FA5}">
                      <a16:colId xmlns:a16="http://schemas.microsoft.com/office/drawing/2014/main" val="305789777"/>
                    </a:ext>
                  </a:extLst>
                </a:gridCol>
                <a:gridCol w="576072">
                  <a:extLst>
                    <a:ext uri="{9D8B030D-6E8A-4147-A177-3AD203B41FA5}">
                      <a16:colId xmlns:a16="http://schemas.microsoft.com/office/drawing/2014/main" val="2518865211"/>
                    </a:ext>
                  </a:extLst>
                </a:gridCol>
                <a:gridCol w="576072">
                  <a:extLst>
                    <a:ext uri="{9D8B030D-6E8A-4147-A177-3AD203B41FA5}">
                      <a16:colId xmlns:a16="http://schemas.microsoft.com/office/drawing/2014/main" val="3585411814"/>
                    </a:ext>
                  </a:extLst>
                </a:gridCol>
                <a:gridCol w="576072">
                  <a:extLst>
                    <a:ext uri="{9D8B030D-6E8A-4147-A177-3AD203B41FA5}">
                      <a16:colId xmlns:a16="http://schemas.microsoft.com/office/drawing/2014/main" val="3364316997"/>
                    </a:ext>
                  </a:extLst>
                </a:gridCol>
                <a:gridCol w="576072">
                  <a:extLst>
                    <a:ext uri="{9D8B030D-6E8A-4147-A177-3AD203B41FA5}">
                      <a16:colId xmlns:a16="http://schemas.microsoft.com/office/drawing/2014/main" val="2569962294"/>
                    </a:ext>
                  </a:extLst>
                </a:gridCol>
                <a:gridCol w="576072">
                  <a:extLst>
                    <a:ext uri="{9D8B030D-6E8A-4147-A177-3AD203B41FA5}">
                      <a16:colId xmlns:a16="http://schemas.microsoft.com/office/drawing/2014/main" val="1201432296"/>
                    </a:ext>
                  </a:extLst>
                </a:gridCol>
                <a:gridCol w="576072">
                  <a:extLst>
                    <a:ext uri="{9D8B030D-6E8A-4147-A177-3AD203B41FA5}">
                      <a16:colId xmlns:a16="http://schemas.microsoft.com/office/drawing/2014/main" val="2764455120"/>
                    </a:ext>
                  </a:extLst>
                </a:gridCol>
                <a:gridCol w="658368">
                  <a:extLst>
                    <a:ext uri="{9D8B030D-6E8A-4147-A177-3AD203B41FA5}">
                      <a16:colId xmlns:a16="http://schemas.microsoft.com/office/drawing/2014/main" val="873494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822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- 2016-12-29 17:30:47</a:t>
                      </a:r>
                      <a:r>
                        <a:rPr kumimoji="0" lang="en-US" sz="1000" b="0" i="0" u="none" strike="noStrike" kern="1200" cap="none" spc="0" normalizeH="0" baseline="0" noProof="0">
                          <a:ln>
                            <a:noFill/>
                          </a:ln>
                          <a:solidFill>
                            <a:prstClr val="black"/>
                          </a:solidFill>
                          <a:effectLst/>
                          <a:uLnTx/>
                          <a:uFillTx/>
                          <a:latin typeface="+mn-lt"/>
                          <a:ea typeface="+mn-ea"/>
                          <a:cs typeface="+mn-cs"/>
                        </a:rPr>
                        <a:t>
DWMyPic: 2016 has been a year of crisis. But as journalists, there was also an opportunity for us to fight for democracy, says DW's Verica Spasovska.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76416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- 2016-12-29 06:48:00</a:t>
                      </a:r>
                      <a:r>
                        <a:rPr kumimoji="0" lang="en-US" sz="1000" b="0" i="0" u="none" strike="noStrike" kern="1200" cap="none" spc="0" normalizeH="0" baseline="0" noProof="0">
                          <a:ln>
                            <a:noFill/>
                          </a:ln>
                          <a:solidFill>
                            <a:prstClr val="black"/>
                          </a:solidFill>
                          <a:effectLst/>
                          <a:uLnTx/>
                          <a:uFillTx/>
                          <a:latin typeface="+mn-lt"/>
                          <a:ea typeface="+mn-ea"/>
                          <a:cs typeface="+mn-cs"/>
                        </a:rPr>
                        <a:t>
These moments in 2016 have touched our hearts. Which story do you remember most?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42377829"/>
                  </a:ext>
                </a:extLst>
              </a:tr>
            </a:tbl>
          </a:graphicData>
        </a:graphic>
      </p:graphicFrame>
      <p:sp>
        <p:nvSpPr>
          <p:cNvPr id="4" name="Text Placeholder 3"/>
          <p:cNvSpPr>
            <a:spLocks noGrp="1"/>
          </p:cNvSpPr>
          <p:nvPr>
            <p:ph type="body" sz="quarter" idx="14"/>
          </p:nvPr>
        </p:nvSpPr>
        <p:spPr/>
        <p:txBody>
          <a:bodyPr/>
          <a:lstStyle/>
          <a:p>
            <a:r>
              <a:rPr lang="en-US"/>
              <a:t>01/01/2015 - 12/31/2016</a:t>
            </a:r>
            <a:endParaRPr lang="en-US"/>
          </a:p>
        </p:txBody>
      </p:sp>
    </p:spTree>
    <p:extLst>
      <p:ext uri="{BB962C8B-B14F-4D97-AF65-F5344CB8AC3E}">
        <p14:creationId xmlns:p14="http://schemas.microsoft.com/office/powerpoint/2010/main" val="1718475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- 4 of 15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15579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21899396"/>
                    </a:ext>
                  </a:extLst>
                </a:gridCol>
                <a:gridCol w="576072">
                  <a:extLst>
                    <a:ext uri="{9D8B030D-6E8A-4147-A177-3AD203B41FA5}">
                      <a16:colId xmlns:a16="http://schemas.microsoft.com/office/drawing/2014/main" val="2720208047"/>
                    </a:ext>
                  </a:extLst>
                </a:gridCol>
                <a:gridCol w="576072">
                  <a:extLst>
                    <a:ext uri="{9D8B030D-6E8A-4147-A177-3AD203B41FA5}">
                      <a16:colId xmlns:a16="http://schemas.microsoft.com/office/drawing/2014/main" val="2798425965"/>
                    </a:ext>
                  </a:extLst>
                </a:gridCol>
                <a:gridCol w="576072">
                  <a:extLst>
                    <a:ext uri="{9D8B030D-6E8A-4147-A177-3AD203B41FA5}">
                      <a16:colId xmlns:a16="http://schemas.microsoft.com/office/drawing/2014/main" val="2205436512"/>
                    </a:ext>
                  </a:extLst>
                </a:gridCol>
                <a:gridCol w="576072">
                  <a:extLst>
                    <a:ext uri="{9D8B030D-6E8A-4147-A177-3AD203B41FA5}">
                      <a16:colId xmlns:a16="http://schemas.microsoft.com/office/drawing/2014/main" val="4292571843"/>
                    </a:ext>
                  </a:extLst>
                </a:gridCol>
                <a:gridCol w="576072">
                  <a:extLst>
                    <a:ext uri="{9D8B030D-6E8A-4147-A177-3AD203B41FA5}">
                      <a16:colId xmlns:a16="http://schemas.microsoft.com/office/drawing/2014/main" val="1198672487"/>
                    </a:ext>
                  </a:extLst>
                </a:gridCol>
                <a:gridCol w="576072">
                  <a:extLst>
                    <a:ext uri="{9D8B030D-6E8A-4147-A177-3AD203B41FA5}">
                      <a16:colId xmlns:a16="http://schemas.microsoft.com/office/drawing/2014/main" val="1625294290"/>
                    </a:ext>
                  </a:extLst>
                </a:gridCol>
                <a:gridCol w="576072">
                  <a:extLst>
                    <a:ext uri="{9D8B030D-6E8A-4147-A177-3AD203B41FA5}">
                      <a16:colId xmlns:a16="http://schemas.microsoft.com/office/drawing/2014/main" val="2388828301"/>
                    </a:ext>
                  </a:extLst>
                </a:gridCol>
                <a:gridCol w="576072">
                  <a:extLst>
                    <a:ext uri="{9D8B030D-6E8A-4147-A177-3AD203B41FA5}">
                      <a16:colId xmlns:a16="http://schemas.microsoft.com/office/drawing/2014/main" val="1514426917"/>
                    </a:ext>
                  </a:extLst>
                </a:gridCol>
                <a:gridCol w="576072">
                  <a:extLst>
                    <a:ext uri="{9D8B030D-6E8A-4147-A177-3AD203B41FA5}">
                      <a16:colId xmlns:a16="http://schemas.microsoft.com/office/drawing/2014/main" val="1642922881"/>
                    </a:ext>
                  </a:extLst>
                </a:gridCol>
                <a:gridCol w="576072">
                  <a:extLst>
                    <a:ext uri="{9D8B030D-6E8A-4147-A177-3AD203B41FA5}">
                      <a16:colId xmlns:a16="http://schemas.microsoft.com/office/drawing/2014/main" val="4210622198"/>
                    </a:ext>
                  </a:extLst>
                </a:gridCol>
                <a:gridCol w="576072">
                  <a:extLst>
                    <a:ext uri="{9D8B030D-6E8A-4147-A177-3AD203B41FA5}">
                      <a16:colId xmlns:a16="http://schemas.microsoft.com/office/drawing/2014/main" val="465026503"/>
                    </a:ext>
                  </a:extLst>
                </a:gridCol>
                <a:gridCol w="658368">
                  <a:extLst>
                    <a:ext uri="{9D8B030D-6E8A-4147-A177-3AD203B41FA5}">
                      <a16:colId xmlns:a16="http://schemas.microsoft.com/office/drawing/2014/main" val="377733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2568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- 2016-12-29 05:00:00</a:t>
                      </a:r>
                      <a:r>
                        <a:rPr kumimoji="0" lang="en-US" sz="1000" b="0" i="0" u="none" strike="noStrike" kern="1200" cap="none" spc="0" normalizeH="0" baseline="0" noProof="0">
                          <a:ln>
                            <a:noFill/>
                          </a:ln>
                          <a:solidFill>
                            <a:prstClr val="black"/>
                          </a:solidFill>
                          <a:effectLst/>
                          <a:uLnTx/>
                          <a:uFillTx/>
                          <a:latin typeface="+mn-lt"/>
                          <a:ea typeface="+mn-ea"/>
                          <a:cs typeface="+mn-cs"/>
                        </a:rPr>
                        <a:t>
We've ended the live TV broadcast. We'll soon be offering live broadcasts on a regular basis here on Facebook. Let us know what you think of it so we can improve our offerings in the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11685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- 2016-12-28 14:36:08</a:t>
                      </a:r>
                      <a:r>
                        <a:rPr kumimoji="0" lang="en-US" sz="1000" b="0" i="0" u="none" strike="noStrike" kern="1200" cap="none" spc="0" normalizeH="0" baseline="0" noProof="0">
                          <a:ln>
                            <a:noFill/>
                          </a:ln>
                          <a:solidFill>
                            <a:prstClr val="black"/>
                          </a:solidFill>
                          <a:effectLst/>
                          <a:uLnTx/>
                          <a:uFillTx/>
                          <a:latin typeface="+mn-lt"/>
                          <a:ea typeface="+mn-ea"/>
                          <a:cs typeface="+mn-cs"/>
                        </a:rPr>
                        <a:t>
Angela Merkel's asylum application was denied.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4261003"/>
                  </a:ext>
                </a:extLst>
              </a:tr>
            </a:tbl>
          </a:graphicData>
        </a:graphic>
      </p:graphicFrame>
      <p:sp>
        <p:nvSpPr>
          <p:cNvPr id="4" name="Text Placeholder 3"/>
          <p:cNvSpPr>
            <a:spLocks noGrp="1"/>
          </p:cNvSpPr>
          <p:nvPr>
            <p:ph type="body" sz="quarter" idx="14"/>
          </p:nvPr>
        </p:nvSpPr>
        <p:spPr/>
        <p:txBody>
          <a:bodyPr/>
          <a:lstStyle/>
          <a:p>
            <a:r>
              <a:rPr lang="en-US"/>
              <a:t>01/01/2015 - 12/31/2016</a:t>
            </a:r>
            <a:endParaRPr lang="en-US"/>
          </a:p>
        </p:txBody>
      </p:sp>
    </p:spTree>
    <p:extLst>
      <p:ext uri="{BB962C8B-B14F-4D97-AF65-F5344CB8AC3E}">
        <p14:creationId xmlns:p14="http://schemas.microsoft.com/office/powerpoint/2010/main" val="2239720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- 5 of 15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82364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289279562"/>
                    </a:ext>
                  </a:extLst>
                </a:gridCol>
                <a:gridCol w="576072">
                  <a:extLst>
                    <a:ext uri="{9D8B030D-6E8A-4147-A177-3AD203B41FA5}">
                      <a16:colId xmlns:a16="http://schemas.microsoft.com/office/drawing/2014/main" val="3516165580"/>
                    </a:ext>
                  </a:extLst>
                </a:gridCol>
                <a:gridCol w="576072">
                  <a:extLst>
                    <a:ext uri="{9D8B030D-6E8A-4147-A177-3AD203B41FA5}">
                      <a16:colId xmlns:a16="http://schemas.microsoft.com/office/drawing/2014/main" val="2891170826"/>
                    </a:ext>
                  </a:extLst>
                </a:gridCol>
                <a:gridCol w="576072">
                  <a:extLst>
                    <a:ext uri="{9D8B030D-6E8A-4147-A177-3AD203B41FA5}">
                      <a16:colId xmlns:a16="http://schemas.microsoft.com/office/drawing/2014/main" val="2793065429"/>
                    </a:ext>
                  </a:extLst>
                </a:gridCol>
                <a:gridCol w="576072">
                  <a:extLst>
                    <a:ext uri="{9D8B030D-6E8A-4147-A177-3AD203B41FA5}">
                      <a16:colId xmlns:a16="http://schemas.microsoft.com/office/drawing/2014/main" val="2004442716"/>
                    </a:ext>
                  </a:extLst>
                </a:gridCol>
                <a:gridCol w="576072">
                  <a:extLst>
                    <a:ext uri="{9D8B030D-6E8A-4147-A177-3AD203B41FA5}">
                      <a16:colId xmlns:a16="http://schemas.microsoft.com/office/drawing/2014/main" val="221513948"/>
                    </a:ext>
                  </a:extLst>
                </a:gridCol>
                <a:gridCol w="576072">
                  <a:extLst>
                    <a:ext uri="{9D8B030D-6E8A-4147-A177-3AD203B41FA5}">
                      <a16:colId xmlns:a16="http://schemas.microsoft.com/office/drawing/2014/main" val="3269121693"/>
                    </a:ext>
                  </a:extLst>
                </a:gridCol>
                <a:gridCol w="576072">
                  <a:extLst>
                    <a:ext uri="{9D8B030D-6E8A-4147-A177-3AD203B41FA5}">
                      <a16:colId xmlns:a16="http://schemas.microsoft.com/office/drawing/2014/main" val="849037100"/>
                    </a:ext>
                  </a:extLst>
                </a:gridCol>
                <a:gridCol w="576072">
                  <a:extLst>
                    <a:ext uri="{9D8B030D-6E8A-4147-A177-3AD203B41FA5}">
                      <a16:colId xmlns:a16="http://schemas.microsoft.com/office/drawing/2014/main" val="2391739953"/>
                    </a:ext>
                  </a:extLst>
                </a:gridCol>
                <a:gridCol w="576072">
                  <a:extLst>
                    <a:ext uri="{9D8B030D-6E8A-4147-A177-3AD203B41FA5}">
                      <a16:colId xmlns:a16="http://schemas.microsoft.com/office/drawing/2014/main" val="2138173114"/>
                    </a:ext>
                  </a:extLst>
                </a:gridCol>
                <a:gridCol w="576072">
                  <a:extLst>
                    <a:ext uri="{9D8B030D-6E8A-4147-A177-3AD203B41FA5}">
                      <a16:colId xmlns:a16="http://schemas.microsoft.com/office/drawing/2014/main" val="2635579443"/>
                    </a:ext>
                  </a:extLst>
                </a:gridCol>
                <a:gridCol w="576072">
                  <a:extLst>
                    <a:ext uri="{9D8B030D-6E8A-4147-A177-3AD203B41FA5}">
                      <a16:colId xmlns:a16="http://schemas.microsoft.com/office/drawing/2014/main" val="2768142659"/>
                    </a:ext>
                  </a:extLst>
                </a:gridCol>
                <a:gridCol w="658368">
                  <a:extLst>
                    <a:ext uri="{9D8B030D-6E8A-4147-A177-3AD203B41FA5}">
                      <a16:colId xmlns:a16="http://schemas.microsoft.com/office/drawing/2014/main" val="1123056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076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- 2016-12-27 20:37:41</a:t>
                      </a:r>
                      <a:r>
                        <a:rPr kumimoji="0" lang="en-US" sz="1000" b="0" i="0" u="none" strike="noStrike" kern="1200" cap="none" spc="0" normalizeH="0" baseline="0" noProof="0">
                          <a:ln>
                            <a:noFill/>
                          </a:ln>
                          <a:solidFill>
                            <a:prstClr val="black"/>
                          </a:solidFill>
                          <a:effectLst/>
                          <a:uLnTx/>
                          <a:uFillTx/>
                          <a:latin typeface="+mn-lt"/>
                          <a:ea typeface="+mn-ea"/>
                          <a:cs typeface="+mn-cs"/>
                        </a:rPr>
                        <a:t>
The operation on Mosul has taken a toll on the local population. Many desperate residents are turning to refugee camps for help.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72274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- 2016-12-27 15:51:16</a:t>
                      </a:r>
                      <a:r>
                        <a:rPr kumimoji="0" lang="en-US" sz="1000" b="0" i="0" u="none" strike="noStrike" kern="1200" cap="none" spc="0" normalizeH="0" baseline="0" noProof="0">
                          <a:ln>
                            <a:noFill/>
                          </a:ln>
                          <a:solidFill>
                            <a:prstClr val="black"/>
                          </a:solidFill>
                          <a:effectLst/>
                          <a:uLnTx/>
                          <a:uFillTx/>
                          <a:latin typeface="+mn-lt"/>
                          <a:ea typeface="+mn-ea"/>
                          <a:cs typeface="+mn-cs"/>
                        </a:rPr>
                        <a:t>
The main black box of the crashed Russian military plane has been recovered.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74419264"/>
                  </a:ext>
                </a:extLst>
              </a:tr>
            </a:tbl>
          </a:graphicData>
        </a:graphic>
      </p:graphicFrame>
      <p:sp>
        <p:nvSpPr>
          <p:cNvPr id="4" name="Text Placeholder 3"/>
          <p:cNvSpPr>
            <a:spLocks noGrp="1"/>
          </p:cNvSpPr>
          <p:nvPr>
            <p:ph type="body" sz="quarter" idx="14"/>
          </p:nvPr>
        </p:nvSpPr>
        <p:spPr/>
        <p:txBody>
          <a:bodyPr/>
          <a:lstStyle/>
          <a:p>
            <a:r>
              <a:rPr lang="en-US"/>
              <a:t>01/01/2015 - 12/31/2016</a:t>
            </a:r>
            <a:endParaRPr lang="en-US"/>
          </a:p>
        </p:txBody>
      </p:sp>
    </p:spTree>
    <p:extLst>
      <p:ext uri="{BB962C8B-B14F-4D97-AF65-F5344CB8AC3E}">
        <p14:creationId xmlns:p14="http://schemas.microsoft.com/office/powerpoint/2010/main" val="732021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- 6 of 15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93233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05812863"/>
                    </a:ext>
                  </a:extLst>
                </a:gridCol>
                <a:gridCol w="576072">
                  <a:extLst>
                    <a:ext uri="{9D8B030D-6E8A-4147-A177-3AD203B41FA5}">
                      <a16:colId xmlns:a16="http://schemas.microsoft.com/office/drawing/2014/main" val="4017011260"/>
                    </a:ext>
                  </a:extLst>
                </a:gridCol>
                <a:gridCol w="576072">
                  <a:extLst>
                    <a:ext uri="{9D8B030D-6E8A-4147-A177-3AD203B41FA5}">
                      <a16:colId xmlns:a16="http://schemas.microsoft.com/office/drawing/2014/main" val="1215003323"/>
                    </a:ext>
                  </a:extLst>
                </a:gridCol>
                <a:gridCol w="576072">
                  <a:extLst>
                    <a:ext uri="{9D8B030D-6E8A-4147-A177-3AD203B41FA5}">
                      <a16:colId xmlns:a16="http://schemas.microsoft.com/office/drawing/2014/main" val="1699531170"/>
                    </a:ext>
                  </a:extLst>
                </a:gridCol>
                <a:gridCol w="576072">
                  <a:extLst>
                    <a:ext uri="{9D8B030D-6E8A-4147-A177-3AD203B41FA5}">
                      <a16:colId xmlns:a16="http://schemas.microsoft.com/office/drawing/2014/main" val="4199710236"/>
                    </a:ext>
                  </a:extLst>
                </a:gridCol>
                <a:gridCol w="576072">
                  <a:extLst>
                    <a:ext uri="{9D8B030D-6E8A-4147-A177-3AD203B41FA5}">
                      <a16:colId xmlns:a16="http://schemas.microsoft.com/office/drawing/2014/main" val="2116176090"/>
                    </a:ext>
                  </a:extLst>
                </a:gridCol>
                <a:gridCol w="576072">
                  <a:extLst>
                    <a:ext uri="{9D8B030D-6E8A-4147-A177-3AD203B41FA5}">
                      <a16:colId xmlns:a16="http://schemas.microsoft.com/office/drawing/2014/main" val="3398107059"/>
                    </a:ext>
                  </a:extLst>
                </a:gridCol>
                <a:gridCol w="576072">
                  <a:extLst>
                    <a:ext uri="{9D8B030D-6E8A-4147-A177-3AD203B41FA5}">
                      <a16:colId xmlns:a16="http://schemas.microsoft.com/office/drawing/2014/main" val="333000927"/>
                    </a:ext>
                  </a:extLst>
                </a:gridCol>
                <a:gridCol w="576072">
                  <a:extLst>
                    <a:ext uri="{9D8B030D-6E8A-4147-A177-3AD203B41FA5}">
                      <a16:colId xmlns:a16="http://schemas.microsoft.com/office/drawing/2014/main" val="3333023056"/>
                    </a:ext>
                  </a:extLst>
                </a:gridCol>
                <a:gridCol w="576072">
                  <a:extLst>
                    <a:ext uri="{9D8B030D-6E8A-4147-A177-3AD203B41FA5}">
                      <a16:colId xmlns:a16="http://schemas.microsoft.com/office/drawing/2014/main" val="3899277613"/>
                    </a:ext>
                  </a:extLst>
                </a:gridCol>
                <a:gridCol w="576072">
                  <a:extLst>
                    <a:ext uri="{9D8B030D-6E8A-4147-A177-3AD203B41FA5}">
                      <a16:colId xmlns:a16="http://schemas.microsoft.com/office/drawing/2014/main" val="1679163575"/>
                    </a:ext>
                  </a:extLst>
                </a:gridCol>
                <a:gridCol w="576072">
                  <a:extLst>
                    <a:ext uri="{9D8B030D-6E8A-4147-A177-3AD203B41FA5}">
                      <a16:colId xmlns:a16="http://schemas.microsoft.com/office/drawing/2014/main" val="1658992662"/>
                    </a:ext>
                  </a:extLst>
                </a:gridCol>
                <a:gridCol w="658368">
                  <a:extLst>
                    <a:ext uri="{9D8B030D-6E8A-4147-A177-3AD203B41FA5}">
                      <a16:colId xmlns:a16="http://schemas.microsoft.com/office/drawing/2014/main" val="2773466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1863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- 2016-12-27 02:54:00</a:t>
                      </a:r>
                      <a:r>
                        <a:rPr kumimoji="0" lang="en-US" sz="1000" b="0" i="0" u="none" strike="noStrike" kern="1200" cap="none" spc="0" normalizeH="0" baseline="0" noProof="0">
                          <a:ln>
                            <a:noFill/>
                          </a:ln>
                          <a:solidFill>
                            <a:prstClr val="black"/>
                          </a:solidFill>
                          <a:effectLst/>
                          <a:uLnTx/>
                          <a:uFillTx/>
                          <a:latin typeface="+mn-lt"/>
                          <a:ea typeface="+mn-ea"/>
                          <a:cs typeface="+mn-cs"/>
                        </a:rPr>
                        <a:t>
Fancy some adrenalin rush?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2911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- 2016-12-24 20:47:00</a:t>
                      </a:r>
                      <a:r>
                        <a:rPr kumimoji="0" lang="en-US" sz="1000" b="0" i="0" u="none" strike="noStrike" kern="1200" cap="none" spc="0" normalizeH="0" baseline="0" noProof="0">
                          <a:ln>
                            <a:noFill/>
                          </a:ln>
                          <a:solidFill>
                            <a:prstClr val="black"/>
                          </a:solidFill>
                          <a:effectLst/>
                          <a:uLnTx/>
                          <a:uFillTx/>
                          <a:latin typeface="+mn-lt"/>
                          <a:ea typeface="+mn-ea"/>
                          <a:cs typeface="+mn-cs"/>
                        </a:rPr>
                        <a:t>
Five years ago, the people in the Spanish village of Sodeto won the "El Gordo" - Spain's huge Christmas lottery. How has it affected their lives?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29420379"/>
                  </a:ext>
                </a:extLst>
              </a:tr>
            </a:tbl>
          </a:graphicData>
        </a:graphic>
      </p:graphicFrame>
      <p:sp>
        <p:nvSpPr>
          <p:cNvPr id="4" name="Text Placeholder 3"/>
          <p:cNvSpPr>
            <a:spLocks noGrp="1"/>
          </p:cNvSpPr>
          <p:nvPr>
            <p:ph type="body" sz="quarter" idx="14"/>
          </p:nvPr>
        </p:nvSpPr>
        <p:spPr/>
        <p:txBody>
          <a:bodyPr/>
          <a:lstStyle/>
          <a:p>
            <a:r>
              <a:rPr lang="en-US"/>
              <a:t>01/01/2015 - 12/31/2016</a:t>
            </a:r>
            <a:endParaRPr lang="en-US"/>
          </a:p>
        </p:txBody>
      </p:sp>
    </p:spTree>
    <p:extLst>
      <p:ext uri="{BB962C8B-B14F-4D97-AF65-F5344CB8AC3E}">
        <p14:creationId xmlns:p14="http://schemas.microsoft.com/office/powerpoint/2010/main" val="3740649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- 7 of 15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66022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808551175"/>
                    </a:ext>
                  </a:extLst>
                </a:gridCol>
                <a:gridCol w="576072">
                  <a:extLst>
                    <a:ext uri="{9D8B030D-6E8A-4147-A177-3AD203B41FA5}">
                      <a16:colId xmlns:a16="http://schemas.microsoft.com/office/drawing/2014/main" val="284537110"/>
                    </a:ext>
                  </a:extLst>
                </a:gridCol>
                <a:gridCol w="576072">
                  <a:extLst>
                    <a:ext uri="{9D8B030D-6E8A-4147-A177-3AD203B41FA5}">
                      <a16:colId xmlns:a16="http://schemas.microsoft.com/office/drawing/2014/main" val="4018950223"/>
                    </a:ext>
                  </a:extLst>
                </a:gridCol>
                <a:gridCol w="576072">
                  <a:extLst>
                    <a:ext uri="{9D8B030D-6E8A-4147-A177-3AD203B41FA5}">
                      <a16:colId xmlns:a16="http://schemas.microsoft.com/office/drawing/2014/main" val="2410906639"/>
                    </a:ext>
                  </a:extLst>
                </a:gridCol>
                <a:gridCol w="576072">
                  <a:extLst>
                    <a:ext uri="{9D8B030D-6E8A-4147-A177-3AD203B41FA5}">
                      <a16:colId xmlns:a16="http://schemas.microsoft.com/office/drawing/2014/main" val="1735130362"/>
                    </a:ext>
                  </a:extLst>
                </a:gridCol>
                <a:gridCol w="576072">
                  <a:extLst>
                    <a:ext uri="{9D8B030D-6E8A-4147-A177-3AD203B41FA5}">
                      <a16:colId xmlns:a16="http://schemas.microsoft.com/office/drawing/2014/main" val="1622799232"/>
                    </a:ext>
                  </a:extLst>
                </a:gridCol>
                <a:gridCol w="576072">
                  <a:extLst>
                    <a:ext uri="{9D8B030D-6E8A-4147-A177-3AD203B41FA5}">
                      <a16:colId xmlns:a16="http://schemas.microsoft.com/office/drawing/2014/main" val="2530022287"/>
                    </a:ext>
                  </a:extLst>
                </a:gridCol>
                <a:gridCol w="576072">
                  <a:extLst>
                    <a:ext uri="{9D8B030D-6E8A-4147-A177-3AD203B41FA5}">
                      <a16:colId xmlns:a16="http://schemas.microsoft.com/office/drawing/2014/main" val="831736724"/>
                    </a:ext>
                  </a:extLst>
                </a:gridCol>
                <a:gridCol w="576072">
                  <a:extLst>
                    <a:ext uri="{9D8B030D-6E8A-4147-A177-3AD203B41FA5}">
                      <a16:colId xmlns:a16="http://schemas.microsoft.com/office/drawing/2014/main" val="2921245503"/>
                    </a:ext>
                  </a:extLst>
                </a:gridCol>
                <a:gridCol w="576072">
                  <a:extLst>
                    <a:ext uri="{9D8B030D-6E8A-4147-A177-3AD203B41FA5}">
                      <a16:colId xmlns:a16="http://schemas.microsoft.com/office/drawing/2014/main" val="42624820"/>
                    </a:ext>
                  </a:extLst>
                </a:gridCol>
                <a:gridCol w="576072">
                  <a:extLst>
                    <a:ext uri="{9D8B030D-6E8A-4147-A177-3AD203B41FA5}">
                      <a16:colId xmlns:a16="http://schemas.microsoft.com/office/drawing/2014/main" val="3273127533"/>
                    </a:ext>
                  </a:extLst>
                </a:gridCol>
                <a:gridCol w="576072">
                  <a:extLst>
                    <a:ext uri="{9D8B030D-6E8A-4147-A177-3AD203B41FA5}">
                      <a16:colId xmlns:a16="http://schemas.microsoft.com/office/drawing/2014/main" val="3985648227"/>
                    </a:ext>
                  </a:extLst>
                </a:gridCol>
                <a:gridCol w="658368">
                  <a:extLst>
                    <a:ext uri="{9D8B030D-6E8A-4147-A177-3AD203B41FA5}">
                      <a16:colId xmlns:a16="http://schemas.microsoft.com/office/drawing/2014/main" val="71623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8081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- 2016-12-24 07:03:00</a:t>
                      </a:r>
                      <a:r>
                        <a:rPr kumimoji="0" lang="en-US" sz="1000" b="0" i="0" u="none" strike="noStrike" kern="1200" cap="none" spc="0" normalizeH="0" baseline="0" noProof="0">
                          <a:ln>
                            <a:noFill/>
                          </a:ln>
                          <a:solidFill>
                            <a:prstClr val="black"/>
                          </a:solidFill>
                          <a:effectLst/>
                          <a:uLnTx/>
                          <a:uFillTx/>
                          <a:latin typeface="+mn-lt"/>
                          <a:ea typeface="+mn-ea"/>
                          <a:cs typeface="+mn-cs"/>
                        </a:rPr>
                        <a:t>
Lomé start-up WɔɛLab Lomé upcycles e-waste into new products. We join them as they talk to high-school students about how to get the most out of limited resources and promote a clean environment.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30631507"/>
                  </a:ext>
                </a:extLst>
              </a:tr>
            </a:tbl>
          </a:graphicData>
        </a:graphic>
      </p:graphicFrame>
      <p:sp>
        <p:nvSpPr>
          <p:cNvPr id="4" name="Text Placeholder 3"/>
          <p:cNvSpPr>
            <a:spLocks noGrp="1"/>
          </p:cNvSpPr>
          <p:nvPr>
            <p:ph type="body" sz="quarter" idx="14"/>
          </p:nvPr>
        </p:nvSpPr>
        <p:spPr/>
        <p:txBody>
          <a:bodyPr/>
          <a:lstStyle/>
          <a:p>
            <a:r>
              <a:rPr lang="en-US"/>
              <a:t>01/01/2015 - 12/31/2016</a:t>
            </a:r>
            <a:endParaRPr lang="en-US"/>
          </a:p>
        </p:txBody>
      </p:sp>
    </p:spTree>
    <p:extLst>
      <p:ext uri="{BB962C8B-B14F-4D97-AF65-F5344CB8AC3E}">
        <p14:creationId xmlns:p14="http://schemas.microsoft.com/office/powerpoint/2010/main" val="4240547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- 8 of 15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31481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61125247"/>
                    </a:ext>
                  </a:extLst>
                </a:gridCol>
                <a:gridCol w="576072">
                  <a:extLst>
                    <a:ext uri="{9D8B030D-6E8A-4147-A177-3AD203B41FA5}">
                      <a16:colId xmlns:a16="http://schemas.microsoft.com/office/drawing/2014/main" val="2917248333"/>
                    </a:ext>
                  </a:extLst>
                </a:gridCol>
                <a:gridCol w="576072">
                  <a:extLst>
                    <a:ext uri="{9D8B030D-6E8A-4147-A177-3AD203B41FA5}">
                      <a16:colId xmlns:a16="http://schemas.microsoft.com/office/drawing/2014/main" val="3975153515"/>
                    </a:ext>
                  </a:extLst>
                </a:gridCol>
                <a:gridCol w="576072">
                  <a:extLst>
                    <a:ext uri="{9D8B030D-6E8A-4147-A177-3AD203B41FA5}">
                      <a16:colId xmlns:a16="http://schemas.microsoft.com/office/drawing/2014/main" val="1100860823"/>
                    </a:ext>
                  </a:extLst>
                </a:gridCol>
                <a:gridCol w="576072">
                  <a:extLst>
                    <a:ext uri="{9D8B030D-6E8A-4147-A177-3AD203B41FA5}">
                      <a16:colId xmlns:a16="http://schemas.microsoft.com/office/drawing/2014/main" val="3176962819"/>
                    </a:ext>
                  </a:extLst>
                </a:gridCol>
                <a:gridCol w="576072">
                  <a:extLst>
                    <a:ext uri="{9D8B030D-6E8A-4147-A177-3AD203B41FA5}">
                      <a16:colId xmlns:a16="http://schemas.microsoft.com/office/drawing/2014/main" val="3675015358"/>
                    </a:ext>
                  </a:extLst>
                </a:gridCol>
                <a:gridCol w="576072">
                  <a:extLst>
                    <a:ext uri="{9D8B030D-6E8A-4147-A177-3AD203B41FA5}">
                      <a16:colId xmlns:a16="http://schemas.microsoft.com/office/drawing/2014/main" val="1612386511"/>
                    </a:ext>
                  </a:extLst>
                </a:gridCol>
                <a:gridCol w="576072">
                  <a:extLst>
                    <a:ext uri="{9D8B030D-6E8A-4147-A177-3AD203B41FA5}">
                      <a16:colId xmlns:a16="http://schemas.microsoft.com/office/drawing/2014/main" val="1045009997"/>
                    </a:ext>
                  </a:extLst>
                </a:gridCol>
                <a:gridCol w="576072">
                  <a:extLst>
                    <a:ext uri="{9D8B030D-6E8A-4147-A177-3AD203B41FA5}">
                      <a16:colId xmlns:a16="http://schemas.microsoft.com/office/drawing/2014/main" val="3980273527"/>
                    </a:ext>
                  </a:extLst>
                </a:gridCol>
                <a:gridCol w="576072">
                  <a:extLst>
                    <a:ext uri="{9D8B030D-6E8A-4147-A177-3AD203B41FA5}">
                      <a16:colId xmlns:a16="http://schemas.microsoft.com/office/drawing/2014/main" val="2718554897"/>
                    </a:ext>
                  </a:extLst>
                </a:gridCol>
                <a:gridCol w="576072">
                  <a:extLst>
                    <a:ext uri="{9D8B030D-6E8A-4147-A177-3AD203B41FA5}">
                      <a16:colId xmlns:a16="http://schemas.microsoft.com/office/drawing/2014/main" val="2410835145"/>
                    </a:ext>
                  </a:extLst>
                </a:gridCol>
                <a:gridCol w="576072">
                  <a:extLst>
                    <a:ext uri="{9D8B030D-6E8A-4147-A177-3AD203B41FA5}">
                      <a16:colId xmlns:a16="http://schemas.microsoft.com/office/drawing/2014/main" val="346687226"/>
                    </a:ext>
                  </a:extLst>
                </a:gridCol>
                <a:gridCol w="658368">
                  <a:extLst>
                    <a:ext uri="{9D8B030D-6E8A-4147-A177-3AD203B41FA5}">
                      <a16:colId xmlns:a16="http://schemas.microsoft.com/office/drawing/2014/main" val="678092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2072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- 2016-12-23 09:19:41</a:t>
                      </a:r>
                      <a:r>
                        <a:rPr kumimoji="0" lang="en-US" sz="1000" b="0" i="0" u="none" strike="noStrike" kern="1200" cap="none" spc="0" normalizeH="0" baseline="0" noProof="0">
                          <a:ln>
                            <a:noFill/>
                          </a:ln>
                          <a:solidFill>
                            <a:prstClr val="black"/>
                          </a:solidFill>
                          <a:effectLst/>
                          <a:uLnTx/>
                          <a:uFillTx/>
                          <a:latin typeface="+mn-lt"/>
                          <a:ea typeface="+mn-ea"/>
                          <a:cs typeface="+mn-cs"/>
                        </a:rPr>
                        <a:t>
DW Reporter Jaafar Abdul Karim went to Oueslatia in Tunisia, hometown of #BerlinAttack suspect Anis Amri and talked to his family. The family believes Amri was radicalized while he was imprisoned in 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51277714"/>
                  </a:ext>
                </a:extLst>
              </a:tr>
            </a:tbl>
          </a:graphicData>
        </a:graphic>
      </p:graphicFrame>
      <p:sp>
        <p:nvSpPr>
          <p:cNvPr id="4" name="Text Placeholder 3"/>
          <p:cNvSpPr>
            <a:spLocks noGrp="1"/>
          </p:cNvSpPr>
          <p:nvPr>
            <p:ph type="body" sz="quarter" idx="14"/>
          </p:nvPr>
        </p:nvSpPr>
        <p:spPr/>
        <p:txBody>
          <a:bodyPr/>
          <a:lstStyle/>
          <a:p>
            <a:r>
              <a:rPr lang="en-US"/>
              <a:t>01/01/2015 - 12/31/2016</a:t>
            </a:r>
            <a:endParaRPr lang="en-US"/>
          </a:p>
        </p:txBody>
      </p:sp>
    </p:spTree>
    <p:extLst>
      <p:ext uri="{BB962C8B-B14F-4D97-AF65-F5344CB8AC3E}">
        <p14:creationId xmlns:p14="http://schemas.microsoft.com/office/powerpoint/2010/main" val="3693232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- 9 of 15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66878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28761177"/>
                    </a:ext>
                  </a:extLst>
                </a:gridCol>
                <a:gridCol w="576072">
                  <a:extLst>
                    <a:ext uri="{9D8B030D-6E8A-4147-A177-3AD203B41FA5}">
                      <a16:colId xmlns:a16="http://schemas.microsoft.com/office/drawing/2014/main" val="864434287"/>
                    </a:ext>
                  </a:extLst>
                </a:gridCol>
                <a:gridCol w="576072">
                  <a:extLst>
                    <a:ext uri="{9D8B030D-6E8A-4147-A177-3AD203B41FA5}">
                      <a16:colId xmlns:a16="http://schemas.microsoft.com/office/drawing/2014/main" val="950203325"/>
                    </a:ext>
                  </a:extLst>
                </a:gridCol>
                <a:gridCol w="576072">
                  <a:extLst>
                    <a:ext uri="{9D8B030D-6E8A-4147-A177-3AD203B41FA5}">
                      <a16:colId xmlns:a16="http://schemas.microsoft.com/office/drawing/2014/main" val="561260699"/>
                    </a:ext>
                  </a:extLst>
                </a:gridCol>
                <a:gridCol w="576072">
                  <a:extLst>
                    <a:ext uri="{9D8B030D-6E8A-4147-A177-3AD203B41FA5}">
                      <a16:colId xmlns:a16="http://schemas.microsoft.com/office/drawing/2014/main" val="181115961"/>
                    </a:ext>
                  </a:extLst>
                </a:gridCol>
                <a:gridCol w="576072">
                  <a:extLst>
                    <a:ext uri="{9D8B030D-6E8A-4147-A177-3AD203B41FA5}">
                      <a16:colId xmlns:a16="http://schemas.microsoft.com/office/drawing/2014/main" val="1223391011"/>
                    </a:ext>
                  </a:extLst>
                </a:gridCol>
                <a:gridCol w="576072">
                  <a:extLst>
                    <a:ext uri="{9D8B030D-6E8A-4147-A177-3AD203B41FA5}">
                      <a16:colId xmlns:a16="http://schemas.microsoft.com/office/drawing/2014/main" val="4022436733"/>
                    </a:ext>
                  </a:extLst>
                </a:gridCol>
                <a:gridCol w="576072">
                  <a:extLst>
                    <a:ext uri="{9D8B030D-6E8A-4147-A177-3AD203B41FA5}">
                      <a16:colId xmlns:a16="http://schemas.microsoft.com/office/drawing/2014/main" val="720314643"/>
                    </a:ext>
                  </a:extLst>
                </a:gridCol>
                <a:gridCol w="576072">
                  <a:extLst>
                    <a:ext uri="{9D8B030D-6E8A-4147-A177-3AD203B41FA5}">
                      <a16:colId xmlns:a16="http://schemas.microsoft.com/office/drawing/2014/main" val="1571849953"/>
                    </a:ext>
                  </a:extLst>
                </a:gridCol>
                <a:gridCol w="576072">
                  <a:extLst>
                    <a:ext uri="{9D8B030D-6E8A-4147-A177-3AD203B41FA5}">
                      <a16:colId xmlns:a16="http://schemas.microsoft.com/office/drawing/2014/main" val="2667177273"/>
                    </a:ext>
                  </a:extLst>
                </a:gridCol>
                <a:gridCol w="576072">
                  <a:extLst>
                    <a:ext uri="{9D8B030D-6E8A-4147-A177-3AD203B41FA5}">
                      <a16:colId xmlns:a16="http://schemas.microsoft.com/office/drawing/2014/main" val="2760163947"/>
                    </a:ext>
                  </a:extLst>
                </a:gridCol>
                <a:gridCol w="576072">
                  <a:extLst>
                    <a:ext uri="{9D8B030D-6E8A-4147-A177-3AD203B41FA5}">
                      <a16:colId xmlns:a16="http://schemas.microsoft.com/office/drawing/2014/main" val="3382583808"/>
                    </a:ext>
                  </a:extLst>
                </a:gridCol>
                <a:gridCol w="658368">
                  <a:extLst>
                    <a:ext uri="{9D8B030D-6E8A-4147-A177-3AD203B41FA5}">
                      <a16:colId xmlns:a16="http://schemas.microsoft.com/office/drawing/2014/main" val="4247059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7702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- 2016-12-23 08:03:29</a:t>
                      </a:r>
                      <a:r>
                        <a:rPr kumimoji="0" lang="en-US" sz="1000" b="0" i="0" u="none" strike="noStrike" kern="1200" cap="none" spc="0" normalizeH="0" baseline="0" noProof="0">
                          <a:ln>
                            <a:noFill/>
                          </a:ln>
                          <a:solidFill>
                            <a:prstClr val="black"/>
                          </a:solidFill>
                          <a:effectLst/>
                          <a:uLnTx/>
                          <a:uFillTx/>
                          <a:latin typeface="+mn-lt"/>
                          <a:ea typeface="+mn-ea"/>
                          <a:cs typeface="+mn-cs"/>
                        </a:rPr>
                        <a:t>
Many people in Berlin don't want the attack to change Germany, because that would be exactly what the attacker wanted, says DW's Naomi Conrad.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58114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- 2016-12-22 21:21:27</a:t>
                      </a:r>
                      <a:r>
                        <a:rPr kumimoji="0" lang="en-US" sz="1000" b="0" i="0" u="none" strike="noStrike" kern="1200" cap="none" spc="0" normalizeH="0" baseline="0" noProof="0">
                          <a:ln>
                            <a:noFill/>
                          </a:ln>
                          <a:solidFill>
                            <a:prstClr val="black"/>
                          </a:solidFill>
                          <a:effectLst/>
                          <a:uLnTx/>
                          <a:uFillTx/>
                          <a:latin typeface="+mn-lt"/>
                          <a:ea typeface="+mn-ea"/>
                          <a:cs typeface="+mn-cs"/>
                        </a:rPr>
                        <a:t>
Lukasz Urban was the truck driver that has been killed in the attack in Berlin.
This is what his neighbors had to say about him.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87742963"/>
                  </a:ext>
                </a:extLst>
              </a:tr>
            </a:tbl>
          </a:graphicData>
        </a:graphic>
      </p:graphicFrame>
      <p:sp>
        <p:nvSpPr>
          <p:cNvPr id="4" name="Text Placeholder 3"/>
          <p:cNvSpPr>
            <a:spLocks noGrp="1"/>
          </p:cNvSpPr>
          <p:nvPr>
            <p:ph type="body" sz="quarter" idx="14"/>
          </p:nvPr>
        </p:nvSpPr>
        <p:spPr/>
        <p:txBody>
          <a:bodyPr/>
          <a:lstStyle/>
          <a:p>
            <a:r>
              <a:rPr lang="en-US"/>
              <a:t>01/01/2015 - 12/31/2016</a:t>
            </a:r>
            <a:endParaRPr lang="en-US"/>
          </a:p>
        </p:txBody>
      </p:sp>
    </p:spTree>
    <p:extLst>
      <p:ext uri="{BB962C8B-B14F-4D97-AF65-F5344CB8AC3E}">
        <p14:creationId xmlns:p14="http://schemas.microsoft.com/office/powerpoint/2010/main" val="579758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- 10 of 15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93771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535477964"/>
                    </a:ext>
                  </a:extLst>
                </a:gridCol>
                <a:gridCol w="576072">
                  <a:extLst>
                    <a:ext uri="{9D8B030D-6E8A-4147-A177-3AD203B41FA5}">
                      <a16:colId xmlns:a16="http://schemas.microsoft.com/office/drawing/2014/main" val="503839637"/>
                    </a:ext>
                  </a:extLst>
                </a:gridCol>
                <a:gridCol w="576072">
                  <a:extLst>
                    <a:ext uri="{9D8B030D-6E8A-4147-A177-3AD203B41FA5}">
                      <a16:colId xmlns:a16="http://schemas.microsoft.com/office/drawing/2014/main" val="1083528175"/>
                    </a:ext>
                  </a:extLst>
                </a:gridCol>
                <a:gridCol w="576072">
                  <a:extLst>
                    <a:ext uri="{9D8B030D-6E8A-4147-A177-3AD203B41FA5}">
                      <a16:colId xmlns:a16="http://schemas.microsoft.com/office/drawing/2014/main" val="3351869140"/>
                    </a:ext>
                  </a:extLst>
                </a:gridCol>
                <a:gridCol w="576072">
                  <a:extLst>
                    <a:ext uri="{9D8B030D-6E8A-4147-A177-3AD203B41FA5}">
                      <a16:colId xmlns:a16="http://schemas.microsoft.com/office/drawing/2014/main" val="763240922"/>
                    </a:ext>
                  </a:extLst>
                </a:gridCol>
                <a:gridCol w="576072">
                  <a:extLst>
                    <a:ext uri="{9D8B030D-6E8A-4147-A177-3AD203B41FA5}">
                      <a16:colId xmlns:a16="http://schemas.microsoft.com/office/drawing/2014/main" val="1140774499"/>
                    </a:ext>
                  </a:extLst>
                </a:gridCol>
                <a:gridCol w="576072">
                  <a:extLst>
                    <a:ext uri="{9D8B030D-6E8A-4147-A177-3AD203B41FA5}">
                      <a16:colId xmlns:a16="http://schemas.microsoft.com/office/drawing/2014/main" val="2382108620"/>
                    </a:ext>
                  </a:extLst>
                </a:gridCol>
                <a:gridCol w="576072">
                  <a:extLst>
                    <a:ext uri="{9D8B030D-6E8A-4147-A177-3AD203B41FA5}">
                      <a16:colId xmlns:a16="http://schemas.microsoft.com/office/drawing/2014/main" val="3619798594"/>
                    </a:ext>
                  </a:extLst>
                </a:gridCol>
                <a:gridCol w="576072">
                  <a:extLst>
                    <a:ext uri="{9D8B030D-6E8A-4147-A177-3AD203B41FA5}">
                      <a16:colId xmlns:a16="http://schemas.microsoft.com/office/drawing/2014/main" val="800863426"/>
                    </a:ext>
                  </a:extLst>
                </a:gridCol>
                <a:gridCol w="576072">
                  <a:extLst>
                    <a:ext uri="{9D8B030D-6E8A-4147-A177-3AD203B41FA5}">
                      <a16:colId xmlns:a16="http://schemas.microsoft.com/office/drawing/2014/main" val="488914422"/>
                    </a:ext>
                  </a:extLst>
                </a:gridCol>
                <a:gridCol w="576072">
                  <a:extLst>
                    <a:ext uri="{9D8B030D-6E8A-4147-A177-3AD203B41FA5}">
                      <a16:colId xmlns:a16="http://schemas.microsoft.com/office/drawing/2014/main" val="2900354084"/>
                    </a:ext>
                  </a:extLst>
                </a:gridCol>
                <a:gridCol w="576072">
                  <a:extLst>
                    <a:ext uri="{9D8B030D-6E8A-4147-A177-3AD203B41FA5}">
                      <a16:colId xmlns:a16="http://schemas.microsoft.com/office/drawing/2014/main" val="3372323672"/>
                    </a:ext>
                  </a:extLst>
                </a:gridCol>
                <a:gridCol w="658368">
                  <a:extLst>
                    <a:ext uri="{9D8B030D-6E8A-4147-A177-3AD203B41FA5}">
                      <a16:colId xmlns:a16="http://schemas.microsoft.com/office/drawing/2014/main" val="2051292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6013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- 2016-12-22 16:55:23</a:t>
                      </a:r>
                      <a:r>
                        <a:rPr kumimoji="0" lang="en-US" sz="1000" b="0" i="0" u="none" strike="noStrike" kern="1200" cap="none" spc="0" normalizeH="0" baseline="0" noProof="0">
                          <a:ln>
                            <a:noFill/>
                          </a:ln>
                          <a:solidFill>
                            <a:prstClr val="black"/>
                          </a:solidFill>
                          <a:effectLst/>
                          <a:uLnTx/>
                          <a:uFillTx/>
                          <a:latin typeface="+mn-lt"/>
                          <a:ea typeface="+mn-ea"/>
                          <a:cs typeface="+mn-cs"/>
                        </a:rPr>
                        <a:t>
2016 is about to come to its end. 
Here's how it looked like on social 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23139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- 2016-12-22 14:12:00</a:t>
                      </a:r>
                      <a:r>
                        <a:rPr kumimoji="0" lang="en-US" sz="1000" b="0" i="0" u="none" strike="noStrike" kern="1200" cap="none" spc="0" normalizeH="0" baseline="0" noProof="0">
                          <a:ln>
                            <a:noFill/>
                          </a:ln>
                          <a:solidFill>
                            <a:prstClr val="black"/>
                          </a:solidFill>
                          <a:effectLst/>
                          <a:uLnTx/>
                          <a:uFillTx/>
                          <a:latin typeface="+mn-lt"/>
                          <a:ea typeface="+mn-ea"/>
                          <a:cs typeface="+mn-cs"/>
                        </a:rPr>
                        <a:t>
Klemen Slakonja's  satirical music videos got millions of clicks. The Slovenian comedian said he doesn't want to make political statements, but just to entertain.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87495212"/>
                  </a:ext>
                </a:extLst>
              </a:tr>
            </a:tbl>
          </a:graphicData>
        </a:graphic>
      </p:graphicFrame>
      <p:sp>
        <p:nvSpPr>
          <p:cNvPr id="4" name="Text Placeholder 3"/>
          <p:cNvSpPr>
            <a:spLocks noGrp="1"/>
          </p:cNvSpPr>
          <p:nvPr>
            <p:ph type="body" sz="quarter" idx="14"/>
          </p:nvPr>
        </p:nvSpPr>
        <p:spPr/>
        <p:txBody>
          <a:bodyPr/>
          <a:lstStyle/>
          <a:p>
            <a:r>
              <a:rPr lang="en-US"/>
              <a:t>01/01/2015 - 12/31/2016</a:t>
            </a:r>
            <a:endParaRPr lang="en-US"/>
          </a:p>
        </p:txBody>
      </p:sp>
    </p:spTree>
    <p:extLst>
      <p:ext uri="{BB962C8B-B14F-4D97-AF65-F5344CB8AC3E}">
        <p14:creationId xmlns:p14="http://schemas.microsoft.com/office/powerpoint/2010/main" val="1462156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- 11 of 15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50368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018895521"/>
                    </a:ext>
                  </a:extLst>
                </a:gridCol>
                <a:gridCol w="576072">
                  <a:extLst>
                    <a:ext uri="{9D8B030D-6E8A-4147-A177-3AD203B41FA5}">
                      <a16:colId xmlns:a16="http://schemas.microsoft.com/office/drawing/2014/main" val="2996250139"/>
                    </a:ext>
                  </a:extLst>
                </a:gridCol>
                <a:gridCol w="576072">
                  <a:extLst>
                    <a:ext uri="{9D8B030D-6E8A-4147-A177-3AD203B41FA5}">
                      <a16:colId xmlns:a16="http://schemas.microsoft.com/office/drawing/2014/main" val="2307132631"/>
                    </a:ext>
                  </a:extLst>
                </a:gridCol>
                <a:gridCol w="576072">
                  <a:extLst>
                    <a:ext uri="{9D8B030D-6E8A-4147-A177-3AD203B41FA5}">
                      <a16:colId xmlns:a16="http://schemas.microsoft.com/office/drawing/2014/main" val="198710151"/>
                    </a:ext>
                  </a:extLst>
                </a:gridCol>
                <a:gridCol w="576072">
                  <a:extLst>
                    <a:ext uri="{9D8B030D-6E8A-4147-A177-3AD203B41FA5}">
                      <a16:colId xmlns:a16="http://schemas.microsoft.com/office/drawing/2014/main" val="1316513484"/>
                    </a:ext>
                  </a:extLst>
                </a:gridCol>
                <a:gridCol w="576072">
                  <a:extLst>
                    <a:ext uri="{9D8B030D-6E8A-4147-A177-3AD203B41FA5}">
                      <a16:colId xmlns:a16="http://schemas.microsoft.com/office/drawing/2014/main" val="66357734"/>
                    </a:ext>
                  </a:extLst>
                </a:gridCol>
                <a:gridCol w="576072">
                  <a:extLst>
                    <a:ext uri="{9D8B030D-6E8A-4147-A177-3AD203B41FA5}">
                      <a16:colId xmlns:a16="http://schemas.microsoft.com/office/drawing/2014/main" val="3017897846"/>
                    </a:ext>
                  </a:extLst>
                </a:gridCol>
                <a:gridCol w="576072">
                  <a:extLst>
                    <a:ext uri="{9D8B030D-6E8A-4147-A177-3AD203B41FA5}">
                      <a16:colId xmlns:a16="http://schemas.microsoft.com/office/drawing/2014/main" val="1240930887"/>
                    </a:ext>
                  </a:extLst>
                </a:gridCol>
                <a:gridCol w="576072">
                  <a:extLst>
                    <a:ext uri="{9D8B030D-6E8A-4147-A177-3AD203B41FA5}">
                      <a16:colId xmlns:a16="http://schemas.microsoft.com/office/drawing/2014/main" val="3698564215"/>
                    </a:ext>
                  </a:extLst>
                </a:gridCol>
                <a:gridCol w="576072">
                  <a:extLst>
                    <a:ext uri="{9D8B030D-6E8A-4147-A177-3AD203B41FA5}">
                      <a16:colId xmlns:a16="http://schemas.microsoft.com/office/drawing/2014/main" val="1276206802"/>
                    </a:ext>
                  </a:extLst>
                </a:gridCol>
                <a:gridCol w="576072">
                  <a:extLst>
                    <a:ext uri="{9D8B030D-6E8A-4147-A177-3AD203B41FA5}">
                      <a16:colId xmlns:a16="http://schemas.microsoft.com/office/drawing/2014/main" val="1749479929"/>
                    </a:ext>
                  </a:extLst>
                </a:gridCol>
                <a:gridCol w="576072">
                  <a:extLst>
                    <a:ext uri="{9D8B030D-6E8A-4147-A177-3AD203B41FA5}">
                      <a16:colId xmlns:a16="http://schemas.microsoft.com/office/drawing/2014/main" val="221593371"/>
                    </a:ext>
                  </a:extLst>
                </a:gridCol>
                <a:gridCol w="658368">
                  <a:extLst>
                    <a:ext uri="{9D8B030D-6E8A-4147-A177-3AD203B41FA5}">
                      <a16:colId xmlns:a16="http://schemas.microsoft.com/office/drawing/2014/main" val="2609288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0352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- 2016-12-21 16:16:00</a:t>
                      </a:r>
                      <a:r>
                        <a:rPr kumimoji="0" lang="en-US" sz="1000" b="0" i="0" u="none" strike="noStrike" kern="1200" cap="none" spc="0" normalizeH="0" baseline="0" noProof="0">
                          <a:ln>
                            <a:noFill/>
                          </a:ln>
                          <a:solidFill>
                            <a:prstClr val="black"/>
                          </a:solidFill>
                          <a:effectLst/>
                          <a:uLnTx/>
                          <a:uFillTx/>
                          <a:latin typeface="+mn-lt"/>
                          <a:ea typeface="+mn-ea"/>
                          <a:cs typeface="+mn-cs"/>
                        </a:rPr>
                        <a:t>
Will the attack in Berlin have an impact on tourism?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62549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- 2016-12-21 08:23:51</a:t>
                      </a:r>
                      <a:r>
                        <a:rPr kumimoji="0" lang="en-US" sz="1000" b="0" i="0" u="none" strike="noStrike" kern="1200" cap="none" spc="0" normalizeH="0" baseline="0" noProof="0">
                          <a:ln>
                            <a:noFill/>
                          </a:ln>
                          <a:solidFill>
                            <a:prstClr val="black"/>
                          </a:solidFill>
                          <a:effectLst/>
                          <a:uLnTx/>
                          <a:uFillTx/>
                          <a:latin typeface="+mn-lt"/>
                          <a:ea typeface="+mn-ea"/>
                          <a:cs typeface="+mn-cs"/>
                        </a:rPr>
                        <a:t>
Today's top stories in 3 minutes: 
- Germany mourns truck attack victims
- Explosion rips through Mexico fireworks market
- Body of slain Russian ambassador to Turkey returned to Moscow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50237247"/>
                  </a:ext>
                </a:extLst>
              </a:tr>
            </a:tbl>
          </a:graphicData>
        </a:graphic>
      </p:graphicFrame>
      <p:sp>
        <p:nvSpPr>
          <p:cNvPr id="4" name="Text Placeholder 3"/>
          <p:cNvSpPr>
            <a:spLocks noGrp="1"/>
          </p:cNvSpPr>
          <p:nvPr>
            <p:ph type="body" sz="quarter" idx="14"/>
          </p:nvPr>
        </p:nvSpPr>
        <p:spPr/>
        <p:txBody>
          <a:bodyPr/>
          <a:lstStyle/>
          <a:p>
            <a:r>
              <a:rPr lang="en-US"/>
              <a:t>01/01/2015 - 12/31/2016</a:t>
            </a:r>
            <a:endParaRPr lang="en-US"/>
          </a:p>
        </p:txBody>
      </p:sp>
    </p:spTree>
    <p:extLst>
      <p:ext uri="{BB962C8B-B14F-4D97-AF65-F5344CB8AC3E}">
        <p14:creationId xmlns:p14="http://schemas.microsoft.com/office/powerpoint/2010/main" val="3734045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- 12 of 15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13724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9481144"/>
                    </a:ext>
                  </a:extLst>
                </a:gridCol>
                <a:gridCol w="576072">
                  <a:extLst>
                    <a:ext uri="{9D8B030D-6E8A-4147-A177-3AD203B41FA5}">
                      <a16:colId xmlns:a16="http://schemas.microsoft.com/office/drawing/2014/main" val="1629450040"/>
                    </a:ext>
                  </a:extLst>
                </a:gridCol>
                <a:gridCol w="576072">
                  <a:extLst>
                    <a:ext uri="{9D8B030D-6E8A-4147-A177-3AD203B41FA5}">
                      <a16:colId xmlns:a16="http://schemas.microsoft.com/office/drawing/2014/main" val="3163854375"/>
                    </a:ext>
                  </a:extLst>
                </a:gridCol>
                <a:gridCol w="576072">
                  <a:extLst>
                    <a:ext uri="{9D8B030D-6E8A-4147-A177-3AD203B41FA5}">
                      <a16:colId xmlns:a16="http://schemas.microsoft.com/office/drawing/2014/main" val="2534686225"/>
                    </a:ext>
                  </a:extLst>
                </a:gridCol>
                <a:gridCol w="576072">
                  <a:extLst>
                    <a:ext uri="{9D8B030D-6E8A-4147-A177-3AD203B41FA5}">
                      <a16:colId xmlns:a16="http://schemas.microsoft.com/office/drawing/2014/main" val="375814728"/>
                    </a:ext>
                  </a:extLst>
                </a:gridCol>
                <a:gridCol w="576072">
                  <a:extLst>
                    <a:ext uri="{9D8B030D-6E8A-4147-A177-3AD203B41FA5}">
                      <a16:colId xmlns:a16="http://schemas.microsoft.com/office/drawing/2014/main" val="764819424"/>
                    </a:ext>
                  </a:extLst>
                </a:gridCol>
                <a:gridCol w="576072">
                  <a:extLst>
                    <a:ext uri="{9D8B030D-6E8A-4147-A177-3AD203B41FA5}">
                      <a16:colId xmlns:a16="http://schemas.microsoft.com/office/drawing/2014/main" val="2490859340"/>
                    </a:ext>
                  </a:extLst>
                </a:gridCol>
                <a:gridCol w="576072">
                  <a:extLst>
                    <a:ext uri="{9D8B030D-6E8A-4147-A177-3AD203B41FA5}">
                      <a16:colId xmlns:a16="http://schemas.microsoft.com/office/drawing/2014/main" val="2455320737"/>
                    </a:ext>
                  </a:extLst>
                </a:gridCol>
                <a:gridCol w="576072">
                  <a:extLst>
                    <a:ext uri="{9D8B030D-6E8A-4147-A177-3AD203B41FA5}">
                      <a16:colId xmlns:a16="http://schemas.microsoft.com/office/drawing/2014/main" val="3662123928"/>
                    </a:ext>
                  </a:extLst>
                </a:gridCol>
                <a:gridCol w="576072">
                  <a:extLst>
                    <a:ext uri="{9D8B030D-6E8A-4147-A177-3AD203B41FA5}">
                      <a16:colId xmlns:a16="http://schemas.microsoft.com/office/drawing/2014/main" val="1614298536"/>
                    </a:ext>
                  </a:extLst>
                </a:gridCol>
                <a:gridCol w="576072">
                  <a:extLst>
                    <a:ext uri="{9D8B030D-6E8A-4147-A177-3AD203B41FA5}">
                      <a16:colId xmlns:a16="http://schemas.microsoft.com/office/drawing/2014/main" val="266249698"/>
                    </a:ext>
                  </a:extLst>
                </a:gridCol>
                <a:gridCol w="576072">
                  <a:extLst>
                    <a:ext uri="{9D8B030D-6E8A-4147-A177-3AD203B41FA5}">
                      <a16:colId xmlns:a16="http://schemas.microsoft.com/office/drawing/2014/main" val="2528573121"/>
                    </a:ext>
                  </a:extLst>
                </a:gridCol>
                <a:gridCol w="658368">
                  <a:extLst>
                    <a:ext uri="{9D8B030D-6E8A-4147-A177-3AD203B41FA5}">
                      <a16:colId xmlns:a16="http://schemas.microsoft.com/office/drawing/2014/main" val="1989188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4749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- 2016-12-21 00:32:00</a:t>
                      </a:r>
                      <a:r>
                        <a:rPr kumimoji="0" lang="en-US" sz="1000" b="0" i="0" u="none" strike="noStrike" kern="1200" cap="none" spc="0" normalizeH="0" baseline="0" noProof="0">
                          <a:ln>
                            <a:noFill/>
                          </a:ln>
                          <a:solidFill>
                            <a:prstClr val="black"/>
                          </a:solidFill>
                          <a:effectLst/>
                          <a:uLnTx/>
                          <a:uFillTx/>
                          <a:latin typeface="+mn-lt"/>
                          <a:ea typeface="+mn-ea"/>
                          <a:cs typeface="+mn-cs"/>
                        </a:rPr>
                        <a:t>
#IchBinEinBerliner
With Waslat Hasrat-Nazimi.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9377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- 2016-12-20 18:47:16</a:t>
                      </a:r>
                      <a:r>
                        <a:rPr kumimoji="0" lang="en-US" sz="1000" b="0" i="0" u="none" strike="noStrike" kern="1200" cap="none" spc="0" normalizeH="0" baseline="0" noProof="0">
                          <a:ln>
                            <a:noFill/>
                          </a:ln>
                          <a:solidFill>
                            <a:prstClr val="black"/>
                          </a:solidFill>
                          <a:effectLst/>
                          <a:uLnTx/>
                          <a:uFillTx/>
                          <a:latin typeface="+mn-lt"/>
                          <a:ea typeface="+mn-ea"/>
                          <a:cs typeface="+mn-cs"/>
                        </a:rPr>
                        <a:t>
Hatred will not lead Germany to more hatred, says German President Joachim Gauck.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36834466"/>
                  </a:ext>
                </a:extLst>
              </a:tr>
            </a:tbl>
          </a:graphicData>
        </a:graphic>
      </p:graphicFrame>
      <p:sp>
        <p:nvSpPr>
          <p:cNvPr id="4" name="Text Placeholder 3"/>
          <p:cNvSpPr>
            <a:spLocks noGrp="1"/>
          </p:cNvSpPr>
          <p:nvPr>
            <p:ph type="body" sz="quarter" idx="14"/>
          </p:nvPr>
        </p:nvSpPr>
        <p:spPr/>
        <p:txBody>
          <a:bodyPr/>
          <a:lstStyle/>
          <a:p>
            <a:r>
              <a:rPr lang="en-US"/>
              <a:t>01/01/2015 - 12/31/2016</a:t>
            </a:r>
            <a:endParaRPr lang="en-US"/>
          </a:p>
        </p:txBody>
      </p:sp>
    </p:spTree>
    <p:extLst>
      <p:ext uri="{BB962C8B-B14F-4D97-AF65-F5344CB8AC3E}">
        <p14:creationId xmlns:p14="http://schemas.microsoft.com/office/powerpoint/2010/main" val="2324314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- 13 of 15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27194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256812685"/>
                    </a:ext>
                  </a:extLst>
                </a:gridCol>
                <a:gridCol w="576072">
                  <a:extLst>
                    <a:ext uri="{9D8B030D-6E8A-4147-A177-3AD203B41FA5}">
                      <a16:colId xmlns:a16="http://schemas.microsoft.com/office/drawing/2014/main" val="2404191019"/>
                    </a:ext>
                  </a:extLst>
                </a:gridCol>
                <a:gridCol w="576072">
                  <a:extLst>
                    <a:ext uri="{9D8B030D-6E8A-4147-A177-3AD203B41FA5}">
                      <a16:colId xmlns:a16="http://schemas.microsoft.com/office/drawing/2014/main" val="139886014"/>
                    </a:ext>
                  </a:extLst>
                </a:gridCol>
                <a:gridCol w="576072">
                  <a:extLst>
                    <a:ext uri="{9D8B030D-6E8A-4147-A177-3AD203B41FA5}">
                      <a16:colId xmlns:a16="http://schemas.microsoft.com/office/drawing/2014/main" val="3004989184"/>
                    </a:ext>
                  </a:extLst>
                </a:gridCol>
                <a:gridCol w="576072">
                  <a:extLst>
                    <a:ext uri="{9D8B030D-6E8A-4147-A177-3AD203B41FA5}">
                      <a16:colId xmlns:a16="http://schemas.microsoft.com/office/drawing/2014/main" val="1692803120"/>
                    </a:ext>
                  </a:extLst>
                </a:gridCol>
                <a:gridCol w="576072">
                  <a:extLst>
                    <a:ext uri="{9D8B030D-6E8A-4147-A177-3AD203B41FA5}">
                      <a16:colId xmlns:a16="http://schemas.microsoft.com/office/drawing/2014/main" val="1191450875"/>
                    </a:ext>
                  </a:extLst>
                </a:gridCol>
                <a:gridCol w="576072">
                  <a:extLst>
                    <a:ext uri="{9D8B030D-6E8A-4147-A177-3AD203B41FA5}">
                      <a16:colId xmlns:a16="http://schemas.microsoft.com/office/drawing/2014/main" val="3978216860"/>
                    </a:ext>
                  </a:extLst>
                </a:gridCol>
                <a:gridCol w="576072">
                  <a:extLst>
                    <a:ext uri="{9D8B030D-6E8A-4147-A177-3AD203B41FA5}">
                      <a16:colId xmlns:a16="http://schemas.microsoft.com/office/drawing/2014/main" val="1394696939"/>
                    </a:ext>
                  </a:extLst>
                </a:gridCol>
                <a:gridCol w="576072">
                  <a:extLst>
                    <a:ext uri="{9D8B030D-6E8A-4147-A177-3AD203B41FA5}">
                      <a16:colId xmlns:a16="http://schemas.microsoft.com/office/drawing/2014/main" val="2329711237"/>
                    </a:ext>
                  </a:extLst>
                </a:gridCol>
                <a:gridCol w="576072">
                  <a:extLst>
                    <a:ext uri="{9D8B030D-6E8A-4147-A177-3AD203B41FA5}">
                      <a16:colId xmlns:a16="http://schemas.microsoft.com/office/drawing/2014/main" val="4032833394"/>
                    </a:ext>
                  </a:extLst>
                </a:gridCol>
                <a:gridCol w="576072">
                  <a:extLst>
                    <a:ext uri="{9D8B030D-6E8A-4147-A177-3AD203B41FA5}">
                      <a16:colId xmlns:a16="http://schemas.microsoft.com/office/drawing/2014/main" val="3607681589"/>
                    </a:ext>
                  </a:extLst>
                </a:gridCol>
                <a:gridCol w="576072">
                  <a:extLst>
                    <a:ext uri="{9D8B030D-6E8A-4147-A177-3AD203B41FA5}">
                      <a16:colId xmlns:a16="http://schemas.microsoft.com/office/drawing/2014/main" val="3113139943"/>
                    </a:ext>
                  </a:extLst>
                </a:gridCol>
                <a:gridCol w="658368">
                  <a:extLst>
                    <a:ext uri="{9D8B030D-6E8A-4147-A177-3AD203B41FA5}">
                      <a16:colId xmlns:a16="http://schemas.microsoft.com/office/drawing/2014/main" val="1534791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6910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- 2016-12-19 18:49:45</a:t>
                      </a:r>
                      <a:r>
                        <a:rPr kumimoji="0" lang="en-US" sz="1000" b="0" i="0" u="none" strike="noStrike" kern="1200" cap="none" spc="0" normalizeH="0" baseline="0" noProof="0">
                          <a:ln>
                            <a:noFill/>
                          </a:ln>
                          <a:solidFill>
                            <a:prstClr val="black"/>
                          </a:solidFill>
                          <a:effectLst/>
                          <a:uLnTx/>
                          <a:uFillTx/>
                          <a:latin typeface="+mn-lt"/>
                          <a:ea typeface="+mn-ea"/>
                          <a:cs typeface="+mn-cs"/>
                        </a:rPr>
                        <a:t>
The opposition in Poland is demonstrating against a proposed media law, which may limit journalists' access to the parliament. The eurosceptic ruling party has been under fire since it came to power last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50696660"/>
                  </a:ext>
                </a:extLst>
              </a:tr>
            </a:tbl>
          </a:graphicData>
        </a:graphic>
      </p:graphicFrame>
      <p:sp>
        <p:nvSpPr>
          <p:cNvPr id="4" name="Text Placeholder 3"/>
          <p:cNvSpPr>
            <a:spLocks noGrp="1"/>
          </p:cNvSpPr>
          <p:nvPr>
            <p:ph type="body" sz="quarter" idx="14"/>
          </p:nvPr>
        </p:nvSpPr>
        <p:spPr/>
        <p:txBody>
          <a:bodyPr/>
          <a:lstStyle/>
          <a:p>
            <a:r>
              <a:rPr lang="en-US"/>
              <a:t>01/01/2015 - 12/31/2016</a:t>
            </a:r>
            <a:endParaRPr lang="en-US"/>
          </a:p>
        </p:txBody>
      </p:sp>
    </p:spTree>
    <p:extLst>
      <p:ext uri="{BB962C8B-B14F-4D97-AF65-F5344CB8AC3E}">
        <p14:creationId xmlns:p14="http://schemas.microsoft.com/office/powerpoint/2010/main" val="1110689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- 14 of 15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00180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817130797"/>
                    </a:ext>
                  </a:extLst>
                </a:gridCol>
                <a:gridCol w="576072">
                  <a:extLst>
                    <a:ext uri="{9D8B030D-6E8A-4147-A177-3AD203B41FA5}">
                      <a16:colId xmlns:a16="http://schemas.microsoft.com/office/drawing/2014/main" val="2908633354"/>
                    </a:ext>
                  </a:extLst>
                </a:gridCol>
                <a:gridCol w="576072">
                  <a:extLst>
                    <a:ext uri="{9D8B030D-6E8A-4147-A177-3AD203B41FA5}">
                      <a16:colId xmlns:a16="http://schemas.microsoft.com/office/drawing/2014/main" val="3512269756"/>
                    </a:ext>
                  </a:extLst>
                </a:gridCol>
                <a:gridCol w="576072">
                  <a:extLst>
                    <a:ext uri="{9D8B030D-6E8A-4147-A177-3AD203B41FA5}">
                      <a16:colId xmlns:a16="http://schemas.microsoft.com/office/drawing/2014/main" val="2986780667"/>
                    </a:ext>
                  </a:extLst>
                </a:gridCol>
                <a:gridCol w="576072">
                  <a:extLst>
                    <a:ext uri="{9D8B030D-6E8A-4147-A177-3AD203B41FA5}">
                      <a16:colId xmlns:a16="http://schemas.microsoft.com/office/drawing/2014/main" val="2563967058"/>
                    </a:ext>
                  </a:extLst>
                </a:gridCol>
                <a:gridCol w="576072">
                  <a:extLst>
                    <a:ext uri="{9D8B030D-6E8A-4147-A177-3AD203B41FA5}">
                      <a16:colId xmlns:a16="http://schemas.microsoft.com/office/drawing/2014/main" val="918386809"/>
                    </a:ext>
                  </a:extLst>
                </a:gridCol>
                <a:gridCol w="576072">
                  <a:extLst>
                    <a:ext uri="{9D8B030D-6E8A-4147-A177-3AD203B41FA5}">
                      <a16:colId xmlns:a16="http://schemas.microsoft.com/office/drawing/2014/main" val="3332593363"/>
                    </a:ext>
                  </a:extLst>
                </a:gridCol>
                <a:gridCol w="576072">
                  <a:extLst>
                    <a:ext uri="{9D8B030D-6E8A-4147-A177-3AD203B41FA5}">
                      <a16:colId xmlns:a16="http://schemas.microsoft.com/office/drawing/2014/main" val="2850122916"/>
                    </a:ext>
                  </a:extLst>
                </a:gridCol>
                <a:gridCol w="576072">
                  <a:extLst>
                    <a:ext uri="{9D8B030D-6E8A-4147-A177-3AD203B41FA5}">
                      <a16:colId xmlns:a16="http://schemas.microsoft.com/office/drawing/2014/main" val="770433063"/>
                    </a:ext>
                  </a:extLst>
                </a:gridCol>
                <a:gridCol w="576072">
                  <a:extLst>
                    <a:ext uri="{9D8B030D-6E8A-4147-A177-3AD203B41FA5}">
                      <a16:colId xmlns:a16="http://schemas.microsoft.com/office/drawing/2014/main" val="1566987097"/>
                    </a:ext>
                  </a:extLst>
                </a:gridCol>
                <a:gridCol w="576072">
                  <a:extLst>
                    <a:ext uri="{9D8B030D-6E8A-4147-A177-3AD203B41FA5}">
                      <a16:colId xmlns:a16="http://schemas.microsoft.com/office/drawing/2014/main" val="4184463051"/>
                    </a:ext>
                  </a:extLst>
                </a:gridCol>
                <a:gridCol w="576072">
                  <a:extLst>
                    <a:ext uri="{9D8B030D-6E8A-4147-A177-3AD203B41FA5}">
                      <a16:colId xmlns:a16="http://schemas.microsoft.com/office/drawing/2014/main" val="1775903721"/>
                    </a:ext>
                  </a:extLst>
                </a:gridCol>
                <a:gridCol w="658368">
                  <a:extLst>
                    <a:ext uri="{9D8B030D-6E8A-4147-A177-3AD203B41FA5}">
                      <a16:colId xmlns:a16="http://schemas.microsoft.com/office/drawing/2014/main" val="2448998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7868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- 2016-12-19 17:30:00</a:t>
                      </a:r>
                      <a:r>
                        <a:rPr kumimoji="0" lang="en-US" sz="1000" b="0" i="0" u="none" strike="noStrike" kern="1200" cap="none" spc="0" normalizeH="0" baseline="0" noProof="0">
                          <a:ln>
                            <a:noFill/>
                          </a:ln>
                          <a:solidFill>
                            <a:prstClr val="black"/>
                          </a:solidFill>
                          <a:effectLst/>
                          <a:uLnTx/>
                          <a:uFillTx/>
                          <a:latin typeface="+mn-lt"/>
                          <a:ea typeface="+mn-ea"/>
                          <a:cs typeface="+mn-cs"/>
                        </a:rPr>
                        <a:t>
German Chancellor Angela Merkel called the deadly truck attack at a Berlin Christmas market a "likely terrorist attack." Interior Minister Thomas de Maiziere answers questions from journalists during a press conference. We have streamed the event as a Facebook live. Add your comments and questions below. 
You can get all the latest updates from our news ticker: http://www.dw.com/en/merkel-on-berlin-xmas-market-tragedy-we-must-assume-this-was-a-terrorist-attack/a-36839928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52766826"/>
                  </a:ext>
                </a:extLst>
              </a:tr>
            </a:tbl>
          </a:graphicData>
        </a:graphic>
      </p:graphicFrame>
      <p:sp>
        <p:nvSpPr>
          <p:cNvPr id="4" name="Text Placeholder 3"/>
          <p:cNvSpPr>
            <a:spLocks noGrp="1"/>
          </p:cNvSpPr>
          <p:nvPr>
            <p:ph type="body" sz="quarter" idx="14"/>
          </p:nvPr>
        </p:nvSpPr>
        <p:spPr/>
        <p:txBody>
          <a:bodyPr/>
          <a:lstStyle/>
          <a:p>
            <a:r>
              <a:rPr lang="en-US"/>
              <a:t>01/01/2015 - 12/31/2016</a:t>
            </a:r>
            <a:endParaRPr lang="en-US"/>
          </a:p>
        </p:txBody>
      </p:sp>
    </p:spTree>
    <p:extLst>
      <p:ext uri="{BB962C8B-B14F-4D97-AF65-F5344CB8AC3E}">
        <p14:creationId xmlns:p14="http://schemas.microsoft.com/office/powerpoint/2010/main" val="1501744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- 15 of 15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62465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28913924"/>
                    </a:ext>
                  </a:extLst>
                </a:gridCol>
                <a:gridCol w="576072">
                  <a:extLst>
                    <a:ext uri="{9D8B030D-6E8A-4147-A177-3AD203B41FA5}">
                      <a16:colId xmlns:a16="http://schemas.microsoft.com/office/drawing/2014/main" val="2718051249"/>
                    </a:ext>
                  </a:extLst>
                </a:gridCol>
                <a:gridCol w="576072">
                  <a:extLst>
                    <a:ext uri="{9D8B030D-6E8A-4147-A177-3AD203B41FA5}">
                      <a16:colId xmlns:a16="http://schemas.microsoft.com/office/drawing/2014/main" val="1966218193"/>
                    </a:ext>
                  </a:extLst>
                </a:gridCol>
                <a:gridCol w="576072">
                  <a:extLst>
                    <a:ext uri="{9D8B030D-6E8A-4147-A177-3AD203B41FA5}">
                      <a16:colId xmlns:a16="http://schemas.microsoft.com/office/drawing/2014/main" val="2650706963"/>
                    </a:ext>
                  </a:extLst>
                </a:gridCol>
                <a:gridCol w="576072">
                  <a:extLst>
                    <a:ext uri="{9D8B030D-6E8A-4147-A177-3AD203B41FA5}">
                      <a16:colId xmlns:a16="http://schemas.microsoft.com/office/drawing/2014/main" val="2070892502"/>
                    </a:ext>
                  </a:extLst>
                </a:gridCol>
                <a:gridCol w="576072">
                  <a:extLst>
                    <a:ext uri="{9D8B030D-6E8A-4147-A177-3AD203B41FA5}">
                      <a16:colId xmlns:a16="http://schemas.microsoft.com/office/drawing/2014/main" val="142220829"/>
                    </a:ext>
                  </a:extLst>
                </a:gridCol>
                <a:gridCol w="576072">
                  <a:extLst>
                    <a:ext uri="{9D8B030D-6E8A-4147-A177-3AD203B41FA5}">
                      <a16:colId xmlns:a16="http://schemas.microsoft.com/office/drawing/2014/main" val="1486223278"/>
                    </a:ext>
                  </a:extLst>
                </a:gridCol>
                <a:gridCol w="576072">
                  <a:extLst>
                    <a:ext uri="{9D8B030D-6E8A-4147-A177-3AD203B41FA5}">
                      <a16:colId xmlns:a16="http://schemas.microsoft.com/office/drawing/2014/main" val="2188728617"/>
                    </a:ext>
                  </a:extLst>
                </a:gridCol>
                <a:gridCol w="576072">
                  <a:extLst>
                    <a:ext uri="{9D8B030D-6E8A-4147-A177-3AD203B41FA5}">
                      <a16:colId xmlns:a16="http://schemas.microsoft.com/office/drawing/2014/main" val="1790022253"/>
                    </a:ext>
                  </a:extLst>
                </a:gridCol>
                <a:gridCol w="576072">
                  <a:extLst>
                    <a:ext uri="{9D8B030D-6E8A-4147-A177-3AD203B41FA5}">
                      <a16:colId xmlns:a16="http://schemas.microsoft.com/office/drawing/2014/main" val="494766196"/>
                    </a:ext>
                  </a:extLst>
                </a:gridCol>
                <a:gridCol w="576072">
                  <a:extLst>
                    <a:ext uri="{9D8B030D-6E8A-4147-A177-3AD203B41FA5}">
                      <a16:colId xmlns:a16="http://schemas.microsoft.com/office/drawing/2014/main" val="839539362"/>
                    </a:ext>
                  </a:extLst>
                </a:gridCol>
                <a:gridCol w="576072">
                  <a:extLst>
                    <a:ext uri="{9D8B030D-6E8A-4147-A177-3AD203B41FA5}">
                      <a16:colId xmlns:a16="http://schemas.microsoft.com/office/drawing/2014/main" val="653319570"/>
                    </a:ext>
                  </a:extLst>
                </a:gridCol>
                <a:gridCol w="658368">
                  <a:extLst>
                    <a:ext uri="{9D8B030D-6E8A-4147-A177-3AD203B41FA5}">
                      <a16:colId xmlns:a16="http://schemas.microsoft.com/office/drawing/2014/main" val="3558944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1536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- 2016-12-19 13:25:24</a:t>
                      </a:r>
                      <a:r>
                        <a:rPr kumimoji="0" lang="en-US" sz="1000" b="0" i="0" u="none" strike="noStrike" kern="1200" cap="none" spc="0" normalizeH="0" baseline="0" noProof="0">
                          <a:ln>
                            <a:noFill/>
                          </a:ln>
                          <a:solidFill>
                            <a:prstClr val="black"/>
                          </a:solidFill>
                          <a:effectLst/>
                          <a:uLnTx/>
                          <a:uFillTx/>
                          <a:latin typeface="+mn-lt"/>
                          <a:ea typeface="+mn-ea"/>
                          <a:cs typeface="+mn-cs"/>
                        </a:rPr>
                        <a:t>
Heavy smog and air pollution have put at least 23 Chinese cities on 'red alert.' And the worst is yet to come.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05307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- 2016-12-17 19:43:00</a:t>
                      </a:r>
                      <a:r>
                        <a:rPr kumimoji="0" lang="en-US" sz="1000" b="0" i="0" u="none" strike="noStrike" kern="1200" cap="none" spc="0" normalizeH="0" baseline="0" noProof="0">
                          <a:ln>
                            <a:noFill/>
                          </a:ln>
                          <a:solidFill>
                            <a:prstClr val="black"/>
                          </a:solidFill>
                          <a:effectLst/>
                          <a:uLnTx/>
                          <a:uFillTx/>
                          <a:latin typeface="+mn-lt"/>
                          <a:ea typeface="+mn-ea"/>
                          <a:cs typeface="+mn-cs"/>
                        </a:rPr>
                        <a:t>
Norway extended compulsory military service to women in 2016. All medically fit women aged between 19 and 44 years will be obliged to complete at least 19 months of military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86167369"/>
                  </a:ext>
                </a:extLst>
              </a:tr>
            </a:tbl>
          </a:graphicData>
        </a:graphic>
      </p:graphicFrame>
      <p:sp>
        <p:nvSpPr>
          <p:cNvPr id="4" name="Text Placeholder 3"/>
          <p:cNvSpPr>
            <a:spLocks noGrp="1"/>
          </p:cNvSpPr>
          <p:nvPr>
            <p:ph type="body" sz="quarter" idx="14"/>
          </p:nvPr>
        </p:nvSpPr>
        <p:spPr/>
        <p:txBody>
          <a:bodyPr/>
          <a:lstStyle/>
          <a:p>
            <a:r>
              <a:rPr lang="en-US"/>
              <a:t>01/01/2015 - 12/31/2016</a:t>
            </a:r>
            <a:endParaRPr lang="en-US"/>
          </a:p>
        </p:txBody>
      </p:sp>
    </p:spTree>
    <p:extLst>
      <p:ext uri="{BB962C8B-B14F-4D97-AF65-F5344CB8AC3E}">
        <p14:creationId xmlns:p14="http://schemas.microsoft.com/office/powerpoint/2010/main" val="4133372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1010</Words>
  <Application>Microsoft Office PowerPoint</Application>
  <PresentationFormat>On-screen Show (4:3)</PresentationFormat>
  <Paragraphs>550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Facebook Native Video Posts Table - 1 of 15</vt:lpstr>
      <vt:lpstr>Facebook Native Video Posts Table - 2 of 15</vt:lpstr>
      <vt:lpstr>Facebook Native Video Posts Table - 3 of 15</vt:lpstr>
      <vt:lpstr>Facebook Native Video Posts Table - 4 of 15</vt:lpstr>
      <vt:lpstr>Facebook Native Video Posts Table - 5 of 15</vt:lpstr>
      <vt:lpstr>Facebook Native Video Posts Table - 6 of 15</vt:lpstr>
      <vt:lpstr>Facebook Native Video Posts Table - 7 of 15</vt:lpstr>
      <vt:lpstr>Facebook Native Video Posts Table - 8 of 15</vt:lpstr>
      <vt:lpstr>Facebook Native Video Posts Table - 9 of 15</vt:lpstr>
      <vt:lpstr>Facebook Native Video Posts Table - 10 of 15</vt:lpstr>
      <vt:lpstr>Facebook Native Video Posts Table - 11 of 15</vt:lpstr>
      <vt:lpstr>Facebook Native Video Posts Table - 12 of 15</vt:lpstr>
      <vt:lpstr>Facebook Native Video Posts Table - 13 of 15</vt:lpstr>
      <vt:lpstr>Facebook Native Video Posts Table - 14 of 15</vt:lpstr>
      <vt:lpstr>Facebook Native Video Posts Table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Native Video Posts Table - 1 of 15</dc:title>
  <dc:creator>Administrator</dc:creator>
  <cp:lastModifiedBy>Administrator</cp:lastModifiedBy>
  <cp:revision>1</cp:revision>
  <dcterms:created xsi:type="dcterms:W3CDTF">2017-03-09T15:41:55Z</dcterms:created>
  <dcterms:modified xsi:type="dcterms:W3CDTF">2017-03-09T15:48:42Z</dcterms:modified>
</cp:coreProperties>
</file>