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4958260"/>
              </p:ext>
            </p:extLst>
          </p:nvPr>
        </p:nvGraphicFramePr>
        <p:xfrm>
          <a:off x="457200" y="1731963"/>
          <a:ext cx="8229600" cy="47548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3519993"/>
                    </a:ext>
                  </a:extLst>
                </a:gridCol>
                <a:gridCol w="658368">
                  <a:extLst>
                    <a:ext uri="{9D8B030D-6E8A-4147-A177-3AD203B41FA5}">
                      <a16:colId xmlns:a16="http://schemas.microsoft.com/office/drawing/2014/main" val="1987329380"/>
                    </a:ext>
                  </a:extLst>
                </a:gridCol>
                <a:gridCol w="658368">
                  <a:extLst>
                    <a:ext uri="{9D8B030D-6E8A-4147-A177-3AD203B41FA5}">
                      <a16:colId xmlns:a16="http://schemas.microsoft.com/office/drawing/2014/main" val="2629610335"/>
                    </a:ext>
                  </a:extLst>
                </a:gridCol>
                <a:gridCol w="658368">
                  <a:extLst>
                    <a:ext uri="{9D8B030D-6E8A-4147-A177-3AD203B41FA5}">
                      <a16:colId xmlns:a16="http://schemas.microsoft.com/office/drawing/2014/main" val="1690304669"/>
                    </a:ext>
                  </a:extLst>
                </a:gridCol>
                <a:gridCol w="658368">
                  <a:extLst>
                    <a:ext uri="{9D8B030D-6E8A-4147-A177-3AD203B41FA5}">
                      <a16:colId xmlns:a16="http://schemas.microsoft.com/office/drawing/2014/main" val="2467413934"/>
                    </a:ext>
                  </a:extLst>
                </a:gridCol>
                <a:gridCol w="658368">
                  <a:extLst>
                    <a:ext uri="{9D8B030D-6E8A-4147-A177-3AD203B41FA5}">
                      <a16:colId xmlns:a16="http://schemas.microsoft.com/office/drawing/2014/main" val="612073512"/>
                    </a:ext>
                  </a:extLst>
                </a:gridCol>
                <a:gridCol w="658368">
                  <a:extLst>
                    <a:ext uri="{9D8B030D-6E8A-4147-A177-3AD203B41FA5}">
                      <a16:colId xmlns:a16="http://schemas.microsoft.com/office/drawing/2014/main" val="2967917193"/>
                    </a:ext>
                  </a:extLst>
                </a:gridCol>
                <a:gridCol w="658368">
                  <a:extLst>
                    <a:ext uri="{9D8B030D-6E8A-4147-A177-3AD203B41FA5}">
                      <a16:colId xmlns:a16="http://schemas.microsoft.com/office/drawing/2014/main" val="147029506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82514068"/>
                  </a:ext>
                </a:extLst>
              </a:tr>
              <a:tr h="370840">
                <a:tc>
                  <a:txBody>
                    <a:bodyPr/>
                    <a:lstStyle/>
                    <a:p>
                      <a:r>
                        <a:rPr lang="en-US" sz="1000" b="1"/>
                        <a:t>DW (</a:t>
                      </a:r>
                      <a:r>
                        <a:rPr lang="ar-AE" sz="1000" b="1"/>
                        <a:t>عربية) - 2016-12-31 23:00:19</a:t>
                      </a:r>
                      <a:r>
                        <a:rPr lang="ar-AE" sz="1000"/>
                        <a:t>
مباشر من مدينة كولونيا - استقبال عام 2017
كل عام وأنتم بخير</a:t>
                      </a:r>
                      <a:endParaRPr lang="en-US" sz="1000"/>
                    </a:p>
                  </a:txBody>
                  <a:tcPr/>
                </a:tc>
                <a:tc>
                  <a:txBody>
                    <a:bodyPr/>
                    <a:lstStyle/>
                    <a:p>
                      <a:r>
                        <a:rPr lang="en-US" sz="1000"/>
                        <a:t>1798</a:t>
                      </a:r>
                      <a:endParaRPr lang="en-US" sz="1000"/>
                    </a:p>
                  </a:txBody>
                  <a:tcPr/>
                </a:tc>
                <a:tc>
                  <a:txBody>
                    <a:bodyPr/>
                    <a:lstStyle/>
                    <a:p>
                      <a:r>
                        <a:rPr lang="en-US" sz="1000"/>
                        <a:t>1585</a:t>
                      </a:r>
                      <a:endParaRPr lang="en-US" sz="1000"/>
                    </a:p>
                  </a:txBody>
                  <a:tcPr/>
                </a:tc>
                <a:tc>
                  <a:txBody>
                    <a:bodyPr/>
                    <a:lstStyle/>
                    <a:p>
                      <a:r>
                        <a:rPr lang="en-US" sz="1000"/>
                        <a:t>119</a:t>
                      </a:r>
                      <a:endParaRPr lang="en-US" sz="1000"/>
                    </a:p>
                  </a:txBody>
                  <a:tcPr/>
                </a:tc>
                <a:tc>
                  <a:txBody>
                    <a:bodyPr/>
                    <a:lstStyle/>
                    <a:p>
                      <a:r>
                        <a:rPr lang="en-US" sz="1000"/>
                        <a:t>94</a:t>
                      </a:r>
                      <a:endParaRPr lang="en-US" sz="1000"/>
                    </a:p>
                  </a:txBody>
                  <a:tcPr/>
                </a:tc>
                <a:tc>
                  <a:txBody>
                    <a:bodyPr/>
                    <a:lstStyle/>
                    <a:p>
                      <a:r>
                        <a:rPr lang="en-US" sz="1000"/>
                        <a:t>0.0605%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7424240"/>
                  </a:ext>
                </a:extLst>
              </a:tr>
              <a:tr h="370840">
                <a:tc>
                  <a:txBody>
                    <a:bodyPr/>
                    <a:lstStyle/>
                    <a:p>
                      <a:r>
                        <a:rPr lang="en-US" sz="1000" b="1"/>
                        <a:t>DW (</a:t>
                      </a:r>
                      <a:r>
                        <a:rPr lang="ar-AE" sz="1000" b="1"/>
                        <a:t>عربية) - 2016-12-31 22:39:24</a:t>
                      </a:r>
                      <a:r>
                        <a:rPr lang="ar-AE" sz="1000"/>
                        <a:t>
الأجواء في ساحة الاحتفال الرئيسية في كولونيا، قبل دقائق من حلول العام الجديد</a:t>
                      </a:r>
                      <a:endParaRPr lang="en-US" sz="1000"/>
                    </a:p>
                  </a:txBody>
                  <a:tcPr/>
                </a:tc>
                <a:tc>
                  <a:txBody>
                    <a:bodyPr/>
                    <a:lstStyle/>
                    <a:p>
                      <a:r>
                        <a:rPr lang="en-US" sz="1000"/>
                        <a:t>2537</a:t>
                      </a:r>
                      <a:endParaRPr lang="en-US" sz="1000"/>
                    </a:p>
                  </a:txBody>
                  <a:tcPr/>
                </a:tc>
                <a:tc>
                  <a:txBody>
                    <a:bodyPr/>
                    <a:lstStyle/>
                    <a:p>
                      <a:r>
                        <a:rPr lang="en-US" sz="1000"/>
                        <a:t>2195</a:t>
                      </a:r>
                      <a:endParaRPr lang="en-US" sz="1000"/>
                    </a:p>
                  </a:txBody>
                  <a:tcPr/>
                </a:tc>
                <a:tc>
                  <a:txBody>
                    <a:bodyPr/>
                    <a:lstStyle/>
                    <a:p>
                      <a:r>
                        <a:rPr lang="en-US" sz="1000"/>
                        <a:t>250</a:t>
                      </a:r>
                      <a:endParaRPr lang="en-US" sz="1000"/>
                    </a:p>
                  </a:txBody>
                  <a:tcPr/>
                </a:tc>
                <a:tc>
                  <a:txBody>
                    <a:bodyPr/>
                    <a:lstStyle/>
                    <a:p>
                      <a:r>
                        <a:rPr lang="en-US" sz="1000"/>
                        <a:t>92</a:t>
                      </a:r>
                      <a:endParaRPr lang="en-US" sz="1000"/>
                    </a:p>
                  </a:txBody>
                  <a:tcPr/>
                </a:tc>
                <a:tc>
                  <a:txBody>
                    <a:bodyPr/>
                    <a:lstStyle/>
                    <a:p>
                      <a:r>
                        <a:rPr lang="en-US" sz="1000"/>
                        <a:t>0.0854%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28707797"/>
                  </a:ext>
                </a:extLst>
              </a:tr>
              <a:tr h="370840">
                <a:tc>
                  <a:txBody>
                    <a:bodyPr/>
                    <a:lstStyle/>
                    <a:p>
                      <a:r>
                        <a:rPr lang="en-US" sz="1000" b="1"/>
                        <a:t>DW (</a:t>
                      </a:r>
                      <a:r>
                        <a:rPr lang="ar-AE" sz="1000" b="1"/>
                        <a:t>عربية) - 2016-12-31 22:09:16</a:t>
                      </a:r>
                      <a:r>
                        <a:rPr lang="ar-AE" sz="1000"/>
                        <a:t>
عمليات التفتيش قبل الدخول لمنطقة الاحتفال الرئيسية في كولونيا</a:t>
                      </a:r>
                      <a:endParaRPr lang="en-US" sz="1000"/>
                    </a:p>
                  </a:txBody>
                  <a:tcPr/>
                </a:tc>
                <a:tc>
                  <a:txBody>
                    <a:bodyPr/>
                    <a:lstStyle/>
                    <a:p>
                      <a:r>
                        <a:rPr lang="en-US" sz="1000"/>
                        <a:t>2569</a:t>
                      </a:r>
                      <a:endParaRPr lang="en-US" sz="1000"/>
                    </a:p>
                  </a:txBody>
                  <a:tcPr/>
                </a:tc>
                <a:tc>
                  <a:txBody>
                    <a:bodyPr/>
                    <a:lstStyle/>
                    <a:p>
                      <a:r>
                        <a:rPr lang="en-US" sz="1000"/>
                        <a:t>2261</a:t>
                      </a:r>
                      <a:endParaRPr lang="en-US" sz="1000"/>
                    </a:p>
                  </a:txBody>
                  <a:tcPr/>
                </a:tc>
                <a:tc>
                  <a:txBody>
                    <a:bodyPr/>
                    <a:lstStyle/>
                    <a:p>
                      <a:r>
                        <a:rPr lang="en-US" sz="1000"/>
                        <a:t>224</a:t>
                      </a:r>
                      <a:endParaRPr lang="en-US" sz="1000"/>
                    </a:p>
                  </a:txBody>
                  <a:tcPr/>
                </a:tc>
                <a:tc>
                  <a:txBody>
                    <a:bodyPr/>
                    <a:lstStyle/>
                    <a:p>
                      <a:r>
                        <a:rPr lang="en-US" sz="1000"/>
                        <a:t>84</a:t>
                      </a:r>
                      <a:endParaRPr lang="en-US" sz="1000"/>
                    </a:p>
                  </a:txBody>
                  <a:tcPr/>
                </a:tc>
                <a:tc>
                  <a:txBody>
                    <a:bodyPr/>
                    <a:lstStyle/>
                    <a:p>
                      <a:r>
                        <a:rPr lang="en-US" sz="1000"/>
                        <a:t>0.0865%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68281586"/>
                  </a:ext>
                </a:extLst>
              </a:tr>
              <a:tr h="370840">
                <a:tc>
                  <a:txBody>
                    <a:bodyPr/>
                    <a:lstStyle/>
                    <a:p>
                      <a:r>
                        <a:rPr lang="en-US" sz="1000" b="1"/>
                        <a:t>DW (</a:t>
                      </a:r>
                      <a:r>
                        <a:rPr lang="ar-AE" sz="1000" b="1"/>
                        <a:t>عربية) - 2016-12-31 21:32:33</a:t>
                      </a:r>
                      <a:r>
                        <a:rPr lang="ar-AE" sz="1000"/>
                        <a:t>
‏المتحدث باسم شرطة كولونيا صرح ل </a:t>
                      </a:r>
                      <a:r>
                        <a:rPr lang="en-US" sz="1000"/>
                        <a:t>DW </a:t>
                      </a:r>
                      <a:r>
                        <a:rPr lang="ar-AE" sz="1000"/>
                        <a:t>عربية بأنهم يقومون بتفتيش دقيق "لكل من تشتبه به الشرطة، ممن يحملون ملامح مشابهة لمن قاموا بأعمال التحرش" قبل سنة من الآن.</a:t>
                      </a:r>
                      <a:endParaRPr lang="en-US" sz="1000"/>
                    </a:p>
                  </a:txBody>
                  <a:tcPr/>
                </a:tc>
                <a:tc>
                  <a:txBody>
                    <a:bodyPr/>
                    <a:lstStyle/>
                    <a:p>
                      <a:r>
                        <a:rPr lang="en-US" sz="1000"/>
                        <a:t>1623</a:t>
                      </a:r>
                      <a:endParaRPr lang="en-US" sz="1000"/>
                    </a:p>
                  </a:txBody>
                  <a:tcPr/>
                </a:tc>
                <a:tc>
                  <a:txBody>
                    <a:bodyPr/>
                    <a:lstStyle/>
                    <a:p>
                      <a:r>
                        <a:rPr lang="en-US" sz="1000"/>
                        <a:t>1515</a:t>
                      </a:r>
                      <a:endParaRPr lang="en-US" sz="1000"/>
                    </a:p>
                  </a:txBody>
                  <a:tcPr/>
                </a:tc>
                <a:tc>
                  <a:txBody>
                    <a:bodyPr/>
                    <a:lstStyle/>
                    <a:p>
                      <a:r>
                        <a:rPr lang="en-US" sz="1000"/>
                        <a:t>94</a:t>
                      </a:r>
                      <a:endParaRPr lang="en-US" sz="1000"/>
                    </a:p>
                  </a:txBody>
                  <a:tcPr/>
                </a:tc>
                <a:tc>
                  <a:txBody>
                    <a:bodyPr/>
                    <a:lstStyle/>
                    <a:p>
                      <a:r>
                        <a:rPr lang="en-US" sz="1000"/>
                        <a:t>14</a:t>
                      </a:r>
                      <a:endParaRPr lang="en-US" sz="1000"/>
                    </a:p>
                  </a:txBody>
                  <a:tcPr/>
                </a:tc>
                <a:tc>
                  <a:txBody>
                    <a:bodyPr/>
                    <a:lstStyle/>
                    <a:p>
                      <a:r>
                        <a:rPr lang="en-US" sz="1000"/>
                        <a:t>0.0546%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29507969"/>
                  </a:ext>
                </a:extLst>
              </a:tr>
              <a:tr h="370840">
                <a:tc>
                  <a:txBody>
                    <a:bodyPr/>
                    <a:lstStyle/>
                    <a:p>
                      <a:r>
                        <a:rPr lang="en-US" sz="1000" b="1"/>
                        <a:t>DW (</a:t>
                      </a:r>
                      <a:r>
                        <a:rPr lang="ar-AE" sz="1000" b="1"/>
                        <a:t>عربية) - 2016-12-31 21:28:30</a:t>
                      </a:r>
                      <a:r>
                        <a:rPr lang="ar-AE" sz="1000"/>
                        <a:t>
اعتقال شخص في برلين خلال احتفالات رأس السنة لأنه كان ينادي: قنبلة قنبلة
</a:t>
                      </a:r>
                      <a:r>
                        <a:rPr lang="en-US" sz="1000"/>
                        <a:t>http://dw.com/p/2V61X 
</a:t>
                      </a:r>
                      <a:r>
                        <a:rPr lang="ar-AE" sz="1000"/>
                        <a:t>لم يتمكن شخص وسط الجموع أمام بوابة براندنبورغ الشهيرة في العاصمة الألمانية من إكمال احتفاله بقدوم العام الجديد بسبب إلقاء الشرطة القبض عليه لأنه كان ينادي: قنبلة قنبلة. بيد أن هذا الحادث لم يعكر صفو الاحتفالات في برلين.</a:t>
                      </a:r>
                      <a:endParaRPr lang="en-US" sz="1000"/>
                    </a:p>
                  </a:txBody>
                  <a:tcPr/>
                </a:tc>
                <a:tc>
                  <a:txBody>
                    <a:bodyPr/>
                    <a:lstStyle/>
                    <a:p>
                      <a:r>
                        <a:rPr lang="en-US" sz="1000"/>
                        <a:t>837</a:t>
                      </a:r>
                      <a:endParaRPr lang="en-US" sz="1000"/>
                    </a:p>
                  </a:txBody>
                  <a:tcPr/>
                </a:tc>
                <a:tc>
                  <a:txBody>
                    <a:bodyPr/>
                    <a:lstStyle/>
                    <a:p>
                      <a:r>
                        <a:rPr lang="en-US" sz="1000"/>
                        <a:t>677</a:t>
                      </a:r>
                      <a:endParaRPr lang="en-US" sz="1000"/>
                    </a:p>
                  </a:txBody>
                  <a:tcPr/>
                </a:tc>
                <a:tc>
                  <a:txBody>
                    <a:bodyPr/>
                    <a:lstStyle/>
                    <a:p>
                      <a:r>
                        <a:rPr lang="en-US" sz="1000"/>
                        <a:t>150</a:t>
                      </a:r>
                      <a:endParaRPr lang="en-US" sz="1000"/>
                    </a:p>
                  </a:txBody>
                  <a:tcPr/>
                </a:tc>
                <a:tc>
                  <a:txBody>
                    <a:bodyPr/>
                    <a:lstStyle/>
                    <a:p>
                      <a:r>
                        <a:rPr lang="en-US" sz="1000"/>
                        <a:t>10</a:t>
                      </a:r>
                      <a:endParaRPr lang="en-US" sz="1000"/>
                    </a:p>
                  </a:txBody>
                  <a:tcPr/>
                </a:tc>
                <a:tc>
                  <a:txBody>
                    <a:bodyPr/>
                    <a:lstStyle/>
                    <a:p>
                      <a:r>
                        <a:rPr lang="en-US" sz="1000"/>
                        <a:t>0.0282%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23242196"/>
                  </a:ext>
                </a:extLst>
              </a:tr>
              <a:tr h="370840">
                <a:tc>
                  <a:txBody>
                    <a:bodyPr/>
                    <a:lstStyle/>
                    <a:p>
                      <a:r>
                        <a:rPr lang="en-US" sz="1000" b="1"/>
                        <a:t>DW (</a:t>
                      </a:r>
                      <a:r>
                        <a:rPr lang="ar-AE" sz="1000" b="1"/>
                        <a:t>عربية) - 2016-12-31 20:55:44</a:t>
                      </a:r>
                      <a:r>
                        <a:rPr lang="ar-AE" sz="1000"/>
                        <a:t>
دعم دولي لاتفاق الهدنة في سوريا بعد إجراء تعديلات جوهرية على مشروع القرار الروسي
</a:t>
                      </a:r>
                      <a:r>
                        <a:rPr lang="en-US" sz="1000"/>
                        <a:t>http://dw.com/p/2V5zD 
</a:t>
                      </a:r>
                      <a:r>
                        <a:rPr lang="ar-AE" sz="1000"/>
                        <a:t>أصدر مجلس الأمن الدولي قرارا يرحب باتفاق الهدنة في سوريا الذي ترعاه روسيا وتركيا. القرار صدر بالإجماع لكنه لم يذهب إلى حد المصادقة على تفاصيل الخطة الروسية التركية. فقد أجرى المجلس تعديلات جوهرية على مشروع القرار الروسي.</a:t>
                      </a:r>
                      <a:endParaRPr lang="en-US" sz="1000"/>
                    </a:p>
                  </a:txBody>
                  <a:tcPr/>
                </a:tc>
                <a:tc>
                  <a:txBody>
                    <a:bodyPr/>
                    <a:lstStyle/>
                    <a:p>
                      <a:r>
                        <a:rPr lang="en-US" sz="1000"/>
                        <a:t>291</a:t>
                      </a:r>
                      <a:endParaRPr lang="en-US" sz="1000"/>
                    </a:p>
                  </a:txBody>
                  <a:tcPr/>
                </a:tc>
                <a:tc>
                  <a:txBody>
                    <a:bodyPr/>
                    <a:lstStyle/>
                    <a:p>
                      <a:r>
                        <a:rPr lang="en-US" sz="1000"/>
                        <a:t>268</a:t>
                      </a:r>
                      <a:endParaRPr lang="en-US" sz="1000"/>
                    </a:p>
                  </a:txBody>
                  <a:tcPr/>
                </a:tc>
                <a:tc>
                  <a:txBody>
                    <a:bodyPr/>
                    <a:lstStyle/>
                    <a:p>
                      <a:r>
                        <a:rPr lang="en-US" sz="1000"/>
                        <a:t>20</a:t>
                      </a:r>
                      <a:endParaRPr lang="en-US" sz="1000"/>
                    </a:p>
                  </a:txBody>
                  <a:tcPr/>
                </a:tc>
                <a:tc>
                  <a:txBody>
                    <a:bodyPr/>
                    <a:lstStyle/>
                    <a:p>
                      <a:r>
                        <a:rPr lang="en-US" sz="1000"/>
                        <a:t>3</a:t>
                      </a:r>
                      <a:endParaRPr lang="en-US" sz="1000"/>
                    </a:p>
                  </a:txBody>
                  <a:tcPr/>
                </a:tc>
                <a:tc>
                  <a:txBody>
                    <a:bodyPr/>
                    <a:lstStyle/>
                    <a:p>
                      <a:r>
                        <a:rPr lang="en-US" sz="1000"/>
                        <a:t>0.0098%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74015636"/>
                  </a:ext>
                </a:extLst>
              </a:tr>
            </a:tbl>
          </a:graphicData>
        </a:graphic>
      </p:graphicFrame>
      <p:sp>
        <p:nvSpPr>
          <p:cNvPr id="4" name="Text Placeholder 3"/>
          <p:cNvSpPr>
            <a:spLocks noGrp="1"/>
          </p:cNvSpPr>
          <p:nvPr>
            <p:ph type="body" sz="quarter" idx="14"/>
          </p:nvPr>
        </p:nvSpPr>
        <p:spPr/>
        <p:txBody>
          <a:bodyPr/>
          <a:lstStyle/>
          <a:p>
            <a:r>
              <a:rPr lang="en-US"/>
              <a:t>05/01/2016 - 12/31/2016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594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1173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380045"/>
                    </a:ext>
                  </a:extLst>
                </a:gridCol>
                <a:gridCol w="658368">
                  <a:extLst>
                    <a:ext uri="{9D8B030D-6E8A-4147-A177-3AD203B41FA5}">
                      <a16:colId xmlns:a16="http://schemas.microsoft.com/office/drawing/2014/main" val="2371314946"/>
                    </a:ext>
                  </a:extLst>
                </a:gridCol>
                <a:gridCol w="658368">
                  <a:extLst>
                    <a:ext uri="{9D8B030D-6E8A-4147-A177-3AD203B41FA5}">
                      <a16:colId xmlns:a16="http://schemas.microsoft.com/office/drawing/2014/main" val="2232681866"/>
                    </a:ext>
                  </a:extLst>
                </a:gridCol>
                <a:gridCol w="658368">
                  <a:extLst>
                    <a:ext uri="{9D8B030D-6E8A-4147-A177-3AD203B41FA5}">
                      <a16:colId xmlns:a16="http://schemas.microsoft.com/office/drawing/2014/main" val="393375202"/>
                    </a:ext>
                  </a:extLst>
                </a:gridCol>
                <a:gridCol w="658368">
                  <a:extLst>
                    <a:ext uri="{9D8B030D-6E8A-4147-A177-3AD203B41FA5}">
                      <a16:colId xmlns:a16="http://schemas.microsoft.com/office/drawing/2014/main" val="3807975851"/>
                    </a:ext>
                  </a:extLst>
                </a:gridCol>
                <a:gridCol w="658368">
                  <a:extLst>
                    <a:ext uri="{9D8B030D-6E8A-4147-A177-3AD203B41FA5}">
                      <a16:colId xmlns:a16="http://schemas.microsoft.com/office/drawing/2014/main" val="1172363326"/>
                    </a:ext>
                  </a:extLst>
                </a:gridCol>
                <a:gridCol w="658368">
                  <a:extLst>
                    <a:ext uri="{9D8B030D-6E8A-4147-A177-3AD203B41FA5}">
                      <a16:colId xmlns:a16="http://schemas.microsoft.com/office/drawing/2014/main" val="1925986452"/>
                    </a:ext>
                  </a:extLst>
                </a:gridCol>
                <a:gridCol w="658368">
                  <a:extLst>
                    <a:ext uri="{9D8B030D-6E8A-4147-A177-3AD203B41FA5}">
                      <a16:colId xmlns:a16="http://schemas.microsoft.com/office/drawing/2014/main" val="105803812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059306137"/>
                  </a:ext>
                </a:extLst>
              </a:tr>
              <a:tr h="370840">
                <a:tc>
                  <a:txBody>
                    <a:bodyPr/>
                    <a:lstStyle/>
                    <a:p>
                      <a:r>
                        <a:rPr lang="en-US" sz="1000" b="1"/>
                        <a:t>DW (</a:t>
                      </a:r>
                      <a:r>
                        <a:rPr lang="ar-AE" sz="1000" b="1"/>
                        <a:t>عربية) - 2016-12-31 20:50:22</a:t>
                      </a:r>
                      <a:r>
                        <a:rPr lang="ar-AE" sz="1000"/>
                        <a:t>
في ظل إجراءات أمنية مشددة الاحتفالات بقدوم العام الجديد تتواصل
</a:t>
                      </a:r>
                      <a:r>
                        <a:rPr lang="en-US" sz="1000"/>
                        <a:t>http://dw.com/p/2V60n
</a:t>
                      </a:r>
                      <a:r>
                        <a:rPr lang="ar-AE" sz="1000"/>
                        <a:t>ككل سنة انطلقت الاحتفالات بقدوم العام الجديد في أستراليا. أما في ألمانيا فقد تجمع الألوف ببرلين أمام بوابة براندنبورغ. كما أخذت الجموع تتوافد على الساحة الرئيسية أمام كاتدرائية كولونيا التي شهدت حوادث تحرش العام الماضي.</a:t>
                      </a:r>
                      <a:endParaRPr lang="en-US" sz="1000"/>
                    </a:p>
                  </a:txBody>
                  <a:tcPr/>
                </a:tc>
                <a:tc>
                  <a:txBody>
                    <a:bodyPr/>
                    <a:lstStyle/>
                    <a:p>
                      <a:r>
                        <a:rPr lang="en-US" sz="1000"/>
                        <a:t>366</a:t>
                      </a:r>
                      <a:endParaRPr lang="en-US" sz="1000"/>
                    </a:p>
                  </a:txBody>
                  <a:tcPr/>
                </a:tc>
                <a:tc>
                  <a:txBody>
                    <a:bodyPr/>
                    <a:lstStyle/>
                    <a:p>
                      <a:r>
                        <a:rPr lang="en-US" sz="1000"/>
                        <a:t>353</a:t>
                      </a:r>
                      <a:endParaRPr lang="en-US" sz="1000"/>
                    </a:p>
                  </a:txBody>
                  <a:tcPr/>
                </a:tc>
                <a:tc>
                  <a:txBody>
                    <a:bodyPr/>
                    <a:lstStyle/>
                    <a:p>
                      <a:r>
                        <a:rPr lang="en-US" sz="1000"/>
                        <a:t>10</a:t>
                      </a:r>
                      <a:endParaRPr lang="en-US" sz="1000"/>
                    </a:p>
                  </a:txBody>
                  <a:tcPr/>
                </a:tc>
                <a:tc>
                  <a:txBody>
                    <a:bodyPr/>
                    <a:lstStyle/>
                    <a:p>
                      <a:r>
                        <a:rPr lang="en-US" sz="1000"/>
                        <a:t>3</a:t>
                      </a:r>
                      <a:endParaRPr lang="en-US" sz="1000"/>
                    </a:p>
                  </a:txBody>
                  <a:tcPr/>
                </a:tc>
                <a:tc>
                  <a:txBody>
                    <a:bodyPr/>
                    <a:lstStyle/>
                    <a:p>
                      <a:r>
                        <a:rPr lang="en-US" sz="1000"/>
                        <a:t>0.0123%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05818602"/>
                  </a:ext>
                </a:extLst>
              </a:tr>
              <a:tr h="370840">
                <a:tc>
                  <a:txBody>
                    <a:bodyPr/>
                    <a:lstStyle/>
                    <a:p>
                      <a:r>
                        <a:rPr lang="en-US" sz="1000" b="1"/>
                        <a:t>DW (</a:t>
                      </a:r>
                      <a:r>
                        <a:rPr lang="ar-AE" sz="1000" b="1"/>
                        <a:t>عربية) - 2016-12-31 20:08:00</a:t>
                      </a:r>
                      <a:r>
                        <a:rPr lang="ar-AE" sz="1000"/>
                        <a:t>
أنكر وجود "بابا نويل" ففصلوه عن عمله في إيطاليا</a:t>
                      </a:r>
                      <a:endParaRPr lang="en-US" sz="1000"/>
                    </a:p>
                  </a:txBody>
                  <a:tcPr/>
                </a:tc>
                <a:tc>
                  <a:txBody>
                    <a:bodyPr/>
                    <a:lstStyle/>
                    <a:p>
                      <a:r>
                        <a:rPr lang="en-US" sz="1000"/>
                        <a:t>1037</a:t>
                      </a:r>
                      <a:endParaRPr lang="en-US" sz="1000"/>
                    </a:p>
                  </a:txBody>
                  <a:tcPr/>
                </a:tc>
                <a:tc>
                  <a:txBody>
                    <a:bodyPr/>
                    <a:lstStyle/>
                    <a:p>
                      <a:r>
                        <a:rPr lang="en-US" sz="1000"/>
                        <a:t>980</a:t>
                      </a:r>
                      <a:endParaRPr lang="en-US" sz="1000"/>
                    </a:p>
                  </a:txBody>
                  <a:tcPr/>
                </a:tc>
                <a:tc>
                  <a:txBody>
                    <a:bodyPr/>
                    <a:lstStyle/>
                    <a:p>
                      <a:r>
                        <a:rPr lang="en-US" sz="1000"/>
                        <a:t>41</a:t>
                      </a:r>
                      <a:endParaRPr lang="en-US" sz="1000"/>
                    </a:p>
                  </a:txBody>
                  <a:tcPr/>
                </a:tc>
                <a:tc>
                  <a:txBody>
                    <a:bodyPr/>
                    <a:lstStyle/>
                    <a:p>
                      <a:r>
                        <a:rPr lang="en-US" sz="1000"/>
                        <a:t>16</a:t>
                      </a:r>
                      <a:endParaRPr lang="en-US" sz="1000"/>
                    </a:p>
                  </a:txBody>
                  <a:tcPr/>
                </a:tc>
                <a:tc>
                  <a:txBody>
                    <a:bodyPr/>
                    <a:lstStyle/>
                    <a:p>
                      <a:r>
                        <a:rPr lang="en-US" sz="1000"/>
                        <a:t>0.0349%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1766949"/>
                  </a:ext>
                </a:extLst>
              </a:tr>
              <a:tr h="370840">
                <a:tc>
                  <a:txBody>
                    <a:bodyPr/>
                    <a:lstStyle/>
                    <a:p>
                      <a:r>
                        <a:rPr lang="en-US" sz="1000" b="1"/>
                        <a:t>DW (</a:t>
                      </a:r>
                      <a:r>
                        <a:rPr lang="ar-AE" sz="1000" b="1"/>
                        <a:t>عربية) - 2016-12-31 19:54:45</a:t>
                      </a:r>
                      <a:r>
                        <a:rPr lang="ar-AE" sz="1000"/>
                        <a:t>
كازنوف يرفض انتقادات بتقصير فرنسي في فرار أنيس عامري</a:t>
                      </a:r>
                      <a:endParaRPr lang="en-US" sz="1000"/>
                    </a:p>
                  </a:txBody>
                  <a:tcPr/>
                </a:tc>
                <a:tc>
                  <a:txBody>
                    <a:bodyPr/>
                    <a:lstStyle/>
                    <a:p>
                      <a:r>
                        <a:rPr lang="en-US" sz="1000"/>
                        <a:t>288</a:t>
                      </a:r>
                      <a:endParaRPr lang="en-US" sz="1000"/>
                    </a:p>
                  </a:txBody>
                  <a:tcPr/>
                </a:tc>
                <a:tc>
                  <a:txBody>
                    <a:bodyPr/>
                    <a:lstStyle/>
                    <a:p>
                      <a:r>
                        <a:rPr lang="en-US" sz="1000"/>
                        <a:t>285</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0.0097%</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24323272"/>
                  </a:ext>
                </a:extLst>
              </a:tr>
              <a:tr h="370840">
                <a:tc>
                  <a:txBody>
                    <a:bodyPr/>
                    <a:lstStyle/>
                    <a:p>
                      <a:r>
                        <a:rPr lang="en-US" sz="1000" b="1"/>
                        <a:t>DW (</a:t>
                      </a:r>
                      <a:r>
                        <a:rPr lang="ar-AE" sz="1000" b="1"/>
                        <a:t>عربية) - 2016-12-31 19:53:09</a:t>
                      </a:r>
                      <a:r>
                        <a:rPr lang="ar-AE" sz="1000"/>
                        <a:t>
بالصور: هكذا يحتفل الناس حول العالم بـ 2017</a:t>
                      </a:r>
                      <a:endParaRPr lang="en-US" sz="1000"/>
                    </a:p>
                  </a:txBody>
                  <a:tcPr/>
                </a:tc>
                <a:tc>
                  <a:txBody>
                    <a:bodyPr/>
                    <a:lstStyle/>
                    <a:p>
                      <a:r>
                        <a:rPr lang="en-US" sz="1000"/>
                        <a:t>312</a:t>
                      </a:r>
                      <a:endParaRPr lang="en-US" sz="1000"/>
                    </a:p>
                  </a:txBody>
                  <a:tcPr/>
                </a:tc>
                <a:tc>
                  <a:txBody>
                    <a:bodyPr/>
                    <a:lstStyle/>
                    <a:p>
                      <a:r>
                        <a:rPr lang="en-US" sz="1000"/>
                        <a:t>310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0.0105%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71969709"/>
                  </a:ext>
                </a:extLst>
              </a:tr>
              <a:tr h="370840">
                <a:tc>
                  <a:txBody>
                    <a:bodyPr/>
                    <a:lstStyle/>
                    <a:p>
                      <a:r>
                        <a:rPr lang="en-US" sz="1000" b="1"/>
                        <a:t>DW (</a:t>
                      </a:r>
                      <a:r>
                        <a:rPr lang="ar-AE" sz="1000" b="1"/>
                        <a:t>عربية) - 2016-12-31 19:44:36</a:t>
                      </a:r>
                      <a:r>
                        <a:rPr lang="ar-AE" sz="1000"/>
                        <a:t>
مجلس الأمن يدعم بالإجماع اتفاق وقف إطلاق النار في سوريا</a:t>
                      </a:r>
                      <a:endParaRPr lang="en-US" sz="1000"/>
                    </a:p>
                  </a:txBody>
                  <a:tcPr/>
                </a:tc>
                <a:tc>
                  <a:txBody>
                    <a:bodyPr/>
                    <a:lstStyle/>
                    <a:p>
                      <a:r>
                        <a:rPr lang="en-US" sz="1000"/>
                        <a:t>895</a:t>
                      </a:r>
                      <a:endParaRPr lang="en-US" sz="1000"/>
                    </a:p>
                  </a:txBody>
                  <a:tcPr/>
                </a:tc>
                <a:tc>
                  <a:txBody>
                    <a:bodyPr/>
                    <a:lstStyle/>
                    <a:p>
                      <a:r>
                        <a:rPr lang="en-US" sz="1000"/>
                        <a:t>860</a:t>
                      </a:r>
                      <a:endParaRPr lang="en-US" sz="1000"/>
                    </a:p>
                  </a:txBody>
                  <a:tcPr/>
                </a:tc>
                <a:tc>
                  <a:txBody>
                    <a:bodyPr/>
                    <a:lstStyle/>
                    <a:p>
                      <a:r>
                        <a:rPr lang="en-US" sz="1000"/>
                        <a:t>23</a:t>
                      </a:r>
                      <a:endParaRPr lang="en-US" sz="1000"/>
                    </a:p>
                  </a:txBody>
                  <a:tcPr/>
                </a:tc>
                <a:tc>
                  <a:txBody>
                    <a:bodyPr/>
                    <a:lstStyle/>
                    <a:p>
                      <a:r>
                        <a:rPr lang="en-US" sz="1000"/>
                        <a:t>12</a:t>
                      </a:r>
                      <a:endParaRPr lang="en-US" sz="1000"/>
                    </a:p>
                  </a:txBody>
                  <a:tcPr/>
                </a:tc>
                <a:tc>
                  <a:txBody>
                    <a:bodyPr/>
                    <a:lstStyle/>
                    <a:p>
                      <a:r>
                        <a:rPr lang="en-US" sz="1000"/>
                        <a:t>0.0301%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17589606"/>
                  </a:ext>
                </a:extLst>
              </a:tr>
              <a:tr h="370840">
                <a:tc>
                  <a:txBody>
                    <a:bodyPr/>
                    <a:lstStyle/>
                    <a:p>
                      <a:r>
                        <a:rPr lang="en-US" sz="1000" b="1"/>
                        <a:t>DW (</a:t>
                      </a:r>
                      <a:r>
                        <a:rPr lang="ar-AE" sz="1000" b="1"/>
                        <a:t>عربية) - 2016-12-31 19:37:20</a:t>
                      </a:r>
                      <a:r>
                        <a:rPr lang="ar-AE" sz="1000"/>
                        <a:t>
في الحلقة القادمة من #يورماكس مع </a:t>
                      </a:r>
                      <a:r>
                        <a:rPr lang="en-US" sz="1000"/>
                        <a:t>Ghalia Daghstani </a:t>
                      </a:r>
                      <a:r>
                        <a:rPr lang="ar-AE" sz="1000"/>
                        <a:t>نسلط الضوء على:
أندورا سادس أصغر دولة في أوروبا 
مسرحية "</a:t>
                      </a:r>
                      <a:r>
                        <a:rPr lang="en-US" sz="1000"/>
                        <a:t>the one"، </a:t>
                      </a:r>
                      <a:r>
                        <a:rPr lang="ar-AE" sz="1000"/>
                        <a:t>التي تمثل التنوع الحي لبرلين
ونأخذكم إلى سويسرا لنعرفكم على طريقة تحضير الفوندو بالجبنة
وانتشار السياحة العلاجية في ألمانيا
المزيد عن البرنامج ومواعيد البث على الرابط التالي: </a:t>
                      </a:r>
                      <a:r>
                        <a:rPr lang="en-US" sz="1000"/>
                        <a:t>http://bit.ly/2eTOV3S</a:t>
                      </a:r>
                      <a:endParaRPr lang="en-US" sz="1000"/>
                    </a:p>
                  </a:txBody>
                  <a:tcPr/>
                </a:tc>
                <a:tc>
                  <a:txBody>
                    <a:bodyPr/>
                    <a:lstStyle/>
                    <a:p>
                      <a:r>
                        <a:rPr lang="en-US" sz="1000"/>
                        <a:t>378</a:t>
                      </a:r>
                      <a:endParaRPr lang="en-US" sz="1000"/>
                    </a:p>
                  </a:txBody>
                  <a:tcPr/>
                </a:tc>
                <a:tc>
                  <a:txBody>
                    <a:bodyPr/>
                    <a:lstStyle/>
                    <a:p>
                      <a:r>
                        <a:rPr lang="en-US" sz="1000"/>
                        <a:t>359</a:t>
                      </a:r>
                      <a:endParaRPr lang="en-US" sz="1000"/>
                    </a:p>
                  </a:txBody>
                  <a:tcPr/>
                </a:tc>
                <a:tc>
                  <a:txBody>
                    <a:bodyPr/>
                    <a:lstStyle/>
                    <a:p>
                      <a:r>
                        <a:rPr lang="en-US" sz="1000"/>
                        <a:t>16</a:t>
                      </a:r>
                      <a:endParaRPr lang="en-US" sz="1000"/>
                    </a:p>
                  </a:txBody>
                  <a:tcPr/>
                </a:tc>
                <a:tc>
                  <a:txBody>
                    <a:bodyPr/>
                    <a:lstStyle/>
                    <a:p>
                      <a:r>
                        <a:rPr lang="en-US" sz="1000"/>
                        <a:t>3</a:t>
                      </a:r>
                      <a:endParaRPr lang="en-US" sz="1000"/>
                    </a:p>
                  </a:txBody>
                  <a:tcPr/>
                </a:tc>
                <a:tc>
                  <a:txBody>
                    <a:bodyPr/>
                    <a:lstStyle/>
                    <a:p>
                      <a:r>
                        <a:rPr lang="en-US" sz="1000"/>
                        <a:t>0.0127%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81492863"/>
                  </a:ext>
                </a:extLst>
              </a:tr>
              <a:tr h="370840">
                <a:tc>
                  <a:txBody>
                    <a:bodyPr/>
                    <a:lstStyle/>
                    <a:p>
                      <a:r>
                        <a:rPr lang="en-US" sz="1000" b="1"/>
                        <a:t>DW (</a:t>
                      </a:r>
                      <a:r>
                        <a:rPr lang="ar-AE" sz="1000" b="1"/>
                        <a:t>عربية) - 2016-12-31 18:18:11</a:t>
                      </a:r>
                      <a:r>
                        <a:rPr lang="ar-AE" sz="1000"/>
                        <a:t>
تركيا ومصر..حين يستغل رجال الدولة أندية الكرة لأهداف معينة</a:t>
                      </a:r>
                      <a:endParaRPr lang="en-US" sz="1000"/>
                    </a:p>
                  </a:txBody>
                  <a:tcPr/>
                </a:tc>
                <a:tc>
                  <a:txBody>
                    <a:bodyPr/>
                    <a:lstStyle/>
                    <a:p>
                      <a:r>
                        <a:rPr lang="en-US" sz="1000"/>
                        <a:t>343</a:t>
                      </a:r>
                      <a:endParaRPr lang="en-US" sz="1000"/>
                    </a:p>
                  </a:txBody>
                  <a:tcPr/>
                </a:tc>
                <a:tc>
                  <a:txBody>
                    <a:bodyPr/>
                    <a:lstStyle/>
                    <a:p>
                      <a:r>
                        <a:rPr lang="en-US" sz="1000"/>
                        <a:t>323</a:t>
                      </a:r>
                      <a:endParaRPr lang="en-US" sz="1000"/>
                    </a:p>
                  </a:txBody>
                  <a:tcPr/>
                </a:tc>
                <a:tc>
                  <a:txBody>
                    <a:bodyPr/>
                    <a:lstStyle/>
                    <a:p>
                      <a:r>
                        <a:rPr lang="en-US" sz="1000"/>
                        <a:t>16</a:t>
                      </a:r>
                      <a:endParaRPr lang="en-US" sz="1000"/>
                    </a:p>
                  </a:txBody>
                  <a:tcPr/>
                </a:tc>
                <a:tc>
                  <a:txBody>
                    <a:bodyPr/>
                    <a:lstStyle/>
                    <a:p>
                      <a:r>
                        <a:rPr lang="en-US" sz="1000"/>
                        <a:t>4</a:t>
                      </a:r>
                      <a:endParaRPr lang="en-US" sz="1000"/>
                    </a:p>
                  </a:txBody>
                  <a:tcPr/>
                </a:tc>
                <a:tc>
                  <a:txBody>
                    <a:bodyPr/>
                    <a:lstStyle/>
                    <a:p>
                      <a:r>
                        <a:rPr lang="en-US" sz="1000"/>
                        <a:t>0.0115%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53100704"/>
                  </a:ext>
                </a:extLst>
              </a:tr>
              <a:tr h="370840">
                <a:tc>
                  <a:txBody>
                    <a:bodyPr/>
                    <a:lstStyle/>
                    <a:p>
                      <a:r>
                        <a:rPr lang="en-US" sz="1000" b="1"/>
                        <a:t>DW (</a:t>
                      </a:r>
                      <a:r>
                        <a:rPr lang="ar-AE" sz="1000" b="1"/>
                        <a:t>عربية) - 2016-12-31 18:06:56</a:t>
                      </a:r>
                      <a:r>
                        <a:rPr lang="ar-AE" sz="1000"/>
                        <a:t>
قبيل تصوير أولى حلقاته في عام 2017، يتمنى لكم فريق #يوروماكس ومقدمته </a:t>
                      </a:r>
                      <a:r>
                        <a:rPr lang="en-US" sz="1000"/>
                        <a:t>Ghalia Daghstani </a:t>
                      </a:r>
                      <a:r>
                        <a:rPr lang="ar-AE" sz="1000"/>
                        <a:t>سنة سعيدة</a:t>
                      </a:r>
                      <a:endParaRPr lang="en-US" sz="1000"/>
                    </a:p>
                  </a:txBody>
                  <a:tcPr/>
                </a:tc>
                <a:tc>
                  <a:txBody>
                    <a:bodyPr/>
                    <a:lstStyle/>
                    <a:p>
                      <a:r>
                        <a:rPr lang="en-US" sz="1000"/>
                        <a:t>1389</a:t>
                      </a:r>
                      <a:endParaRPr lang="en-US" sz="1000"/>
                    </a:p>
                  </a:txBody>
                  <a:tcPr/>
                </a:tc>
                <a:tc>
                  <a:txBody>
                    <a:bodyPr/>
                    <a:lstStyle/>
                    <a:p>
                      <a:r>
                        <a:rPr lang="en-US" sz="1000"/>
                        <a:t>1298</a:t>
                      </a:r>
                      <a:endParaRPr lang="en-US" sz="1000"/>
                    </a:p>
                  </a:txBody>
                  <a:tcPr/>
                </a:tc>
                <a:tc>
                  <a:txBody>
                    <a:bodyPr/>
                    <a:lstStyle/>
                    <a:p>
                      <a:r>
                        <a:rPr lang="en-US" sz="1000"/>
                        <a:t>78</a:t>
                      </a:r>
                      <a:endParaRPr lang="en-US" sz="1000"/>
                    </a:p>
                  </a:txBody>
                  <a:tcPr/>
                </a:tc>
                <a:tc>
                  <a:txBody>
                    <a:bodyPr/>
                    <a:lstStyle/>
                    <a:p>
                      <a:r>
                        <a:rPr lang="en-US" sz="1000"/>
                        <a:t>13</a:t>
                      </a:r>
                      <a:endParaRPr lang="en-US" sz="1000"/>
                    </a:p>
                  </a:txBody>
                  <a:tcPr/>
                </a:tc>
                <a:tc>
                  <a:txBody>
                    <a:bodyPr/>
                    <a:lstStyle/>
                    <a:p>
                      <a:r>
                        <a:rPr lang="en-US" sz="1000"/>
                        <a:t>0.0468%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9989434"/>
                  </a:ext>
                </a:extLst>
              </a:tr>
              <a:tr h="370840">
                <a:tc>
                  <a:txBody>
                    <a:bodyPr/>
                    <a:lstStyle/>
                    <a:p>
                      <a:r>
                        <a:rPr lang="en-US" sz="1000" b="1"/>
                        <a:t>DW (</a:t>
                      </a:r>
                      <a:r>
                        <a:rPr lang="ar-AE" sz="1000" b="1"/>
                        <a:t>عربية) - 2016-12-31 17:33:40</a:t>
                      </a:r>
                      <a:r>
                        <a:rPr lang="ar-AE" sz="1000"/>
                        <a:t>
ميركل في خطاب رأس السنة: معاً نحن أقوى من الإرهاب</a:t>
                      </a:r>
                      <a:endParaRPr lang="en-US" sz="1000"/>
                    </a:p>
                  </a:txBody>
                  <a:tcPr/>
                </a:tc>
                <a:tc>
                  <a:txBody>
                    <a:bodyPr/>
                    <a:lstStyle/>
                    <a:p>
                      <a:r>
                        <a:rPr lang="en-US" sz="1000"/>
                        <a:t>3068</a:t>
                      </a:r>
                      <a:endParaRPr lang="en-US" sz="1000"/>
                    </a:p>
                  </a:txBody>
                  <a:tcPr/>
                </a:tc>
                <a:tc>
                  <a:txBody>
                    <a:bodyPr/>
                    <a:lstStyle/>
                    <a:p>
                      <a:r>
                        <a:rPr lang="en-US" sz="1000"/>
                        <a:t>2883</a:t>
                      </a:r>
                      <a:endParaRPr lang="en-US" sz="1000"/>
                    </a:p>
                  </a:txBody>
                  <a:tcPr/>
                </a:tc>
                <a:tc>
                  <a:txBody>
                    <a:bodyPr/>
                    <a:lstStyle/>
                    <a:p>
                      <a:r>
                        <a:rPr lang="en-US" sz="1000"/>
                        <a:t>149</a:t>
                      </a:r>
                      <a:endParaRPr lang="en-US" sz="1000"/>
                    </a:p>
                  </a:txBody>
                  <a:tcPr/>
                </a:tc>
                <a:tc>
                  <a:txBody>
                    <a:bodyPr/>
                    <a:lstStyle/>
                    <a:p>
                      <a:r>
                        <a:rPr lang="en-US" sz="1000"/>
                        <a:t>36</a:t>
                      </a:r>
                      <a:endParaRPr lang="en-US" sz="1000"/>
                    </a:p>
                  </a:txBody>
                  <a:tcPr/>
                </a:tc>
                <a:tc>
                  <a:txBody>
                    <a:bodyPr/>
                    <a:lstStyle/>
                    <a:p>
                      <a:r>
                        <a:rPr lang="en-US" sz="1000"/>
                        <a:t>0.1033%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53906732"/>
                  </a:ext>
                </a:extLst>
              </a:tr>
              <a:tr h="370840">
                <a:tc>
                  <a:txBody>
                    <a:bodyPr/>
                    <a:lstStyle/>
                    <a:p>
                      <a:r>
                        <a:rPr lang="en-US" sz="1000" b="1"/>
                        <a:t>DW (</a:t>
                      </a:r>
                      <a:r>
                        <a:rPr lang="ar-AE" sz="1000" b="1"/>
                        <a:t>عربية) - 2016-12-31 17:00:09</a:t>
                      </a:r>
                      <a:r>
                        <a:rPr lang="ar-AE" sz="1000"/>
                        <a:t>
مقتل السفير اليوناني في البرازيل.. وزوجته مع عشيقها متهمان</a:t>
                      </a:r>
                      <a:endParaRPr lang="en-US" sz="1000"/>
                    </a:p>
                  </a:txBody>
                  <a:tcPr/>
                </a:tc>
                <a:tc>
                  <a:txBody>
                    <a:bodyPr/>
                    <a:lstStyle/>
                    <a:p>
                      <a:r>
                        <a:rPr lang="en-US" sz="1000"/>
                        <a:t>707</a:t>
                      </a:r>
                      <a:endParaRPr lang="en-US" sz="1000"/>
                    </a:p>
                  </a:txBody>
                  <a:tcPr/>
                </a:tc>
                <a:tc>
                  <a:txBody>
                    <a:bodyPr/>
                    <a:lstStyle/>
                    <a:p>
                      <a:r>
                        <a:rPr lang="en-US" sz="1000"/>
                        <a:t>673</a:t>
                      </a:r>
                      <a:endParaRPr lang="en-US" sz="1000"/>
                    </a:p>
                  </a:txBody>
                  <a:tcPr/>
                </a:tc>
                <a:tc>
                  <a:txBody>
                    <a:bodyPr/>
                    <a:lstStyle/>
                    <a:p>
                      <a:r>
                        <a:rPr lang="en-US" sz="1000"/>
                        <a:t>25</a:t>
                      </a:r>
                      <a:endParaRPr lang="en-US" sz="1000"/>
                    </a:p>
                  </a:txBody>
                  <a:tcPr/>
                </a:tc>
                <a:tc>
                  <a:txBody>
                    <a:bodyPr/>
                    <a:lstStyle/>
                    <a:p>
                      <a:r>
                        <a:rPr lang="en-US" sz="1000"/>
                        <a:t>9</a:t>
                      </a:r>
                      <a:endParaRPr lang="en-US" sz="1000"/>
                    </a:p>
                  </a:txBody>
                  <a:tcPr/>
                </a:tc>
                <a:tc>
                  <a:txBody>
                    <a:bodyPr/>
                    <a:lstStyle/>
                    <a:p>
                      <a:r>
                        <a:rPr lang="en-US" sz="1000"/>
                        <a:t>0.0238%</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50893578"/>
                  </a:ext>
                </a:extLst>
              </a:tr>
            </a:tbl>
          </a:graphicData>
        </a:graphic>
      </p:graphicFrame>
      <p:sp>
        <p:nvSpPr>
          <p:cNvPr id="4" name="Text Placeholder 3"/>
          <p:cNvSpPr>
            <a:spLocks noGrp="1"/>
          </p:cNvSpPr>
          <p:nvPr>
            <p:ph type="body" sz="quarter" idx="14"/>
          </p:nvPr>
        </p:nvSpPr>
        <p:spPr/>
        <p:txBody>
          <a:bodyPr/>
          <a:lstStyle/>
          <a:p>
            <a:r>
              <a:rPr lang="en-US"/>
              <a:t>05/01/2016 - 12/31/2016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5872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866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6915282"/>
                    </a:ext>
                  </a:extLst>
                </a:gridCol>
                <a:gridCol w="658368">
                  <a:extLst>
                    <a:ext uri="{9D8B030D-6E8A-4147-A177-3AD203B41FA5}">
                      <a16:colId xmlns:a16="http://schemas.microsoft.com/office/drawing/2014/main" val="2394621388"/>
                    </a:ext>
                  </a:extLst>
                </a:gridCol>
                <a:gridCol w="658368">
                  <a:extLst>
                    <a:ext uri="{9D8B030D-6E8A-4147-A177-3AD203B41FA5}">
                      <a16:colId xmlns:a16="http://schemas.microsoft.com/office/drawing/2014/main" val="957938662"/>
                    </a:ext>
                  </a:extLst>
                </a:gridCol>
                <a:gridCol w="658368">
                  <a:extLst>
                    <a:ext uri="{9D8B030D-6E8A-4147-A177-3AD203B41FA5}">
                      <a16:colId xmlns:a16="http://schemas.microsoft.com/office/drawing/2014/main" val="959411749"/>
                    </a:ext>
                  </a:extLst>
                </a:gridCol>
                <a:gridCol w="658368">
                  <a:extLst>
                    <a:ext uri="{9D8B030D-6E8A-4147-A177-3AD203B41FA5}">
                      <a16:colId xmlns:a16="http://schemas.microsoft.com/office/drawing/2014/main" val="229998181"/>
                    </a:ext>
                  </a:extLst>
                </a:gridCol>
                <a:gridCol w="658368">
                  <a:extLst>
                    <a:ext uri="{9D8B030D-6E8A-4147-A177-3AD203B41FA5}">
                      <a16:colId xmlns:a16="http://schemas.microsoft.com/office/drawing/2014/main" val="1933478234"/>
                    </a:ext>
                  </a:extLst>
                </a:gridCol>
                <a:gridCol w="658368">
                  <a:extLst>
                    <a:ext uri="{9D8B030D-6E8A-4147-A177-3AD203B41FA5}">
                      <a16:colId xmlns:a16="http://schemas.microsoft.com/office/drawing/2014/main" val="2815244823"/>
                    </a:ext>
                  </a:extLst>
                </a:gridCol>
                <a:gridCol w="658368">
                  <a:extLst>
                    <a:ext uri="{9D8B030D-6E8A-4147-A177-3AD203B41FA5}">
                      <a16:colId xmlns:a16="http://schemas.microsoft.com/office/drawing/2014/main" val="127165340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86630579"/>
                  </a:ext>
                </a:extLst>
              </a:tr>
              <a:tr h="370840">
                <a:tc>
                  <a:txBody>
                    <a:bodyPr/>
                    <a:lstStyle/>
                    <a:p>
                      <a:r>
                        <a:rPr lang="en-US" sz="1000" b="1"/>
                        <a:t>DW (</a:t>
                      </a:r>
                      <a:r>
                        <a:rPr lang="ar-AE" sz="1000" b="1"/>
                        <a:t>عربية) - 2016-12-31 16:21:46</a:t>
                      </a:r>
                      <a:r>
                        <a:rPr lang="ar-AE" sz="1000"/>
                        <a:t>
خبير نفسي: من المفيد أن تعلم أنك لست وحدك في هذه المأساة</a:t>
                      </a:r>
                      <a:endParaRPr lang="en-US" sz="1000"/>
                    </a:p>
                  </a:txBody>
                  <a:tcPr/>
                </a:tc>
                <a:tc>
                  <a:txBody>
                    <a:bodyPr/>
                    <a:lstStyle/>
                    <a:p>
                      <a:r>
                        <a:rPr lang="en-US" sz="1000"/>
                        <a:t>310</a:t>
                      </a:r>
                      <a:endParaRPr lang="en-US" sz="1000"/>
                    </a:p>
                  </a:txBody>
                  <a:tcPr/>
                </a:tc>
                <a:tc>
                  <a:txBody>
                    <a:bodyPr/>
                    <a:lstStyle/>
                    <a:p>
                      <a:r>
                        <a:rPr lang="en-US" sz="1000"/>
                        <a:t>299</a:t>
                      </a:r>
                      <a:endParaRPr lang="en-US" sz="1000"/>
                    </a:p>
                  </a:txBody>
                  <a:tcPr/>
                </a:tc>
                <a:tc>
                  <a:txBody>
                    <a:bodyPr/>
                    <a:lstStyle/>
                    <a:p>
                      <a:r>
                        <a:rPr lang="en-US" sz="1000"/>
                        <a:t>7</a:t>
                      </a:r>
                      <a:endParaRPr lang="en-US" sz="1000"/>
                    </a:p>
                  </a:txBody>
                  <a:tcPr/>
                </a:tc>
                <a:tc>
                  <a:txBody>
                    <a:bodyPr/>
                    <a:lstStyle/>
                    <a:p>
                      <a:r>
                        <a:rPr lang="en-US" sz="1000"/>
                        <a:t>4</a:t>
                      </a:r>
                      <a:endParaRPr lang="en-US" sz="1000"/>
                    </a:p>
                  </a:txBody>
                  <a:tcPr/>
                </a:tc>
                <a:tc>
                  <a:txBody>
                    <a:bodyPr/>
                    <a:lstStyle/>
                    <a:p>
                      <a:r>
                        <a:rPr lang="en-US" sz="1000"/>
                        <a:t>0.0104%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2663703"/>
                  </a:ext>
                </a:extLst>
              </a:tr>
              <a:tr h="370840">
                <a:tc>
                  <a:txBody>
                    <a:bodyPr/>
                    <a:lstStyle/>
                    <a:p>
                      <a:r>
                        <a:rPr lang="en-US" sz="1000" b="1"/>
                        <a:t>DW (</a:t>
                      </a:r>
                      <a:r>
                        <a:rPr lang="ar-AE" sz="1000" b="1"/>
                        <a:t>عربية) - 2016-12-31 16:19:14</a:t>
                      </a:r>
                      <a:r>
                        <a:rPr lang="ar-AE" sz="1000"/>
                        <a:t>
العالم يحتفل بعام 2017 وسط إجراءات أمنية مشددة</a:t>
                      </a:r>
                      <a:endParaRPr lang="en-US" sz="1000"/>
                    </a:p>
                  </a:txBody>
                  <a:tcPr/>
                </a:tc>
                <a:tc>
                  <a:txBody>
                    <a:bodyPr/>
                    <a:lstStyle/>
                    <a:p>
                      <a:r>
                        <a:rPr lang="en-US" sz="1000"/>
                        <a:t>620</a:t>
                      </a:r>
                      <a:endParaRPr lang="en-US" sz="1000"/>
                    </a:p>
                  </a:txBody>
                  <a:tcPr/>
                </a:tc>
                <a:tc>
                  <a:txBody>
                    <a:bodyPr/>
                    <a:lstStyle/>
                    <a:p>
                      <a:r>
                        <a:rPr lang="en-US" sz="1000"/>
                        <a:t>602</a:t>
                      </a:r>
                      <a:endParaRPr lang="en-US" sz="1000"/>
                    </a:p>
                  </a:txBody>
                  <a:tcPr/>
                </a:tc>
                <a:tc>
                  <a:txBody>
                    <a:bodyPr/>
                    <a:lstStyle/>
                    <a:p>
                      <a:r>
                        <a:rPr lang="en-US" sz="1000"/>
                        <a:t>12</a:t>
                      </a:r>
                      <a:endParaRPr lang="en-US" sz="1000"/>
                    </a:p>
                  </a:txBody>
                  <a:tcPr/>
                </a:tc>
                <a:tc>
                  <a:txBody>
                    <a:bodyPr/>
                    <a:lstStyle/>
                    <a:p>
                      <a:r>
                        <a:rPr lang="en-US" sz="1000"/>
                        <a:t>6</a:t>
                      </a:r>
                      <a:endParaRPr lang="en-US" sz="1000"/>
                    </a:p>
                  </a:txBody>
                  <a:tcPr/>
                </a:tc>
                <a:tc>
                  <a:txBody>
                    <a:bodyPr/>
                    <a:lstStyle/>
                    <a:p>
                      <a:r>
                        <a:rPr lang="en-US" sz="1000"/>
                        <a:t>0.0209%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92599604"/>
                  </a:ext>
                </a:extLst>
              </a:tr>
              <a:tr h="370840">
                <a:tc>
                  <a:txBody>
                    <a:bodyPr/>
                    <a:lstStyle/>
                    <a:p>
                      <a:r>
                        <a:rPr lang="en-US" sz="1000" b="1"/>
                        <a:t>DW (</a:t>
                      </a:r>
                      <a:r>
                        <a:rPr lang="ar-AE" sz="1000" b="1"/>
                        <a:t>عربية) - 2016-12-31 16:05:21</a:t>
                      </a:r>
                      <a:r>
                        <a:rPr lang="ar-AE" sz="1000"/>
                        <a:t>
ميركل: عندما نضع أمام أعيننا صور حلب المدمرة، يمكننا القول إنه كان صحيحا أن بلدنا استقبل في السنة الماضية الأشخاص الذين هم بحاجة حقيقية إلى حمايتنا</a:t>
                      </a:r>
                      <a:endParaRPr lang="en-US" sz="1000"/>
                    </a:p>
                  </a:txBody>
                  <a:tcPr/>
                </a:tc>
                <a:tc>
                  <a:txBody>
                    <a:bodyPr/>
                    <a:lstStyle/>
                    <a:p>
                      <a:r>
                        <a:rPr lang="en-US" sz="1000"/>
                        <a:t>6911</a:t>
                      </a:r>
                      <a:endParaRPr lang="en-US" sz="1000"/>
                    </a:p>
                  </a:txBody>
                  <a:tcPr/>
                </a:tc>
                <a:tc>
                  <a:txBody>
                    <a:bodyPr/>
                    <a:lstStyle/>
                    <a:p>
                      <a:r>
                        <a:rPr lang="en-US" sz="1000"/>
                        <a:t>5887</a:t>
                      </a:r>
                      <a:endParaRPr lang="en-US" sz="1000"/>
                    </a:p>
                  </a:txBody>
                  <a:tcPr/>
                </a:tc>
                <a:tc>
                  <a:txBody>
                    <a:bodyPr/>
                    <a:lstStyle/>
                    <a:p>
                      <a:r>
                        <a:rPr lang="en-US" sz="1000"/>
                        <a:t>306</a:t>
                      </a:r>
                      <a:endParaRPr lang="en-US" sz="1000"/>
                    </a:p>
                  </a:txBody>
                  <a:tcPr/>
                </a:tc>
                <a:tc>
                  <a:txBody>
                    <a:bodyPr/>
                    <a:lstStyle/>
                    <a:p>
                      <a:r>
                        <a:rPr lang="en-US" sz="1000"/>
                        <a:t>718</a:t>
                      </a:r>
                      <a:endParaRPr lang="en-US" sz="1000"/>
                    </a:p>
                  </a:txBody>
                  <a:tcPr/>
                </a:tc>
                <a:tc>
                  <a:txBody>
                    <a:bodyPr/>
                    <a:lstStyle/>
                    <a:p>
                      <a:r>
                        <a:rPr lang="en-US" sz="1000"/>
                        <a:t>0.2327%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14685545"/>
                  </a:ext>
                </a:extLst>
              </a:tr>
              <a:tr h="370840">
                <a:tc>
                  <a:txBody>
                    <a:bodyPr/>
                    <a:lstStyle/>
                    <a:p>
                      <a:r>
                        <a:rPr lang="en-US" sz="1000" b="1"/>
                        <a:t>DW (</a:t>
                      </a:r>
                      <a:r>
                        <a:rPr lang="ar-AE" sz="1000" b="1"/>
                        <a:t>عربية) - 2016-12-31 15:00:11</a:t>
                      </a:r>
                      <a:r>
                        <a:rPr lang="ar-AE" sz="1000"/>
                        <a:t>
محكمة مصرية تقضي بـ "سلامة" اتفاقية جزيرتي تيران وصنافير</a:t>
                      </a:r>
                      <a:endParaRPr lang="en-US" sz="1000"/>
                    </a:p>
                  </a:txBody>
                  <a:tcPr/>
                </a:tc>
                <a:tc>
                  <a:txBody>
                    <a:bodyPr/>
                    <a:lstStyle/>
                    <a:p>
                      <a:r>
                        <a:rPr lang="en-US" sz="1000"/>
                        <a:t>384</a:t>
                      </a:r>
                      <a:endParaRPr lang="en-US" sz="1000"/>
                    </a:p>
                  </a:txBody>
                  <a:tcPr/>
                </a:tc>
                <a:tc>
                  <a:txBody>
                    <a:bodyPr/>
                    <a:lstStyle/>
                    <a:p>
                      <a:r>
                        <a:rPr lang="en-US" sz="1000"/>
                        <a:t>346</a:t>
                      </a:r>
                      <a:endParaRPr lang="en-US" sz="1000"/>
                    </a:p>
                  </a:txBody>
                  <a:tcPr/>
                </a:tc>
                <a:tc>
                  <a:txBody>
                    <a:bodyPr/>
                    <a:lstStyle/>
                    <a:p>
                      <a:r>
                        <a:rPr lang="en-US" sz="1000"/>
                        <a:t>27</a:t>
                      </a:r>
                      <a:endParaRPr lang="en-US" sz="1000"/>
                    </a:p>
                  </a:txBody>
                  <a:tcPr/>
                </a:tc>
                <a:tc>
                  <a:txBody>
                    <a:bodyPr/>
                    <a:lstStyle/>
                    <a:p>
                      <a:r>
                        <a:rPr lang="en-US" sz="1000"/>
                        <a:t>11</a:t>
                      </a:r>
                      <a:endParaRPr lang="en-US" sz="1000"/>
                    </a:p>
                  </a:txBody>
                  <a:tcPr/>
                </a:tc>
                <a:tc>
                  <a:txBody>
                    <a:bodyPr/>
                    <a:lstStyle/>
                    <a:p>
                      <a:r>
                        <a:rPr lang="en-US" sz="1000"/>
                        <a:t>0.0129%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5464738"/>
                  </a:ext>
                </a:extLst>
              </a:tr>
              <a:tr h="370840">
                <a:tc>
                  <a:txBody>
                    <a:bodyPr/>
                    <a:lstStyle/>
                    <a:p>
                      <a:r>
                        <a:rPr lang="en-US" sz="1000" b="1"/>
                        <a:t>DW (</a:t>
                      </a:r>
                      <a:r>
                        <a:rPr lang="ar-AE" sz="1000" b="1"/>
                        <a:t>عربية) - 2016-12-31 14:38:00</a:t>
                      </a:r>
                      <a:r>
                        <a:rPr lang="ar-AE" sz="1000"/>
                        <a:t>
يورغن كلوب يتحدث عن التحدي المقبل بالنسبة لغوتسه</a:t>
                      </a:r>
                      <a:endParaRPr lang="en-US" sz="1000"/>
                    </a:p>
                  </a:txBody>
                  <a:tcPr/>
                </a:tc>
                <a:tc>
                  <a:txBody>
                    <a:bodyPr/>
                    <a:lstStyle/>
                    <a:p>
                      <a:r>
                        <a:rPr lang="en-US" sz="1000"/>
                        <a:t>173</a:t>
                      </a:r>
                      <a:endParaRPr lang="en-US" sz="1000"/>
                    </a:p>
                  </a:txBody>
                  <a:tcPr/>
                </a:tc>
                <a:tc>
                  <a:txBody>
                    <a:bodyPr/>
                    <a:lstStyle/>
                    <a:p>
                      <a:r>
                        <a:rPr lang="en-US" sz="1000"/>
                        <a:t>171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0.0058%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32110794"/>
                  </a:ext>
                </a:extLst>
              </a:tr>
              <a:tr h="370840">
                <a:tc>
                  <a:txBody>
                    <a:bodyPr/>
                    <a:lstStyle/>
                    <a:p>
                      <a:r>
                        <a:rPr lang="en-US" sz="1000" b="1"/>
                        <a:t>DW (</a:t>
                      </a:r>
                      <a:r>
                        <a:rPr lang="ar-AE" sz="1000" b="1"/>
                        <a:t>عربية) - 2016-12-31 14:01:52</a:t>
                      </a:r>
                      <a:r>
                        <a:rPr lang="ar-AE" sz="1000"/>
                        <a:t>
شتاينماير: التماسك الاجتماعي هو السلاح الأقوى في مواجهة الإرهاب</a:t>
                      </a:r>
                      <a:endParaRPr lang="en-US" sz="1000"/>
                    </a:p>
                  </a:txBody>
                  <a:tcPr/>
                </a:tc>
                <a:tc>
                  <a:txBody>
                    <a:bodyPr/>
                    <a:lstStyle/>
                    <a:p>
                      <a:r>
                        <a:rPr lang="en-US" sz="1000"/>
                        <a:t>751</a:t>
                      </a:r>
                      <a:endParaRPr lang="en-US" sz="1000"/>
                    </a:p>
                  </a:txBody>
                  <a:tcPr/>
                </a:tc>
                <a:tc>
                  <a:txBody>
                    <a:bodyPr/>
                    <a:lstStyle/>
                    <a:p>
                      <a:r>
                        <a:rPr lang="en-US" sz="1000"/>
                        <a:t>713</a:t>
                      </a:r>
                      <a:endParaRPr lang="en-US" sz="1000"/>
                    </a:p>
                  </a:txBody>
                  <a:tcPr/>
                </a:tc>
                <a:tc>
                  <a:txBody>
                    <a:bodyPr/>
                    <a:lstStyle/>
                    <a:p>
                      <a:r>
                        <a:rPr lang="en-US" sz="1000"/>
                        <a:t>30</a:t>
                      </a:r>
                      <a:endParaRPr lang="en-US" sz="1000"/>
                    </a:p>
                  </a:txBody>
                  <a:tcPr/>
                </a:tc>
                <a:tc>
                  <a:txBody>
                    <a:bodyPr/>
                    <a:lstStyle/>
                    <a:p>
                      <a:r>
                        <a:rPr lang="en-US" sz="1000"/>
                        <a:t>8</a:t>
                      </a:r>
                      <a:endParaRPr lang="en-US" sz="1000"/>
                    </a:p>
                  </a:txBody>
                  <a:tcPr/>
                </a:tc>
                <a:tc>
                  <a:txBody>
                    <a:bodyPr/>
                    <a:lstStyle/>
                    <a:p>
                      <a:r>
                        <a:rPr lang="en-US" sz="1000"/>
                        <a:t>0.0253%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26344000"/>
                  </a:ext>
                </a:extLst>
              </a:tr>
              <a:tr h="370840">
                <a:tc>
                  <a:txBody>
                    <a:bodyPr/>
                    <a:lstStyle/>
                    <a:p>
                      <a:r>
                        <a:rPr lang="en-US" sz="1000" b="1"/>
                        <a:t>DW (</a:t>
                      </a:r>
                      <a:r>
                        <a:rPr lang="ar-AE" sz="1000" b="1"/>
                        <a:t>عربية) - 2016-12-31 13:54:00</a:t>
                      </a:r>
                      <a:r>
                        <a:rPr lang="ar-AE" sz="1000"/>
                        <a:t>
أتحداك ألا تضحك!
أبرز اللقطات الطريفة من عالم الرياضة خلال 2016.
المزيد من الصور على هذا الرابط: </a:t>
                      </a:r>
                      <a:r>
                        <a:rPr lang="en-US" sz="1000"/>
                        <a:t>http://dw.com/p/2V5Ot</a:t>
                      </a:r>
                      <a:endParaRPr lang="en-US" sz="1000"/>
                    </a:p>
                  </a:txBody>
                  <a:tcPr/>
                </a:tc>
                <a:tc>
                  <a:txBody>
                    <a:bodyPr/>
                    <a:lstStyle/>
                    <a:p>
                      <a:r>
                        <a:rPr lang="en-US" sz="1000"/>
                        <a:t>1511</a:t>
                      </a:r>
                      <a:endParaRPr lang="en-US" sz="1000"/>
                    </a:p>
                  </a:txBody>
                  <a:tcPr/>
                </a:tc>
                <a:tc>
                  <a:txBody>
                    <a:bodyPr/>
                    <a:lstStyle/>
                    <a:p>
                      <a:r>
                        <a:rPr lang="en-US" sz="1000"/>
                        <a:t>1452</a:t>
                      </a:r>
                      <a:endParaRPr lang="en-US" sz="1000"/>
                    </a:p>
                  </a:txBody>
                  <a:tcPr/>
                </a:tc>
                <a:tc>
                  <a:txBody>
                    <a:bodyPr/>
                    <a:lstStyle/>
                    <a:p>
                      <a:r>
                        <a:rPr lang="en-US" sz="1000"/>
                        <a:t>35</a:t>
                      </a:r>
                      <a:endParaRPr lang="en-US" sz="1000"/>
                    </a:p>
                  </a:txBody>
                  <a:tcPr/>
                </a:tc>
                <a:tc>
                  <a:txBody>
                    <a:bodyPr/>
                    <a:lstStyle/>
                    <a:p>
                      <a:r>
                        <a:rPr lang="en-US" sz="1000"/>
                        <a:t>24</a:t>
                      </a:r>
                      <a:endParaRPr lang="en-US" sz="1000"/>
                    </a:p>
                  </a:txBody>
                  <a:tcPr/>
                </a:tc>
                <a:tc>
                  <a:txBody>
                    <a:bodyPr/>
                    <a:lstStyle/>
                    <a:p>
                      <a:r>
                        <a:rPr lang="en-US" sz="1000"/>
                        <a:t>0.0509%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28318417"/>
                  </a:ext>
                </a:extLst>
              </a:tr>
              <a:tr h="370840">
                <a:tc>
                  <a:txBody>
                    <a:bodyPr/>
                    <a:lstStyle/>
                    <a:p>
                      <a:r>
                        <a:rPr lang="en-US" sz="1000" b="1"/>
                        <a:t>DW (</a:t>
                      </a:r>
                      <a:r>
                        <a:rPr lang="ar-AE" sz="1000" b="1"/>
                        <a:t>عربية) - 2016-12-31 13:44:31</a:t>
                      </a:r>
                      <a:r>
                        <a:rPr lang="ar-AE" sz="1000"/>
                        <a:t>
ميركل: نحن أحرار ومنفتحون وإنسانيون، وطريقة عيشنا لا يحددها الإرهابيون</a:t>
                      </a:r>
                      <a:endParaRPr lang="en-US" sz="1000"/>
                    </a:p>
                  </a:txBody>
                  <a:tcPr/>
                </a:tc>
                <a:tc>
                  <a:txBody>
                    <a:bodyPr/>
                    <a:lstStyle/>
                    <a:p>
                      <a:r>
                        <a:rPr lang="en-US" sz="1000"/>
                        <a:t>11251</a:t>
                      </a:r>
                      <a:endParaRPr lang="en-US" sz="1000"/>
                    </a:p>
                  </a:txBody>
                  <a:tcPr/>
                </a:tc>
                <a:tc>
                  <a:txBody>
                    <a:bodyPr/>
                    <a:lstStyle/>
                    <a:p>
                      <a:r>
                        <a:rPr lang="en-US" sz="1000"/>
                        <a:t>9181</a:t>
                      </a:r>
                      <a:endParaRPr lang="en-US" sz="1000"/>
                    </a:p>
                  </a:txBody>
                  <a:tcPr/>
                </a:tc>
                <a:tc>
                  <a:txBody>
                    <a:bodyPr/>
                    <a:lstStyle/>
                    <a:p>
                      <a:r>
                        <a:rPr lang="en-US" sz="1000"/>
                        <a:t>516</a:t>
                      </a:r>
                      <a:endParaRPr lang="en-US" sz="1000"/>
                    </a:p>
                  </a:txBody>
                  <a:tcPr/>
                </a:tc>
                <a:tc>
                  <a:txBody>
                    <a:bodyPr/>
                    <a:lstStyle/>
                    <a:p>
                      <a:r>
                        <a:rPr lang="en-US" sz="1000"/>
                        <a:t>1554</a:t>
                      </a:r>
                      <a:endParaRPr lang="en-US" sz="1000"/>
                    </a:p>
                  </a:txBody>
                  <a:tcPr/>
                </a:tc>
                <a:tc>
                  <a:txBody>
                    <a:bodyPr/>
                    <a:lstStyle/>
                    <a:p>
                      <a:r>
                        <a:rPr lang="en-US" sz="1000"/>
                        <a:t>0.3788%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11473870"/>
                  </a:ext>
                </a:extLst>
              </a:tr>
              <a:tr h="370840">
                <a:tc>
                  <a:txBody>
                    <a:bodyPr/>
                    <a:lstStyle/>
                    <a:p>
                      <a:r>
                        <a:rPr lang="en-US" sz="1000" b="1"/>
                        <a:t>DW (</a:t>
                      </a:r>
                      <a:r>
                        <a:rPr lang="ar-AE" sz="1000" b="1"/>
                        <a:t>عربية) - 2016-12-31 12:54:09</a:t>
                      </a:r>
                      <a:r>
                        <a:rPr lang="ar-AE" sz="1000"/>
                        <a:t>
معارضون سوريون يهددون بإلغاء الهدنة "إذا استمر النظام بخرقها"</a:t>
                      </a:r>
                      <a:endParaRPr lang="en-US" sz="1000"/>
                    </a:p>
                  </a:txBody>
                  <a:tcPr/>
                </a:tc>
                <a:tc>
                  <a:txBody>
                    <a:bodyPr/>
                    <a:lstStyle/>
                    <a:p>
                      <a:r>
                        <a:rPr lang="en-US" sz="1000"/>
                        <a:t>426</a:t>
                      </a:r>
                      <a:endParaRPr lang="en-US" sz="1000"/>
                    </a:p>
                  </a:txBody>
                  <a:tcPr/>
                </a:tc>
                <a:tc>
                  <a:txBody>
                    <a:bodyPr/>
                    <a:lstStyle/>
                    <a:p>
                      <a:r>
                        <a:rPr lang="en-US" sz="1000"/>
                        <a:t>410</a:t>
                      </a:r>
                      <a:endParaRPr lang="en-US" sz="1000"/>
                    </a:p>
                  </a:txBody>
                  <a:tcPr/>
                </a:tc>
                <a:tc>
                  <a:txBody>
                    <a:bodyPr/>
                    <a:lstStyle/>
                    <a:p>
                      <a:r>
                        <a:rPr lang="en-US" sz="1000"/>
                        <a:t>14</a:t>
                      </a:r>
                      <a:endParaRPr lang="en-US" sz="1000"/>
                    </a:p>
                  </a:txBody>
                  <a:tcPr/>
                </a:tc>
                <a:tc>
                  <a:txBody>
                    <a:bodyPr/>
                    <a:lstStyle/>
                    <a:p>
                      <a:r>
                        <a:rPr lang="en-US" sz="1000"/>
                        <a:t>2</a:t>
                      </a:r>
                      <a:endParaRPr lang="en-US" sz="1000"/>
                    </a:p>
                  </a:txBody>
                  <a:tcPr/>
                </a:tc>
                <a:tc>
                  <a:txBody>
                    <a:bodyPr/>
                    <a:lstStyle/>
                    <a:p>
                      <a:r>
                        <a:rPr lang="en-US" sz="1000"/>
                        <a:t>0.0143%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52158006"/>
                  </a:ext>
                </a:extLst>
              </a:tr>
            </a:tbl>
          </a:graphicData>
        </a:graphic>
      </p:graphicFrame>
      <p:sp>
        <p:nvSpPr>
          <p:cNvPr id="4" name="Text Placeholder 3"/>
          <p:cNvSpPr>
            <a:spLocks noGrp="1"/>
          </p:cNvSpPr>
          <p:nvPr>
            <p:ph type="body" sz="quarter" idx="14"/>
          </p:nvPr>
        </p:nvSpPr>
        <p:spPr/>
        <p:txBody>
          <a:bodyPr/>
          <a:lstStyle/>
          <a:p>
            <a:r>
              <a:rPr lang="en-US"/>
              <a:t>05/01/2016 - 12/31/2016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3352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444</Words>
  <Application>Microsoft Office PowerPoint</Application>
  <PresentationFormat>On-screen Show (4:3)</PresentationFormat>
  <Paragraphs>233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2017-02-09T16:39:43Z</dcterms:created>
  <dcterms:modified xsi:type="dcterms:W3CDTF">2017-02-09T16:40:17Z</dcterms:modified>
</cp:coreProperties>
</file>