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
      <p:font typeface="Nyala" panose="02000504070300020003" pitchFamily="2" charset="0"/>
      <p:regular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font" Target="fonts/font4.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990872234"/>
              </p:ext>
            </p:extLst>
          </p:nvPr>
        </p:nvGraphicFramePr>
        <p:xfrm>
          <a:off x="457200" y="1731963"/>
          <a:ext cx="8229600" cy="256032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1698738"/>
                    </a:ext>
                  </a:extLst>
                </a:gridCol>
                <a:gridCol w="658368">
                  <a:extLst>
                    <a:ext uri="{9D8B030D-6E8A-4147-A177-3AD203B41FA5}">
                      <a16:colId xmlns:a16="http://schemas.microsoft.com/office/drawing/2014/main" val="10014906"/>
                    </a:ext>
                  </a:extLst>
                </a:gridCol>
                <a:gridCol w="658368">
                  <a:extLst>
                    <a:ext uri="{9D8B030D-6E8A-4147-A177-3AD203B41FA5}">
                      <a16:colId xmlns:a16="http://schemas.microsoft.com/office/drawing/2014/main" val="3116809588"/>
                    </a:ext>
                  </a:extLst>
                </a:gridCol>
                <a:gridCol w="658368">
                  <a:extLst>
                    <a:ext uri="{9D8B030D-6E8A-4147-A177-3AD203B41FA5}">
                      <a16:colId xmlns:a16="http://schemas.microsoft.com/office/drawing/2014/main" val="507706022"/>
                    </a:ext>
                  </a:extLst>
                </a:gridCol>
                <a:gridCol w="658368">
                  <a:extLst>
                    <a:ext uri="{9D8B030D-6E8A-4147-A177-3AD203B41FA5}">
                      <a16:colId xmlns:a16="http://schemas.microsoft.com/office/drawing/2014/main" val="2644210445"/>
                    </a:ext>
                  </a:extLst>
                </a:gridCol>
                <a:gridCol w="658368">
                  <a:extLst>
                    <a:ext uri="{9D8B030D-6E8A-4147-A177-3AD203B41FA5}">
                      <a16:colId xmlns:a16="http://schemas.microsoft.com/office/drawing/2014/main" val="4161128926"/>
                    </a:ext>
                  </a:extLst>
                </a:gridCol>
                <a:gridCol w="658368">
                  <a:extLst>
                    <a:ext uri="{9D8B030D-6E8A-4147-A177-3AD203B41FA5}">
                      <a16:colId xmlns:a16="http://schemas.microsoft.com/office/drawing/2014/main" val="128300276"/>
                    </a:ext>
                  </a:extLst>
                </a:gridCol>
                <a:gridCol w="658368">
                  <a:extLst>
                    <a:ext uri="{9D8B030D-6E8A-4147-A177-3AD203B41FA5}">
                      <a16:colId xmlns:a16="http://schemas.microsoft.com/office/drawing/2014/main" val="3688453013"/>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165370158"/>
                  </a:ext>
                </a:extLst>
              </a:tr>
              <a:tr h="370840">
                <a:tc>
                  <a:txBody>
                    <a:bodyPr/>
                    <a:lstStyle/>
                    <a:p>
                      <a:r>
                        <a:rPr lang="en-US" sz="1000" b="1"/>
                        <a:t>DW (Amharic) - 2016-08-31 16:55:27</a:t>
                      </a:r>
                      <a:r>
                        <a:rPr lang="en-US" sz="1000"/>
                        <a:t>
</a:t>
                      </a:r>
                      <a:r>
                        <a:rPr lang="am-ET" sz="1000"/>
                        <a:t>በኦሮሚያ እና የአማራ ክልሎች በተቀሰቀሱ ተቃውሞዎች ውጥረት ውስጥ የሚገኘው የኢትዮጵያ መንግስት በአዲሱ ዓመት የአወቃቀር ለውጥ እንደሚያደርግ ፍንጭ ሰጥቷል። የጠቅላይ ሚኒስትር ሐይለማርያም ደሳለኝ ፓርቲም ይሁን መንግስት የገጠመውን ቀውስ በዘላቂነት መፍትሔ ለማበጀቱ ግን ተቺዎቹ ጥርጣሬ አላቸው። 
</a:t>
                      </a:r>
                      <a:r>
                        <a:rPr lang="en-US" sz="1000"/>
                        <a:t>http://www.dw.com/am/</a:t>
                      </a:r>
                      <a:r>
                        <a:rPr lang="am-ET" sz="1000"/>
                        <a:t>የልማታዊው-መንግስት-ቅርቃር/</a:t>
                      </a:r>
                      <a:r>
                        <a:rPr lang="en-US" sz="1000"/>
                        <a:t>a-19516588</a:t>
                      </a:r>
                      <a:endParaRPr lang="en-US" sz="1000"/>
                    </a:p>
                  </a:txBody>
                  <a:tcPr/>
                </a:tc>
                <a:tc>
                  <a:txBody>
                    <a:bodyPr/>
                    <a:lstStyle/>
                    <a:p>
                      <a:r>
                        <a:rPr lang="en-US" sz="1000"/>
                        <a:t>766</a:t>
                      </a:r>
                      <a:endParaRPr lang="en-US" sz="1000"/>
                    </a:p>
                  </a:txBody>
                  <a:tcPr/>
                </a:tc>
                <a:tc>
                  <a:txBody>
                    <a:bodyPr/>
                    <a:lstStyle/>
                    <a:p>
                      <a:r>
                        <a:rPr lang="en-US" sz="1000"/>
                        <a:t>624</a:t>
                      </a:r>
                      <a:endParaRPr lang="en-US" sz="1000"/>
                    </a:p>
                  </a:txBody>
                  <a:tcPr/>
                </a:tc>
                <a:tc>
                  <a:txBody>
                    <a:bodyPr/>
                    <a:lstStyle/>
                    <a:p>
                      <a:r>
                        <a:rPr lang="en-US" sz="1000"/>
                        <a:t>77</a:t>
                      </a:r>
                      <a:endParaRPr lang="en-US" sz="1000"/>
                    </a:p>
                  </a:txBody>
                  <a:tcPr/>
                </a:tc>
                <a:tc>
                  <a:txBody>
                    <a:bodyPr/>
                    <a:lstStyle/>
                    <a:p>
                      <a:r>
                        <a:rPr lang="en-US" sz="1000"/>
                        <a:t>65</a:t>
                      </a:r>
                      <a:endParaRPr lang="en-US" sz="1000"/>
                    </a:p>
                  </a:txBody>
                  <a:tcPr/>
                </a:tc>
                <a:tc>
                  <a:txBody>
                    <a:bodyPr/>
                    <a:lstStyle/>
                    <a:p>
                      <a:r>
                        <a:rPr lang="en-US" sz="1000"/>
                        <a:t>0.1501%</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123882976"/>
                  </a:ext>
                </a:extLst>
              </a:tr>
              <a:tr h="370840">
                <a:tc>
                  <a:txBody>
                    <a:bodyPr/>
                    <a:lstStyle/>
                    <a:p>
                      <a:r>
                        <a:rPr lang="en-US" sz="1000" b="1"/>
                        <a:t>DW (Amharic) - 2016-08-31 16:54:03</a:t>
                      </a:r>
                      <a:r>
                        <a:rPr lang="en-US" sz="1000"/>
                        <a:t>
</a:t>
                      </a:r>
                      <a:r>
                        <a:rPr lang="am-ET" sz="1000"/>
                        <a:t>ከምርምሮቹ አንዱ ደግሞ ከብቶች መኖ በሚገኝበት ወራት ብቻ እንዲወልዱ የሚያደርግ  ነዉ ተብሏል ።
</a:t>
                      </a:r>
                      <a:r>
                        <a:rPr lang="en-US" sz="1000"/>
                        <a:t>http://www.dw.com/am/</a:t>
                      </a:r>
                      <a:r>
                        <a:rPr lang="am-ET" sz="1000"/>
                        <a:t>የእንሰሳት-ሕክምናና-ምርምር/</a:t>
                      </a:r>
                      <a:r>
                        <a:rPr lang="en-US" sz="1000"/>
                        <a:t>a-19516028</a:t>
                      </a:r>
                      <a:endParaRPr lang="en-US" sz="1000"/>
                    </a:p>
                  </a:txBody>
                  <a:tcPr/>
                </a:tc>
                <a:tc>
                  <a:txBody>
                    <a:bodyPr/>
                    <a:lstStyle/>
                    <a:p>
                      <a:r>
                        <a:rPr lang="en-US" sz="1000"/>
                        <a:t>186</a:t>
                      </a:r>
                      <a:endParaRPr lang="en-US" sz="1000"/>
                    </a:p>
                  </a:txBody>
                  <a:tcPr/>
                </a:tc>
                <a:tc>
                  <a:txBody>
                    <a:bodyPr/>
                    <a:lstStyle/>
                    <a:p>
                      <a:r>
                        <a:rPr lang="en-US" sz="1000"/>
                        <a:t>164</a:t>
                      </a:r>
                      <a:endParaRPr lang="en-US" sz="1000"/>
                    </a:p>
                  </a:txBody>
                  <a:tcPr/>
                </a:tc>
                <a:tc>
                  <a:txBody>
                    <a:bodyPr/>
                    <a:lstStyle/>
                    <a:p>
                      <a:r>
                        <a:rPr lang="en-US" sz="1000"/>
                        <a:t>7</a:t>
                      </a:r>
                      <a:endParaRPr lang="en-US" sz="1000"/>
                    </a:p>
                  </a:txBody>
                  <a:tcPr/>
                </a:tc>
                <a:tc>
                  <a:txBody>
                    <a:bodyPr/>
                    <a:lstStyle/>
                    <a:p>
                      <a:r>
                        <a:rPr lang="en-US" sz="1000"/>
                        <a:t>15</a:t>
                      </a:r>
                      <a:endParaRPr lang="en-US" sz="1000"/>
                    </a:p>
                  </a:txBody>
                  <a:tcPr/>
                </a:tc>
                <a:tc>
                  <a:txBody>
                    <a:bodyPr/>
                    <a:lstStyle/>
                    <a:p>
                      <a:r>
                        <a:rPr lang="en-US" sz="1000"/>
                        <a:t>0.0365%</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39428422"/>
                  </a:ext>
                </a:extLst>
              </a:tr>
            </a:tbl>
          </a:graphicData>
        </a:graphic>
      </p:graphicFrame>
      <p:sp>
        <p:nvSpPr>
          <p:cNvPr id="4" name="Text Placeholder 3"/>
          <p:cNvSpPr>
            <a:spLocks noGrp="1"/>
          </p:cNvSpPr>
          <p:nvPr>
            <p:ph type="body" sz="quarter" idx="14"/>
          </p:nvPr>
        </p:nvSpPr>
        <p:spPr/>
        <p:txBody>
          <a:bodyPr/>
          <a:lstStyle/>
          <a:p>
            <a:r>
              <a:rPr lang="en-US"/>
              <a:t>08/01/2016 - 08/31/2016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1403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907556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34819544"/>
                    </a:ext>
                  </a:extLst>
                </a:gridCol>
                <a:gridCol w="658368">
                  <a:extLst>
                    <a:ext uri="{9D8B030D-6E8A-4147-A177-3AD203B41FA5}">
                      <a16:colId xmlns:a16="http://schemas.microsoft.com/office/drawing/2014/main" val="2160958580"/>
                    </a:ext>
                  </a:extLst>
                </a:gridCol>
                <a:gridCol w="658368">
                  <a:extLst>
                    <a:ext uri="{9D8B030D-6E8A-4147-A177-3AD203B41FA5}">
                      <a16:colId xmlns:a16="http://schemas.microsoft.com/office/drawing/2014/main" val="299774285"/>
                    </a:ext>
                  </a:extLst>
                </a:gridCol>
                <a:gridCol w="658368">
                  <a:extLst>
                    <a:ext uri="{9D8B030D-6E8A-4147-A177-3AD203B41FA5}">
                      <a16:colId xmlns:a16="http://schemas.microsoft.com/office/drawing/2014/main" val="1288761496"/>
                    </a:ext>
                  </a:extLst>
                </a:gridCol>
                <a:gridCol w="658368">
                  <a:extLst>
                    <a:ext uri="{9D8B030D-6E8A-4147-A177-3AD203B41FA5}">
                      <a16:colId xmlns:a16="http://schemas.microsoft.com/office/drawing/2014/main" val="3009241277"/>
                    </a:ext>
                  </a:extLst>
                </a:gridCol>
                <a:gridCol w="658368">
                  <a:extLst>
                    <a:ext uri="{9D8B030D-6E8A-4147-A177-3AD203B41FA5}">
                      <a16:colId xmlns:a16="http://schemas.microsoft.com/office/drawing/2014/main" val="3768670254"/>
                    </a:ext>
                  </a:extLst>
                </a:gridCol>
                <a:gridCol w="658368">
                  <a:extLst>
                    <a:ext uri="{9D8B030D-6E8A-4147-A177-3AD203B41FA5}">
                      <a16:colId xmlns:a16="http://schemas.microsoft.com/office/drawing/2014/main" val="3652798072"/>
                    </a:ext>
                  </a:extLst>
                </a:gridCol>
                <a:gridCol w="658368">
                  <a:extLst>
                    <a:ext uri="{9D8B030D-6E8A-4147-A177-3AD203B41FA5}">
                      <a16:colId xmlns:a16="http://schemas.microsoft.com/office/drawing/2014/main" val="1305851377"/>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581600608"/>
                  </a:ext>
                </a:extLst>
              </a:tr>
              <a:tr h="370840">
                <a:tc>
                  <a:txBody>
                    <a:bodyPr/>
                    <a:lstStyle/>
                    <a:p>
                      <a:r>
                        <a:rPr lang="en-US" sz="1000" b="1"/>
                        <a:t>DW (Amharic) - 2016-08-31 08:07:00</a:t>
                      </a:r>
                      <a:r>
                        <a:rPr lang="en-US" sz="1000"/>
                        <a:t>
</a:t>
                      </a:r>
                      <a:r>
                        <a:rPr lang="am-ET" sz="1000"/>
                        <a:t>ባለፉት ወራት በአማራ ክልል በተለያዩ ቦታዎች በታየዉ የሕዝብ ተቃዉሞ ከፀጥታ ኃይሉ ጋር በተፈጠረዉ ግጭት የብዙ ሰዎች ሕይወት አልፎአል፤ ብዙዎችም ማሰራቸዉ ተዘግቦአል። በዚህ በያዝነዉ ሳምንትም ባህር ዳርን ጨምሮ በተለያዩ ቦታዎች ተቃዉሞዉ እንደቀጠለ የተለያዩ ምንጮች ዘገባ ያሳያል። የክልሉ መንግሥት ቃል-አቀባይ በበኩላቸዉ  «ሕዝቡ የሚያነሳቸውን ሕጋዊ የመብት ጥያቄዎች በሌላ መንገድ የሚወስዱ ወገኖች በክልሉ ያለውን ጥፋት በማባባሳቸዉ ምክንያት የመከላከያ ኃይል እርምጃ እንዲወስድ በክልሉ መንግስት መታዘዙን» ተናግረዋል። ይህን የመንግስት ርምጃ እንዴት ታዩታላችሁ? እየተካሄደ ባለዉ ተቃዉሞ አከባቢ ተከስቶ ያያችሁትን፤ የሰማችሁትን አጋሩን። በድምፅ አስተያየት ለመስጠት የምትፈልጉ በቀድሞዉና በዚሁ በአዲሱ የዋስትአፕ አድራሻችን 0049 157 92 36 31 34 ፤ የስልክ ቁጥራችሁን ላኩልን። እንደውላለን!</a:t>
                      </a:r>
                      <a:endParaRPr lang="en-US" sz="1000"/>
                    </a:p>
                  </a:txBody>
                  <a:tcPr/>
                </a:tc>
                <a:tc>
                  <a:txBody>
                    <a:bodyPr/>
                    <a:lstStyle/>
                    <a:p>
                      <a:r>
                        <a:rPr lang="en-US" sz="1000"/>
                        <a:t>1641</a:t>
                      </a:r>
                      <a:endParaRPr lang="en-US" sz="1000"/>
                    </a:p>
                  </a:txBody>
                  <a:tcPr/>
                </a:tc>
                <a:tc>
                  <a:txBody>
                    <a:bodyPr/>
                    <a:lstStyle/>
                    <a:p>
                      <a:r>
                        <a:rPr lang="en-US" sz="1000"/>
                        <a:t>1093</a:t>
                      </a:r>
                      <a:endParaRPr lang="en-US" sz="1000"/>
                    </a:p>
                  </a:txBody>
                  <a:tcPr/>
                </a:tc>
                <a:tc>
                  <a:txBody>
                    <a:bodyPr/>
                    <a:lstStyle/>
                    <a:p>
                      <a:r>
                        <a:rPr lang="en-US" sz="1000"/>
                        <a:t>406</a:t>
                      </a:r>
                      <a:endParaRPr lang="en-US" sz="1000"/>
                    </a:p>
                  </a:txBody>
                  <a:tcPr/>
                </a:tc>
                <a:tc>
                  <a:txBody>
                    <a:bodyPr/>
                    <a:lstStyle/>
                    <a:p>
                      <a:r>
                        <a:rPr lang="en-US" sz="1000"/>
                        <a:t>142</a:t>
                      </a:r>
                      <a:endParaRPr lang="en-US" sz="1000"/>
                    </a:p>
                  </a:txBody>
                  <a:tcPr/>
                </a:tc>
                <a:tc>
                  <a:txBody>
                    <a:bodyPr/>
                    <a:lstStyle/>
                    <a:p>
                      <a:r>
                        <a:rPr lang="en-US" sz="1000"/>
                        <a:t>0.3217%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219134397"/>
                  </a:ext>
                </a:extLst>
              </a:tr>
              <a:tr h="370840">
                <a:tc>
                  <a:txBody>
                    <a:bodyPr/>
                    <a:lstStyle/>
                    <a:p>
                      <a:r>
                        <a:rPr lang="en-US" sz="1000" b="1"/>
                        <a:t>DW (Amharic) - 2016-08-30 17:02:38</a:t>
                      </a:r>
                      <a:r>
                        <a:rPr lang="en-US" sz="1000"/>
                        <a:t>
</a:t>
                      </a:r>
                      <a:r>
                        <a:rPr lang="am-ET" sz="1000"/>
                        <a:t>የሜርክል የ«እንወጣዋለን»መርህ
የጀርመን መራኂተ መንግሥት አንጌላ ሜርክል ጦርነት እና ጨቋኝ መንግሥታትን ሸሽተው ለመጡ ስደተኞች የጀርመን ድንበር እንዲከፈት ከፈቀዱ አንድ ዓመት አለፈ ። ይህ የሜርክል ውሳኔ በወቅቱ ቢያስመሰግናቸውም ከሀገር ውስጥ ስጋትም ተቃውሞም አስነስቶባቸው ነበር ።</a:t>
                      </a:r>
                      <a:endParaRPr lang="en-US" sz="1000"/>
                    </a:p>
                  </a:txBody>
                  <a:tcPr/>
                </a:tc>
                <a:tc>
                  <a:txBody>
                    <a:bodyPr/>
                    <a:lstStyle/>
                    <a:p>
                      <a:r>
                        <a:rPr lang="en-US" sz="1000"/>
                        <a:t>326</a:t>
                      </a:r>
                      <a:endParaRPr lang="en-US" sz="1000"/>
                    </a:p>
                  </a:txBody>
                  <a:tcPr/>
                </a:tc>
                <a:tc>
                  <a:txBody>
                    <a:bodyPr/>
                    <a:lstStyle/>
                    <a:p>
                      <a:r>
                        <a:rPr lang="en-US" sz="1000"/>
                        <a:t>290</a:t>
                      </a:r>
                      <a:endParaRPr lang="en-US" sz="1000"/>
                    </a:p>
                  </a:txBody>
                  <a:tcPr/>
                </a:tc>
                <a:tc>
                  <a:txBody>
                    <a:bodyPr/>
                    <a:lstStyle/>
                    <a:p>
                      <a:r>
                        <a:rPr lang="en-US" sz="1000"/>
                        <a:t>11</a:t>
                      </a:r>
                      <a:endParaRPr lang="en-US" sz="1000"/>
                    </a:p>
                  </a:txBody>
                  <a:tcPr/>
                </a:tc>
                <a:tc>
                  <a:txBody>
                    <a:bodyPr/>
                    <a:lstStyle/>
                    <a:p>
                      <a:r>
                        <a:rPr lang="en-US" sz="1000"/>
                        <a:t>25</a:t>
                      </a:r>
                      <a:endParaRPr lang="en-US" sz="1000"/>
                    </a:p>
                  </a:txBody>
                  <a:tcPr/>
                </a:tc>
                <a:tc>
                  <a:txBody>
                    <a:bodyPr/>
                    <a:lstStyle/>
                    <a:p>
                      <a:r>
                        <a:rPr lang="en-US" sz="1000"/>
                        <a:t>0.0638%</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227087972"/>
                  </a:ext>
                </a:extLst>
              </a:tr>
              <a:tr h="370840">
                <a:tc>
                  <a:txBody>
                    <a:bodyPr/>
                    <a:lstStyle/>
                    <a:p>
                      <a:r>
                        <a:rPr lang="en-US" sz="1000" b="1"/>
                        <a:t>DW (Amharic) - 2016-08-30 10:11:37</a:t>
                      </a:r>
                      <a:r>
                        <a:rPr lang="en-US" sz="1000"/>
                        <a:t>
</a:t>
                      </a:r>
                      <a:r>
                        <a:rPr lang="am-ET" sz="1000"/>
                        <a:t>የአዲስ አበባ ከተማ መስተዳደር በኦሮምያ ልዩ ዞን በሰንዳፋ ከተማ በአንድ ቢልዮን ብር በላይ በተገነባዉ የደረቅ ቆሻሻ ማጠራቀምያን በአካባቢዉ የሚኖሩት አርሷ ደሮች ጥቅም ላይ እንዳይዉል ማገዳቸዉን ተከትሎ አዲስ አበባ በቆሻሻ ተዉጣ መሰንበትዋ ይሰማል። በተለይ የክረምቱ ወራት በየመንገዱ ከሚታየዉ ቆሻሻ ጋር ከፍተኛ ችግር እንዳስከተለባቸዉ  የመዲናዋ ነዋሪዎች ተናግረዋል። አዲስ አበባ ላይ ይታይ የነበረዉ የደረቅ ቆሻሻ ቁልል ጽዳት ተደረገ? የመጣያ ቦታስ ተገኘለት። አስተያየታችሁን አካፍሉን። በድምፅ አስተያየት ልትሰጡን ለምትሹ አልያም በዉይይት መካፈል የምትሹ  ስልክ ቁጥራችሁን በፊስ ቡክ ላይ አልያም በዋትስ አፕ አድራሻችን አስቀምጡልን  0049 157 92 36 31 34 እናመሰግናለን።</a:t>
                      </a:r>
                      <a:endParaRPr lang="en-US" sz="1000"/>
                    </a:p>
                  </a:txBody>
                  <a:tcPr/>
                </a:tc>
                <a:tc>
                  <a:txBody>
                    <a:bodyPr/>
                    <a:lstStyle/>
                    <a:p>
                      <a:r>
                        <a:rPr lang="en-US" sz="1000"/>
                        <a:t>222</a:t>
                      </a:r>
                      <a:endParaRPr lang="en-US" sz="1000"/>
                    </a:p>
                  </a:txBody>
                  <a:tcPr/>
                </a:tc>
                <a:tc>
                  <a:txBody>
                    <a:bodyPr/>
                    <a:lstStyle/>
                    <a:p>
                      <a:r>
                        <a:rPr lang="en-US" sz="1000"/>
                        <a:t>152</a:t>
                      </a:r>
                      <a:endParaRPr lang="en-US" sz="1000"/>
                    </a:p>
                  </a:txBody>
                  <a:tcPr/>
                </a:tc>
                <a:tc>
                  <a:txBody>
                    <a:bodyPr/>
                    <a:lstStyle/>
                    <a:p>
                      <a:r>
                        <a:rPr lang="en-US" sz="1000"/>
                        <a:t>54</a:t>
                      </a:r>
                      <a:endParaRPr lang="en-US" sz="1000"/>
                    </a:p>
                  </a:txBody>
                  <a:tcPr/>
                </a:tc>
                <a:tc>
                  <a:txBody>
                    <a:bodyPr/>
                    <a:lstStyle/>
                    <a:p>
                      <a:r>
                        <a:rPr lang="en-US" sz="1000"/>
                        <a:t>16</a:t>
                      </a:r>
                      <a:endParaRPr lang="en-US" sz="1000"/>
                    </a:p>
                  </a:txBody>
                  <a:tcPr/>
                </a:tc>
                <a:tc>
                  <a:txBody>
                    <a:bodyPr/>
                    <a:lstStyle/>
                    <a:p>
                      <a:r>
                        <a:rPr lang="en-US" sz="1000"/>
                        <a:t>0.0435%</a:t>
                      </a:r>
                      <a:endParaRPr lang="en-US" sz="1000"/>
                    </a:p>
                  </a:txBody>
                  <a:tcPr/>
                </a:tc>
                <a:tc>
                  <a:txBody>
                    <a:bodyPr/>
                    <a:lstStyle/>
                    <a:p>
                      <a:r>
                        <a:rPr lang="en-US" sz="1000"/>
                        <a:t>Status</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894033077"/>
                  </a:ext>
                </a:extLst>
              </a:tr>
              <a:tr h="370840">
                <a:tc>
                  <a:txBody>
                    <a:bodyPr/>
                    <a:lstStyle/>
                    <a:p>
                      <a:r>
                        <a:rPr lang="en-US" sz="1000" b="1"/>
                        <a:t>DW (Amharic) - 2016-08-30 08:24:09</a:t>
                      </a:r>
                      <a:r>
                        <a:rPr lang="en-US" sz="1000"/>
                        <a:t>
</a:t>
                      </a:r>
                      <a:r>
                        <a:rPr lang="am-ET" sz="1000"/>
                        <a:t>የኢትዮጵያ ኮንስትራክሽን ሚኒስቴር «የግንባታ የጥራት ደረጃዎችን የሚቆጣጠር አስገዳጅ የግንባታ ሕግ» ማዘጋጀቱን የአገር ዉስጥ መገናኛ ብዙኃን ዘገባ ያሳያል። በጥቅምት ወር ተፈፃሚ ይሆናል ተብሎ የሚጠበቀዉ ይህ አዲሱ ሕግ በግንባታ ዘርፍ የሚታዩትን የግንባታ ጥራት መጓደል፣ የግንባታዎች ፍጥነት ማነስና ደረጃቸዉን ያልጠበቁ የግንባታ ግብዓቶችን የሚያሻሽል እንደሆነ ዘገባዉ ይጠቅሳል። ይህ አዲሱ ሕግ የተጠቀሱትን ጉድለቶች ለማሻሻል ምን ያህል ተፈፃሚነት አለዉ ይላሉ? በድምፅ አስተያየት ለመስጠት የምትፈልጉ በቀድሞዉና በዚሁ በአዲሱ የዋስትአፕ አድራሻችን 0049 157 92 36 31 34 የስልክ ቁጥራችሁን ላኩልን። እንደውላለን!</a:t>
                      </a:r>
                      <a:endParaRPr lang="en-US" sz="1000"/>
                    </a:p>
                  </a:txBody>
                  <a:tcPr/>
                </a:tc>
                <a:tc>
                  <a:txBody>
                    <a:bodyPr/>
                    <a:lstStyle/>
                    <a:p>
                      <a:r>
                        <a:rPr lang="en-US" sz="1000"/>
                        <a:t>626</a:t>
                      </a:r>
                      <a:endParaRPr lang="en-US" sz="1000"/>
                    </a:p>
                  </a:txBody>
                  <a:tcPr/>
                </a:tc>
                <a:tc>
                  <a:txBody>
                    <a:bodyPr/>
                    <a:lstStyle/>
                    <a:p>
                      <a:r>
                        <a:rPr lang="en-US" sz="1000"/>
                        <a:t>476</a:t>
                      </a:r>
                      <a:endParaRPr lang="en-US" sz="1000"/>
                    </a:p>
                  </a:txBody>
                  <a:tcPr/>
                </a:tc>
                <a:tc>
                  <a:txBody>
                    <a:bodyPr/>
                    <a:lstStyle/>
                    <a:p>
                      <a:r>
                        <a:rPr lang="en-US" sz="1000"/>
                        <a:t>101</a:t>
                      </a:r>
                      <a:endParaRPr lang="en-US" sz="1000"/>
                    </a:p>
                  </a:txBody>
                  <a:tcPr/>
                </a:tc>
                <a:tc>
                  <a:txBody>
                    <a:bodyPr/>
                    <a:lstStyle/>
                    <a:p>
                      <a:r>
                        <a:rPr lang="en-US" sz="1000"/>
                        <a:t>49</a:t>
                      </a:r>
                      <a:endParaRPr lang="en-US" sz="1000"/>
                    </a:p>
                  </a:txBody>
                  <a:tcPr/>
                </a:tc>
                <a:tc>
                  <a:txBody>
                    <a:bodyPr/>
                    <a:lstStyle/>
                    <a:p>
                      <a:r>
                        <a:rPr lang="en-US" sz="1000"/>
                        <a:t>0.1225%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134771750"/>
                  </a:ext>
                </a:extLst>
              </a:tr>
              <a:tr h="370840">
                <a:tc>
                  <a:txBody>
                    <a:bodyPr/>
                    <a:lstStyle/>
                    <a:p>
                      <a:r>
                        <a:rPr lang="en-US" sz="1000" b="1"/>
                        <a:t>DW (Amharic) - 2016-08-29 18:19:56</a:t>
                      </a:r>
                      <a:r>
                        <a:rPr lang="en-US" sz="1000"/>
                        <a:t>
</a:t>
                      </a:r>
                      <a:r>
                        <a:rPr lang="am-ET" sz="1000"/>
                        <a:t>የኢትዮጵያ ኦርቶዶክስ ተዋህዶ ቤተክርስትያን የሰሜን ምዕራብ አውሮጳ ሀገረ ስብከት ዋና ጸሐፊ መጋቢ ጥበበ መንገሻ የኢትዮጵያ መንግሥት በአማራ እና በኦሮሞ ሕዝብ ላይ ከፍተኛ በደል እያደረሰ ነው በማለት የተቃውሞ መግለጫ አወጡ።
</a:t>
                      </a:r>
                      <a:r>
                        <a:rPr lang="en-US" sz="1000"/>
                        <a:t>http://www.dw.com/am/</a:t>
                      </a:r>
                      <a:r>
                        <a:rPr lang="am-ET" sz="1000"/>
                        <a:t>የኢትዮጵያ-ፖለቲካ-እና-የኦርቶዶክስ-ተ-የሰ-ምዕራብ-አውሮጳ-ሀገረ-ስብከት-ዋ-ጸሐፊ-መግለጫ/</a:t>
                      </a:r>
                      <a:r>
                        <a:rPr lang="en-US" sz="1000"/>
                        <a:t>a-19511199</a:t>
                      </a:r>
                      <a:endParaRPr lang="en-US" sz="1000"/>
                    </a:p>
                  </a:txBody>
                  <a:tcPr/>
                </a:tc>
                <a:tc>
                  <a:txBody>
                    <a:bodyPr/>
                    <a:lstStyle/>
                    <a:p>
                      <a:r>
                        <a:rPr lang="en-US" sz="1000"/>
                        <a:t>920</a:t>
                      </a:r>
                      <a:endParaRPr lang="en-US" sz="1000"/>
                    </a:p>
                  </a:txBody>
                  <a:tcPr/>
                </a:tc>
                <a:tc>
                  <a:txBody>
                    <a:bodyPr/>
                    <a:lstStyle/>
                    <a:p>
                      <a:r>
                        <a:rPr lang="en-US" sz="1000"/>
                        <a:t>725</a:t>
                      </a:r>
                      <a:endParaRPr lang="en-US" sz="1000"/>
                    </a:p>
                  </a:txBody>
                  <a:tcPr/>
                </a:tc>
                <a:tc>
                  <a:txBody>
                    <a:bodyPr/>
                    <a:lstStyle/>
                    <a:p>
                      <a:r>
                        <a:rPr lang="en-US" sz="1000"/>
                        <a:t>81</a:t>
                      </a:r>
                      <a:endParaRPr lang="en-US" sz="1000"/>
                    </a:p>
                  </a:txBody>
                  <a:tcPr/>
                </a:tc>
                <a:tc>
                  <a:txBody>
                    <a:bodyPr/>
                    <a:lstStyle/>
                    <a:p>
                      <a:r>
                        <a:rPr lang="en-US" sz="1000"/>
                        <a:t>114</a:t>
                      </a:r>
                      <a:endParaRPr lang="en-US" sz="1000"/>
                    </a:p>
                  </a:txBody>
                  <a:tcPr/>
                </a:tc>
                <a:tc>
                  <a:txBody>
                    <a:bodyPr/>
                    <a:lstStyle/>
                    <a:p>
                      <a:r>
                        <a:rPr lang="en-US" sz="1000"/>
                        <a:t>0.1804%</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612374094"/>
                  </a:ext>
                </a:extLst>
              </a:tr>
              <a:tr h="370840">
                <a:tc>
                  <a:txBody>
                    <a:bodyPr/>
                    <a:lstStyle/>
                    <a:p>
                      <a:r>
                        <a:rPr lang="en-US" sz="1000" b="1"/>
                        <a:t>DW (Amharic) - 2016-08-29 17:15:27</a:t>
                      </a:r>
                      <a:r>
                        <a:rPr lang="en-US" sz="1000"/>
                        <a:t>
</a:t>
                      </a:r>
                      <a:r>
                        <a:rPr lang="am-ET" sz="1000"/>
                        <a:t>በእንግሊዝ ፕሬሚየር ሊግ የእግር ኳስ ጨዋታዎች ማንቸስተር ሲቲ፣ ቸልሲና ማንቸስተር ዩናይትድ ገና ከአጀማማመራቸው አይበገሬነታቸውን አሳይተዋል። በቢሊዮን የሚገመት ዩሩ የሚፈስበት የጀርመን ቡንደስሊጋ የእግር ኳስ ውድድር በሳምንቱ ማሳረጊያ ተጀምሯል። በቡንደስ ሊጋው የሚገኙ አሰልጣኞች ዘንድሮም ዋንጫውን ከባየር ሙይንሽን ውጪ ማን ሊወስደው ብለዋል። 
</a:t>
                      </a:r>
                      <a:r>
                        <a:rPr lang="en-US" sz="1000"/>
                        <a:t>http://www.dw.com/am/</a:t>
                      </a:r>
                      <a:r>
                        <a:rPr lang="am-ET" sz="1000"/>
                        <a:t>ስፖርት-ነሐሴ-23-2008-ዓም/</a:t>
                      </a:r>
                      <a:r>
                        <a:rPr lang="en-US" sz="1000"/>
                        <a:t>a-19511630</a:t>
                      </a:r>
                      <a:endParaRPr lang="en-US" sz="1000"/>
                    </a:p>
                  </a:txBody>
                  <a:tcPr/>
                </a:tc>
                <a:tc>
                  <a:txBody>
                    <a:bodyPr/>
                    <a:lstStyle/>
                    <a:p>
                      <a:r>
                        <a:rPr lang="en-US" sz="1000"/>
                        <a:t>466</a:t>
                      </a:r>
                      <a:endParaRPr lang="en-US" sz="1000"/>
                    </a:p>
                  </a:txBody>
                  <a:tcPr/>
                </a:tc>
                <a:tc>
                  <a:txBody>
                    <a:bodyPr/>
                    <a:lstStyle/>
                    <a:p>
                      <a:r>
                        <a:rPr lang="en-US" sz="1000"/>
                        <a:t>425</a:t>
                      </a:r>
                      <a:endParaRPr lang="en-US" sz="1000"/>
                    </a:p>
                  </a:txBody>
                  <a:tcPr/>
                </a:tc>
                <a:tc>
                  <a:txBody>
                    <a:bodyPr/>
                    <a:lstStyle/>
                    <a:p>
                      <a:r>
                        <a:rPr lang="en-US" sz="1000"/>
                        <a:t>32</a:t>
                      </a:r>
                      <a:endParaRPr lang="en-US" sz="1000"/>
                    </a:p>
                  </a:txBody>
                  <a:tcPr/>
                </a:tc>
                <a:tc>
                  <a:txBody>
                    <a:bodyPr/>
                    <a:lstStyle/>
                    <a:p>
                      <a:r>
                        <a:rPr lang="en-US" sz="1000"/>
                        <a:t>9</a:t>
                      </a:r>
                      <a:endParaRPr lang="en-US" sz="1000"/>
                    </a:p>
                  </a:txBody>
                  <a:tcPr/>
                </a:tc>
                <a:tc>
                  <a:txBody>
                    <a:bodyPr/>
                    <a:lstStyle/>
                    <a:p>
                      <a:r>
                        <a:rPr lang="en-US" sz="1000"/>
                        <a:t>0.0914%</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287644626"/>
                  </a:ext>
                </a:extLst>
              </a:tr>
              <a:tr h="370840">
                <a:tc>
                  <a:txBody>
                    <a:bodyPr/>
                    <a:lstStyle/>
                    <a:p>
                      <a:r>
                        <a:rPr lang="en-US" sz="1000" b="1"/>
                        <a:t>DW (Amharic) - 2016-08-29 17:11:22</a:t>
                      </a:r>
                      <a:r>
                        <a:rPr lang="en-US" sz="1000"/>
                        <a:t>
</a:t>
                      </a:r>
                      <a:r>
                        <a:rPr lang="am-ET" sz="1000"/>
                        <a:t>በሶሪያ የቀድሞዉ የዩናይትድ ስቴትስ አምባሳደር ሮበርት ፎርድ በቅርቡ እንደነገሩት የኦቦማ መስተዳድር በዉጪ መርሑ ከሚወቀስባቸዉ ችግሮቹ የሶሪያ ቀዳሚዉ ነዉ።ፎርድ ይሕን ባሉበት ሰሞን የዩናይትድ ስቴትሱ ምክትል ፕሬዝደንት ጆ ባይደን ከቱርክ ባለሥልጣናት ጋር ተወያይተዉ ነበር።በጉብኝት ዉይይታቸዉ የሶሪያን ጦርነት ማንስታቸዉን መገመት አይገድም። 
</a:t>
                      </a:r>
                      <a:r>
                        <a:rPr lang="en-US" sz="1000"/>
                        <a:t>http://www.dw.com/am/</a:t>
                      </a:r>
                      <a:r>
                        <a:rPr lang="am-ET" sz="1000"/>
                        <a:t>የቱርክ-ጦር-ዘመቻና-እንድምታዉ/</a:t>
                      </a:r>
                      <a:r>
                        <a:rPr lang="en-US" sz="1000"/>
                        <a:t>a-19511596</a:t>
                      </a:r>
                      <a:endParaRPr lang="en-US" sz="1000"/>
                    </a:p>
                  </a:txBody>
                  <a:tcPr/>
                </a:tc>
                <a:tc>
                  <a:txBody>
                    <a:bodyPr/>
                    <a:lstStyle/>
                    <a:p>
                      <a:r>
                        <a:rPr lang="en-US" sz="1000"/>
                        <a:t>317</a:t>
                      </a:r>
                      <a:endParaRPr lang="en-US" sz="1000"/>
                    </a:p>
                  </a:txBody>
                  <a:tcPr/>
                </a:tc>
                <a:tc>
                  <a:txBody>
                    <a:bodyPr/>
                    <a:lstStyle/>
                    <a:p>
                      <a:r>
                        <a:rPr lang="en-US" sz="1000"/>
                        <a:t>279</a:t>
                      </a:r>
                      <a:endParaRPr lang="en-US" sz="1000"/>
                    </a:p>
                  </a:txBody>
                  <a:tcPr/>
                </a:tc>
                <a:tc>
                  <a:txBody>
                    <a:bodyPr/>
                    <a:lstStyle/>
                    <a:p>
                      <a:r>
                        <a:rPr lang="en-US" sz="1000"/>
                        <a:t>20</a:t>
                      </a:r>
                      <a:endParaRPr lang="en-US" sz="1000"/>
                    </a:p>
                  </a:txBody>
                  <a:tcPr/>
                </a:tc>
                <a:tc>
                  <a:txBody>
                    <a:bodyPr/>
                    <a:lstStyle/>
                    <a:p>
                      <a:r>
                        <a:rPr lang="en-US" sz="1000"/>
                        <a:t>18</a:t>
                      </a:r>
                      <a:endParaRPr lang="en-US" sz="1000"/>
                    </a:p>
                  </a:txBody>
                  <a:tcPr/>
                </a:tc>
                <a:tc>
                  <a:txBody>
                    <a:bodyPr/>
                    <a:lstStyle/>
                    <a:p>
                      <a:r>
                        <a:rPr lang="en-US" sz="1000"/>
                        <a:t>0.0622%</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98045676"/>
                  </a:ext>
                </a:extLst>
              </a:tr>
              <a:tr h="370840">
                <a:tc>
                  <a:txBody>
                    <a:bodyPr/>
                    <a:lstStyle/>
                    <a:p>
                      <a:r>
                        <a:rPr lang="en-US" sz="1000" b="1"/>
                        <a:t>DW (Amharic) - 2016-08-29 08:29:44</a:t>
                      </a:r>
                      <a:r>
                        <a:rPr lang="en-US" sz="1000"/>
                        <a:t>
</a:t>
                      </a:r>
                      <a:r>
                        <a:rPr lang="am-ET" sz="1000"/>
                        <a:t>የኢህአዴግ ምክር ቤት ባለፈዉ ሳምንት ባካሄዴዉ ስብሰባ «ከአገራዊው እድገቱ ጋር ተያይዘው የተቀሰቀሱ አዳዲስ የህዝብ ፍላጎቶች» እንደተከሰቱና ከፓርትዉ «አመራር ጀምሮ በሚፈፀሙ ድክመቶች የተነሳ የህዝብ ቅሬታ» መበራከቱን በመግለጫዉ ጠቅሰዋል። በቅርብ የተቀሰቀሱትን ተቃዉሞች የዜጎችና የፀጥታ ኃይሎች ህወአት ማለፍ ምክንያት ቢሆንም መሆኑን ኢትዮጵያ «ከመቼውም ጊዜ በተሻለ ጥንካሬና ምቹ ሁኔታ ላይ ትገኛለች» ሲል መግለጫዉ ይጠቅሳል። የወልቃይት ጠገዴ ጉዳይ ላይ የአማራና ትግራይ ክልል መፍቴ ለመስጠት የዘገዩበት አካሄድ ተገቢ እንዳልሆነና የወልቃይትን ጉዳይ በተመለከተ የትግራይ ክልል «ህገ መንግስታዊ ስርዓቱን» ተከትሎ ጉዳዩን እንድታይ ምክር ቤቱ ወስነዋል ይላል። ይህን መግለጫ እንዴት ትመለከቱታላችሁ? በድምፅ አስተያየት ለመስጠት የምትፈልጉ በቀድሞዉና በዚህ በአዲሱ የዋስትአፕ አድራሻችን 0049 157 92 36 31 34 የስልክ ቁጥራችሁን ላኩልን። እንደውላለን!</a:t>
                      </a:r>
                      <a:endParaRPr lang="en-US" sz="1000"/>
                    </a:p>
                  </a:txBody>
                  <a:tcPr/>
                </a:tc>
                <a:tc>
                  <a:txBody>
                    <a:bodyPr/>
                    <a:lstStyle/>
                    <a:p>
                      <a:r>
                        <a:rPr lang="en-US" sz="1000"/>
                        <a:t>943</a:t>
                      </a:r>
                      <a:endParaRPr lang="en-US" sz="1000"/>
                    </a:p>
                  </a:txBody>
                  <a:tcPr/>
                </a:tc>
                <a:tc>
                  <a:txBody>
                    <a:bodyPr/>
                    <a:lstStyle/>
                    <a:p>
                      <a:r>
                        <a:rPr lang="en-US" sz="1000"/>
                        <a:t>543</a:t>
                      </a:r>
                      <a:endParaRPr lang="en-US" sz="1000"/>
                    </a:p>
                  </a:txBody>
                  <a:tcPr/>
                </a:tc>
                <a:tc>
                  <a:txBody>
                    <a:bodyPr/>
                    <a:lstStyle/>
                    <a:p>
                      <a:r>
                        <a:rPr lang="en-US" sz="1000"/>
                        <a:t>322</a:t>
                      </a:r>
                      <a:endParaRPr lang="en-US" sz="1000"/>
                    </a:p>
                  </a:txBody>
                  <a:tcPr/>
                </a:tc>
                <a:tc>
                  <a:txBody>
                    <a:bodyPr/>
                    <a:lstStyle/>
                    <a:p>
                      <a:r>
                        <a:rPr lang="en-US" sz="1000"/>
                        <a:t>78</a:t>
                      </a:r>
                      <a:endParaRPr lang="en-US" sz="1000"/>
                    </a:p>
                  </a:txBody>
                  <a:tcPr/>
                </a:tc>
                <a:tc>
                  <a:txBody>
                    <a:bodyPr/>
                    <a:lstStyle/>
                    <a:p>
                      <a:r>
                        <a:rPr lang="en-US" sz="1000"/>
                        <a:t>0.1849%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712172320"/>
                  </a:ext>
                </a:extLst>
              </a:tr>
              <a:tr h="370840">
                <a:tc>
                  <a:txBody>
                    <a:bodyPr/>
                    <a:lstStyle/>
                    <a:p>
                      <a:r>
                        <a:rPr lang="en-US" sz="1000" b="1"/>
                        <a:t>DW (Amharic) - 2016-08-28 17:06:01</a:t>
                      </a:r>
                      <a:r>
                        <a:rPr lang="en-US" sz="1000"/>
                        <a:t>
</a:t>
                      </a:r>
                      <a:r>
                        <a:rPr lang="am-ET" sz="1000"/>
                        <a:t>ዮሚፍ ቀጀልቻ በፈረንሳይ ፓሪስ በተካሄደው የዲያመንድ ሊግ ውድድር ክብረ ወሰን ሰበረ። </a:t>
                      </a:r>
                      <a:r>
                        <a:rPr lang="en-US" sz="1000"/>
                        <a:t>http://dw.com/p/1JrLJ</a:t>
                      </a:r>
                      <a:endParaRPr lang="en-US" sz="1000"/>
                    </a:p>
                  </a:txBody>
                  <a:tcPr/>
                </a:tc>
                <a:tc>
                  <a:txBody>
                    <a:bodyPr/>
                    <a:lstStyle/>
                    <a:p>
                      <a:r>
                        <a:rPr lang="en-US" sz="1000"/>
                        <a:t>1001</a:t>
                      </a:r>
                      <a:endParaRPr lang="en-US" sz="1000"/>
                    </a:p>
                  </a:txBody>
                  <a:tcPr/>
                </a:tc>
                <a:tc>
                  <a:txBody>
                    <a:bodyPr/>
                    <a:lstStyle/>
                    <a:p>
                      <a:r>
                        <a:rPr lang="en-US" sz="1000"/>
                        <a:t>883</a:t>
                      </a:r>
                      <a:endParaRPr lang="en-US" sz="1000"/>
                    </a:p>
                  </a:txBody>
                  <a:tcPr/>
                </a:tc>
                <a:tc>
                  <a:txBody>
                    <a:bodyPr/>
                    <a:lstStyle/>
                    <a:p>
                      <a:r>
                        <a:rPr lang="en-US" sz="1000"/>
                        <a:t>53</a:t>
                      </a:r>
                      <a:endParaRPr lang="en-US" sz="1000"/>
                    </a:p>
                  </a:txBody>
                  <a:tcPr/>
                </a:tc>
                <a:tc>
                  <a:txBody>
                    <a:bodyPr/>
                    <a:lstStyle/>
                    <a:p>
                      <a:r>
                        <a:rPr lang="en-US" sz="1000"/>
                        <a:t>65</a:t>
                      </a:r>
                      <a:endParaRPr lang="en-US" sz="1000"/>
                    </a:p>
                  </a:txBody>
                  <a:tcPr/>
                </a:tc>
                <a:tc>
                  <a:txBody>
                    <a:bodyPr/>
                    <a:lstStyle/>
                    <a:p>
                      <a:r>
                        <a:rPr lang="en-US" sz="1000"/>
                        <a:t>0.1965%</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563829125"/>
                  </a:ext>
                </a:extLst>
              </a:tr>
              <a:tr h="370840">
                <a:tc>
                  <a:txBody>
                    <a:bodyPr/>
                    <a:lstStyle/>
                    <a:p>
                      <a:r>
                        <a:rPr lang="en-US" sz="1000" b="1"/>
                        <a:t>DW (Amharic) - 2016-08-28 16:35:40</a:t>
                      </a:r>
                      <a:r>
                        <a:rPr lang="en-US" sz="1000"/>
                        <a:t>
</a:t>
                      </a:r>
                      <a:r>
                        <a:rPr lang="am-ET" sz="1000"/>
                        <a:t>አተትን በዘላቂነት ለማጥፋት መንግሥት እየወሰደው ያለው ርምጃ በቂ እና ትክክለኛ ነው ብለው ያስባሉ? </a:t>
                      </a:r>
                      <a:r>
                        <a:rPr lang="en-US" sz="1000"/>
                        <a:t>http://dw.com/p/1Jqg1</a:t>
                      </a:r>
                      <a:endParaRPr lang="en-US" sz="1000"/>
                    </a:p>
                  </a:txBody>
                  <a:tcPr/>
                </a:tc>
                <a:tc>
                  <a:txBody>
                    <a:bodyPr/>
                    <a:lstStyle/>
                    <a:p>
                      <a:r>
                        <a:rPr lang="en-US" sz="1000"/>
                        <a:t>154</a:t>
                      </a:r>
                      <a:endParaRPr lang="en-US" sz="1000"/>
                    </a:p>
                  </a:txBody>
                  <a:tcPr/>
                </a:tc>
                <a:tc>
                  <a:txBody>
                    <a:bodyPr/>
                    <a:lstStyle/>
                    <a:p>
                      <a:r>
                        <a:rPr lang="en-US" sz="1000"/>
                        <a:t>95</a:t>
                      </a:r>
                      <a:endParaRPr lang="en-US" sz="1000"/>
                    </a:p>
                  </a:txBody>
                  <a:tcPr/>
                </a:tc>
                <a:tc>
                  <a:txBody>
                    <a:bodyPr/>
                    <a:lstStyle/>
                    <a:p>
                      <a:r>
                        <a:rPr lang="en-US" sz="1000"/>
                        <a:t>54</a:t>
                      </a:r>
                      <a:endParaRPr lang="en-US" sz="1000"/>
                    </a:p>
                  </a:txBody>
                  <a:tcPr/>
                </a:tc>
                <a:tc>
                  <a:txBody>
                    <a:bodyPr/>
                    <a:lstStyle/>
                    <a:p>
                      <a:r>
                        <a:rPr lang="en-US" sz="1000"/>
                        <a:t>5</a:t>
                      </a:r>
                      <a:endParaRPr lang="en-US" sz="1000"/>
                    </a:p>
                  </a:txBody>
                  <a:tcPr/>
                </a:tc>
                <a:tc>
                  <a:txBody>
                    <a:bodyPr/>
                    <a:lstStyle/>
                    <a:p>
                      <a:r>
                        <a:rPr lang="en-US" sz="1000"/>
                        <a:t>0.0302%</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81756204"/>
                  </a:ext>
                </a:extLst>
              </a:tr>
            </a:tbl>
          </a:graphicData>
        </a:graphic>
      </p:graphicFrame>
      <p:sp>
        <p:nvSpPr>
          <p:cNvPr id="4" name="Text Placeholder 3"/>
          <p:cNvSpPr>
            <a:spLocks noGrp="1"/>
          </p:cNvSpPr>
          <p:nvPr>
            <p:ph type="body" sz="quarter" idx="14"/>
          </p:nvPr>
        </p:nvSpPr>
        <p:spPr/>
        <p:txBody>
          <a:bodyPr/>
          <a:lstStyle/>
          <a:p>
            <a:r>
              <a:rPr lang="en-US"/>
              <a:t>08/01/2016 - 08/31/2016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21690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244828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63800999"/>
                    </a:ext>
                  </a:extLst>
                </a:gridCol>
                <a:gridCol w="658368">
                  <a:extLst>
                    <a:ext uri="{9D8B030D-6E8A-4147-A177-3AD203B41FA5}">
                      <a16:colId xmlns:a16="http://schemas.microsoft.com/office/drawing/2014/main" val="804010833"/>
                    </a:ext>
                  </a:extLst>
                </a:gridCol>
                <a:gridCol w="658368">
                  <a:extLst>
                    <a:ext uri="{9D8B030D-6E8A-4147-A177-3AD203B41FA5}">
                      <a16:colId xmlns:a16="http://schemas.microsoft.com/office/drawing/2014/main" val="816337519"/>
                    </a:ext>
                  </a:extLst>
                </a:gridCol>
                <a:gridCol w="658368">
                  <a:extLst>
                    <a:ext uri="{9D8B030D-6E8A-4147-A177-3AD203B41FA5}">
                      <a16:colId xmlns:a16="http://schemas.microsoft.com/office/drawing/2014/main" val="2074949535"/>
                    </a:ext>
                  </a:extLst>
                </a:gridCol>
                <a:gridCol w="658368">
                  <a:extLst>
                    <a:ext uri="{9D8B030D-6E8A-4147-A177-3AD203B41FA5}">
                      <a16:colId xmlns:a16="http://schemas.microsoft.com/office/drawing/2014/main" val="188436578"/>
                    </a:ext>
                  </a:extLst>
                </a:gridCol>
                <a:gridCol w="658368">
                  <a:extLst>
                    <a:ext uri="{9D8B030D-6E8A-4147-A177-3AD203B41FA5}">
                      <a16:colId xmlns:a16="http://schemas.microsoft.com/office/drawing/2014/main" val="3406667072"/>
                    </a:ext>
                  </a:extLst>
                </a:gridCol>
                <a:gridCol w="658368">
                  <a:extLst>
                    <a:ext uri="{9D8B030D-6E8A-4147-A177-3AD203B41FA5}">
                      <a16:colId xmlns:a16="http://schemas.microsoft.com/office/drawing/2014/main" val="2048619862"/>
                    </a:ext>
                  </a:extLst>
                </a:gridCol>
                <a:gridCol w="658368">
                  <a:extLst>
                    <a:ext uri="{9D8B030D-6E8A-4147-A177-3AD203B41FA5}">
                      <a16:colId xmlns:a16="http://schemas.microsoft.com/office/drawing/2014/main" val="4078922246"/>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456081248"/>
                  </a:ext>
                </a:extLst>
              </a:tr>
              <a:tr h="370840">
                <a:tc>
                  <a:txBody>
                    <a:bodyPr/>
                    <a:lstStyle/>
                    <a:p>
                      <a:r>
                        <a:rPr lang="en-US" sz="1000" b="1"/>
                        <a:t>DW (Amharic) - 2016-08-27 17:09:33</a:t>
                      </a:r>
                      <a:r>
                        <a:rPr lang="en-US" sz="1000"/>
                        <a:t>
http://www.dw.com/am/የቲምቡክቱ-ቅርስ-ውድመት-ተጠያቂዎች/a-19508534</a:t>
                      </a:r>
                      <a:endParaRPr lang="en-US" sz="1000"/>
                    </a:p>
                  </a:txBody>
                  <a:tcPr/>
                </a:tc>
                <a:tc>
                  <a:txBody>
                    <a:bodyPr/>
                    <a:lstStyle/>
                    <a:p>
                      <a:r>
                        <a:rPr lang="en-US" sz="1000"/>
                        <a:t>162</a:t>
                      </a:r>
                      <a:endParaRPr lang="en-US" sz="1000"/>
                    </a:p>
                  </a:txBody>
                  <a:tcPr/>
                </a:tc>
                <a:tc>
                  <a:txBody>
                    <a:bodyPr/>
                    <a:lstStyle/>
                    <a:p>
                      <a:r>
                        <a:rPr lang="en-US" sz="1000"/>
                        <a:t>149</a:t>
                      </a:r>
                      <a:endParaRPr lang="en-US" sz="1000"/>
                    </a:p>
                  </a:txBody>
                  <a:tcPr/>
                </a:tc>
                <a:tc>
                  <a:txBody>
                    <a:bodyPr/>
                    <a:lstStyle/>
                    <a:p>
                      <a:r>
                        <a:rPr lang="en-US" sz="1000"/>
                        <a:t>2</a:t>
                      </a:r>
                      <a:endParaRPr lang="en-US" sz="1000"/>
                    </a:p>
                  </a:txBody>
                  <a:tcPr/>
                </a:tc>
                <a:tc>
                  <a:txBody>
                    <a:bodyPr/>
                    <a:lstStyle/>
                    <a:p>
                      <a:r>
                        <a:rPr lang="en-US" sz="1000"/>
                        <a:t>11</a:t>
                      </a:r>
                      <a:endParaRPr lang="en-US" sz="1000"/>
                    </a:p>
                  </a:txBody>
                  <a:tcPr/>
                </a:tc>
                <a:tc>
                  <a:txBody>
                    <a:bodyPr/>
                    <a:lstStyle/>
                    <a:p>
                      <a:r>
                        <a:rPr lang="en-US" sz="1000"/>
                        <a:t>0.0318%</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299142483"/>
                  </a:ext>
                </a:extLst>
              </a:tr>
              <a:tr h="370840">
                <a:tc>
                  <a:txBody>
                    <a:bodyPr/>
                    <a:lstStyle/>
                    <a:p>
                      <a:r>
                        <a:rPr lang="en-US" sz="1000" b="1"/>
                        <a:t>DW (Amharic) - 2016-08-26 17:14:26</a:t>
                      </a:r>
                      <a:r>
                        <a:rPr lang="en-US" sz="1000"/>
                        <a:t>
</a:t>
                      </a:r>
                      <a:r>
                        <a:rPr lang="am-ET" sz="1000"/>
                        <a:t>ዶ/ር ሔኖክ ወንድይራድ በፕሬዝዳንት ኦባማ የተመሰረተው ወጣት አፍሪቃውያን መሪዎች የስልጠና እድል ተጠቃሚ ከሆኑ ኢትዮጵያውያን መካከል አንዱ ነው። ወጣቱ ማክ አዲስ አስጠኚ በተሰኘ ተቋሙ በኩል ተማሪዎችን ከአስጠኚዎች ጋር ያገናኛል።
</a:t>
                      </a:r>
                      <a:r>
                        <a:rPr lang="en-US" sz="1000"/>
                        <a:t>http://www.dw.com/am/</a:t>
                      </a:r>
                      <a:r>
                        <a:rPr lang="am-ET" sz="1000"/>
                        <a:t>ችግር-ወደ-አስጠኚነት-የመራው-ሔኖክ/</a:t>
                      </a:r>
                      <a:r>
                        <a:rPr lang="en-US" sz="1000"/>
                        <a:t>a-19506004</a:t>
                      </a:r>
                      <a:endParaRPr lang="en-US" sz="1000"/>
                    </a:p>
                  </a:txBody>
                  <a:tcPr/>
                </a:tc>
                <a:tc>
                  <a:txBody>
                    <a:bodyPr/>
                    <a:lstStyle/>
                    <a:p>
                      <a:r>
                        <a:rPr lang="en-US" sz="1000"/>
                        <a:t>162</a:t>
                      </a:r>
                      <a:endParaRPr lang="en-US" sz="1000"/>
                    </a:p>
                  </a:txBody>
                  <a:tcPr/>
                </a:tc>
                <a:tc>
                  <a:txBody>
                    <a:bodyPr/>
                    <a:lstStyle/>
                    <a:p>
                      <a:r>
                        <a:rPr lang="en-US" sz="1000"/>
                        <a:t>149</a:t>
                      </a:r>
                      <a:endParaRPr lang="en-US" sz="1000"/>
                    </a:p>
                  </a:txBody>
                  <a:tcPr/>
                </a:tc>
                <a:tc>
                  <a:txBody>
                    <a:bodyPr/>
                    <a:lstStyle/>
                    <a:p>
                      <a:r>
                        <a:rPr lang="en-US" sz="1000"/>
                        <a:t>2</a:t>
                      </a:r>
                      <a:endParaRPr lang="en-US" sz="1000"/>
                    </a:p>
                  </a:txBody>
                  <a:tcPr/>
                </a:tc>
                <a:tc>
                  <a:txBody>
                    <a:bodyPr/>
                    <a:lstStyle/>
                    <a:p>
                      <a:r>
                        <a:rPr lang="en-US" sz="1000"/>
                        <a:t>11</a:t>
                      </a:r>
                      <a:endParaRPr lang="en-US" sz="1000"/>
                    </a:p>
                  </a:txBody>
                  <a:tcPr/>
                </a:tc>
                <a:tc>
                  <a:txBody>
                    <a:bodyPr/>
                    <a:lstStyle/>
                    <a:p>
                      <a:r>
                        <a:rPr lang="en-US" sz="1000"/>
                        <a:t>0.0319%</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831830355"/>
                  </a:ext>
                </a:extLst>
              </a:tr>
              <a:tr h="370840">
                <a:tc>
                  <a:txBody>
                    <a:bodyPr/>
                    <a:lstStyle/>
                    <a:p>
                      <a:r>
                        <a:rPr lang="en-US" sz="1000" b="1"/>
                        <a:t>DW (Amharic) - 2016-08-26 08:31:59</a:t>
                      </a:r>
                      <a:r>
                        <a:rPr lang="en-US" sz="1000"/>
                        <a:t>
</a:t>
                      </a:r>
                      <a:r>
                        <a:rPr lang="am-ET" sz="1000"/>
                        <a:t>በትምህርት ሚንስቴር የሀገር አቀፍ የትምህርት ምዘናና ፈተናዎች አጄንስ በትላንትናዉ እለት የ2009 የትምህርት ዘመን የዩኒቨርሲት መግቢያ ዉጤትን ይፋ ማድረጋቸዉን የአገር ዉስጥ ዘገባዎች ያመለክታሉ። ተፈታኞች በአገረቱ ዉስጥ ከፍተኛ የፖለቲካ አለመረጋጋት ስለነበረና ፈተናዎቹ ሾልከው ኢንቴርኔት ላይ ስለወጡ ፈተናዉን መፈተን በጣም አሳስቧቸዉ እንደነበር ስንዘግብ ነበር። ፈተናዉን የተፈተናችሁ፥  ከፈተናው በፊት የተፈጠሩት ችግሮች በዉጤታችሁ ላይ ጫና አሳድሮባችኋል? በድምፅ አስተያየት ለመስጠት የምትፈልጉ በቀድሞዉና በዚህ በአዲሱ የዋስትአፕ አድራሻችን 0049 157 92 36 31 34 የስልክ ቁጥራችሁን ላኩልን። እንደውላለን!</a:t>
                      </a:r>
                      <a:endParaRPr lang="en-US" sz="1000"/>
                    </a:p>
                  </a:txBody>
                  <a:tcPr/>
                </a:tc>
                <a:tc>
                  <a:txBody>
                    <a:bodyPr/>
                    <a:lstStyle/>
                    <a:p>
                      <a:r>
                        <a:rPr lang="en-US" sz="1000"/>
                        <a:t>1471</a:t>
                      </a:r>
                      <a:endParaRPr lang="en-US" sz="1000"/>
                    </a:p>
                  </a:txBody>
                  <a:tcPr/>
                </a:tc>
                <a:tc>
                  <a:txBody>
                    <a:bodyPr/>
                    <a:lstStyle/>
                    <a:p>
                      <a:r>
                        <a:rPr lang="en-US" sz="1000"/>
                        <a:t>1036</a:t>
                      </a:r>
                      <a:endParaRPr lang="en-US" sz="1000"/>
                    </a:p>
                  </a:txBody>
                  <a:tcPr/>
                </a:tc>
                <a:tc>
                  <a:txBody>
                    <a:bodyPr/>
                    <a:lstStyle/>
                    <a:p>
                      <a:r>
                        <a:rPr lang="en-US" sz="1000"/>
                        <a:t>334</a:t>
                      </a:r>
                      <a:endParaRPr lang="en-US" sz="1000"/>
                    </a:p>
                  </a:txBody>
                  <a:tcPr/>
                </a:tc>
                <a:tc>
                  <a:txBody>
                    <a:bodyPr/>
                    <a:lstStyle/>
                    <a:p>
                      <a:r>
                        <a:rPr lang="en-US" sz="1000"/>
                        <a:t>101</a:t>
                      </a:r>
                      <a:endParaRPr lang="en-US" sz="1000"/>
                    </a:p>
                  </a:txBody>
                  <a:tcPr/>
                </a:tc>
                <a:tc>
                  <a:txBody>
                    <a:bodyPr/>
                    <a:lstStyle/>
                    <a:p>
                      <a:r>
                        <a:rPr lang="en-US" sz="1000"/>
                        <a:t>0.2896%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229761526"/>
                  </a:ext>
                </a:extLst>
              </a:tr>
              <a:tr h="370840">
                <a:tc>
                  <a:txBody>
                    <a:bodyPr/>
                    <a:lstStyle/>
                    <a:p>
                      <a:r>
                        <a:rPr lang="en-US" sz="1000" b="1"/>
                        <a:t>DW (Amharic) - 2016-08-25 17:47:40</a:t>
                      </a:r>
                      <a:r>
                        <a:rPr lang="en-US" sz="1000"/>
                        <a:t>
</a:t>
                      </a:r>
                      <a:r>
                        <a:rPr lang="am-ET" sz="1000"/>
                        <a:t>ባለፉት ሳምንታት በአማራ ክልል በተለያዩ ቦታዎች ተቃዉሞ ተካሂዶዋል። ተቃዉሞዉ መንገድ ላይ ሰላማዊ ሰልፍ መዉጣትን ጨምሮ የስራና የትራንስፖርት አድማ አካቶ እንደነበረ ዘገባዎች ያመለክታሉ። 
</a:t>
                      </a:r>
                      <a:r>
                        <a:rPr lang="en-US" sz="1000"/>
                        <a:t>http://www.dw.com/am/</a:t>
                      </a:r>
                      <a:r>
                        <a:rPr lang="am-ET" sz="1000"/>
                        <a:t>ተቃዉሞ-በባህርዳርና-በፍኖተሰላም/</a:t>
                      </a:r>
                      <a:r>
                        <a:rPr lang="en-US" sz="1000"/>
                        <a:t>a-19503393</a:t>
                      </a:r>
                      <a:endParaRPr lang="en-US" sz="1000"/>
                    </a:p>
                  </a:txBody>
                  <a:tcPr/>
                </a:tc>
                <a:tc>
                  <a:txBody>
                    <a:bodyPr/>
                    <a:lstStyle/>
                    <a:p>
                      <a:r>
                        <a:rPr lang="en-US" sz="1000"/>
                        <a:t>366</a:t>
                      </a:r>
                      <a:endParaRPr lang="en-US" sz="1000"/>
                    </a:p>
                  </a:txBody>
                  <a:tcPr/>
                </a:tc>
                <a:tc>
                  <a:txBody>
                    <a:bodyPr/>
                    <a:lstStyle/>
                    <a:p>
                      <a:r>
                        <a:rPr lang="en-US" sz="1000"/>
                        <a:t>326</a:t>
                      </a:r>
                      <a:endParaRPr lang="en-US" sz="1000"/>
                    </a:p>
                  </a:txBody>
                  <a:tcPr/>
                </a:tc>
                <a:tc>
                  <a:txBody>
                    <a:bodyPr/>
                    <a:lstStyle/>
                    <a:p>
                      <a:r>
                        <a:rPr lang="en-US" sz="1000"/>
                        <a:t>11</a:t>
                      </a:r>
                      <a:endParaRPr lang="en-US" sz="1000"/>
                    </a:p>
                  </a:txBody>
                  <a:tcPr/>
                </a:tc>
                <a:tc>
                  <a:txBody>
                    <a:bodyPr/>
                    <a:lstStyle/>
                    <a:p>
                      <a:r>
                        <a:rPr lang="en-US" sz="1000"/>
                        <a:t>29</a:t>
                      </a:r>
                      <a:endParaRPr lang="en-US" sz="1000"/>
                    </a:p>
                  </a:txBody>
                  <a:tcPr/>
                </a:tc>
                <a:tc>
                  <a:txBody>
                    <a:bodyPr/>
                    <a:lstStyle/>
                    <a:p>
                      <a:r>
                        <a:rPr lang="en-US" sz="1000"/>
                        <a:t>0.0721%</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997578759"/>
                  </a:ext>
                </a:extLst>
              </a:tr>
              <a:tr h="370840">
                <a:tc>
                  <a:txBody>
                    <a:bodyPr/>
                    <a:lstStyle/>
                    <a:p>
                      <a:r>
                        <a:rPr lang="en-US" sz="1000" b="1"/>
                        <a:t>DW (Amharic) - 2016-08-25 16:44:35</a:t>
                      </a:r>
                      <a:r>
                        <a:rPr lang="en-US" sz="1000"/>
                        <a:t>
«</a:t>
                      </a:r>
                      <a:r>
                        <a:rPr lang="am-ET" sz="1000"/>
                        <a:t>የዓለም የጥቅምት አብዮት ለዘላለም ይለምልም» የቀድሞዋ ሶቭየት ኅብረትና የሶሻሊዝም አራማጅ ሃገራት የሚያሰሙት መፈክር ነበር። አፍሪቃ የሶሻሊዝምን ርዕዮተ ዓለም ለማራመድ ጥረት ባደረገችባቸዉ ዓመታት ኢትዮጵያ ዉስጥ ይሰሙ የነበሩትን መፈክሮች ያስታዉሳሉ? አካፍሉን! 
</a:t>
                      </a:r>
                      <a:r>
                        <a:rPr lang="en-US" sz="1000"/>
                        <a:t>http://www.dw.com/am/</a:t>
                      </a:r>
                      <a:r>
                        <a:rPr lang="am-ET" sz="1000"/>
                        <a:t>የሶሻሊዝም-ቅሪት-በአፍሪቃ/</a:t>
                      </a:r>
                      <a:r>
                        <a:rPr lang="en-US" sz="1000"/>
                        <a:t>a-19503032</a:t>
                      </a:r>
                      <a:endParaRPr lang="en-US" sz="1000"/>
                    </a:p>
                  </a:txBody>
                  <a:tcPr/>
                </a:tc>
                <a:tc>
                  <a:txBody>
                    <a:bodyPr/>
                    <a:lstStyle/>
                    <a:p>
                      <a:r>
                        <a:rPr lang="en-US" sz="1000"/>
                        <a:t>295</a:t>
                      </a:r>
                      <a:endParaRPr lang="en-US" sz="1000"/>
                    </a:p>
                  </a:txBody>
                  <a:tcPr/>
                </a:tc>
                <a:tc>
                  <a:txBody>
                    <a:bodyPr/>
                    <a:lstStyle/>
                    <a:p>
                      <a:r>
                        <a:rPr lang="en-US" sz="1000"/>
                        <a:t>217</a:t>
                      </a:r>
                      <a:endParaRPr lang="en-US" sz="1000"/>
                    </a:p>
                  </a:txBody>
                  <a:tcPr/>
                </a:tc>
                <a:tc>
                  <a:txBody>
                    <a:bodyPr/>
                    <a:lstStyle/>
                    <a:p>
                      <a:r>
                        <a:rPr lang="en-US" sz="1000"/>
                        <a:t>64</a:t>
                      </a:r>
                      <a:endParaRPr lang="en-US" sz="1000"/>
                    </a:p>
                  </a:txBody>
                  <a:tcPr/>
                </a:tc>
                <a:tc>
                  <a:txBody>
                    <a:bodyPr/>
                    <a:lstStyle/>
                    <a:p>
                      <a:r>
                        <a:rPr lang="en-US" sz="1000"/>
                        <a:t>14</a:t>
                      </a:r>
                      <a:endParaRPr lang="en-US" sz="1000"/>
                    </a:p>
                  </a:txBody>
                  <a:tcPr/>
                </a:tc>
                <a:tc>
                  <a:txBody>
                    <a:bodyPr/>
                    <a:lstStyle/>
                    <a:p>
                      <a:r>
                        <a:rPr lang="en-US" sz="1000"/>
                        <a:t>0.0581%</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405993572"/>
                  </a:ext>
                </a:extLst>
              </a:tr>
              <a:tr h="370840">
                <a:tc>
                  <a:txBody>
                    <a:bodyPr/>
                    <a:lstStyle/>
                    <a:p>
                      <a:r>
                        <a:rPr lang="en-US" sz="1000" b="1"/>
                        <a:t>DW (Amharic) - 2016-08-25 08:23:58</a:t>
                      </a:r>
                      <a:r>
                        <a:rPr lang="en-US" sz="1000"/>
                        <a:t>
</a:t>
                      </a:r>
                      <a:r>
                        <a:rPr lang="am-ET" sz="1000"/>
                        <a:t>ባለፉት ሳምንታት በአማራ ክልል በተለያዩ  ቦታዎች ተቃዉሞ ተካሂዶዋል። ተቃዉሞዉ መንገድ ላይ ሰላማዊ ሰልፍ መዉጣትን ጨምሮ የስራና የትራንስፖርት አድማ አካቶ እንደነበረ ዘገባዎች ያመለክታሉ። ባሳለፍናቸው ቀናትም በባህርዳር፣ በፍኖተ ሰላምና በተለያዩ ቦታዎች የስራና የትራንስፖርት አድማ መደረጉ ተሰምቶ ነበር። በአከባብዉ የምትኖሩ ያያችሁትንና የታዘባችሁትን አጋሩን።  በድምፅ አስተያየት ለመስጠት የምትፈልጉ በቀድሞዉና በዚህ በአዲሱ የዋስትአፕ አድራሻችን 0049 157 92 36 31 34 የስልክ ቁጥራችሁን ላኩልን። እንደውላለን!</a:t>
                      </a:r>
                      <a:endParaRPr lang="en-US" sz="1000"/>
                    </a:p>
                  </a:txBody>
                  <a:tcPr/>
                </a:tc>
                <a:tc>
                  <a:txBody>
                    <a:bodyPr/>
                    <a:lstStyle/>
                    <a:p>
                      <a:r>
                        <a:rPr lang="en-US" sz="1000"/>
                        <a:t>691</a:t>
                      </a:r>
                      <a:endParaRPr lang="en-US" sz="1000"/>
                    </a:p>
                  </a:txBody>
                  <a:tcPr/>
                </a:tc>
                <a:tc>
                  <a:txBody>
                    <a:bodyPr/>
                    <a:lstStyle/>
                    <a:p>
                      <a:r>
                        <a:rPr lang="en-US" sz="1000"/>
                        <a:t>495</a:t>
                      </a:r>
                      <a:endParaRPr lang="en-US" sz="1000"/>
                    </a:p>
                  </a:txBody>
                  <a:tcPr/>
                </a:tc>
                <a:tc>
                  <a:txBody>
                    <a:bodyPr/>
                    <a:lstStyle/>
                    <a:p>
                      <a:r>
                        <a:rPr lang="en-US" sz="1000"/>
                        <a:t>159</a:t>
                      </a:r>
                      <a:endParaRPr lang="en-US" sz="1000"/>
                    </a:p>
                  </a:txBody>
                  <a:tcPr/>
                </a:tc>
                <a:tc>
                  <a:txBody>
                    <a:bodyPr/>
                    <a:lstStyle/>
                    <a:p>
                      <a:r>
                        <a:rPr lang="en-US" sz="1000"/>
                        <a:t>37</a:t>
                      </a:r>
                      <a:endParaRPr lang="en-US" sz="1000"/>
                    </a:p>
                  </a:txBody>
                  <a:tcPr/>
                </a:tc>
                <a:tc>
                  <a:txBody>
                    <a:bodyPr/>
                    <a:lstStyle/>
                    <a:p>
                      <a:r>
                        <a:rPr lang="en-US" sz="1000"/>
                        <a:t>0.1361%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289902870"/>
                  </a:ext>
                </a:extLst>
              </a:tr>
              <a:tr h="370840">
                <a:tc>
                  <a:txBody>
                    <a:bodyPr/>
                    <a:lstStyle/>
                    <a:p>
                      <a:r>
                        <a:rPr lang="en-US" sz="1000" b="1"/>
                        <a:t>DW (Amharic) - 2016-08-24 17:21:22</a:t>
                      </a:r>
                      <a:r>
                        <a:rPr lang="en-US" sz="1000"/>
                        <a:t>
</a:t>
                      </a:r>
                      <a:r>
                        <a:rPr lang="am-ET" sz="1000"/>
                        <a:t>የቀድሞዉ የሕዝባዊ ወያኔ ሐርነት ትግራይ (ሕወሐት) መሥራች አቶ አስገደ ገብረስላሴ እና በቅርቡ ከእስር የተፈቱት የአረና ትግራይ ፓርቲ ሥራ አስፈፃሚ ኮሚቴ አባል አቶ አብረሐ ደስታ የሐገሪቱን ገዢ ፓርቲ ኢሕአዴግን አምባገነን እና ጨቋኝ ብለዉታል 
</a:t>
                      </a:r>
                      <a:r>
                        <a:rPr lang="en-US" sz="1000"/>
                        <a:t>http://www.dw.com/am/</a:t>
                      </a:r>
                      <a:r>
                        <a:rPr lang="am-ET" sz="1000"/>
                        <a:t>የኢትዮጵያ-ተቃዋሚ-ፓርቲ-ፖለቲከኖች-አስተያየት/</a:t>
                      </a:r>
                      <a:r>
                        <a:rPr lang="en-US" sz="1000"/>
                        <a:t>a-19498207</a:t>
                      </a:r>
                      <a:endParaRPr lang="en-US" sz="1000"/>
                    </a:p>
                  </a:txBody>
                  <a:tcPr/>
                </a:tc>
                <a:tc>
                  <a:txBody>
                    <a:bodyPr/>
                    <a:lstStyle/>
                    <a:p>
                      <a:r>
                        <a:rPr lang="en-US" sz="1000"/>
                        <a:t>1118</a:t>
                      </a:r>
                      <a:endParaRPr lang="en-US" sz="1000"/>
                    </a:p>
                  </a:txBody>
                  <a:tcPr/>
                </a:tc>
                <a:tc>
                  <a:txBody>
                    <a:bodyPr/>
                    <a:lstStyle/>
                    <a:p>
                      <a:r>
                        <a:rPr lang="en-US" sz="1000"/>
                        <a:t>864</a:t>
                      </a:r>
                      <a:endParaRPr lang="en-US" sz="1000"/>
                    </a:p>
                  </a:txBody>
                  <a:tcPr/>
                </a:tc>
                <a:tc>
                  <a:txBody>
                    <a:bodyPr/>
                    <a:lstStyle/>
                    <a:p>
                      <a:r>
                        <a:rPr lang="en-US" sz="1000"/>
                        <a:t>82</a:t>
                      </a:r>
                      <a:endParaRPr lang="en-US" sz="1000"/>
                    </a:p>
                  </a:txBody>
                  <a:tcPr/>
                </a:tc>
                <a:tc>
                  <a:txBody>
                    <a:bodyPr/>
                    <a:lstStyle/>
                    <a:p>
                      <a:r>
                        <a:rPr lang="en-US" sz="1000"/>
                        <a:t>172</a:t>
                      </a:r>
                      <a:endParaRPr lang="en-US" sz="1000"/>
                    </a:p>
                  </a:txBody>
                  <a:tcPr/>
                </a:tc>
                <a:tc>
                  <a:txBody>
                    <a:bodyPr/>
                    <a:lstStyle/>
                    <a:p>
                      <a:r>
                        <a:rPr lang="en-US" sz="1000"/>
                        <a:t>0.2206%</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814404530"/>
                  </a:ext>
                </a:extLst>
              </a:tr>
              <a:tr h="370840">
                <a:tc>
                  <a:txBody>
                    <a:bodyPr/>
                    <a:lstStyle/>
                    <a:p>
                      <a:r>
                        <a:rPr lang="en-US" sz="1000" b="1"/>
                        <a:t>DW (Amharic) - 2016-08-24 17:08:59</a:t>
                      </a:r>
                      <a:r>
                        <a:rPr lang="en-US" sz="1000"/>
                        <a:t>
</a:t>
                      </a:r>
                      <a:r>
                        <a:rPr lang="am-ET" sz="1000"/>
                        <a:t>መቀመጫቸውን በካሊፎርኒያ ያደረጉ አፍሪቃውያን እውቀት እና ገንዘባቸውን አጣምረው ገበያ የኢንፎርሜሽን ቴክኖሎጂ ማሰልጠኛ ማዕከል የተሰኘ ተቋም በአዲስ አበባ ከፍተዋል። ማሰልጠኛ ማዕከሉ ስራ የሚጀምረው በመስከረም ወር ሲሆን በየሶስት አመቱ ወደ ሌሎች የአፍሪቃ አገሮች የመስፋፋት እቅድ አለው። 
</a:t>
                      </a:r>
                      <a:r>
                        <a:rPr lang="en-US" sz="1000"/>
                        <a:t>http://www.dw.com/am/</a:t>
                      </a:r>
                      <a:r>
                        <a:rPr lang="am-ET" sz="1000"/>
                        <a:t>ከሲሊከን-ቫሊ-ወደ-አፍሪቃ/</a:t>
                      </a:r>
                      <a:r>
                        <a:rPr lang="en-US" sz="1000"/>
                        <a:t>a-19501085</a:t>
                      </a:r>
                      <a:endParaRPr lang="en-US" sz="1000"/>
                    </a:p>
                  </a:txBody>
                  <a:tcPr/>
                </a:tc>
                <a:tc>
                  <a:txBody>
                    <a:bodyPr/>
                    <a:lstStyle/>
                    <a:p>
                      <a:r>
                        <a:rPr lang="en-US" sz="1000"/>
                        <a:t>207</a:t>
                      </a:r>
                      <a:endParaRPr lang="en-US" sz="1000"/>
                    </a:p>
                  </a:txBody>
                  <a:tcPr/>
                </a:tc>
                <a:tc>
                  <a:txBody>
                    <a:bodyPr/>
                    <a:lstStyle/>
                    <a:p>
                      <a:r>
                        <a:rPr lang="en-US" sz="1000"/>
                        <a:t>196</a:t>
                      </a:r>
                      <a:endParaRPr lang="en-US" sz="1000"/>
                    </a:p>
                  </a:txBody>
                  <a:tcPr/>
                </a:tc>
                <a:tc>
                  <a:txBody>
                    <a:bodyPr/>
                    <a:lstStyle/>
                    <a:p>
                      <a:r>
                        <a:rPr lang="en-US" sz="1000"/>
                        <a:t>6</a:t>
                      </a:r>
                      <a:endParaRPr lang="en-US" sz="1000"/>
                    </a:p>
                  </a:txBody>
                  <a:tcPr/>
                </a:tc>
                <a:tc>
                  <a:txBody>
                    <a:bodyPr/>
                    <a:lstStyle/>
                    <a:p>
                      <a:r>
                        <a:rPr lang="en-US" sz="1000"/>
                        <a:t>5</a:t>
                      </a:r>
                      <a:endParaRPr lang="en-US" sz="1000"/>
                    </a:p>
                  </a:txBody>
                  <a:tcPr/>
                </a:tc>
                <a:tc>
                  <a:txBody>
                    <a:bodyPr/>
                    <a:lstStyle/>
                    <a:p>
                      <a:r>
                        <a:rPr lang="en-US" sz="1000"/>
                        <a:t>0.0409%</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418484849"/>
                  </a:ext>
                </a:extLst>
              </a:tr>
              <a:tr h="370840">
                <a:tc>
                  <a:txBody>
                    <a:bodyPr/>
                    <a:lstStyle/>
                    <a:p>
                      <a:r>
                        <a:rPr lang="en-US" sz="1000" b="1"/>
                        <a:t>DW (Amharic) - 2016-08-24 07:58:34</a:t>
                      </a:r>
                      <a:r>
                        <a:rPr lang="en-US" sz="1000"/>
                        <a:t>
</a:t>
                      </a:r>
                      <a:r>
                        <a:rPr lang="am-ET" sz="1000"/>
                        <a:t>ኦሮሚያ እና አማራ ክልልን ያዳረሰው ተቃውሞ ነባር የፖለቲካ ፓርቲዎችን ወደ ጎን ገፍቶ አዳዲስ ተንታኞችና የሰብዓዊ መብት አራማጆች አስተዋውቋል። እስካሁን ግን ተቃውሞዎቹን የሚመራው አካል በይፋ ማንነቱን አልገለጠም። የኢትዮጵያ መንግስት በማህበራዊ ድረ-ገጾች የተቃውሞ ሰልፎችን የሚጠሩ ወገኖችን «የጸረ-ሰላም ኃይሎች» ሲል ይወቅሳል። ተቃውሞውን «መሪ አልባ» ያሉትም አልጠፉም። ልዩነቱ እየከረረ፤አለመግባባቱ መፍትሔ እያጣ ቢሄድም ወደ ዘላቂ መፍትሔ የሚወስድ የግልግል መንገድ ስለመኖሩ የታየ ምልክት እስካሁን የለም። ለመሆኑ ተቃውሞዎቹን የሚመሩ ወገኖች እና ኢህአዴግ የሚመራው የኢትዮጵያ መንግስት አሁን የተፈጠረውን ቀውስ ለመፍታት መደራደር ይችላሉ? በተቃውሞዎቹ ውስጥ የኢህአዴግ አባል ድርጅቶች ሚና ምን ሊሆን ይችላል? ኑ እንወያይ! ሐሳባችሁን አካፍሉን የስልክ ቁጥሮቻችሁን በዋትስ አፕ ቁጥራችን +49 1579 2363134 ብትልኩልን አስተያየት በድምጽ እንቀበላለን።</a:t>
                      </a:r>
                      <a:endParaRPr lang="en-US" sz="1000"/>
                    </a:p>
                  </a:txBody>
                  <a:tcPr/>
                </a:tc>
                <a:tc>
                  <a:txBody>
                    <a:bodyPr/>
                    <a:lstStyle/>
                    <a:p>
                      <a:r>
                        <a:rPr lang="en-US" sz="1000"/>
                        <a:t>2760</a:t>
                      </a:r>
                      <a:endParaRPr lang="en-US" sz="1000"/>
                    </a:p>
                  </a:txBody>
                  <a:tcPr/>
                </a:tc>
                <a:tc>
                  <a:txBody>
                    <a:bodyPr/>
                    <a:lstStyle/>
                    <a:p>
                      <a:r>
                        <a:rPr lang="en-US" sz="1000"/>
                        <a:t>2005</a:t>
                      </a:r>
                      <a:endParaRPr lang="en-US" sz="1000"/>
                    </a:p>
                  </a:txBody>
                  <a:tcPr/>
                </a:tc>
                <a:tc>
                  <a:txBody>
                    <a:bodyPr/>
                    <a:lstStyle/>
                    <a:p>
                      <a:r>
                        <a:rPr lang="en-US" sz="1000"/>
                        <a:t>551</a:t>
                      </a:r>
                      <a:endParaRPr lang="en-US" sz="1000"/>
                    </a:p>
                  </a:txBody>
                  <a:tcPr/>
                </a:tc>
                <a:tc>
                  <a:txBody>
                    <a:bodyPr/>
                    <a:lstStyle/>
                    <a:p>
                      <a:r>
                        <a:rPr lang="en-US" sz="1000"/>
                        <a:t>204</a:t>
                      </a:r>
                      <a:endParaRPr lang="en-US" sz="1000"/>
                    </a:p>
                  </a:txBody>
                  <a:tcPr/>
                </a:tc>
                <a:tc>
                  <a:txBody>
                    <a:bodyPr/>
                    <a:lstStyle/>
                    <a:p>
                      <a:r>
                        <a:rPr lang="en-US" sz="1000"/>
                        <a:t>0.5447%</a:t>
                      </a:r>
                      <a:endParaRPr lang="en-US" sz="1000"/>
                    </a:p>
                  </a:txBody>
                  <a:tcPr/>
                </a:tc>
                <a:tc>
                  <a:txBody>
                    <a:bodyPr/>
                    <a:lstStyle/>
                    <a:p>
                      <a:r>
                        <a:rPr lang="en-US" sz="1000"/>
                        <a:t>Status</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171044441"/>
                  </a:ext>
                </a:extLst>
              </a:tr>
              <a:tr h="370840">
                <a:tc>
                  <a:txBody>
                    <a:bodyPr/>
                    <a:lstStyle/>
                    <a:p>
                      <a:r>
                        <a:rPr lang="en-US" sz="1000" b="1"/>
                        <a:t>DW (Amharic) - 2016-08-23 17:10:10</a:t>
                      </a:r>
                      <a:r>
                        <a:rPr lang="en-US" sz="1000"/>
                        <a:t>
</a:t>
                      </a:r>
                      <a:r>
                        <a:rPr lang="am-ET" sz="1000"/>
                        <a:t>ጀርመን መራሂተ መንግሥት አንጌላ ሜርክል ስደተኞች በብዛት ወደ ጀርመን እንዲገቡ ከፈቀዱ ወደ አንድ ዓመት እየተጠጋ ነው ። በወቅቱም ጉዳዩ ላሰጋቸው ወገኖች «እንወጣዋለን» በማለት ህዝባቸውን አበረታተው ነበር ።ይህንኑ አባባላቸውን ከአንድ ወር በፊትም ደግመውታል። 
</a:t>
                      </a:r>
                      <a:r>
                        <a:rPr lang="en-US" sz="1000"/>
                        <a:t>http://www.dw.com/am/</a:t>
                      </a:r>
                      <a:r>
                        <a:rPr lang="am-ET" sz="1000"/>
                        <a:t>ሜርክል-እና-የስደተኞች-መርሃቸው/</a:t>
                      </a:r>
                      <a:r>
                        <a:rPr lang="en-US" sz="1000"/>
                        <a:t>a-19496221</a:t>
                      </a:r>
                      <a:endParaRPr lang="en-US" sz="1000"/>
                    </a:p>
                  </a:txBody>
                  <a:tcPr/>
                </a:tc>
                <a:tc>
                  <a:txBody>
                    <a:bodyPr/>
                    <a:lstStyle/>
                    <a:p>
                      <a:r>
                        <a:rPr lang="en-US" sz="1000"/>
                        <a:t>266</a:t>
                      </a:r>
                      <a:endParaRPr lang="en-US" sz="1000"/>
                    </a:p>
                  </a:txBody>
                  <a:tcPr/>
                </a:tc>
                <a:tc>
                  <a:txBody>
                    <a:bodyPr/>
                    <a:lstStyle/>
                    <a:p>
                      <a:r>
                        <a:rPr lang="en-US" sz="1000"/>
                        <a:t>229</a:t>
                      </a:r>
                      <a:endParaRPr lang="en-US" sz="1000"/>
                    </a:p>
                  </a:txBody>
                  <a:tcPr/>
                </a:tc>
                <a:tc>
                  <a:txBody>
                    <a:bodyPr/>
                    <a:lstStyle/>
                    <a:p>
                      <a:r>
                        <a:rPr lang="en-US" sz="1000"/>
                        <a:t>23</a:t>
                      </a:r>
                      <a:endParaRPr lang="en-US" sz="1000"/>
                    </a:p>
                  </a:txBody>
                  <a:tcPr/>
                </a:tc>
                <a:tc>
                  <a:txBody>
                    <a:bodyPr/>
                    <a:lstStyle/>
                    <a:p>
                      <a:r>
                        <a:rPr lang="en-US" sz="1000"/>
                        <a:t>14</a:t>
                      </a:r>
                      <a:endParaRPr lang="en-US" sz="1000"/>
                    </a:p>
                  </a:txBody>
                  <a:tcPr/>
                </a:tc>
                <a:tc>
                  <a:txBody>
                    <a:bodyPr/>
                    <a:lstStyle/>
                    <a:p>
                      <a:r>
                        <a:rPr lang="en-US" sz="1000"/>
                        <a:t>0.0525%</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576916696"/>
                  </a:ext>
                </a:extLst>
              </a:tr>
            </a:tbl>
          </a:graphicData>
        </a:graphic>
      </p:graphicFrame>
      <p:sp>
        <p:nvSpPr>
          <p:cNvPr id="4" name="Text Placeholder 3"/>
          <p:cNvSpPr>
            <a:spLocks noGrp="1"/>
          </p:cNvSpPr>
          <p:nvPr>
            <p:ph type="body" sz="quarter" idx="14"/>
          </p:nvPr>
        </p:nvSpPr>
        <p:spPr/>
        <p:txBody>
          <a:bodyPr/>
          <a:lstStyle/>
          <a:p>
            <a:r>
              <a:rPr lang="en-US"/>
              <a:t>08/01/2016 - 08/31/2016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82383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- 4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78065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09075050"/>
                    </a:ext>
                  </a:extLst>
                </a:gridCol>
                <a:gridCol w="658368">
                  <a:extLst>
                    <a:ext uri="{9D8B030D-6E8A-4147-A177-3AD203B41FA5}">
                      <a16:colId xmlns:a16="http://schemas.microsoft.com/office/drawing/2014/main" val="3269249797"/>
                    </a:ext>
                  </a:extLst>
                </a:gridCol>
                <a:gridCol w="658368">
                  <a:extLst>
                    <a:ext uri="{9D8B030D-6E8A-4147-A177-3AD203B41FA5}">
                      <a16:colId xmlns:a16="http://schemas.microsoft.com/office/drawing/2014/main" val="1435072903"/>
                    </a:ext>
                  </a:extLst>
                </a:gridCol>
                <a:gridCol w="658368">
                  <a:extLst>
                    <a:ext uri="{9D8B030D-6E8A-4147-A177-3AD203B41FA5}">
                      <a16:colId xmlns:a16="http://schemas.microsoft.com/office/drawing/2014/main" val="765314159"/>
                    </a:ext>
                  </a:extLst>
                </a:gridCol>
                <a:gridCol w="658368">
                  <a:extLst>
                    <a:ext uri="{9D8B030D-6E8A-4147-A177-3AD203B41FA5}">
                      <a16:colId xmlns:a16="http://schemas.microsoft.com/office/drawing/2014/main" val="3963831136"/>
                    </a:ext>
                  </a:extLst>
                </a:gridCol>
                <a:gridCol w="658368">
                  <a:extLst>
                    <a:ext uri="{9D8B030D-6E8A-4147-A177-3AD203B41FA5}">
                      <a16:colId xmlns:a16="http://schemas.microsoft.com/office/drawing/2014/main" val="351508447"/>
                    </a:ext>
                  </a:extLst>
                </a:gridCol>
                <a:gridCol w="658368">
                  <a:extLst>
                    <a:ext uri="{9D8B030D-6E8A-4147-A177-3AD203B41FA5}">
                      <a16:colId xmlns:a16="http://schemas.microsoft.com/office/drawing/2014/main" val="1190002259"/>
                    </a:ext>
                  </a:extLst>
                </a:gridCol>
                <a:gridCol w="658368">
                  <a:extLst>
                    <a:ext uri="{9D8B030D-6E8A-4147-A177-3AD203B41FA5}">
                      <a16:colId xmlns:a16="http://schemas.microsoft.com/office/drawing/2014/main" val="326028802"/>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106485407"/>
                  </a:ext>
                </a:extLst>
              </a:tr>
              <a:tr h="370840">
                <a:tc>
                  <a:txBody>
                    <a:bodyPr/>
                    <a:lstStyle/>
                    <a:p>
                      <a:r>
                        <a:rPr lang="en-US" sz="1000" b="1"/>
                        <a:t>DW (Amharic) - 2016-08-23 08:27:47</a:t>
                      </a:r>
                      <a:r>
                        <a:rPr lang="en-US" sz="1000"/>
                        <a:t>
</a:t>
                      </a:r>
                      <a:r>
                        <a:rPr lang="am-ET" sz="1000"/>
                        <a:t>የኢህአዴግ ስራ አስፈፃሚ ኮሚቴ ባለፈዉ ሳምንት ባካሄደው መደበኛ ስብሰባ ያለፉትን አስራ አምስት ዓመታት የለውጥ ጉዞ ገምግሞ መግለጫ አዉጥተዋል። በዝሁ ግምገማ የመንግስት ተልዕኮ «ህዝብን ማገልገልና በዚህ ቅኝት መንቀሳቀስ እንጂ የግል መጠቀሚያ» እንዳልሆነ ጠቅሶ «ልማታዊና ዴሞክራሲያዊ ስርዓቱን» ይፈታተናሉ ያላቸዉን «የውጭም ሆነ የውስጥ ፅንፈኛ ፀረ ሰላምና ፀረ ልማት ኃይሎች---ሁከትና ትርምስን ለማስፋፋት የሚያደርጉትን ጥረት በፅናት» ይመክታለዉ ይላል። ቀጥሎም በአገርቱ ብሄር ብሄሬሴብ መካከል ያለዉን ግኑኝነት ለማሻከር «አስነዋሪ የዘረኝነት ፕሮፓጋንዳ» የሚያራምዱትን እንደምታገል ይጠቅሳል። ይህን የመንግስት መግለጫ እንዴት ትመለከቱታላችሁ? በድምፅ አስተያየት ለመስጠት የምትፈልጉ በቀድሞዉና በዚህ በአዲሱ የዋስትአፕ አድራሻችን 0049 157 92 36 31 34 የስልክ ቁጥራችሁን ላኩልን። እንደውላለን!</a:t>
                      </a:r>
                      <a:endParaRPr lang="en-US" sz="1000"/>
                    </a:p>
                  </a:txBody>
                  <a:tcPr/>
                </a:tc>
                <a:tc>
                  <a:txBody>
                    <a:bodyPr/>
                    <a:lstStyle/>
                    <a:p>
                      <a:r>
                        <a:rPr lang="en-US" sz="1000"/>
                        <a:t>1059</a:t>
                      </a:r>
                      <a:endParaRPr lang="en-US" sz="1000"/>
                    </a:p>
                  </a:txBody>
                  <a:tcPr/>
                </a:tc>
                <a:tc>
                  <a:txBody>
                    <a:bodyPr/>
                    <a:lstStyle/>
                    <a:p>
                      <a:r>
                        <a:rPr lang="en-US" sz="1000"/>
                        <a:t>581</a:t>
                      </a:r>
                      <a:endParaRPr lang="en-US" sz="1000"/>
                    </a:p>
                  </a:txBody>
                  <a:tcPr/>
                </a:tc>
                <a:tc>
                  <a:txBody>
                    <a:bodyPr/>
                    <a:lstStyle/>
                    <a:p>
                      <a:r>
                        <a:rPr lang="en-US" sz="1000"/>
                        <a:t>410</a:t>
                      </a:r>
                      <a:endParaRPr lang="en-US" sz="1000"/>
                    </a:p>
                  </a:txBody>
                  <a:tcPr/>
                </a:tc>
                <a:tc>
                  <a:txBody>
                    <a:bodyPr/>
                    <a:lstStyle/>
                    <a:p>
                      <a:r>
                        <a:rPr lang="en-US" sz="1000"/>
                        <a:t>68</a:t>
                      </a:r>
                      <a:endParaRPr lang="en-US" sz="1000"/>
                    </a:p>
                  </a:txBody>
                  <a:tcPr/>
                </a:tc>
                <a:tc>
                  <a:txBody>
                    <a:bodyPr/>
                    <a:lstStyle/>
                    <a:p>
                      <a:r>
                        <a:rPr lang="en-US" sz="1000"/>
                        <a:t>0.2092%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72362727"/>
                  </a:ext>
                </a:extLst>
              </a:tr>
              <a:tr h="370840">
                <a:tc>
                  <a:txBody>
                    <a:bodyPr/>
                    <a:lstStyle/>
                    <a:p>
                      <a:r>
                        <a:rPr lang="en-US" sz="1000" b="1"/>
                        <a:t>DW (Amharic) - 2016-08-22 16:58:24</a:t>
                      </a:r>
                      <a:r>
                        <a:rPr lang="en-US" sz="1000"/>
                        <a:t>
</a:t>
                      </a:r>
                      <a:r>
                        <a:rPr lang="am-ET" sz="1000"/>
                        <a:t>ለ16 ቀናት ያለዕረፍት ውድድር ሲካሂድበት የቆየው የሪዮ ኦሎምፒክ ትላንት ለሊት በደማቅ ዝግጀት ሲጠናቀቅ ቶክዮ 2020ዓም ኦሎምፒክ ለማዘጋጀት በይፋ ተቀብላለች፣ ውድድሩም የማይዘንጋ ታሪክ አስቀምጦ ነው ያለፈው።
</a:t>
                      </a:r>
                      <a:r>
                        <a:rPr lang="en-US" sz="1000"/>
                        <a:t>http://www.dw.com/am/</a:t>
                      </a:r>
                      <a:r>
                        <a:rPr lang="am-ET" sz="1000"/>
                        <a:t>ስፖርት-ነሐሴ-16-2008-ዓም/</a:t>
                      </a:r>
                      <a:r>
                        <a:rPr lang="en-US" sz="1000"/>
                        <a:t>a-19492454</a:t>
                      </a:r>
                      <a:endParaRPr lang="en-US" sz="1000"/>
                    </a:p>
                  </a:txBody>
                  <a:tcPr/>
                </a:tc>
                <a:tc>
                  <a:txBody>
                    <a:bodyPr/>
                    <a:lstStyle/>
                    <a:p>
                      <a:r>
                        <a:rPr lang="en-US" sz="1000"/>
                        <a:t>221</a:t>
                      </a:r>
                      <a:endParaRPr lang="en-US" sz="1000"/>
                    </a:p>
                  </a:txBody>
                  <a:tcPr/>
                </a:tc>
                <a:tc>
                  <a:txBody>
                    <a:bodyPr/>
                    <a:lstStyle/>
                    <a:p>
                      <a:r>
                        <a:rPr lang="en-US" sz="1000"/>
                        <a:t>211</a:t>
                      </a:r>
                      <a:endParaRPr lang="en-US" sz="1000"/>
                    </a:p>
                  </a:txBody>
                  <a:tcPr/>
                </a:tc>
                <a:tc>
                  <a:txBody>
                    <a:bodyPr/>
                    <a:lstStyle/>
                    <a:p>
                      <a:r>
                        <a:rPr lang="en-US" sz="1000"/>
                        <a:t>3</a:t>
                      </a:r>
                      <a:endParaRPr lang="en-US" sz="1000"/>
                    </a:p>
                  </a:txBody>
                  <a:tcPr/>
                </a:tc>
                <a:tc>
                  <a:txBody>
                    <a:bodyPr/>
                    <a:lstStyle/>
                    <a:p>
                      <a:r>
                        <a:rPr lang="en-US" sz="1000"/>
                        <a:t>7</a:t>
                      </a:r>
                      <a:endParaRPr lang="en-US" sz="1000"/>
                    </a:p>
                  </a:txBody>
                  <a:tcPr/>
                </a:tc>
                <a:tc>
                  <a:txBody>
                    <a:bodyPr/>
                    <a:lstStyle/>
                    <a:p>
                      <a:r>
                        <a:rPr lang="en-US" sz="1000"/>
                        <a:t>0.0437%</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976884893"/>
                  </a:ext>
                </a:extLst>
              </a:tr>
              <a:tr h="370840">
                <a:tc>
                  <a:txBody>
                    <a:bodyPr/>
                    <a:lstStyle/>
                    <a:p>
                      <a:r>
                        <a:rPr lang="en-US" sz="1000" b="1"/>
                        <a:t>DW (Amharic) - 2016-08-22 16:49:01</a:t>
                      </a:r>
                      <a:r>
                        <a:rPr lang="en-US" sz="1000"/>
                        <a:t>
</a:t>
                      </a:r>
                      <a:r>
                        <a:rPr lang="am-ET" sz="1000"/>
                        <a:t>ሳዑዲ አረቢያ እና ተባባሪዎቿ የመን ላይ የሚጥሉትን ቦምብና ሚሳዬል የምትሸጥላቸዉ፤ የጦርና የስለላ አማካሪዎችን ያዘመተችላቸዉ ዩናይትድ ስቴትስ ናት።የዩናይትድ ስቴትስ ባለሥልጣናት ለመብት ተሟጋቾቹ ጥሪ፤ የሰጡት መልስ የመንን የሚደበድበዉን ጦር የሚያማክሩ የስለላና የጦር ባለሙያዎች ቁጥርን እንቀንሳለን የሚል ነዉ። 
</a:t>
                      </a:r>
                      <a:r>
                        <a:rPr lang="en-US" sz="1000"/>
                        <a:t>http://www.dw.com/am/</a:t>
                      </a:r>
                      <a:r>
                        <a:rPr lang="am-ET" sz="1000"/>
                        <a:t>የየመን-ጦርነትየዉጪ-ኃይልና-የአካባቢዉ-ሠላም/</a:t>
                      </a:r>
                      <a:r>
                        <a:rPr lang="en-US" sz="1000"/>
                        <a:t>a-19493514</a:t>
                      </a:r>
                      <a:endParaRPr lang="en-US" sz="1000"/>
                    </a:p>
                  </a:txBody>
                  <a:tcPr/>
                </a:tc>
                <a:tc>
                  <a:txBody>
                    <a:bodyPr/>
                    <a:lstStyle/>
                    <a:p>
                      <a:r>
                        <a:rPr lang="en-US" sz="1000"/>
                        <a:t>477</a:t>
                      </a:r>
                      <a:endParaRPr lang="en-US" sz="1000"/>
                    </a:p>
                  </a:txBody>
                  <a:tcPr/>
                </a:tc>
                <a:tc>
                  <a:txBody>
                    <a:bodyPr/>
                    <a:lstStyle/>
                    <a:p>
                      <a:r>
                        <a:rPr lang="en-US" sz="1000"/>
                        <a:t>341</a:t>
                      </a:r>
                      <a:endParaRPr lang="en-US" sz="1000"/>
                    </a:p>
                  </a:txBody>
                  <a:tcPr/>
                </a:tc>
                <a:tc>
                  <a:txBody>
                    <a:bodyPr/>
                    <a:lstStyle/>
                    <a:p>
                      <a:r>
                        <a:rPr lang="en-US" sz="1000"/>
                        <a:t>87</a:t>
                      </a:r>
                      <a:endParaRPr lang="en-US" sz="1000"/>
                    </a:p>
                  </a:txBody>
                  <a:tcPr/>
                </a:tc>
                <a:tc>
                  <a:txBody>
                    <a:bodyPr/>
                    <a:lstStyle/>
                    <a:p>
                      <a:r>
                        <a:rPr lang="en-US" sz="1000"/>
                        <a:t>49</a:t>
                      </a:r>
                      <a:endParaRPr lang="en-US" sz="1000"/>
                    </a:p>
                  </a:txBody>
                  <a:tcPr/>
                </a:tc>
                <a:tc>
                  <a:txBody>
                    <a:bodyPr/>
                    <a:lstStyle/>
                    <a:p>
                      <a:r>
                        <a:rPr lang="en-US" sz="1000"/>
                        <a:t>0.0942%</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317409094"/>
                  </a:ext>
                </a:extLst>
              </a:tr>
            </a:tbl>
          </a:graphicData>
        </a:graphic>
      </p:graphicFrame>
      <p:sp>
        <p:nvSpPr>
          <p:cNvPr id="4" name="Text Placeholder 3"/>
          <p:cNvSpPr>
            <a:spLocks noGrp="1"/>
          </p:cNvSpPr>
          <p:nvPr>
            <p:ph type="body" sz="quarter" idx="14"/>
          </p:nvPr>
        </p:nvSpPr>
        <p:spPr/>
        <p:txBody>
          <a:bodyPr/>
          <a:lstStyle/>
          <a:p>
            <a:r>
              <a:rPr lang="en-US"/>
              <a:t>08/01/2016 - 08/31/2016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13559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467</Words>
  <Application>Microsoft Office PowerPoint</Application>
  <PresentationFormat>On-screen Show (4:3)</PresentationFormat>
  <Paragraphs>244</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Nyala</vt:lpstr>
      <vt:lpstr>quintly_template</vt:lpstr>
      <vt:lpstr>Own Posts Table - 1 of 4</vt:lpstr>
      <vt:lpstr>Own Posts Table - 2 of 4</vt:lpstr>
      <vt:lpstr>Own Posts Table - 3 of 4</vt:lpstr>
      <vt:lpstr>Own Posts Table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Own Posts Table - 1 of 4</dc:title>
  <dc:creator>Administrator</dc:creator>
  <cp:lastModifiedBy>Administrator</cp:lastModifiedBy>
  <cp:revision>1</cp:revision>
  <dcterms:created xsi:type="dcterms:W3CDTF">2017-02-07T14:20:18Z</dcterms:created>
  <dcterms:modified xsi:type="dcterms:W3CDTF">2017-02-07T14:21:00Z</dcterms:modified>
</cp:coreProperties>
</file>