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
      <p:font typeface="Nyala" panose="02000504070300020003" pitchFamily="2"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34131661"/>
              </p:ext>
            </p:extLst>
          </p:nvPr>
        </p:nvGraphicFramePr>
        <p:xfrm>
          <a:off x="457200" y="1731963"/>
          <a:ext cx="8229600" cy="41148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7965103"/>
                    </a:ext>
                  </a:extLst>
                </a:gridCol>
                <a:gridCol w="658368">
                  <a:extLst>
                    <a:ext uri="{9D8B030D-6E8A-4147-A177-3AD203B41FA5}">
                      <a16:colId xmlns:a16="http://schemas.microsoft.com/office/drawing/2014/main" val="494075135"/>
                    </a:ext>
                  </a:extLst>
                </a:gridCol>
                <a:gridCol w="658368">
                  <a:extLst>
                    <a:ext uri="{9D8B030D-6E8A-4147-A177-3AD203B41FA5}">
                      <a16:colId xmlns:a16="http://schemas.microsoft.com/office/drawing/2014/main" val="629770431"/>
                    </a:ext>
                  </a:extLst>
                </a:gridCol>
                <a:gridCol w="658368">
                  <a:extLst>
                    <a:ext uri="{9D8B030D-6E8A-4147-A177-3AD203B41FA5}">
                      <a16:colId xmlns:a16="http://schemas.microsoft.com/office/drawing/2014/main" val="2025400652"/>
                    </a:ext>
                  </a:extLst>
                </a:gridCol>
                <a:gridCol w="658368">
                  <a:extLst>
                    <a:ext uri="{9D8B030D-6E8A-4147-A177-3AD203B41FA5}">
                      <a16:colId xmlns:a16="http://schemas.microsoft.com/office/drawing/2014/main" val="2629698223"/>
                    </a:ext>
                  </a:extLst>
                </a:gridCol>
                <a:gridCol w="658368">
                  <a:extLst>
                    <a:ext uri="{9D8B030D-6E8A-4147-A177-3AD203B41FA5}">
                      <a16:colId xmlns:a16="http://schemas.microsoft.com/office/drawing/2014/main" val="2304988932"/>
                    </a:ext>
                  </a:extLst>
                </a:gridCol>
                <a:gridCol w="658368">
                  <a:extLst>
                    <a:ext uri="{9D8B030D-6E8A-4147-A177-3AD203B41FA5}">
                      <a16:colId xmlns:a16="http://schemas.microsoft.com/office/drawing/2014/main" val="2308055017"/>
                    </a:ext>
                  </a:extLst>
                </a:gridCol>
                <a:gridCol w="658368">
                  <a:extLst>
                    <a:ext uri="{9D8B030D-6E8A-4147-A177-3AD203B41FA5}">
                      <a16:colId xmlns:a16="http://schemas.microsoft.com/office/drawing/2014/main" val="190884456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755823709"/>
                  </a:ext>
                </a:extLst>
              </a:tr>
              <a:tr h="370840">
                <a:tc>
                  <a:txBody>
                    <a:bodyPr/>
                    <a:lstStyle/>
                    <a:p>
                      <a:r>
                        <a:rPr lang="en-US" sz="1000" b="1"/>
                        <a:t>DW (Amharic) - 2016-01-31 16:39:37</a:t>
                      </a:r>
                      <a:r>
                        <a:rPr lang="en-US" sz="1000"/>
                        <a:t>
</a:t>
                      </a:r>
                      <a:r>
                        <a:rPr lang="am-ET" sz="1000"/>
                        <a:t>የኢትዮጵያ ኤሌክትሪክ ኮርፖሬሽን ሕዝቡን ያስመረረውን የኃይል መቋረጥ/መቆራረጥ
በተሻለ መንገድ ለመቀነስ ይችል ዘንድ መስሪያ ቤቱን ለሁለት ከፍሎ መንቀሳቀስ 
መጀመሩ በርግጥ ችግሩን ለመቅረፍ ረድቶዋል ብለው ያስባሉ? 
</a:t>
                      </a:r>
                      <a:r>
                        <a:rPr lang="en-US" sz="1000"/>
                        <a:t>http://www.dw.com/am/</a:t>
                      </a:r>
                      <a:r>
                        <a:rPr lang="am-ET" sz="1000"/>
                        <a:t>የኃይል-አቅርቦት-እና-ተግዳሮቱ/</a:t>
                      </a:r>
                      <a:r>
                        <a:rPr lang="en-US" sz="1000"/>
                        <a:t>a-19012603</a:t>
                      </a:r>
                      <a:endParaRPr lang="en-US" sz="1000"/>
                    </a:p>
                  </a:txBody>
                  <a:tcPr/>
                </a:tc>
                <a:tc>
                  <a:txBody>
                    <a:bodyPr/>
                    <a:lstStyle/>
                    <a:p>
                      <a:r>
                        <a:rPr lang="en-US" sz="1000"/>
                        <a:t>102</a:t>
                      </a:r>
                      <a:endParaRPr lang="en-US" sz="1000"/>
                    </a:p>
                  </a:txBody>
                  <a:tcPr/>
                </a:tc>
                <a:tc>
                  <a:txBody>
                    <a:bodyPr/>
                    <a:lstStyle/>
                    <a:p>
                      <a:r>
                        <a:rPr lang="en-US" sz="1000"/>
                        <a:t>48</a:t>
                      </a:r>
                      <a:endParaRPr lang="en-US" sz="1000"/>
                    </a:p>
                  </a:txBody>
                  <a:tcPr/>
                </a:tc>
                <a:tc>
                  <a:txBody>
                    <a:bodyPr/>
                    <a:lstStyle/>
                    <a:p>
                      <a:r>
                        <a:rPr lang="en-US" sz="1000"/>
                        <a:t>47</a:t>
                      </a:r>
                      <a:endParaRPr lang="en-US" sz="1000"/>
                    </a:p>
                  </a:txBody>
                  <a:tcPr/>
                </a:tc>
                <a:tc>
                  <a:txBody>
                    <a:bodyPr/>
                    <a:lstStyle/>
                    <a:p>
                      <a:r>
                        <a:rPr lang="en-US" sz="1000"/>
                        <a:t>7</a:t>
                      </a:r>
                      <a:endParaRPr lang="en-US" sz="1000"/>
                    </a:p>
                  </a:txBody>
                  <a:tcPr/>
                </a:tc>
                <a:tc>
                  <a:txBody>
                    <a:bodyPr/>
                    <a:lstStyle/>
                    <a:p>
                      <a:r>
                        <a:rPr lang="en-US" sz="1000"/>
                        <a:t>0.0250%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39947618"/>
                  </a:ext>
                </a:extLst>
              </a:tr>
              <a:tr h="370840">
                <a:tc>
                  <a:txBody>
                    <a:bodyPr/>
                    <a:lstStyle/>
                    <a:p>
                      <a:r>
                        <a:rPr lang="en-US" sz="1000" b="1"/>
                        <a:t>DW (Amharic) - 2016-01-30 17:46:22</a:t>
                      </a:r>
                      <a:r>
                        <a:rPr lang="en-US" sz="1000"/>
                        <a:t>
</a:t>
                      </a:r>
                      <a:r>
                        <a:rPr lang="am-ET" sz="1000"/>
                        <a:t>የዩጋንዳ ፕሬዚደንት ዮዌሪ ሙሴቬኒ ሀገራቸውን በርዕሰ-ብሔርነት ሲመሩ በዚህ ሳምንት ሰላሳ ዓመት ሆናቸው። ዮዌሪ ሙሴቬኒ በአፍሪቃ በሥልጣን ላይ ከተቀመጡ ሰላሳ ዓመት እና ከዚያ በላይ የሆናቸውን ሌሎቹን አምስት መሪዎች ቡድን ተቀላቅለዋል። 
</a:t>
                      </a:r>
                      <a:r>
                        <a:rPr lang="en-US" sz="1000"/>
                        <a:t>http://www.dw.com/am/</a:t>
                      </a:r>
                      <a:r>
                        <a:rPr lang="am-ET" sz="1000"/>
                        <a:t>ዮዌሪ-ሙሴቬኒ-30-ዓመት-በሥልጣን-ላይ/</a:t>
                      </a:r>
                      <a:r>
                        <a:rPr lang="en-US" sz="1000"/>
                        <a:t>a-19012556</a:t>
                      </a:r>
                      <a:endParaRPr lang="en-US" sz="1000"/>
                    </a:p>
                  </a:txBody>
                  <a:tcPr/>
                </a:tc>
                <a:tc>
                  <a:txBody>
                    <a:bodyPr/>
                    <a:lstStyle/>
                    <a:p>
                      <a:r>
                        <a:rPr lang="en-US" sz="1000"/>
                        <a:t>212</a:t>
                      </a:r>
                      <a:endParaRPr lang="en-US" sz="1000"/>
                    </a:p>
                  </a:txBody>
                  <a:tcPr/>
                </a:tc>
                <a:tc>
                  <a:txBody>
                    <a:bodyPr/>
                    <a:lstStyle/>
                    <a:p>
                      <a:r>
                        <a:rPr lang="en-US" sz="1000"/>
                        <a:t>151</a:t>
                      </a:r>
                      <a:endParaRPr lang="en-US" sz="1000"/>
                    </a:p>
                  </a:txBody>
                  <a:tcPr/>
                </a:tc>
                <a:tc>
                  <a:txBody>
                    <a:bodyPr/>
                    <a:lstStyle/>
                    <a:p>
                      <a:r>
                        <a:rPr lang="en-US" sz="1000"/>
                        <a:t>48</a:t>
                      </a:r>
                      <a:endParaRPr lang="en-US" sz="1000"/>
                    </a:p>
                  </a:txBody>
                  <a:tcPr/>
                </a:tc>
                <a:tc>
                  <a:txBody>
                    <a:bodyPr/>
                    <a:lstStyle/>
                    <a:p>
                      <a:r>
                        <a:rPr lang="en-US" sz="1000"/>
                        <a:t>13</a:t>
                      </a:r>
                      <a:endParaRPr lang="en-US" sz="1000"/>
                    </a:p>
                  </a:txBody>
                  <a:tcPr/>
                </a:tc>
                <a:tc>
                  <a:txBody>
                    <a:bodyPr/>
                    <a:lstStyle/>
                    <a:p>
                      <a:r>
                        <a:rPr lang="en-US" sz="1000"/>
                        <a:t>0.0521%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0160341"/>
                  </a:ext>
                </a:extLst>
              </a:tr>
              <a:tr h="370840">
                <a:tc>
                  <a:txBody>
                    <a:bodyPr/>
                    <a:lstStyle/>
                    <a:p>
                      <a:r>
                        <a:rPr lang="en-US" sz="1000" b="1"/>
                        <a:t>DW (Amharic) - 2016-01-29 17:04:21</a:t>
                      </a:r>
                      <a:r>
                        <a:rPr lang="en-US" sz="1000"/>
                        <a:t>
http://www.dw.com/am/ኃላፊነት-ገና-በልጅነት/a-19011261</a:t>
                      </a:r>
                      <a:endParaRPr lang="en-US" sz="1000"/>
                    </a:p>
                  </a:txBody>
                  <a:tcPr/>
                </a:tc>
                <a:tc>
                  <a:txBody>
                    <a:bodyPr/>
                    <a:lstStyle/>
                    <a:p>
                      <a:r>
                        <a:rPr lang="en-US" sz="1000"/>
                        <a:t>39</a:t>
                      </a:r>
                      <a:endParaRPr lang="en-US" sz="1000"/>
                    </a:p>
                  </a:txBody>
                  <a:tcPr/>
                </a:tc>
                <a:tc>
                  <a:txBody>
                    <a:bodyPr/>
                    <a:lstStyle/>
                    <a:p>
                      <a:r>
                        <a:rPr lang="en-US" sz="1000"/>
                        <a:t>33</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0.0096%</a:t>
                      </a:r>
                      <a:endParaRPr lang="en-US" sz="1000"/>
                    </a:p>
                  </a:txBody>
                  <a:tcPr/>
                </a:tc>
                <a:tc>
                  <a:txBody>
                    <a:bodyPr/>
                    <a:lstStyle/>
                    <a:p>
                      <a:r>
                        <a:rPr lang="en-US" sz="1000"/>
                        <a:t>Status</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20790218"/>
                  </a:ext>
                </a:extLst>
              </a:tr>
              <a:tr h="370840">
                <a:tc>
                  <a:txBody>
                    <a:bodyPr/>
                    <a:lstStyle/>
                    <a:p>
                      <a:r>
                        <a:rPr lang="en-US" sz="1000" b="1"/>
                        <a:t>DW (Amharic) - 2016-01-29 09:52:21</a:t>
                      </a:r>
                      <a:r>
                        <a:rPr lang="en-US" sz="1000"/>
                        <a:t>
</a:t>
                      </a:r>
                      <a:r>
                        <a:rPr lang="am-ET" sz="1000"/>
                        <a:t>የአፍሪቃ ህብረት የቡሩንዲን ግጭት ለማብረድ ወደ 5000 የሚጠጉ አባል የሚኖሩት ሰላም አስከባሪ ኃይል ለመላክ የደረሰውን ውሳኔ የቡሩንዲ መንግሥት አልተቀበለውም ። ካለ አንድ አባል ሀገር ፍቃድ ህብረቱ ሰላም አስከባሪ ጓድ ማዝመት ይችላል? ተገቢ ነው ወይስ አይደለም ትላላችሁ?  ተወያዩበት።</a:t>
                      </a:r>
                      <a:endParaRPr lang="en-US" sz="1000"/>
                    </a:p>
                  </a:txBody>
                  <a:tcPr/>
                </a:tc>
                <a:tc>
                  <a:txBody>
                    <a:bodyPr/>
                    <a:lstStyle/>
                    <a:p>
                      <a:r>
                        <a:rPr lang="en-US" sz="1000"/>
                        <a:t>101</a:t>
                      </a:r>
                      <a:endParaRPr lang="en-US" sz="1000"/>
                    </a:p>
                  </a:txBody>
                  <a:tcPr/>
                </a:tc>
                <a:tc>
                  <a:txBody>
                    <a:bodyPr/>
                    <a:lstStyle/>
                    <a:p>
                      <a:r>
                        <a:rPr lang="en-US" sz="1000"/>
                        <a:t>64</a:t>
                      </a:r>
                      <a:endParaRPr lang="en-US" sz="1000"/>
                    </a:p>
                  </a:txBody>
                  <a:tcPr/>
                </a:tc>
                <a:tc>
                  <a:txBody>
                    <a:bodyPr/>
                    <a:lstStyle/>
                    <a:p>
                      <a:r>
                        <a:rPr lang="en-US" sz="1000"/>
                        <a:t>30</a:t>
                      </a:r>
                      <a:endParaRPr lang="en-US" sz="1000"/>
                    </a:p>
                  </a:txBody>
                  <a:tcPr/>
                </a:tc>
                <a:tc>
                  <a:txBody>
                    <a:bodyPr/>
                    <a:lstStyle/>
                    <a:p>
                      <a:r>
                        <a:rPr lang="en-US" sz="1000"/>
                        <a:t>7</a:t>
                      </a:r>
                      <a:endParaRPr lang="en-US" sz="1000"/>
                    </a:p>
                  </a:txBody>
                  <a:tcPr/>
                </a:tc>
                <a:tc>
                  <a:txBody>
                    <a:bodyPr/>
                    <a:lstStyle/>
                    <a:p>
                      <a:r>
                        <a:rPr lang="en-US" sz="1000"/>
                        <a:t>0.0248%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48833663"/>
                  </a:ext>
                </a:extLst>
              </a:tr>
            </a:tbl>
          </a:graphicData>
        </a:graphic>
      </p:graphicFrame>
      <p:sp>
        <p:nvSpPr>
          <p:cNvPr id="4" name="Text Placeholder 3"/>
          <p:cNvSpPr>
            <a:spLocks noGrp="1"/>
          </p:cNvSpPr>
          <p:nvPr>
            <p:ph type="body" sz="quarter" idx="14"/>
          </p:nvPr>
        </p:nvSpPr>
        <p:spPr/>
        <p:txBody>
          <a:bodyPr/>
          <a:lstStyle/>
          <a:p>
            <a:r>
              <a:rPr lang="en-US"/>
              <a:t>01/01/2016 - 01/31/2016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3671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77120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3673023"/>
                    </a:ext>
                  </a:extLst>
                </a:gridCol>
                <a:gridCol w="658368">
                  <a:extLst>
                    <a:ext uri="{9D8B030D-6E8A-4147-A177-3AD203B41FA5}">
                      <a16:colId xmlns:a16="http://schemas.microsoft.com/office/drawing/2014/main" val="2011282547"/>
                    </a:ext>
                  </a:extLst>
                </a:gridCol>
                <a:gridCol w="658368">
                  <a:extLst>
                    <a:ext uri="{9D8B030D-6E8A-4147-A177-3AD203B41FA5}">
                      <a16:colId xmlns:a16="http://schemas.microsoft.com/office/drawing/2014/main" val="4141598573"/>
                    </a:ext>
                  </a:extLst>
                </a:gridCol>
                <a:gridCol w="658368">
                  <a:extLst>
                    <a:ext uri="{9D8B030D-6E8A-4147-A177-3AD203B41FA5}">
                      <a16:colId xmlns:a16="http://schemas.microsoft.com/office/drawing/2014/main" val="1462084179"/>
                    </a:ext>
                  </a:extLst>
                </a:gridCol>
                <a:gridCol w="658368">
                  <a:extLst>
                    <a:ext uri="{9D8B030D-6E8A-4147-A177-3AD203B41FA5}">
                      <a16:colId xmlns:a16="http://schemas.microsoft.com/office/drawing/2014/main" val="637474328"/>
                    </a:ext>
                  </a:extLst>
                </a:gridCol>
                <a:gridCol w="658368">
                  <a:extLst>
                    <a:ext uri="{9D8B030D-6E8A-4147-A177-3AD203B41FA5}">
                      <a16:colId xmlns:a16="http://schemas.microsoft.com/office/drawing/2014/main" val="3647013682"/>
                    </a:ext>
                  </a:extLst>
                </a:gridCol>
                <a:gridCol w="658368">
                  <a:extLst>
                    <a:ext uri="{9D8B030D-6E8A-4147-A177-3AD203B41FA5}">
                      <a16:colId xmlns:a16="http://schemas.microsoft.com/office/drawing/2014/main" val="4261074302"/>
                    </a:ext>
                  </a:extLst>
                </a:gridCol>
                <a:gridCol w="658368">
                  <a:extLst>
                    <a:ext uri="{9D8B030D-6E8A-4147-A177-3AD203B41FA5}">
                      <a16:colId xmlns:a16="http://schemas.microsoft.com/office/drawing/2014/main" val="240269705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720453169"/>
                  </a:ext>
                </a:extLst>
              </a:tr>
              <a:tr h="370840">
                <a:tc>
                  <a:txBody>
                    <a:bodyPr/>
                    <a:lstStyle/>
                    <a:p>
                      <a:r>
                        <a:rPr lang="en-US" sz="1000" b="1"/>
                        <a:t>DW (Amharic) - 2016-01-28 18:54:43</a:t>
                      </a:r>
                      <a:r>
                        <a:rPr lang="en-US" sz="1000"/>
                        <a:t>
</a:t>
                      </a:r>
                      <a:r>
                        <a:rPr lang="am-ET" sz="1000"/>
                        <a:t>ዘንድሮ የአዉሮጳ የባህል ማዕከል ተብለዉ ከተሰየሙት ሁለት የአዉሮጳ ከተሞች መካከል አንዷ በሆነችው በፖላንድዋ ብሪስላዉ አጠገብ ነዋሪ የሆኑት አቶ መርሻ ወልዴ ፖላንዳዉያን እንደ ኢትዮጵያዉያን እንግዳ ተቀባዮች ናቸዉ ሲሉ ይናገራሉ። የህክምና ትምህርታቸዉን አጠናቀዉ በተለያዩ ሃኪም ቤቶች የሚያገለግሉ ኢትዮጵያዉያን ቁጥርም ጥቂት አይደለም።
</a:t>
                      </a:r>
                      <a:r>
                        <a:rPr lang="en-US" sz="1000"/>
                        <a:t>http://www.dw.com/am/%E1%8B%AD%E1%8B%98%E1%89%B5/s-11646</a:t>
                      </a:r>
                      <a:endParaRPr lang="en-US" sz="1000"/>
                    </a:p>
                  </a:txBody>
                  <a:tcPr/>
                </a:tc>
                <a:tc>
                  <a:txBody>
                    <a:bodyPr/>
                    <a:lstStyle/>
                    <a:p>
                      <a:r>
                        <a:rPr lang="en-US" sz="1000"/>
                        <a:t>32</a:t>
                      </a:r>
                      <a:endParaRPr lang="en-US" sz="1000"/>
                    </a:p>
                  </a:txBody>
                  <a:tcPr/>
                </a:tc>
                <a:tc>
                  <a:txBody>
                    <a:bodyPr/>
                    <a:lstStyle/>
                    <a:p>
                      <a:r>
                        <a:rPr lang="en-US" sz="1000"/>
                        <a:t>26</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0.0079%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53631494"/>
                  </a:ext>
                </a:extLst>
              </a:tr>
              <a:tr h="370840">
                <a:tc>
                  <a:txBody>
                    <a:bodyPr/>
                    <a:lstStyle/>
                    <a:p>
                      <a:r>
                        <a:rPr lang="en-US" sz="1000" b="1"/>
                        <a:t>DW (Amharic) - 2016-01-27 17:03:22</a:t>
                      </a:r>
                      <a:r>
                        <a:rPr lang="en-US" sz="1000"/>
                        <a:t>
</a:t>
                      </a:r>
                      <a:r>
                        <a:rPr lang="am-ET" sz="1000"/>
                        <a:t>በሣይንሱ ዓለም ጥልቅ ምርምር የሚያከናውኑ ጠበብት ስበት በሌለበት ኹናቴ ማርስ የተሰኘችው ፕላኔት ላይ ተክሎችን ለማብቀል ምርምር እያከናወኑ ነው።</a:t>
                      </a:r>
                      <a:endParaRPr lang="en-US" sz="1000"/>
                    </a:p>
                  </a:txBody>
                  <a:tcPr/>
                </a:tc>
                <a:tc>
                  <a:txBody>
                    <a:bodyPr/>
                    <a:lstStyle/>
                    <a:p>
                      <a:r>
                        <a:rPr lang="en-US" sz="1000"/>
                        <a:t>259</a:t>
                      </a:r>
                      <a:endParaRPr lang="en-US" sz="1000"/>
                    </a:p>
                  </a:txBody>
                  <a:tcPr/>
                </a:tc>
                <a:tc>
                  <a:txBody>
                    <a:bodyPr/>
                    <a:lstStyle/>
                    <a:p>
                      <a:r>
                        <a:rPr lang="en-US" sz="1000"/>
                        <a:t>219</a:t>
                      </a:r>
                      <a:endParaRPr lang="en-US" sz="1000"/>
                    </a:p>
                  </a:txBody>
                  <a:tcPr/>
                </a:tc>
                <a:tc>
                  <a:txBody>
                    <a:bodyPr/>
                    <a:lstStyle/>
                    <a:p>
                      <a:r>
                        <a:rPr lang="en-US" sz="1000"/>
                        <a:t>18</a:t>
                      </a:r>
                      <a:endParaRPr lang="en-US" sz="1000"/>
                    </a:p>
                  </a:txBody>
                  <a:tcPr/>
                </a:tc>
                <a:tc>
                  <a:txBody>
                    <a:bodyPr/>
                    <a:lstStyle/>
                    <a:p>
                      <a:r>
                        <a:rPr lang="en-US" sz="1000"/>
                        <a:t>22</a:t>
                      </a:r>
                      <a:endParaRPr lang="en-US" sz="1000"/>
                    </a:p>
                  </a:txBody>
                  <a:tcPr/>
                </a:tc>
                <a:tc>
                  <a:txBody>
                    <a:bodyPr/>
                    <a:lstStyle/>
                    <a:p>
                      <a:r>
                        <a:rPr lang="en-US" sz="1000"/>
                        <a:t>0.0638%</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34653774"/>
                  </a:ext>
                </a:extLst>
              </a:tr>
              <a:tr h="370840">
                <a:tc>
                  <a:txBody>
                    <a:bodyPr/>
                    <a:lstStyle/>
                    <a:p>
                      <a:r>
                        <a:rPr lang="en-US" sz="1000" b="1"/>
                        <a:t>DW (Amharic) - 2016-01-27 17:02:15</a:t>
                      </a:r>
                      <a:r>
                        <a:rPr lang="en-US" sz="1000"/>
                        <a:t>
</a:t>
                      </a:r>
                      <a:r>
                        <a:rPr lang="am-ET" sz="1000"/>
                        <a:t>እቅዱ ከተሳካ ኢትዮጵያ 260, 000 ቶን ቡና ለደንበኞቿ ታቀርባለች። የገበያ ትስስሮችን በመፍጠር፣ ለቡና ላኪዎች እና አቀነባባሪዎች ብድር በማመቻቸት እና በተለያዩ የንግድ አውደ ርእዮች ቡና በማስተዋወቅ እቅዱን ለማሳካት ማቀዱን የኢትዮጵያ መንግስት አስታውቋል።</a:t>
                      </a:r>
                      <a:endParaRPr lang="en-US" sz="1000"/>
                    </a:p>
                  </a:txBody>
                  <a:tcPr/>
                </a:tc>
                <a:tc>
                  <a:txBody>
                    <a:bodyPr/>
                    <a:lstStyle/>
                    <a:p>
                      <a:r>
                        <a:rPr lang="en-US" sz="1000"/>
                        <a:t>182</a:t>
                      </a:r>
                      <a:endParaRPr lang="en-US" sz="1000"/>
                    </a:p>
                  </a:txBody>
                  <a:tcPr/>
                </a:tc>
                <a:tc>
                  <a:txBody>
                    <a:bodyPr/>
                    <a:lstStyle/>
                    <a:p>
                      <a:r>
                        <a:rPr lang="en-US" sz="1000"/>
                        <a:t>151</a:t>
                      </a:r>
                      <a:endParaRPr lang="en-US" sz="1000"/>
                    </a:p>
                  </a:txBody>
                  <a:tcPr/>
                </a:tc>
                <a:tc>
                  <a:txBody>
                    <a:bodyPr/>
                    <a:lstStyle/>
                    <a:p>
                      <a:r>
                        <a:rPr lang="en-US" sz="1000"/>
                        <a:t>17</a:t>
                      </a:r>
                      <a:endParaRPr lang="en-US" sz="1000"/>
                    </a:p>
                  </a:txBody>
                  <a:tcPr/>
                </a:tc>
                <a:tc>
                  <a:txBody>
                    <a:bodyPr/>
                    <a:lstStyle/>
                    <a:p>
                      <a:r>
                        <a:rPr lang="en-US" sz="1000"/>
                        <a:t>14</a:t>
                      </a:r>
                      <a:endParaRPr lang="en-US" sz="1000"/>
                    </a:p>
                  </a:txBody>
                  <a:tcPr/>
                </a:tc>
                <a:tc>
                  <a:txBody>
                    <a:bodyPr/>
                    <a:lstStyle/>
                    <a:p>
                      <a:r>
                        <a:rPr lang="en-US" sz="1000"/>
                        <a:t>0.0448%</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03236445"/>
                  </a:ext>
                </a:extLst>
              </a:tr>
              <a:tr h="370840">
                <a:tc>
                  <a:txBody>
                    <a:bodyPr/>
                    <a:lstStyle/>
                    <a:p>
                      <a:r>
                        <a:rPr lang="en-US" sz="1000" b="1"/>
                        <a:t>DW (Amharic) - 2016-01-26 17:25:17</a:t>
                      </a:r>
                      <a:r>
                        <a:rPr lang="en-US" sz="1000"/>
                        <a:t>
</a:t>
                      </a:r>
                      <a:r>
                        <a:rPr lang="am-ET" sz="1000"/>
                        <a:t>በነገራችን ላይ ሰዉ ሰራሹን ማዳበሪያ የሚነግደዉ ዓለም በየቤቱ የማዳበሪያ አጠቃቀም መጠን እና አኳኋኑን ጨምሮ ከፍተኛ ጥንቃቄ ያደርጋል።
</a:t>
                      </a:r>
                      <a:r>
                        <a:rPr lang="en-US" sz="1000"/>
                        <a:t>http://www.dw.com/am/</a:t>
                      </a:r>
                      <a:r>
                        <a:rPr lang="am-ET" sz="1000"/>
                        <a:t>ማዳበሪያና-የህዝብ-አስተያየት/</a:t>
                      </a:r>
                      <a:r>
                        <a:rPr lang="en-US" sz="1000"/>
                        <a:t>a-19005725</a:t>
                      </a:r>
                      <a:endParaRPr lang="en-US" sz="1000"/>
                    </a:p>
                  </a:txBody>
                  <a:tcPr/>
                </a:tc>
                <a:tc>
                  <a:txBody>
                    <a:bodyPr/>
                    <a:lstStyle/>
                    <a:p>
                      <a:r>
                        <a:rPr lang="en-US" sz="1000"/>
                        <a:t>50</a:t>
                      </a:r>
                      <a:endParaRPr lang="en-US" sz="1000"/>
                    </a:p>
                  </a:txBody>
                  <a:tcPr/>
                </a:tc>
                <a:tc>
                  <a:txBody>
                    <a:bodyPr/>
                    <a:lstStyle/>
                    <a:p>
                      <a:r>
                        <a:rPr lang="en-US" sz="1000"/>
                        <a:t>46</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0.0123%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55343881"/>
                  </a:ext>
                </a:extLst>
              </a:tr>
              <a:tr h="370840">
                <a:tc>
                  <a:txBody>
                    <a:bodyPr/>
                    <a:lstStyle/>
                    <a:p>
                      <a:r>
                        <a:rPr lang="en-US" sz="1000" b="1"/>
                        <a:t>DW (Amharic) - 2016-01-26 17:22:30</a:t>
                      </a:r>
                      <a:r>
                        <a:rPr lang="en-US" sz="1000"/>
                        <a:t>
</a:t>
                      </a:r>
                      <a:r>
                        <a:rPr lang="am-ET" sz="1000"/>
                        <a:t>የስደተኞች ቀውስ ሜርክል በሃገር ውስጥም ይሁን በአውሮፓ ደረጃ  የከፋ ውዝግብ ውስጥ እንዲገቡ ከማድረግም በላይ መገለልንም  አስከትሎባቸዋል ።እህት ፓርቲያቸው </a:t>
                      </a:r>
                      <a:r>
                        <a:rPr lang="en-US" sz="1000"/>
                        <a:t>CSU</a:t>
                      </a:r>
                      <a:r>
                        <a:rPr lang="am-ET" sz="1000"/>
                        <a:t>ም። ሜርክል አቋማቸውን እንዲቀይሩ እስከ መጋቢት ጊዜ ሰጥቷቸዋል ። 
</a:t>
                      </a:r>
                      <a:r>
                        <a:rPr lang="en-US" sz="1000"/>
                        <a:t>http://www.dw.com/am/</a:t>
                      </a:r>
                      <a:r>
                        <a:rPr lang="am-ET" sz="1000"/>
                        <a:t>ሜርክል-ያጋጠማቸው-ፈተና/</a:t>
                      </a:r>
                      <a:r>
                        <a:rPr lang="en-US" sz="1000"/>
                        <a:t>a-19004872</a:t>
                      </a:r>
                      <a:endParaRPr lang="en-US" sz="1000"/>
                    </a:p>
                  </a:txBody>
                  <a:tcPr/>
                </a:tc>
                <a:tc>
                  <a:txBody>
                    <a:bodyPr/>
                    <a:lstStyle/>
                    <a:p>
                      <a:r>
                        <a:rPr lang="en-US" sz="1000"/>
                        <a:t>100</a:t>
                      </a:r>
                      <a:endParaRPr lang="en-US" sz="1000"/>
                    </a:p>
                  </a:txBody>
                  <a:tcPr/>
                </a:tc>
                <a:tc>
                  <a:txBody>
                    <a:bodyPr/>
                    <a:lstStyle/>
                    <a:p>
                      <a:r>
                        <a:rPr lang="en-US" sz="1000"/>
                        <a:t>73</a:t>
                      </a:r>
                      <a:endParaRPr lang="en-US" sz="1000"/>
                    </a:p>
                  </a:txBody>
                  <a:tcPr/>
                </a:tc>
                <a:tc>
                  <a:txBody>
                    <a:bodyPr/>
                    <a:lstStyle/>
                    <a:p>
                      <a:r>
                        <a:rPr lang="en-US" sz="1000"/>
                        <a:t>18</a:t>
                      </a:r>
                      <a:endParaRPr lang="en-US" sz="1000"/>
                    </a:p>
                  </a:txBody>
                  <a:tcPr/>
                </a:tc>
                <a:tc>
                  <a:txBody>
                    <a:bodyPr/>
                    <a:lstStyle/>
                    <a:p>
                      <a:r>
                        <a:rPr lang="en-US" sz="1000"/>
                        <a:t>9</a:t>
                      </a:r>
                      <a:endParaRPr lang="en-US" sz="1000"/>
                    </a:p>
                  </a:txBody>
                  <a:tcPr/>
                </a:tc>
                <a:tc>
                  <a:txBody>
                    <a:bodyPr/>
                    <a:lstStyle/>
                    <a:p>
                      <a:r>
                        <a:rPr lang="en-US" sz="1000"/>
                        <a:t>0.0247%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52429735"/>
                  </a:ext>
                </a:extLst>
              </a:tr>
              <a:tr h="370840">
                <a:tc>
                  <a:txBody>
                    <a:bodyPr/>
                    <a:lstStyle/>
                    <a:p>
                      <a:r>
                        <a:rPr lang="en-US" sz="1000" b="1"/>
                        <a:t>DW (Amharic) - 2016-01-25 17:09:36</a:t>
                      </a:r>
                      <a:r>
                        <a:rPr lang="en-US" sz="1000"/>
                        <a:t>
</a:t>
                      </a:r>
                      <a:r>
                        <a:rPr lang="am-ET" sz="1000"/>
                        <a:t>እጅግ የጠበበ ዕድል ይዞ ዛሬ ወደ ሜዳ የገባው የኢትዮጵያ ብሔራዊ የእግር ኳስ ቡድን በአንጎላ  2 ለ1 ተሸንፎ ከቻን ውድድር ተሰናብቷል። ቡድኑ ወደፊት ለውጤት እንዲበቃ ምን መደረግ አለበት? 
</a:t>
                      </a:r>
                      <a:r>
                        <a:rPr lang="en-US" sz="1000"/>
                        <a:t>http://www.dw.com/am/</a:t>
                      </a:r>
                      <a:r>
                        <a:rPr lang="am-ET" sz="1000"/>
                        <a:t>ስፖርት-ጥር-16-ቀን-2008-ዓም/</a:t>
                      </a:r>
                      <a:r>
                        <a:rPr lang="en-US" sz="1000"/>
                        <a:t>a-19003598</a:t>
                      </a:r>
                      <a:endParaRPr lang="en-US" sz="1000"/>
                    </a:p>
                  </a:txBody>
                  <a:tcPr/>
                </a:tc>
                <a:tc>
                  <a:txBody>
                    <a:bodyPr/>
                    <a:lstStyle/>
                    <a:p>
                      <a:r>
                        <a:rPr lang="en-US" sz="1000"/>
                        <a:t>470</a:t>
                      </a:r>
                      <a:endParaRPr lang="en-US" sz="1000"/>
                    </a:p>
                  </a:txBody>
                  <a:tcPr/>
                </a:tc>
                <a:tc>
                  <a:txBody>
                    <a:bodyPr/>
                    <a:lstStyle/>
                    <a:p>
                      <a:r>
                        <a:rPr lang="en-US" sz="1000"/>
                        <a:t>205</a:t>
                      </a:r>
                      <a:endParaRPr lang="en-US" sz="1000"/>
                    </a:p>
                  </a:txBody>
                  <a:tcPr/>
                </a:tc>
                <a:tc>
                  <a:txBody>
                    <a:bodyPr/>
                    <a:lstStyle/>
                    <a:p>
                      <a:r>
                        <a:rPr lang="en-US" sz="1000"/>
                        <a:t>254</a:t>
                      </a:r>
                      <a:endParaRPr lang="en-US" sz="1000"/>
                    </a:p>
                  </a:txBody>
                  <a:tcPr/>
                </a:tc>
                <a:tc>
                  <a:txBody>
                    <a:bodyPr/>
                    <a:lstStyle/>
                    <a:p>
                      <a:r>
                        <a:rPr lang="en-US" sz="1000"/>
                        <a:t>11</a:t>
                      </a:r>
                      <a:endParaRPr lang="en-US" sz="1000"/>
                    </a:p>
                  </a:txBody>
                  <a:tcPr/>
                </a:tc>
                <a:tc>
                  <a:txBody>
                    <a:bodyPr/>
                    <a:lstStyle/>
                    <a:p>
                      <a:r>
                        <a:rPr lang="en-US" sz="1000"/>
                        <a:t>0.1160%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13273861"/>
                  </a:ext>
                </a:extLst>
              </a:tr>
              <a:tr h="370840">
                <a:tc>
                  <a:txBody>
                    <a:bodyPr/>
                    <a:lstStyle/>
                    <a:p>
                      <a:r>
                        <a:rPr lang="en-US" sz="1000" b="1"/>
                        <a:t>DW (Amharic) - 2016-01-25 17:08:45</a:t>
                      </a:r>
                      <a:r>
                        <a:rPr lang="en-US" sz="1000"/>
                        <a:t>
</a:t>
                      </a:r>
                      <a:r>
                        <a:rPr lang="am-ET" sz="1000"/>
                        <a:t>ሶማሌዎች «ጠብ የሚፈልግ ሰዉ ከሱ የበለጠ ጠበኛ ያጋጥመዋል»-የሚል አባባል አላቸዉ አሉ።ማሕበረ-ባሕላዊ ትርጓሜዉን የሐሰን ሼሕ ማሕሙድን ያክል የሚያዉቅ የሐገር መሪ መኖሩ በርግጥ አጠራጣሪ ነዉ።ወታደራዊ፤ፖለቲካዊ ፍቺ-ምግባሩን ደግሞ የዩዌሪ ካጉታ ሙሴቬኒን ያክል የሚረዳ አፍሪቃዊ መሪ ይገኛል ብሎ መገመት ከባድ ነዉ።
</a:t>
                      </a:r>
                      <a:r>
                        <a:rPr lang="en-US" sz="1000"/>
                        <a:t>http://www.dw.com/am/%E1%8B%A8%E1%88%B6%E1%88%9B%E1%88%8A%E1%8B%AB-%E1%8C%8D%E1%88%AB-%E1%8A%A0%E1%8C%8B%E1%89%A2-%E1%8B%95%E1%8B%89%E1%8A%90%E1%89%B3/a-19003581</a:t>
                      </a:r>
                      <a:endParaRPr lang="en-US" sz="1000"/>
                    </a:p>
                  </a:txBody>
                  <a:tcPr/>
                </a:tc>
                <a:tc>
                  <a:txBody>
                    <a:bodyPr/>
                    <a:lstStyle/>
                    <a:p>
                      <a:r>
                        <a:rPr lang="en-US" sz="1000"/>
                        <a:t>201</a:t>
                      </a:r>
                      <a:endParaRPr lang="en-US" sz="1000"/>
                    </a:p>
                  </a:txBody>
                  <a:tcPr/>
                </a:tc>
                <a:tc>
                  <a:txBody>
                    <a:bodyPr/>
                    <a:lstStyle/>
                    <a:p>
                      <a:r>
                        <a:rPr lang="en-US" sz="1000"/>
                        <a:t>166</a:t>
                      </a:r>
                      <a:endParaRPr lang="en-US" sz="1000"/>
                    </a:p>
                  </a:txBody>
                  <a:tcPr/>
                </a:tc>
                <a:tc>
                  <a:txBody>
                    <a:bodyPr/>
                    <a:lstStyle/>
                    <a:p>
                      <a:r>
                        <a:rPr lang="en-US" sz="1000"/>
                        <a:t>12</a:t>
                      </a:r>
                      <a:endParaRPr lang="en-US" sz="1000"/>
                    </a:p>
                  </a:txBody>
                  <a:tcPr/>
                </a:tc>
                <a:tc>
                  <a:txBody>
                    <a:bodyPr/>
                    <a:lstStyle/>
                    <a:p>
                      <a:r>
                        <a:rPr lang="en-US" sz="1000"/>
                        <a:t>23</a:t>
                      </a:r>
                      <a:endParaRPr lang="en-US" sz="1000"/>
                    </a:p>
                  </a:txBody>
                  <a:tcPr/>
                </a:tc>
                <a:tc>
                  <a:txBody>
                    <a:bodyPr/>
                    <a:lstStyle/>
                    <a:p>
                      <a:r>
                        <a:rPr lang="en-US" sz="1000"/>
                        <a:t>0.0496%</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09986745"/>
                  </a:ext>
                </a:extLst>
              </a:tr>
              <a:tr h="370840">
                <a:tc>
                  <a:txBody>
                    <a:bodyPr/>
                    <a:lstStyle/>
                    <a:p>
                      <a:r>
                        <a:rPr lang="en-US" sz="1000" b="1"/>
                        <a:t>DW (Amharic) - 2016-01-25 09:00:05</a:t>
                      </a:r>
                      <a:r>
                        <a:rPr lang="en-US" sz="1000"/>
                        <a:t>
</a:t>
                      </a:r>
                      <a:r>
                        <a:rPr lang="am-ET" sz="1000"/>
                        <a:t>በኢትዮጲያ  ወደ 15 ሚልዮን የሚጠጋ ሕዝብ ድርቅ እንዳጠቃው የኢትዮጵያ መንግሥት በማስታወቅ፣ የድርቁን መዘዝ ለመቋቋም የ1,4 ቢሊዮን ዶላር የርዳታ ጥሪ አቅርቦዋል።  ሆኖም ጥሪውን ተከትሎ ከለጋሽ አገሮች የተገኘው ምላሽ ያን ያህል የሚያበረታታ አለመሆኑ ነው የተሰማው።  አስቸኳዩ ርዳታ ባፋጣኝ ካልተገኘ የድርቁ መዘዝ ሊባባስ ይችላል የሚል ስጋት በብዙዎች ዘንድ አድሮዋል። እርሶስ ምን ይላሉ? ተወያዩበት።</a:t>
                      </a:r>
                      <a:endParaRPr lang="en-US" sz="1000"/>
                    </a:p>
                  </a:txBody>
                  <a:tcPr/>
                </a:tc>
                <a:tc>
                  <a:txBody>
                    <a:bodyPr/>
                    <a:lstStyle/>
                    <a:p>
                      <a:r>
                        <a:rPr lang="en-US" sz="1000"/>
                        <a:t>389</a:t>
                      </a:r>
                      <a:endParaRPr lang="en-US" sz="1000"/>
                    </a:p>
                  </a:txBody>
                  <a:tcPr/>
                </a:tc>
                <a:tc>
                  <a:txBody>
                    <a:bodyPr/>
                    <a:lstStyle/>
                    <a:p>
                      <a:r>
                        <a:rPr lang="en-US" sz="1000"/>
                        <a:t>201</a:t>
                      </a:r>
                      <a:endParaRPr lang="en-US" sz="1000"/>
                    </a:p>
                  </a:txBody>
                  <a:tcPr/>
                </a:tc>
                <a:tc>
                  <a:txBody>
                    <a:bodyPr/>
                    <a:lstStyle/>
                    <a:p>
                      <a:r>
                        <a:rPr lang="en-US" sz="1000"/>
                        <a:t>125</a:t>
                      </a:r>
                      <a:endParaRPr lang="en-US" sz="1000"/>
                    </a:p>
                  </a:txBody>
                  <a:tcPr/>
                </a:tc>
                <a:tc>
                  <a:txBody>
                    <a:bodyPr/>
                    <a:lstStyle/>
                    <a:p>
                      <a:r>
                        <a:rPr lang="en-US" sz="1000"/>
                        <a:t>63</a:t>
                      </a:r>
                      <a:endParaRPr lang="en-US" sz="1000"/>
                    </a:p>
                  </a:txBody>
                  <a:tcPr/>
                </a:tc>
                <a:tc>
                  <a:txBody>
                    <a:bodyPr/>
                    <a:lstStyle/>
                    <a:p>
                      <a:r>
                        <a:rPr lang="en-US" sz="1000"/>
                        <a:t>0.0960%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13848494"/>
                  </a:ext>
                </a:extLst>
              </a:tr>
              <a:tr h="370840">
                <a:tc>
                  <a:txBody>
                    <a:bodyPr/>
                    <a:lstStyle/>
                    <a:p>
                      <a:r>
                        <a:rPr lang="en-US" sz="1000" b="1"/>
                        <a:t>DW (Amharic) - 2016-01-24 17:11:20</a:t>
                      </a:r>
                      <a:r>
                        <a:rPr lang="en-US" sz="1000"/>
                        <a:t>
</a:t>
                      </a:r>
                      <a:r>
                        <a:rPr lang="am-ET" sz="1000"/>
                        <a:t>በኢትዮጵያ ዉስጥ የሚታየዉ የመኖርያ ቤት እጥረትና የኪራይ ቤት ዋጋ መናር ዋና ምክንያት ምንድን ነዉ ይላሉ? መፍሔዉስ?  በኪራይ ቤት የእርሶስ ገጠመኝ ምን ይመስላል? 
</a:t>
                      </a:r>
                      <a:r>
                        <a:rPr lang="en-US" sz="1000"/>
                        <a:t>http://www.dw.com/am/</a:t>
                      </a:r>
                      <a:r>
                        <a:rPr lang="am-ET" sz="1000"/>
                        <a:t>የመኖርያ-ቤት-እጦትና-የቤት-ኪራይ-ዋጋ-ንረት/</a:t>
                      </a:r>
                      <a:r>
                        <a:rPr lang="en-US" sz="1000"/>
                        <a:t>a-19001295</a:t>
                      </a:r>
                      <a:endParaRPr lang="en-US" sz="1000"/>
                    </a:p>
                  </a:txBody>
                  <a:tcPr/>
                </a:tc>
                <a:tc>
                  <a:txBody>
                    <a:bodyPr/>
                    <a:lstStyle/>
                    <a:p>
                      <a:r>
                        <a:rPr lang="en-US" sz="1000"/>
                        <a:t>552</a:t>
                      </a:r>
                      <a:endParaRPr lang="en-US" sz="1000"/>
                    </a:p>
                  </a:txBody>
                  <a:tcPr/>
                </a:tc>
                <a:tc>
                  <a:txBody>
                    <a:bodyPr/>
                    <a:lstStyle/>
                    <a:p>
                      <a:r>
                        <a:rPr lang="en-US" sz="1000"/>
                        <a:t>310</a:t>
                      </a:r>
                      <a:endParaRPr lang="en-US" sz="1000"/>
                    </a:p>
                  </a:txBody>
                  <a:tcPr/>
                </a:tc>
                <a:tc>
                  <a:txBody>
                    <a:bodyPr/>
                    <a:lstStyle/>
                    <a:p>
                      <a:r>
                        <a:rPr lang="en-US" sz="1000"/>
                        <a:t>198</a:t>
                      </a:r>
                      <a:endParaRPr lang="en-US" sz="1000"/>
                    </a:p>
                  </a:txBody>
                  <a:tcPr/>
                </a:tc>
                <a:tc>
                  <a:txBody>
                    <a:bodyPr/>
                    <a:lstStyle/>
                    <a:p>
                      <a:r>
                        <a:rPr lang="en-US" sz="1000"/>
                        <a:t>44</a:t>
                      </a:r>
                      <a:endParaRPr lang="en-US" sz="1000"/>
                    </a:p>
                  </a:txBody>
                  <a:tcPr/>
                </a:tc>
                <a:tc>
                  <a:txBody>
                    <a:bodyPr/>
                    <a:lstStyle/>
                    <a:p>
                      <a:r>
                        <a:rPr lang="en-US" sz="1000"/>
                        <a:t>0.1364%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0048442"/>
                  </a:ext>
                </a:extLst>
              </a:tr>
              <a:tr h="370840">
                <a:tc>
                  <a:txBody>
                    <a:bodyPr/>
                    <a:lstStyle/>
                    <a:p>
                      <a:r>
                        <a:rPr lang="en-US" sz="1000" b="1"/>
                        <a:t>DW (Amharic) - 2016-01-23 17:12:32</a:t>
                      </a:r>
                      <a:r>
                        <a:rPr lang="en-US" sz="1000"/>
                        <a:t>
</a:t>
                      </a:r>
                      <a:r>
                        <a:rPr lang="am-ET" sz="1000"/>
                        <a:t>የኮንጎ ብራዛቪል መንግሥት ባለፈው ታህሳስ ባሳለፈው ውሳኔ መሰረት፣ የፊታችን ሀምሌ ሊካሄድ ታቅዶ የነበረው ፕሬዚደንታዊው ምርጫ ከሁለት ወር በኋላ እአአ የፊታችን መጋቢት 20፣ 2016 ዓም ይደረጋል።
</a:t>
                      </a:r>
                      <a:r>
                        <a:rPr lang="en-US" sz="1000"/>
                        <a:t>http://dw.com/p/1Hicz</a:t>
                      </a:r>
                      <a:endParaRPr lang="en-US" sz="1000"/>
                    </a:p>
                  </a:txBody>
                  <a:tcPr/>
                </a:tc>
                <a:tc>
                  <a:txBody>
                    <a:bodyPr/>
                    <a:lstStyle/>
                    <a:p>
                      <a:r>
                        <a:rPr lang="en-US" sz="1000"/>
                        <a:t>14</a:t>
                      </a:r>
                      <a:endParaRPr lang="en-US" sz="1000"/>
                    </a:p>
                  </a:txBody>
                  <a:tcPr/>
                </a:tc>
                <a:tc>
                  <a:txBody>
                    <a:bodyPr/>
                    <a:lstStyle/>
                    <a:p>
                      <a:r>
                        <a:rPr lang="en-US" sz="1000"/>
                        <a:t>13</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0.0035%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74508549"/>
                  </a:ext>
                </a:extLst>
              </a:tr>
            </a:tbl>
          </a:graphicData>
        </a:graphic>
      </p:graphicFrame>
      <p:sp>
        <p:nvSpPr>
          <p:cNvPr id="4" name="Text Placeholder 3"/>
          <p:cNvSpPr>
            <a:spLocks noGrp="1"/>
          </p:cNvSpPr>
          <p:nvPr>
            <p:ph type="body" sz="quarter" idx="14"/>
          </p:nvPr>
        </p:nvSpPr>
        <p:spPr/>
        <p:txBody>
          <a:bodyPr/>
          <a:lstStyle/>
          <a:p>
            <a:r>
              <a:rPr lang="en-US"/>
              <a:t>01/01/2016 - 01/31/2016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018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82305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0885154"/>
                    </a:ext>
                  </a:extLst>
                </a:gridCol>
                <a:gridCol w="658368">
                  <a:extLst>
                    <a:ext uri="{9D8B030D-6E8A-4147-A177-3AD203B41FA5}">
                      <a16:colId xmlns:a16="http://schemas.microsoft.com/office/drawing/2014/main" val="2139351074"/>
                    </a:ext>
                  </a:extLst>
                </a:gridCol>
                <a:gridCol w="658368">
                  <a:extLst>
                    <a:ext uri="{9D8B030D-6E8A-4147-A177-3AD203B41FA5}">
                      <a16:colId xmlns:a16="http://schemas.microsoft.com/office/drawing/2014/main" val="2239854227"/>
                    </a:ext>
                  </a:extLst>
                </a:gridCol>
                <a:gridCol w="658368">
                  <a:extLst>
                    <a:ext uri="{9D8B030D-6E8A-4147-A177-3AD203B41FA5}">
                      <a16:colId xmlns:a16="http://schemas.microsoft.com/office/drawing/2014/main" val="3477136036"/>
                    </a:ext>
                  </a:extLst>
                </a:gridCol>
                <a:gridCol w="658368">
                  <a:extLst>
                    <a:ext uri="{9D8B030D-6E8A-4147-A177-3AD203B41FA5}">
                      <a16:colId xmlns:a16="http://schemas.microsoft.com/office/drawing/2014/main" val="3724350126"/>
                    </a:ext>
                  </a:extLst>
                </a:gridCol>
                <a:gridCol w="658368">
                  <a:extLst>
                    <a:ext uri="{9D8B030D-6E8A-4147-A177-3AD203B41FA5}">
                      <a16:colId xmlns:a16="http://schemas.microsoft.com/office/drawing/2014/main" val="790827996"/>
                    </a:ext>
                  </a:extLst>
                </a:gridCol>
                <a:gridCol w="658368">
                  <a:extLst>
                    <a:ext uri="{9D8B030D-6E8A-4147-A177-3AD203B41FA5}">
                      <a16:colId xmlns:a16="http://schemas.microsoft.com/office/drawing/2014/main" val="2644149369"/>
                    </a:ext>
                  </a:extLst>
                </a:gridCol>
                <a:gridCol w="658368">
                  <a:extLst>
                    <a:ext uri="{9D8B030D-6E8A-4147-A177-3AD203B41FA5}">
                      <a16:colId xmlns:a16="http://schemas.microsoft.com/office/drawing/2014/main" val="20822520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563270958"/>
                  </a:ext>
                </a:extLst>
              </a:tr>
              <a:tr h="370840">
                <a:tc>
                  <a:txBody>
                    <a:bodyPr/>
                    <a:lstStyle/>
                    <a:p>
                      <a:r>
                        <a:rPr lang="en-US" sz="1000" b="1"/>
                        <a:t>DW (Amharic) - 2016-01-22 17:23:30</a:t>
                      </a:r>
                      <a:r>
                        <a:rPr lang="en-US" sz="1000"/>
                        <a:t>
</a:t>
                      </a:r>
                      <a:r>
                        <a:rPr lang="am-ET" sz="1000"/>
                        <a:t>በበጎ አድራጎት ስራው የተሰማሩት ፍፁም እና ሰላማዊትም ይሁኑ ሌሎች ባልደረቦቻቸው ለረዥም ዓመታት የሚተዋወቁ እና ኮምፓሽን በተባለው ድርጅት  ድጋፍ ተደርጎላቸው ያደጉ ልጆች ብቻ ናቸው። 
</a:t>
                      </a:r>
                    </a:p>
                    <a:p>
                      <a:r>
                        <a:rPr lang="en-US" sz="1000"/>
                        <a:t>http://www.dw.com/am/</a:t>
                      </a:r>
                      <a:r>
                        <a:rPr lang="am-ET" sz="1000"/>
                        <a:t>የኮምፓሽን-ፍሬዎች/</a:t>
                      </a:r>
                      <a:r>
                        <a:rPr lang="en-US" sz="1000"/>
                        <a:t>a-18996584</a:t>
                      </a:r>
                      <a:endParaRPr lang="en-US" sz="1000"/>
                    </a:p>
                  </a:txBody>
                  <a:tcPr/>
                </a:tc>
                <a:tc>
                  <a:txBody>
                    <a:bodyPr/>
                    <a:lstStyle/>
                    <a:p>
                      <a:r>
                        <a:rPr lang="en-US" sz="1000"/>
                        <a:t>182</a:t>
                      </a:r>
                      <a:endParaRPr lang="en-US" sz="1000"/>
                    </a:p>
                  </a:txBody>
                  <a:tcPr/>
                </a:tc>
                <a:tc>
                  <a:txBody>
                    <a:bodyPr/>
                    <a:lstStyle/>
                    <a:p>
                      <a:r>
                        <a:rPr lang="en-US" sz="1000"/>
                        <a:t>171</a:t>
                      </a:r>
                      <a:endParaRPr lang="en-US" sz="1000"/>
                    </a:p>
                  </a:txBody>
                  <a:tcPr/>
                </a:tc>
                <a:tc>
                  <a:txBody>
                    <a:bodyPr/>
                    <a:lstStyle/>
                    <a:p>
                      <a:r>
                        <a:rPr lang="en-US" sz="1000"/>
                        <a:t>5</a:t>
                      </a:r>
                      <a:endParaRPr lang="en-US" sz="1000"/>
                    </a:p>
                  </a:txBody>
                  <a:tcPr/>
                </a:tc>
                <a:tc>
                  <a:txBody>
                    <a:bodyPr/>
                    <a:lstStyle/>
                    <a:p>
                      <a:r>
                        <a:rPr lang="en-US" sz="1000"/>
                        <a:t>6</a:t>
                      </a:r>
                      <a:endParaRPr lang="en-US" sz="1000"/>
                    </a:p>
                  </a:txBody>
                  <a:tcPr/>
                </a:tc>
                <a:tc>
                  <a:txBody>
                    <a:bodyPr/>
                    <a:lstStyle/>
                    <a:p>
                      <a:r>
                        <a:rPr lang="en-US" sz="1000"/>
                        <a:t>0.0451%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98977370"/>
                  </a:ext>
                </a:extLst>
              </a:tr>
              <a:tr h="370840">
                <a:tc>
                  <a:txBody>
                    <a:bodyPr/>
                    <a:lstStyle/>
                    <a:p>
                      <a:r>
                        <a:rPr lang="en-US" sz="1000" b="1"/>
                        <a:t>DW (Amharic) - 2016-01-21 17:33:53</a:t>
                      </a:r>
                      <a:r>
                        <a:rPr lang="en-US" sz="1000"/>
                        <a:t>
</a:t>
                      </a:r>
                      <a:r>
                        <a:rPr lang="am-ET" sz="1000"/>
                        <a:t>የጥምቀት በዓል ከጊዜ ወደ ጊዜ የዓለም አቀፉን ኅብረተሰብ ቀልብ እየሳበ የመጣ ታላቅ ኃይማኖታዊ ክብረ በዓል ነው።  ኢትዮጵያ ጥምቀትን ከሚያከብሩ ጥቂት የዓለማችን ሀገሮች አንዷ እና ዋነኛዋ ናት። 
</a:t>
                      </a:r>
                      <a:r>
                        <a:rPr lang="en-US" sz="1000"/>
                        <a:t>http://www.dw.com/am/</a:t>
                      </a:r>
                      <a:r>
                        <a:rPr lang="am-ET" sz="1000"/>
                        <a:t>ጥምቀት-ከከተራ-እስከ-ቃና-ዘገሊላ/</a:t>
                      </a:r>
                      <a:r>
                        <a:rPr lang="en-US" sz="1000"/>
                        <a:t>a-18996913</a:t>
                      </a:r>
                      <a:endParaRPr lang="en-US" sz="1000"/>
                    </a:p>
                  </a:txBody>
                  <a:tcPr/>
                </a:tc>
                <a:tc>
                  <a:txBody>
                    <a:bodyPr/>
                    <a:lstStyle/>
                    <a:p>
                      <a:r>
                        <a:rPr lang="en-US" sz="1000"/>
                        <a:t>367</a:t>
                      </a:r>
                      <a:endParaRPr lang="en-US" sz="1000"/>
                    </a:p>
                  </a:txBody>
                  <a:tcPr/>
                </a:tc>
                <a:tc>
                  <a:txBody>
                    <a:bodyPr/>
                    <a:lstStyle/>
                    <a:p>
                      <a:r>
                        <a:rPr lang="en-US" sz="1000"/>
                        <a:t>326</a:t>
                      </a:r>
                      <a:endParaRPr lang="en-US" sz="1000"/>
                    </a:p>
                  </a:txBody>
                  <a:tcPr/>
                </a:tc>
                <a:tc>
                  <a:txBody>
                    <a:bodyPr/>
                    <a:lstStyle/>
                    <a:p>
                      <a:r>
                        <a:rPr lang="en-US" sz="1000"/>
                        <a:t>18</a:t>
                      </a:r>
                      <a:endParaRPr lang="en-US" sz="1000"/>
                    </a:p>
                  </a:txBody>
                  <a:tcPr/>
                </a:tc>
                <a:tc>
                  <a:txBody>
                    <a:bodyPr/>
                    <a:lstStyle/>
                    <a:p>
                      <a:r>
                        <a:rPr lang="en-US" sz="1000"/>
                        <a:t>23</a:t>
                      </a:r>
                      <a:endParaRPr lang="en-US" sz="1000"/>
                    </a:p>
                  </a:txBody>
                  <a:tcPr/>
                </a:tc>
                <a:tc>
                  <a:txBody>
                    <a:bodyPr/>
                    <a:lstStyle/>
                    <a:p>
                      <a:r>
                        <a:rPr lang="en-US" sz="1000"/>
                        <a:t>0.0910%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45951086"/>
                  </a:ext>
                </a:extLst>
              </a:tr>
              <a:tr h="370840">
                <a:tc>
                  <a:txBody>
                    <a:bodyPr/>
                    <a:lstStyle/>
                    <a:p>
                      <a:r>
                        <a:rPr lang="en-US" sz="1000" b="1"/>
                        <a:t>DW (Amharic) - 2016-01-20 17:05:55</a:t>
                      </a:r>
                      <a:r>
                        <a:rPr lang="en-US" sz="1000"/>
                        <a:t>
http://www.dw.com/am/የገንዘብ-ማውጫ-ማሽን-መገጣጠሚያ-በኢትዮጵያ/a-18994013</a:t>
                      </a:r>
                      <a:endParaRPr lang="en-US" sz="1000"/>
                    </a:p>
                  </a:txBody>
                  <a:tcPr/>
                </a:tc>
                <a:tc>
                  <a:txBody>
                    <a:bodyPr/>
                    <a:lstStyle/>
                    <a:p>
                      <a:r>
                        <a:rPr lang="en-US" sz="1000"/>
                        <a:t>173</a:t>
                      </a:r>
                      <a:endParaRPr lang="en-US" sz="1000"/>
                    </a:p>
                  </a:txBody>
                  <a:tcPr/>
                </a:tc>
                <a:tc>
                  <a:txBody>
                    <a:bodyPr/>
                    <a:lstStyle/>
                    <a:p>
                      <a:r>
                        <a:rPr lang="en-US" sz="1000"/>
                        <a:t>150</a:t>
                      </a:r>
                      <a:endParaRPr lang="en-US" sz="1000"/>
                    </a:p>
                  </a:txBody>
                  <a:tcPr/>
                </a:tc>
                <a:tc>
                  <a:txBody>
                    <a:bodyPr/>
                    <a:lstStyle/>
                    <a:p>
                      <a:r>
                        <a:rPr lang="en-US" sz="1000"/>
                        <a:t>6</a:t>
                      </a:r>
                      <a:endParaRPr lang="en-US" sz="1000"/>
                    </a:p>
                  </a:txBody>
                  <a:tcPr/>
                </a:tc>
                <a:tc>
                  <a:txBody>
                    <a:bodyPr/>
                    <a:lstStyle/>
                    <a:p>
                      <a:r>
                        <a:rPr lang="en-US" sz="1000"/>
                        <a:t>17</a:t>
                      </a:r>
                      <a:endParaRPr lang="en-US" sz="1000"/>
                    </a:p>
                  </a:txBody>
                  <a:tcPr/>
                </a:tc>
                <a:tc>
                  <a:txBody>
                    <a:bodyPr/>
                    <a:lstStyle/>
                    <a:p>
                      <a:r>
                        <a:rPr lang="en-US" sz="1000"/>
                        <a:t>0.0429%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51212059"/>
                  </a:ext>
                </a:extLst>
              </a:tr>
              <a:tr h="370840">
                <a:tc>
                  <a:txBody>
                    <a:bodyPr/>
                    <a:lstStyle/>
                    <a:p>
                      <a:r>
                        <a:rPr lang="en-US" sz="1000" b="1"/>
                        <a:t>DW (Amharic) - 2016-01-20 17:04:44</a:t>
                      </a:r>
                      <a:r>
                        <a:rPr lang="en-US" sz="1000"/>
                        <a:t>
</a:t>
                      </a:r>
                      <a:r>
                        <a:rPr lang="am-ET" sz="1000"/>
                        <a:t>ድርቁ በከፍተኛ ደረጃ በግብርና ዘርፉ የእርሻ ሥራ እና የከብት እርባታ ላይ ጥገኛ በሆነው የኢትዮጵያ ኢኮኖሚ ላይ ተጽዕኖ ማሳደሩ አሌ የሚባል ባይሆንም ጫናው ምን ያክል ሊሆን እንደሚችል እስካሁን የሚታወቅ ነገር የለም። ለ85 በመቶ ኢትዮጵያውያን ሥራ የፈጠረው እና ከአገሪቱ አመታዊ ምርት (</a:t>
                      </a:r>
                      <a:r>
                        <a:rPr lang="en-US" sz="1000"/>
                        <a:t>Gross Domestic Product) 50 </a:t>
                      </a:r>
                      <a:r>
                        <a:rPr lang="am-ET" sz="1000"/>
                        <a:t>በመቶ ድርሻ ያለው የግብርናው ዘርፍ የምግብ ዋስትናን ማረጋገጥ ተስኖታል። ለመሆኑ የመሬት ባለቤትነት ለውጥ ለምግብ ዋስትና መረጋገጥ እና ዘላቂ ልማት መፍትሔ ሊሆን ይችላል? 
</a:t>
                      </a:r>
                      <a:r>
                        <a:rPr lang="en-US" sz="1000"/>
                        <a:t>http://www.dw.com/am/</a:t>
                      </a:r>
                      <a:r>
                        <a:rPr lang="am-ET" sz="1000"/>
                        <a:t>የመሬት-ባለቤትነት-እና-የምግብ-ዋስትና/</a:t>
                      </a:r>
                      <a:r>
                        <a:rPr lang="en-US" sz="1000"/>
                        <a:t>a-18994428</a:t>
                      </a:r>
                      <a:endParaRPr lang="en-US" sz="1000"/>
                    </a:p>
                  </a:txBody>
                  <a:tcPr/>
                </a:tc>
                <a:tc>
                  <a:txBody>
                    <a:bodyPr/>
                    <a:lstStyle/>
                    <a:p>
                      <a:r>
                        <a:rPr lang="en-US" sz="1000"/>
                        <a:t>144</a:t>
                      </a:r>
                      <a:endParaRPr lang="en-US" sz="1000"/>
                    </a:p>
                  </a:txBody>
                  <a:tcPr/>
                </a:tc>
                <a:tc>
                  <a:txBody>
                    <a:bodyPr/>
                    <a:lstStyle/>
                    <a:p>
                      <a:r>
                        <a:rPr lang="en-US" sz="1000"/>
                        <a:t>122</a:t>
                      </a:r>
                      <a:endParaRPr lang="en-US" sz="1000"/>
                    </a:p>
                  </a:txBody>
                  <a:tcPr/>
                </a:tc>
                <a:tc>
                  <a:txBody>
                    <a:bodyPr/>
                    <a:lstStyle/>
                    <a:p>
                      <a:r>
                        <a:rPr lang="en-US" sz="1000"/>
                        <a:t>13</a:t>
                      </a:r>
                      <a:endParaRPr lang="en-US" sz="1000"/>
                    </a:p>
                  </a:txBody>
                  <a:tcPr/>
                </a:tc>
                <a:tc>
                  <a:txBody>
                    <a:bodyPr/>
                    <a:lstStyle/>
                    <a:p>
                      <a:r>
                        <a:rPr lang="en-US" sz="1000"/>
                        <a:t>9</a:t>
                      </a:r>
                      <a:endParaRPr lang="en-US" sz="1000"/>
                    </a:p>
                  </a:txBody>
                  <a:tcPr/>
                </a:tc>
                <a:tc>
                  <a:txBody>
                    <a:bodyPr/>
                    <a:lstStyle/>
                    <a:p>
                      <a:r>
                        <a:rPr lang="en-US" sz="1000"/>
                        <a:t>0.0357%</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09905041"/>
                  </a:ext>
                </a:extLst>
              </a:tr>
              <a:tr h="370840">
                <a:tc>
                  <a:txBody>
                    <a:bodyPr/>
                    <a:lstStyle/>
                    <a:p>
                      <a:r>
                        <a:rPr lang="en-US" sz="1000" b="1"/>
                        <a:t>DW (Amharic) - 2016-01-19 17:09:58</a:t>
                      </a:r>
                      <a:r>
                        <a:rPr lang="en-US" sz="1000"/>
                        <a:t>
http://www.dw.com/am/ጥቃት-በስደተኞች-መጠለያ/a-18989906</a:t>
                      </a:r>
                      <a:endParaRPr lang="en-US" sz="1000"/>
                    </a:p>
                  </a:txBody>
                  <a:tcPr/>
                </a:tc>
                <a:tc>
                  <a:txBody>
                    <a:bodyPr/>
                    <a:lstStyle/>
                    <a:p>
                      <a:r>
                        <a:rPr lang="en-US" sz="1000"/>
                        <a:t>188</a:t>
                      </a:r>
                      <a:endParaRPr lang="en-US" sz="1000"/>
                    </a:p>
                  </a:txBody>
                  <a:tcPr/>
                </a:tc>
                <a:tc>
                  <a:txBody>
                    <a:bodyPr/>
                    <a:lstStyle/>
                    <a:p>
                      <a:r>
                        <a:rPr lang="en-US" sz="1000"/>
                        <a:t>164</a:t>
                      </a:r>
                      <a:endParaRPr lang="en-US" sz="1000"/>
                    </a:p>
                  </a:txBody>
                  <a:tcPr/>
                </a:tc>
                <a:tc>
                  <a:txBody>
                    <a:bodyPr/>
                    <a:lstStyle/>
                    <a:p>
                      <a:r>
                        <a:rPr lang="en-US" sz="1000"/>
                        <a:t>1</a:t>
                      </a:r>
                      <a:endParaRPr lang="en-US" sz="1000"/>
                    </a:p>
                  </a:txBody>
                  <a:tcPr/>
                </a:tc>
                <a:tc>
                  <a:txBody>
                    <a:bodyPr/>
                    <a:lstStyle/>
                    <a:p>
                      <a:r>
                        <a:rPr lang="en-US" sz="1000"/>
                        <a:t>23</a:t>
                      </a:r>
                      <a:endParaRPr lang="en-US" sz="1000"/>
                    </a:p>
                  </a:txBody>
                  <a:tcPr/>
                </a:tc>
                <a:tc>
                  <a:txBody>
                    <a:bodyPr/>
                    <a:lstStyle/>
                    <a:p>
                      <a:r>
                        <a:rPr lang="en-US" sz="1000"/>
                        <a:t>0.0467%</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56073052"/>
                  </a:ext>
                </a:extLst>
              </a:tr>
              <a:tr h="370840">
                <a:tc>
                  <a:txBody>
                    <a:bodyPr/>
                    <a:lstStyle/>
                    <a:p>
                      <a:r>
                        <a:rPr lang="en-US" sz="1000" b="1"/>
                        <a:t>DW (Amharic) - 2016-01-19 17:09:29</a:t>
                      </a:r>
                      <a:r>
                        <a:rPr lang="en-US" sz="1000"/>
                        <a:t>
http://www.dw.com/am/</a:t>
                      </a:r>
                      <a:r>
                        <a:rPr lang="am-ET" sz="1000"/>
                        <a:t>የሆድ-ህመም-እና-መንስኤዎቹ/</a:t>
                      </a:r>
                      <a:r>
                        <a:rPr lang="en-US" sz="1000"/>
                        <a:t>a-18989868
</a:t>
                      </a:r>
                      <a:r>
                        <a:rPr lang="am-ET" sz="1000"/>
                        <a:t>የሆድ ህመም እና መንስኤዎቹ
ሆዴን ቆረጠኝ፤ ሆዴን ነፋኝ፤ ብዙዎች በተደጋጋሚ የሚገልጿቸዉ የሆድ ህመም ምልክቶች ናቸዉ። ለሆድ ህመም ደግሞ የተለያዩ መንስኤዎች ሊኖሩ እንደሚችሉ የዉስጥ ደዌ ሃኪሞች ይናገራሉ።</a:t>
                      </a:r>
                      <a:endParaRPr lang="en-US" sz="1000"/>
                    </a:p>
                  </a:txBody>
                  <a:tcPr/>
                </a:tc>
                <a:tc>
                  <a:txBody>
                    <a:bodyPr/>
                    <a:lstStyle/>
                    <a:p>
                      <a:r>
                        <a:rPr lang="en-US" sz="1000"/>
                        <a:t>140</a:t>
                      </a:r>
                      <a:endParaRPr lang="en-US" sz="1000"/>
                    </a:p>
                  </a:txBody>
                  <a:tcPr/>
                </a:tc>
                <a:tc>
                  <a:txBody>
                    <a:bodyPr/>
                    <a:lstStyle/>
                    <a:p>
                      <a:r>
                        <a:rPr lang="en-US" sz="1000"/>
                        <a:t>120</a:t>
                      </a:r>
                      <a:endParaRPr lang="en-US" sz="1000"/>
                    </a:p>
                  </a:txBody>
                  <a:tcPr/>
                </a:tc>
                <a:tc>
                  <a:txBody>
                    <a:bodyPr/>
                    <a:lstStyle/>
                    <a:p>
                      <a:r>
                        <a:rPr lang="en-US" sz="1000"/>
                        <a:t>12</a:t>
                      </a:r>
                      <a:endParaRPr lang="en-US" sz="1000"/>
                    </a:p>
                  </a:txBody>
                  <a:tcPr/>
                </a:tc>
                <a:tc>
                  <a:txBody>
                    <a:bodyPr/>
                    <a:lstStyle/>
                    <a:p>
                      <a:r>
                        <a:rPr lang="en-US" sz="1000"/>
                        <a:t>8</a:t>
                      </a:r>
                      <a:endParaRPr lang="en-US" sz="1000"/>
                    </a:p>
                  </a:txBody>
                  <a:tcPr/>
                </a:tc>
                <a:tc>
                  <a:txBody>
                    <a:bodyPr/>
                    <a:lstStyle/>
                    <a:p>
                      <a:r>
                        <a:rPr lang="en-US" sz="1000"/>
                        <a:t>0.0348%</a:t>
                      </a:r>
                      <a:endParaRPr lang="en-US" sz="1000"/>
                    </a:p>
                  </a:txBody>
                  <a:tcPr/>
                </a:tc>
                <a:tc>
                  <a:txBody>
                    <a:bodyPr/>
                    <a:lstStyle/>
                    <a:p>
                      <a:r>
                        <a:rPr lang="en-US" sz="1000"/>
                        <a:t>Status</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60086212"/>
                  </a:ext>
                </a:extLst>
              </a:tr>
              <a:tr h="370840">
                <a:tc>
                  <a:txBody>
                    <a:bodyPr/>
                    <a:lstStyle/>
                    <a:p>
                      <a:r>
                        <a:rPr lang="en-US" sz="1000" b="1"/>
                        <a:t>DW (Amharic) - 2016-01-19 09:28:15</a:t>
                      </a:r>
                      <a:r>
                        <a:rPr lang="en-US" sz="1000"/>
                        <a:t>
</a:t>
                      </a:r>
                      <a:r>
                        <a:rPr lang="am-ET" sz="1000"/>
                        <a:t>ኢትዮጵያ ዉስጥ ድርቅ የእህል ሰብልና የቀንድ ከብት ላይ የተደቀነዉ ችግር የበልግና የመኸር ወቅት የሚሰበሰበዉ አዝመራም ሆነ፤ የቀንድ ከብት ዉጤቶች ምርት እንደሚያቆለቁል ይጠበቃል። ስለዚህም አገሪቱ ዉስጥ የሚታየዉ የምግብ እጥረት በከፍተኛ ደረጃ እንደሚጨምር የረኃብ ጊዜ ቅድመ-ማስጠንቀቅያ ኔትዎርክ የተባለዉ በድኅረ-ገጹ ላይ አስነብቦአል። በኢትዮጵያ ወደ 15 ሚልዮን ህዝብ አሰቸኳይ የምግብ ርዳታ እንደሚያስፈልገዉ የተባበሩት መንግስታት ድርጅት «</a:t>
                      </a:r>
                      <a:r>
                        <a:rPr lang="en-US" sz="1000"/>
                        <a:t>OCHA»</a:t>
                      </a:r>
                      <a:r>
                        <a:rPr lang="am-ET" sz="1000"/>
                        <a:t>ም አስታዉቋል። ይህን ችግር ለመቅረፍ የኢትዮጵያ መንግስትም ሆነ መንግስታዊ ያልሆኑ ድርጅቶች፣ እንዲሁም የዓለማቀፉ ማብረሰብ ምን ማድረግ አለባቸዉ ይላሉ። ተወያዩበት!</a:t>
                      </a:r>
                      <a:endParaRPr lang="en-US" sz="1000"/>
                    </a:p>
                  </a:txBody>
                  <a:tcPr/>
                </a:tc>
                <a:tc>
                  <a:txBody>
                    <a:bodyPr/>
                    <a:lstStyle/>
                    <a:p>
                      <a:r>
                        <a:rPr lang="en-US" sz="1000"/>
                        <a:t>189</a:t>
                      </a:r>
                      <a:endParaRPr lang="en-US" sz="1000"/>
                    </a:p>
                  </a:txBody>
                  <a:tcPr/>
                </a:tc>
                <a:tc>
                  <a:txBody>
                    <a:bodyPr/>
                    <a:lstStyle/>
                    <a:p>
                      <a:r>
                        <a:rPr lang="en-US" sz="1000"/>
                        <a:t>116</a:t>
                      </a:r>
                      <a:endParaRPr lang="en-US" sz="1000"/>
                    </a:p>
                  </a:txBody>
                  <a:tcPr/>
                </a:tc>
                <a:tc>
                  <a:txBody>
                    <a:bodyPr/>
                    <a:lstStyle/>
                    <a:p>
                      <a:r>
                        <a:rPr lang="en-US" sz="1000"/>
                        <a:t>57</a:t>
                      </a:r>
                      <a:endParaRPr lang="en-US" sz="1000"/>
                    </a:p>
                  </a:txBody>
                  <a:tcPr/>
                </a:tc>
                <a:tc>
                  <a:txBody>
                    <a:bodyPr/>
                    <a:lstStyle/>
                    <a:p>
                      <a:r>
                        <a:rPr lang="en-US" sz="1000"/>
                        <a:t>16</a:t>
                      </a:r>
                      <a:endParaRPr lang="en-US" sz="1000"/>
                    </a:p>
                  </a:txBody>
                  <a:tcPr/>
                </a:tc>
                <a:tc>
                  <a:txBody>
                    <a:bodyPr/>
                    <a:lstStyle/>
                    <a:p>
                      <a:r>
                        <a:rPr lang="en-US" sz="1000"/>
                        <a:t>0.0469%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49957132"/>
                  </a:ext>
                </a:extLst>
              </a:tr>
              <a:tr h="370840">
                <a:tc>
                  <a:txBody>
                    <a:bodyPr/>
                    <a:lstStyle/>
                    <a:p>
                      <a:r>
                        <a:rPr lang="en-US" sz="1000" b="1"/>
                        <a:t>DW (Amharic) - 2016-01-18 17:20:27</a:t>
                      </a:r>
                      <a:r>
                        <a:rPr lang="en-US" sz="1000"/>
                        <a:t>
http://www.dw.com/am/የዲፕሎማሲ-ድል/a-18987901</a:t>
                      </a:r>
                      <a:endParaRPr lang="en-US" sz="1000"/>
                    </a:p>
                  </a:txBody>
                  <a:tcPr/>
                </a:tc>
                <a:tc>
                  <a:txBody>
                    <a:bodyPr/>
                    <a:lstStyle/>
                    <a:p>
                      <a:r>
                        <a:rPr lang="en-US" sz="1000"/>
                        <a:t>128</a:t>
                      </a:r>
                      <a:endParaRPr lang="en-US" sz="1000"/>
                    </a:p>
                  </a:txBody>
                  <a:tcPr/>
                </a:tc>
                <a:tc>
                  <a:txBody>
                    <a:bodyPr/>
                    <a:lstStyle/>
                    <a:p>
                      <a:r>
                        <a:rPr lang="en-US" sz="1000"/>
                        <a:t>111</a:t>
                      </a:r>
                      <a:endParaRPr lang="en-US" sz="1000"/>
                    </a:p>
                  </a:txBody>
                  <a:tcPr/>
                </a:tc>
                <a:tc>
                  <a:txBody>
                    <a:bodyPr/>
                    <a:lstStyle/>
                    <a:p>
                      <a:r>
                        <a:rPr lang="en-US" sz="1000"/>
                        <a:t>1</a:t>
                      </a:r>
                      <a:endParaRPr lang="en-US" sz="1000"/>
                    </a:p>
                  </a:txBody>
                  <a:tcPr/>
                </a:tc>
                <a:tc>
                  <a:txBody>
                    <a:bodyPr/>
                    <a:lstStyle/>
                    <a:p>
                      <a:r>
                        <a:rPr lang="en-US" sz="1000"/>
                        <a:t>16</a:t>
                      </a:r>
                      <a:endParaRPr lang="en-US" sz="1000"/>
                    </a:p>
                  </a:txBody>
                  <a:tcPr/>
                </a:tc>
                <a:tc>
                  <a:txBody>
                    <a:bodyPr/>
                    <a:lstStyle/>
                    <a:p>
                      <a:r>
                        <a:rPr lang="en-US" sz="1000"/>
                        <a:t>0.0318%</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7970279"/>
                  </a:ext>
                </a:extLst>
              </a:tr>
              <a:tr h="370840">
                <a:tc>
                  <a:txBody>
                    <a:bodyPr/>
                    <a:lstStyle/>
                    <a:p>
                      <a:r>
                        <a:rPr lang="en-US" sz="1000" b="1"/>
                        <a:t>DW (Amharic) - 2016-01-18 17:18:17</a:t>
                      </a:r>
                      <a:r>
                        <a:rPr lang="en-US" sz="1000"/>
                        <a:t>
http://www.dw.com/am/ስፖርት-ጥር-09-ቀን-2008-ዓም/a-18987893</a:t>
                      </a:r>
                      <a:endParaRPr lang="en-US" sz="1000"/>
                    </a:p>
                  </a:txBody>
                  <a:tcPr/>
                </a:tc>
                <a:tc>
                  <a:txBody>
                    <a:bodyPr/>
                    <a:lstStyle/>
                    <a:p>
                      <a:r>
                        <a:rPr lang="en-US" sz="1000"/>
                        <a:t>157</a:t>
                      </a:r>
                      <a:endParaRPr lang="en-US" sz="1000"/>
                    </a:p>
                  </a:txBody>
                  <a:tcPr/>
                </a:tc>
                <a:tc>
                  <a:txBody>
                    <a:bodyPr/>
                    <a:lstStyle/>
                    <a:p>
                      <a:r>
                        <a:rPr lang="en-US" sz="1000"/>
                        <a:t>148</a:t>
                      </a:r>
                      <a:endParaRPr lang="en-US" sz="1000"/>
                    </a:p>
                  </a:txBody>
                  <a:tcPr/>
                </a:tc>
                <a:tc>
                  <a:txBody>
                    <a:bodyPr/>
                    <a:lstStyle/>
                    <a:p>
                      <a:r>
                        <a:rPr lang="en-US" sz="1000"/>
                        <a:t>3</a:t>
                      </a:r>
                      <a:endParaRPr lang="en-US" sz="1000"/>
                    </a:p>
                  </a:txBody>
                  <a:tcPr/>
                </a:tc>
                <a:tc>
                  <a:txBody>
                    <a:bodyPr/>
                    <a:lstStyle/>
                    <a:p>
                      <a:r>
                        <a:rPr lang="en-US" sz="1000"/>
                        <a:t>6</a:t>
                      </a:r>
                      <a:endParaRPr lang="en-US" sz="1000"/>
                    </a:p>
                  </a:txBody>
                  <a:tcPr/>
                </a:tc>
                <a:tc>
                  <a:txBody>
                    <a:bodyPr/>
                    <a:lstStyle/>
                    <a:p>
                      <a:r>
                        <a:rPr lang="en-US" sz="1000"/>
                        <a:t>0.0390%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954562"/>
                  </a:ext>
                </a:extLst>
              </a:tr>
              <a:tr h="370840">
                <a:tc>
                  <a:txBody>
                    <a:bodyPr/>
                    <a:lstStyle/>
                    <a:p>
                      <a:r>
                        <a:rPr lang="en-US" sz="1000" b="1"/>
                        <a:t>DW (Amharic) - 2016-01-18 09:38:53</a:t>
                      </a:r>
                      <a:r>
                        <a:rPr lang="en-US" sz="1000"/>
                        <a:t>
</a:t>
                      </a:r>
                      <a:r>
                        <a:rPr lang="am-ET" sz="1000"/>
                        <a:t>ወደ 10 ዓመት የወሰደዉ የመገናኛ ብዙኃን ምክር ቤት ምስረታ ጥር 3, 2008 ዓ,ም በይፋ መካሄዱ ይታወሳል። ይህም በብዙዎቹ ዘንድ እንደ ትልቅ ስኬት ተወስደዋል። ምክንያቱም ደግሞ አገሪቱ ዉስጥ ያሉ መገናኛ ብዙኃን ለሚያጋጥማቸዉ ችግሮች መፍቴ ይሆናል ተብሎ ስለታሰበ ነዉ። ይሁን እንጅ ከምስረታዉ ጀምሮ የሚቀርቡ ጥያቄዉችም እንዳሉ ይነገራል። ይኸዉም ይህ የመገናኛ ብዙኃን ምክር ቤት ሲቋቋም የጋዜጤኞች ማኅበራትና የሚዲያ ተቋማትን እንዳላሳተፈ፤ እንዲሁም “ለብዙ ዓመት የደከምንበትን አጀንዳ ተነጥቀናል” የሚሉ ቅሬታዎች እየተነሱ ነዉ። እርሶስ በዚህ ላይ ምን ይላሉ። ተወያዩበት።</a:t>
                      </a:r>
                      <a:endParaRPr lang="en-US" sz="1000"/>
                    </a:p>
                  </a:txBody>
                  <a:tcPr/>
                </a:tc>
                <a:tc>
                  <a:txBody>
                    <a:bodyPr/>
                    <a:lstStyle/>
                    <a:p>
                      <a:r>
                        <a:rPr lang="en-US" sz="1000"/>
                        <a:t>79</a:t>
                      </a:r>
                      <a:endParaRPr lang="en-US" sz="1000"/>
                    </a:p>
                  </a:txBody>
                  <a:tcPr/>
                </a:tc>
                <a:tc>
                  <a:txBody>
                    <a:bodyPr/>
                    <a:lstStyle/>
                    <a:p>
                      <a:r>
                        <a:rPr lang="en-US" sz="1000"/>
                        <a:t>51</a:t>
                      </a:r>
                      <a:endParaRPr lang="en-US" sz="1000"/>
                    </a:p>
                  </a:txBody>
                  <a:tcPr/>
                </a:tc>
                <a:tc>
                  <a:txBody>
                    <a:bodyPr/>
                    <a:lstStyle/>
                    <a:p>
                      <a:r>
                        <a:rPr lang="en-US" sz="1000"/>
                        <a:t>27</a:t>
                      </a:r>
                      <a:endParaRPr lang="en-US" sz="1000"/>
                    </a:p>
                  </a:txBody>
                  <a:tcPr/>
                </a:tc>
                <a:tc>
                  <a:txBody>
                    <a:bodyPr/>
                    <a:lstStyle/>
                    <a:p>
                      <a:r>
                        <a:rPr lang="en-US" sz="1000"/>
                        <a:t>1</a:t>
                      </a:r>
                      <a:endParaRPr lang="en-US" sz="1000"/>
                    </a:p>
                  </a:txBody>
                  <a:tcPr/>
                </a:tc>
                <a:tc>
                  <a:txBody>
                    <a:bodyPr/>
                    <a:lstStyle/>
                    <a:p>
                      <a:r>
                        <a:rPr lang="en-US" sz="1000"/>
                        <a:t>0.0196%</a:t>
                      </a:r>
                      <a:endParaRPr lang="en-US" sz="1000"/>
                    </a:p>
                  </a:txBody>
                  <a:tcPr/>
                </a:tc>
                <a:tc>
                  <a:txBody>
                    <a:bodyPr/>
                    <a:lstStyle/>
                    <a:p>
                      <a:r>
                        <a:rPr lang="en-US" sz="1000"/>
                        <a:t>Status</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68882127"/>
                  </a:ext>
                </a:extLst>
              </a:tr>
            </a:tbl>
          </a:graphicData>
        </a:graphic>
      </p:graphicFrame>
      <p:sp>
        <p:nvSpPr>
          <p:cNvPr id="4" name="Text Placeholder 3"/>
          <p:cNvSpPr>
            <a:spLocks noGrp="1"/>
          </p:cNvSpPr>
          <p:nvPr>
            <p:ph type="body" sz="quarter" idx="14"/>
          </p:nvPr>
        </p:nvSpPr>
        <p:spPr/>
        <p:txBody>
          <a:bodyPr/>
          <a:lstStyle/>
          <a:p>
            <a:r>
              <a:rPr lang="en-US"/>
              <a:t>01/01/2016 - 01/31/2016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8077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20312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8280820"/>
                    </a:ext>
                  </a:extLst>
                </a:gridCol>
                <a:gridCol w="658368">
                  <a:extLst>
                    <a:ext uri="{9D8B030D-6E8A-4147-A177-3AD203B41FA5}">
                      <a16:colId xmlns:a16="http://schemas.microsoft.com/office/drawing/2014/main" val="2166260871"/>
                    </a:ext>
                  </a:extLst>
                </a:gridCol>
                <a:gridCol w="658368">
                  <a:extLst>
                    <a:ext uri="{9D8B030D-6E8A-4147-A177-3AD203B41FA5}">
                      <a16:colId xmlns:a16="http://schemas.microsoft.com/office/drawing/2014/main" val="3899534441"/>
                    </a:ext>
                  </a:extLst>
                </a:gridCol>
                <a:gridCol w="658368">
                  <a:extLst>
                    <a:ext uri="{9D8B030D-6E8A-4147-A177-3AD203B41FA5}">
                      <a16:colId xmlns:a16="http://schemas.microsoft.com/office/drawing/2014/main" val="4052544936"/>
                    </a:ext>
                  </a:extLst>
                </a:gridCol>
                <a:gridCol w="658368">
                  <a:extLst>
                    <a:ext uri="{9D8B030D-6E8A-4147-A177-3AD203B41FA5}">
                      <a16:colId xmlns:a16="http://schemas.microsoft.com/office/drawing/2014/main" val="2378307667"/>
                    </a:ext>
                  </a:extLst>
                </a:gridCol>
                <a:gridCol w="658368">
                  <a:extLst>
                    <a:ext uri="{9D8B030D-6E8A-4147-A177-3AD203B41FA5}">
                      <a16:colId xmlns:a16="http://schemas.microsoft.com/office/drawing/2014/main" val="2648806762"/>
                    </a:ext>
                  </a:extLst>
                </a:gridCol>
                <a:gridCol w="658368">
                  <a:extLst>
                    <a:ext uri="{9D8B030D-6E8A-4147-A177-3AD203B41FA5}">
                      <a16:colId xmlns:a16="http://schemas.microsoft.com/office/drawing/2014/main" val="2985743032"/>
                    </a:ext>
                  </a:extLst>
                </a:gridCol>
                <a:gridCol w="658368">
                  <a:extLst>
                    <a:ext uri="{9D8B030D-6E8A-4147-A177-3AD203B41FA5}">
                      <a16:colId xmlns:a16="http://schemas.microsoft.com/office/drawing/2014/main" val="61969069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805096007"/>
                  </a:ext>
                </a:extLst>
              </a:tr>
              <a:tr h="370840">
                <a:tc>
                  <a:txBody>
                    <a:bodyPr/>
                    <a:lstStyle/>
                    <a:p>
                      <a:r>
                        <a:rPr lang="en-US" sz="1000" b="1"/>
                        <a:t>DW (Amharic) - 2016-01-17 16:12:49</a:t>
                      </a:r>
                      <a:r>
                        <a:rPr lang="en-US" sz="1000"/>
                        <a:t>
http://www.dw.com/am/</a:t>
                      </a:r>
                      <a:r>
                        <a:rPr lang="am-ET" sz="1000"/>
                        <a:t>የምግብ-እጥረትና-የረሃብ-ስጋት-በኢትዮጵያ/</a:t>
                      </a:r>
                      <a:r>
                        <a:rPr lang="en-US" sz="1000"/>
                        <a:t>a-18983408
</a:t>
                      </a:r>
                      <a:r>
                        <a:rPr lang="am-ET" sz="1000"/>
                        <a:t>ኢትዮጵያን የመታው ድርቅ ወደ ረሃብ እንዳይሸጋገር ምን መደረግ አለበት ትላላችሁ ? ተወያዩበት</a:t>
                      </a:r>
                      <a:endParaRPr lang="en-US" sz="1000"/>
                    </a:p>
                  </a:txBody>
                  <a:tcPr/>
                </a:tc>
                <a:tc>
                  <a:txBody>
                    <a:bodyPr/>
                    <a:lstStyle/>
                    <a:p>
                      <a:r>
                        <a:rPr lang="en-US" sz="1000"/>
                        <a:t>89</a:t>
                      </a:r>
                      <a:endParaRPr lang="en-US" sz="1000"/>
                    </a:p>
                  </a:txBody>
                  <a:tcPr/>
                </a:tc>
                <a:tc>
                  <a:txBody>
                    <a:bodyPr/>
                    <a:lstStyle/>
                    <a:p>
                      <a:r>
                        <a:rPr lang="en-US" sz="1000"/>
                        <a:t>51</a:t>
                      </a:r>
                      <a:endParaRPr lang="en-US" sz="1000"/>
                    </a:p>
                  </a:txBody>
                  <a:tcPr/>
                </a:tc>
                <a:tc>
                  <a:txBody>
                    <a:bodyPr/>
                    <a:lstStyle/>
                    <a:p>
                      <a:r>
                        <a:rPr lang="en-US" sz="1000"/>
                        <a:t>35</a:t>
                      </a:r>
                      <a:endParaRPr lang="en-US" sz="1000"/>
                    </a:p>
                  </a:txBody>
                  <a:tcPr/>
                </a:tc>
                <a:tc>
                  <a:txBody>
                    <a:bodyPr/>
                    <a:lstStyle/>
                    <a:p>
                      <a:r>
                        <a:rPr lang="en-US" sz="1000"/>
                        <a:t>3</a:t>
                      </a:r>
                      <a:endParaRPr lang="en-US" sz="1000"/>
                    </a:p>
                  </a:txBody>
                  <a:tcPr/>
                </a:tc>
                <a:tc>
                  <a:txBody>
                    <a:bodyPr/>
                    <a:lstStyle/>
                    <a:p>
                      <a:r>
                        <a:rPr lang="en-US" sz="1000"/>
                        <a:t>0.0221%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18565359"/>
                  </a:ext>
                </a:extLst>
              </a:tr>
            </a:tbl>
          </a:graphicData>
        </a:graphic>
      </p:graphicFrame>
      <p:sp>
        <p:nvSpPr>
          <p:cNvPr id="4" name="Text Placeholder 3"/>
          <p:cNvSpPr>
            <a:spLocks noGrp="1"/>
          </p:cNvSpPr>
          <p:nvPr>
            <p:ph type="body" sz="quarter" idx="14"/>
          </p:nvPr>
        </p:nvSpPr>
        <p:spPr/>
        <p:txBody>
          <a:bodyPr/>
          <a:lstStyle/>
          <a:p>
            <a:r>
              <a:rPr lang="en-US"/>
              <a:t>01/01/2016 - 01/31/2016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62276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467</Words>
  <Application>Microsoft Office PowerPoint</Application>
  <PresentationFormat>On-screen Show (4:3)</PresentationFormat>
  <Paragraphs>245</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Nyala</vt:lpstr>
      <vt:lpstr>quintly_template</vt:lpstr>
      <vt:lpstr>Own Posts Table - 1 of 4</vt:lpstr>
      <vt:lpstr>Own Posts Table - 2 of 4</vt:lpstr>
      <vt:lpstr>Own Posts Table - 3 of 4</vt:lpstr>
      <vt:lpstr>Own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4</dc:title>
  <dc:creator>Administrator</dc:creator>
  <cp:lastModifiedBy>Administrator</cp:lastModifiedBy>
  <cp:revision>1</cp:revision>
  <dcterms:created xsi:type="dcterms:W3CDTF">2017-02-07T14:12:52Z</dcterms:created>
  <dcterms:modified xsi:type="dcterms:W3CDTF">2017-02-07T14:13:43Z</dcterms:modified>
</cp:coreProperties>
</file>