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- 1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777206699"/>
              </p:ext>
            </p:extLst>
          </p:nvPr>
        </p:nvGraphicFramePr>
        <p:xfrm>
          <a:off x="457200" y="1731963"/>
          <a:ext cx="8229599" cy="4114800"/>
        </p:xfrm>
        <a:graphic>
          <a:graphicData uri="http://schemas.openxmlformats.org/drawingml/2006/table">
            <a:tbl>
              <a:tblPr firstRow="1" bandRow="1">
                <a:tableStyleId>{5C22544A-7EE6-4342-B048-85BDC9FD1C3A}</a:tableStyleId>
              </a:tblPr>
              <a:tblGrid>
                <a:gridCol w="2386583">
                  <a:extLst>
                    <a:ext uri="{9D8B030D-6E8A-4147-A177-3AD203B41FA5}">
                      <a16:colId xmlns:a16="http://schemas.microsoft.com/office/drawing/2014/main" val="2552391005"/>
                    </a:ext>
                  </a:extLst>
                </a:gridCol>
                <a:gridCol w="576072">
                  <a:extLst>
                    <a:ext uri="{9D8B030D-6E8A-4147-A177-3AD203B41FA5}">
                      <a16:colId xmlns:a16="http://schemas.microsoft.com/office/drawing/2014/main" val="2859535679"/>
                    </a:ext>
                  </a:extLst>
                </a:gridCol>
                <a:gridCol w="576072">
                  <a:extLst>
                    <a:ext uri="{9D8B030D-6E8A-4147-A177-3AD203B41FA5}">
                      <a16:colId xmlns:a16="http://schemas.microsoft.com/office/drawing/2014/main" val="2182795039"/>
                    </a:ext>
                  </a:extLst>
                </a:gridCol>
                <a:gridCol w="576072">
                  <a:extLst>
                    <a:ext uri="{9D8B030D-6E8A-4147-A177-3AD203B41FA5}">
                      <a16:colId xmlns:a16="http://schemas.microsoft.com/office/drawing/2014/main" val="631565112"/>
                    </a:ext>
                  </a:extLst>
                </a:gridCol>
                <a:gridCol w="576072">
                  <a:extLst>
                    <a:ext uri="{9D8B030D-6E8A-4147-A177-3AD203B41FA5}">
                      <a16:colId xmlns:a16="http://schemas.microsoft.com/office/drawing/2014/main" val="199047823"/>
                    </a:ext>
                  </a:extLst>
                </a:gridCol>
                <a:gridCol w="576072">
                  <a:extLst>
                    <a:ext uri="{9D8B030D-6E8A-4147-A177-3AD203B41FA5}">
                      <a16:colId xmlns:a16="http://schemas.microsoft.com/office/drawing/2014/main" val="3217117660"/>
                    </a:ext>
                  </a:extLst>
                </a:gridCol>
                <a:gridCol w="576072">
                  <a:extLst>
                    <a:ext uri="{9D8B030D-6E8A-4147-A177-3AD203B41FA5}">
                      <a16:colId xmlns:a16="http://schemas.microsoft.com/office/drawing/2014/main" val="2731740286"/>
                    </a:ext>
                  </a:extLst>
                </a:gridCol>
                <a:gridCol w="576072">
                  <a:extLst>
                    <a:ext uri="{9D8B030D-6E8A-4147-A177-3AD203B41FA5}">
                      <a16:colId xmlns:a16="http://schemas.microsoft.com/office/drawing/2014/main" val="81624327"/>
                    </a:ext>
                  </a:extLst>
                </a:gridCol>
                <a:gridCol w="576072">
                  <a:extLst>
                    <a:ext uri="{9D8B030D-6E8A-4147-A177-3AD203B41FA5}">
                      <a16:colId xmlns:a16="http://schemas.microsoft.com/office/drawing/2014/main" val="1618383722"/>
                    </a:ext>
                  </a:extLst>
                </a:gridCol>
                <a:gridCol w="576072">
                  <a:extLst>
                    <a:ext uri="{9D8B030D-6E8A-4147-A177-3AD203B41FA5}">
                      <a16:colId xmlns:a16="http://schemas.microsoft.com/office/drawing/2014/main" val="1116267623"/>
                    </a:ext>
                  </a:extLst>
                </a:gridCol>
                <a:gridCol w="658368">
                  <a:extLst>
                    <a:ext uri="{9D8B030D-6E8A-4147-A177-3AD203B41FA5}">
                      <a16:colId xmlns:a16="http://schemas.microsoft.com/office/drawing/2014/main" val="3528990847"/>
                    </a:ext>
                  </a:extLst>
                </a:gridCol>
              </a:tblGrid>
              <a:tr h="370840">
                <a:tc>
                  <a:txBody>
                    <a:bodyPr/>
                    <a:lstStyle/>
                    <a:p>
                      <a:r>
                        <a:rPr lang="en-US" sz="1000"/>
                        <a:t>Post</a:t>
                      </a:r>
                      <a:endParaRPr lang="en-US" sz="1000"/>
                    </a:p>
                  </a:txBody>
                  <a:tcPr/>
                </a:tc>
                <a:tc>
                  <a:txBody>
                    <a:bodyPr/>
                    <a:lstStyle/>
                    <a:p>
                      <a:r>
                        <a:rPr lang="en-US" sz="1000"/>
                        <a:t>Video Views</a:t>
                      </a:r>
                      <a:endParaRPr lang="en-US" sz="1000"/>
                    </a:p>
                  </a:txBody>
                  <a:tcPr/>
                </a:tc>
                <a:tc>
                  <a:txBody>
                    <a:bodyPr/>
                    <a:lstStyle/>
                    <a:p>
                      <a:r>
                        <a:rPr lang="en-US" sz="1000"/>
                        <a:t>Complete Video Views (&gt; 95%)</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32691773"/>
                  </a:ext>
                </a:extLst>
              </a:tr>
              <a:tr h="370840">
                <a:tc>
                  <a:txBody>
                    <a:bodyPr/>
                    <a:lstStyle/>
                    <a:p>
                      <a:r>
                        <a:rPr lang="de-DE" sz="1000" b="1"/>
                        <a:t>DW (Deutsch) - 2016-03-28 09:19:34</a:t>
                      </a:r>
                      <a:r>
                        <a:rPr lang="de-DE" sz="1000"/>
                        <a:t>
Alles Wichtige am Ostermontag in drei Minuten - die DW-Kurznachrichten. (MM)</a:t>
                      </a:r>
                      <a:endParaRPr lang="en-US" sz="1000"/>
                    </a:p>
                  </a:txBody>
                  <a:tcPr/>
                </a:tc>
                <a:tc>
                  <a:txBody>
                    <a:bodyPr/>
                    <a:lstStyle/>
                    <a:p>
                      <a:r>
                        <a:rPr lang="en-US" sz="1000"/>
                        <a:t>8123</a:t>
                      </a:r>
                      <a:endParaRPr lang="en-US" sz="1000"/>
                    </a:p>
                  </a:txBody>
                  <a:tcPr/>
                </a:tc>
                <a:tc>
                  <a:txBody>
                    <a:bodyPr/>
                    <a:lstStyle/>
                    <a:p>
                      <a:r>
                        <a:rPr lang="en-US" sz="1000"/>
                        <a:t>792</a:t>
                      </a:r>
                      <a:endParaRPr lang="en-US" sz="1000"/>
                    </a:p>
                  </a:txBody>
                  <a:tcPr/>
                </a:tc>
                <a:tc>
                  <a:txBody>
                    <a:bodyPr/>
                    <a:lstStyle/>
                    <a:p>
                      <a:r>
                        <a:rPr lang="en-US" sz="1000"/>
                        <a:t>105</a:t>
                      </a:r>
                      <a:endParaRPr lang="en-US" sz="1000"/>
                    </a:p>
                  </a:txBody>
                  <a:tcPr/>
                </a:tc>
                <a:tc>
                  <a:txBody>
                    <a:bodyPr/>
                    <a:lstStyle/>
                    <a:p>
                      <a:r>
                        <a:rPr lang="en-US" sz="1000"/>
                        <a:t>2</a:t>
                      </a:r>
                      <a:endParaRPr lang="en-US" sz="1000"/>
                    </a:p>
                  </a:txBody>
                  <a:tcPr/>
                </a:tc>
                <a:tc>
                  <a:txBody>
                    <a:bodyPr/>
                    <a:lstStyle/>
                    <a:p>
                      <a:r>
                        <a:rPr lang="en-US" sz="1000"/>
                        <a:t>18</a:t>
                      </a:r>
                      <a:endParaRPr lang="en-US" sz="1000"/>
                    </a:p>
                  </a:txBody>
                  <a:tcPr/>
                </a:tc>
                <a:tc>
                  <a:txBody>
                    <a:bodyPr/>
                    <a:lstStyle/>
                    <a:p>
                      <a:r>
                        <a:rPr lang="en-US" sz="1000"/>
                        <a:t>37379</a:t>
                      </a:r>
                      <a:endParaRPr lang="en-US" sz="1000"/>
                    </a:p>
                  </a:txBody>
                  <a:tcPr/>
                </a:tc>
                <a:tc>
                  <a:txBody>
                    <a:bodyPr/>
                    <a:lstStyle/>
                    <a:p>
                      <a:r>
                        <a:rPr lang="en-US" sz="1000"/>
                        <a:t>37379</a:t>
                      </a:r>
                      <a:endParaRPr lang="en-US" sz="1000"/>
                    </a:p>
                  </a:txBody>
                  <a:tcPr/>
                </a:tc>
                <a:tc>
                  <a:txBody>
                    <a:bodyPr/>
                    <a:lstStyle/>
                    <a:p>
                      <a:r>
                        <a:rPr lang="en-US" sz="1000"/>
                        <a:t>0</a:t>
                      </a:r>
                      <a:endParaRPr lang="en-US" sz="1000"/>
                    </a:p>
                  </a:txBody>
                  <a:tcPr/>
                </a:tc>
                <a:tc>
                  <a:txBody>
                    <a:bodyPr/>
                    <a:lstStyle/>
                    <a:p>
                      <a:r>
                        <a:rPr lang="en-US" sz="1000"/>
                        <a:t>1039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880943556"/>
                  </a:ext>
                </a:extLst>
              </a:tr>
              <a:tr h="370840">
                <a:tc>
                  <a:txBody>
                    <a:bodyPr/>
                    <a:lstStyle/>
                    <a:p>
                      <a:r>
                        <a:rPr lang="de-DE" sz="1000" b="1"/>
                        <a:t>DW (Deutsch) - 2016-03-27 17:10:00</a:t>
                      </a:r>
                      <a:r>
                        <a:rPr lang="de-DE" sz="1000"/>
                        <a:t>
Plastikfrei leben - könnt ihr euch das vorstellen? Was heißt das: Zahnbürste aus Bambus, Zahnpasta selber machen und Stoffwindeln benutzen. Und geht das überhaupt? Ja klar, eine Großfamilie zeigt euch wie. Seht selbst!</a:t>
                      </a:r>
                      <a:endParaRPr lang="en-US" sz="1000"/>
                    </a:p>
                  </a:txBody>
                  <a:tcPr/>
                </a:tc>
                <a:tc>
                  <a:txBody>
                    <a:bodyPr/>
                    <a:lstStyle/>
                    <a:p>
                      <a:r>
                        <a:rPr lang="en-US" sz="1000"/>
                        <a:t>15499</a:t>
                      </a:r>
                      <a:endParaRPr lang="en-US" sz="1000"/>
                    </a:p>
                  </a:txBody>
                  <a:tcPr/>
                </a:tc>
                <a:tc>
                  <a:txBody>
                    <a:bodyPr/>
                    <a:lstStyle/>
                    <a:p>
                      <a:r>
                        <a:rPr lang="en-US" sz="1000"/>
                        <a:t>1470</a:t>
                      </a:r>
                      <a:endParaRPr lang="en-US" sz="1000"/>
                    </a:p>
                  </a:txBody>
                  <a:tcPr/>
                </a:tc>
                <a:tc>
                  <a:txBody>
                    <a:bodyPr/>
                    <a:lstStyle/>
                    <a:p>
                      <a:r>
                        <a:rPr lang="en-US" sz="1000"/>
                        <a:t>197</a:t>
                      </a:r>
                      <a:endParaRPr lang="en-US" sz="1000"/>
                    </a:p>
                  </a:txBody>
                  <a:tcPr/>
                </a:tc>
                <a:tc>
                  <a:txBody>
                    <a:bodyPr/>
                    <a:lstStyle/>
                    <a:p>
                      <a:r>
                        <a:rPr lang="en-US" sz="1000"/>
                        <a:t>22</a:t>
                      </a:r>
                      <a:endParaRPr lang="en-US" sz="1000"/>
                    </a:p>
                  </a:txBody>
                  <a:tcPr/>
                </a:tc>
                <a:tc>
                  <a:txBody>
                    <a:bodyPr/>
                    <a:lstStyle/>
                    <a:p>
                      <a:r>
                        <a:rPr lang="en-US" sz="1000"/>
                        <a:t>144</a:t>
                      </a:r>
                      <a:endParaRPr lang="en-US" sz="1000"/>
                    </a:p>
                  </a:txBody>
                  <a:tcPr/>
                </a:tc>
                <a:tc>
                  <a:txBody>
                    <a:bodyPr/>
                    <a:lstStyle/>
                    <a:p>
                      <a:r>
                        <a:rPr lang="en-US" sz="1000"/>
                        <a:t>82044</a:t>
                      </a:r>
                      <a:endParaRPr lang="en-US" sz="1000"/>
                    </a:p>
                  </a:txBody>
                  <a:tcPr/>
                </a:tc>
                <a:tc>
                  <a:txBody>
                    <a:bodyPr/>
                    <a:lstStyle/>
                    <a:p>
                      <a:r>
                        <a:rPr lang="en-US" sz="1000"/>
                        <a:t>82044</a:t>
                      </a:r>
                      <a:endParaRPr lang="en-US" sz="1000"/>
                    </a:p>
                  </a:txBody>
                  <a:tcPr/>
                </a:tc>
                <a:tc>
                  <a:txBody>
                    <a:bodyPr/>
                    <a:lstStyle/>
                    <a:p>
                      <a:r>
                        <a:rPr lang="en-US" sz="1000"/>
                        <a:t>0</a:t>
                      </a:r>
                      <a:endParaRPr lang="en-US" sz="1000"/>
                    </a:p>
                  </a:txBody>
                  <a:tcPr/>
                </a:tc>
                <a:tc>
                  <a:txBody>
                    <a:bodyPr/>
                    <a:lstStyle/>
                    <a:p>
                      <a:r>
                        <a:rPr lang="en-US" sz="1000"/>
                        <a:t>3360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594883132"/>
                  </a:ext>
                </a:extLst>
              </a:tr>
              <a:tr h="370840">
                <a:tc>
                  <a:txBody>
                    <a:bodyPr/>
                    <a:lstStyle/>
                    <a:p>
                      <a:r>
                        <a:rPr lang="de-DE" sz="1000" b="1"/>
                        <a:t>DW (Deutsch) - 2016-03-27 09:00:00</a:t>
                      </a:r>
                      <a:r>
                        <a:rPr lang="de-DE" sz="1000"/>
                        <a:t>
An Ostern färben die Deutschen ihre Eier. Warum eigentlich? Und Was macht ihr an Ostern?  http://dw.com/p/1IIJe</a:t>
                      </a:r>
                      <a:endParaRPr lang="en-US" sz="1000"/>
                    </a:p>
                  </a:txBody>
                  <a:tcPr/>
                </a:tc>
                <a:tc>
                  <a:txBody>
                    <a:bodyPr/>
                    <a:lstStyle/>
                    <a:p>
                      <a:r>
                        <a:rPr lang="en-US" sz="1000"/>
                        <a:t>15072</a:t>
                      </a:r>
                      <a:endParaRPr lang="en-US" sz="1000"/>
                    </a:p>
                  </a:txBody>
                  <a:tcPr/>
                </a:tc>
                <a:tc>
                  <a:txBody>
                    <a:bodyPr/>
                    <a:lstStyle/>
                    <a:p>
                      <a:r>
                        <a:rPr lang="en-US" sz="1000"/>
                        <a:t>9340</a:t>
                      </a:r>
                      <a:endParaRPr lang="en-US" sz="1000"/>
                    </a:p>
                  </a:txBody>
                  <a:tcPr/>
                </a:tc>
                <a:tc>
                  <a:txBody>
                    <a:bodyPr/>
                    <a:lstStyle/>
                    <a:p>
                      <a:r>
                        <a:rPr lang="en-US" sz="1000"/>
                        <a:t>485</a:t>
                      </a:r>
                      <a:endParaRPr lang="en-US" sz="1000"/>
                    </a:p>
                  </a:txBody>
                  <a:tcPr/>
                </a:tc>
                <a:tc>
                  <a:txBody>
                    <a:bodyPr/>
                    <a:lstStyle/>
                    <a:p>
                      <a:r>
                        <a:rPr lang="en-US" sz="1000"/>
                        <a:t>9</a:t>
                      </a:r>
                      <a:endParaRPr lang="en-US" sz="1000"/>
                    </a:p>
                  </a:txBody>
                  <a:tcPr/>
                </a:tc>
                <a:tc>
                  <a:txBody>
                    <a:bodyPr/>
                    <a:lstStyle/>
                    <a:p>
                      <a:r>
                        <a:rPr lang="en-US" sz="1000"/>
                        <a:t>76</a:t>
                      </a:r>
                      <a:endParaRPr lang="en-US" sz="1000"/>
                    </a:p>
                  </a:txBody>
                  <a:tcPr/>
                </a:tc>
                <a:tc>
                  <a:txBody>
                    <a:bodyPr/>
                    <a:lstStyle/>
                    <a:p>
                      <a:r>
                        <a:rPr lang="en-US" sz="1000"/>
                        <a:t>200844</a:t>
                      </a:r>
                      <a:endParaRPr lang="en-US" sz="1000"/>
                    </a:p>
                  </a:txBody>
                  <a:tcPr/>
                </a:tc>
                <a:tc>
                  <a:txBody>
                    <a:bodyPr/>
                    <a:lstStyle/>
                    <a:p>
                      <a:r>
                        <a:rPr lang="en-US" sz="1000"/>
                        <a:t>200844</a:t>
                      </a:r>
                      <a:endParaRPr lang="en-US" sz="1000"/>
                    </a:p>
                  </a:txBody>
                  <a:tcPr/>
                </a:tc>
                <a:tc>
                  <a:txBody>
                    <a:bodyPr/>
                    <a:lstStyle/>
                    <a:p>
                      <a:r>
                        <a:rPr lang="en-US" sz="1000"/>
                        <a:t>0</a:t>
                      </a:r>
                      <a:endParaRPr lang="en-US" sz="1000"/>
                    </a:p>
                  </a:txBody>
                  <a:tcPr/>
                </a:tc>
                <a:tc>
                  <a:txBody>
                    <a:bodyPr/>
                    <a:lstStyle/>
                    <a:p>
                      <a:r>
                        <a:rPr lang="en-US" sz="1000"/>
                        <a:t>3678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829211573"/>
                  </a:ext>
                </a:extLst>
              </a:tr>
              <a:tr h="370840">
                <a:tc>
                  <a:txBody>
                    <a:bodyPr/>
                    <a:lstStyle/>
                    <a:p>
                      <a:r>
                        <a:rPr lang="de-DE" sz="1000" b="1"/>
                        <a:t>DW (Deutsch) - 2016-03-26 16:07:00</a:t>
                      </a:r>
                      <a:r>
                        <a:rPr lang="de-DE" sz="1000"/>
                        <a:t>
Länderspiel-Klassiker: Deutschland gegen England. Wer wird gewinnen? http://dw.com/p/1IJpi</a:t>
                      </a:r>
                      <a:endParaRPr lang="en-US" sz="1000"/>
                    </a:p>
                  </a:txBody>
                  <a:tcPr/>
                </a:tc>
                <a:tc>
                  <a:txBody>
                    <a:bodyPr/>
                    <a:lstStyle/>
                    <a:p>
                      <a:r>
                        <a:rPr lang="en-US" sz="1000"/>
                        <a:t>3769</a:t>
                      </a:r>
                      <a:endParaRPr lang="en-US" sz="1000"/>
                    </a:p>
                  </a:txBody>
                  <a:tcPr/>
                </a:tc>
                <a:tc>
                  <a:txBody>
                    <a:bodyPr/>
                    <a:lstStyle/>
                    <a:p>
                      <a:r>
                        <a:rPr lang="en-US" sz="1000"/>
                        <a:t>987</a:t>
                      </a:r>
                      <a:endParaRPr lang="en-US" sz="1000"/>
                    </a:p>
                  </a:txBody>
                  <a:tcPr/>
                </a:tc>
                <a:tc>
                  <a:txBody>
                    <a:bodyPr/>
                    <a:lstStyle/>
                    <a:p>
                      <a:r>
                        <a:rPr lang="en-US" sz="1000"/>
                        <a:t>80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tc>
                  <a:txBody>
                    <a:bodyPr/>
                    <a:lstStyle/>
                    <a:p>
                      <a:r>
                        <a:rPr lang="en-US" sz="1000"/>
                        <a:t>31218</a:t>
                      </a:r>
                      <a:endParaRPr lang="en-US" sz="1000"/>
                    </a:p>
                  </a:txBody>
                  <a:tcPr/>
                </a:tc>
                <a:tc>
                  <a:txBody>
                    <a:bodyPr/>
                    <a:lstStyle/>
                    <a:p>
                      <a:r>
                        <a:rPr lang="en-US" sz="1000"/>
                        <a:t>31218</a:t>
                      </a:r>
                      <a:endParaRPr lang="en-US" sz="1000"/>
                    </a:p>
                  </a:txBody>
                  <a:tcPr/>
                </a:tc>
                <a:tc>
                  <a:txBody>
                    <a:bodyPr/>
                    <a:lstStyle/>
                    <a:p>
                      <a:r>
                        <a:rPr lang="en-US" sz="1000"/>
                        <a:t>0</a:t>
                      </a:r>
                      <a:endParaRPr lang="en-US" sz="1000"/>
                    </a:p>
                  </a:txBody>
                  <a:tcPr/>
                </a:tc>
                <a:tc>
                  <a:txBody>
                    <a:bodyPr/>
                    <a:lstStyle/>
                    <a:p>
                      <a:r>
                        <a:rPr lang="en-US" sz="1000"/>
                        <a:t>453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617703802"/>
                  </a:ext>
                </a:extLst>
              </a:tr>
            </a:tbl>
          </a:graphicData>
        </a:graphic>
      </p:graphicFrame>
      <p:sp>
        <p:nvSpPr>
          <p:cNvPr id="4" name="Text Placeholder 3"/>
          <p:cNvSpPr>
            <a:spLocks noGrp="1"/>
          </p:cNvSpPr>
          <p:nvPr>
            <p:ph type="body" sz="quarter" idx="14"/>
          </p:nvPr>
        </p:nvSpPr>
        <p:spPr/>
        <p:txBody>
          <a:bodyPr/>
          <a:lstStyle/>
          <a:p>
            <a:r>
              <a:rPr lang="en-US"/>
              <a:t>03/01/2016 - 03/31/2016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6725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- 2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421995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3">
                  <a:extLst>
                    <a:ext uri="{9D8B030D-6E8A-4147-A177-3AD203B41FA5}">
                      <a16:colId xmlns:a16="http://schemas.microsoft.com/office/drawing/2014/main" val="1184477694"/>
                    </a:ext>
                  </a:extLst>
                </a:gridCol>
                <a:gridCol w="576072">
                  <a:extLst>
                    <a:ext uri="{9D8B030D-6E8A-4147-A177-3AD203B41FA5}">
                      <a16:colId xmlns:a16="http://schemas.microsoft.com/office/drawing/2014/main" val="412742653"/>
                    </a:ext>
                  </a:extLst>
                </a:gridCol>
                <a:gridCol w="576072">
                  <a:extLst>
                    <a:ext uri="{9D8B030D-6E8A-4147-A177-3AD203B41FA5}">
                      <a16:colId xmlns:a16="http://schemas.microsoft.com/office/drawing/2014/main" val="10874156"/>
                    </a:ext>
                  </a:extLst>
                </a:gridCol>
                <a:gridCol w="576072">
                  <a:extLst>
                    <a:ext uri="{9D8B030D-6E8A-4147-A177-3AD203B41FA5}">
                      <a16:colId xmlns:a16="http://schemas.microsoft.com/office/drawing/2014/main" val="262058615"/>
                    </a:ext>
                  </a:extLst>
                </a:gridCol>
                <a:gridCol w="576072">
                  <a:extLst>
                    <a:ext uri="{9D8B030D-6E8A-4147-A177-3AD203B41FA5}">
                      <a16:colId xmlns:a16="http://schemas.microsoft.com/office/drawing/2014/main" val="2161990052"/>
                    </a:ext>
                  </a:extLst>
                </a:gridCol>
                <a:gridCol w="576072">
                  <a:extLst>
                    <a:ext uri="{9D8B030D-6E8A-4147-A177-3AD203B41FA5}">
                      <a16:colId xmlns:a16="http://schemas.microsoft.com/office/drawing/2014/main" val="2949082389"/>
                    </a:ext>
                  </a:extLst>
                </a:gridCol>
                <a:gridCol w="576072">
                  <a:extLst>
                    <a:ext uri="{9D8B030D-6E8A-4147-A177-3AD203B41FA5}">
                      <a16:colId xmlns:a16="http://schemas.microsoft.com/office/drawing/2014/main" val="3793681013"/>
                    </a:ext>
                  </a:extLst>
                </a:gridCol>
                <a:gridCol w="576072">
                  <a:extLst>
                    <a:ext uri="{9D8B030D-6E8A-4147-A177-3AD203B41FA5}">
                      <a16:colId xmlns:a16="http://schemas.microsoft.com/office/drawing/2014/main" val="3052844029"/>
                    </a:ext>
                  </a:extLst>
                </a:gridCol>
                <a:gridCol w="576072">
                  <a:extLst>
                    <a:ext uri="{9D8B030D-6E8A-4147-A177-3AD203B41FA5}">
                      <a16:colId xmlns:a16="http://schemas.microsoft.com/office/drawing/2014/main" val="102983224"/>
                    </a:ext>
                  </a:extLst>
                </a:gridCol>
                <a:gridCol w="576072">
                  <a:extLst>
                    <a:ext uri="{9D8B030D-6E8A-4147-A177-3AD203B41FA5}">
                      <a16:colId xmlns:a16="http://schemas.microsoft.com/office/drawing/2014/main" val="3266421172"/>
                    </a:ext>
                  </a:extLst>
                </a:gridCol>
                <a:gridCol w="658368">
                  <a:extLst>
                    <a:ext uri="{9D8B030D-6E8A-4147-A177-3AD203B41FA5}">
                      <a16:colId xmlns:a16="http://schemas.microsoft.com/office/drawing/2014/main" val="2853030730"/>
                    </a:ext>
                  </a:extLst>
                </a:gridCol>
              </a:tblGrid>
              <a:tr h="370840">
                <a:tc>
                  <a:txBody>
                    <a:bodyPr/>
                    <a:lstStyle/>
                    <a:p>
                      <a:r>
                        <a:rPr lang="en-US" sz="1000"/>
                        <a:t>Post</a:t>
                      </a:r>
                      <a:endParaRPr lang="en-US" sz="1000"/>
                    </a:p>
                  </a:txBody>
                  <a:tcPr/>
                </a:tc>
                <a:tc>
                  <a:txBody>
                    <a:bodyPr/>
                    <a:lstStyle/>
                    <a:p>
                      <a:r>
                        <a:rPr lang="en-US" sz="1000"/>
                        <a:t>Video Views</a:t>
                      </a:r>
                      <a:endParaRPr lang="en-US" sz="1000"/>
                    </a:p>
                  </a:txBody>
                  <a:tcPr/>
                </a:tc>
                <a:tc>
                  <a:txBody>
                    <a:bodyPr/>
                    <a:lstStyle/>
                    <a:p>
                      <a:r>
                        <a:rPr lang="en-US" sz="1000"/>
                        <a:t>Complete Video Views (&gt; 95%)</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603469042"/>
                  </a:ext>
                </a:extLst>
              </a:tr>
              <a:tr h="370840">
                <a:tc>
                  <a:txBody>
                    <a:bodyPr/>
                    <a:lstStyle/>
                    <a:p>
                      <a:r>
                        <a:rPr lang="de-DE" sz="1000" b="1"/>
                        <a:t>DW (Deutsch) - 2016-03-26 09:18:00</a:t>
                      </a:r>
                      <a:r>
                        <a:rPr lang="de-DE" sz="1000"/>
                        <a:t>
Warum heißt die Osterinsel Osterinsel? http://dw.com/p/1BeKN</a:t>
                      </a:r>
                      <a:endParaRPr lang="en-US" sz="1000"/>
                    </a:p>
                  </a:txBody>
                  <a:tcPr/>
                </a:tc>
                <a:tc>
                  <a:txBody>
                    <a:bodyPr/>
                    <a:lstStyle/>
                    <a:p>
                      <a:r>
                        <a:rPr lang="en-US" sz="1000"/>
                        <a:t>9233</a:t>
                      </a:r>
                      <a:endParaRPr lang="en-US" sz="1000"/>
                    </a:p>
                  </a:txBody>
                  <a:tcPr/>
                </a:tc>
                <a:tc>
                  <a:txBody>
                    <a:bodyPr/>
                    <a:lstStyle/>
                    <a:p>
                      <a:r>
                        <a:rPr lang="en-US" sz="1000"/>
                        <a:t>4290</a:t>
                      </a:r>
                      <a:endParaRPr lang="en-US" sz="1000"/>
                    </a:p>
                  </a:txBody>
                  <a:tcPr/>
                </a:tc>
                <a:tc>
                  <a:txBody>
                    <a:bodyPr/>
                    <a:lstStyle/>
                    <a:p>
                      <a:r>
                        <a:rPr lang="en-US" sz="1000"/>
                        <a:t>177</a:t>
                      </a:r>
                      <a:endParaRPr lang="en-US" sz="1000"/>
                    </a:p>
                  </a:txBody>
                  <a:tcPr/>
                </a:tc>
                <a:tc>
                  <a:txBody>
                    <a:bodyPr/>
                    <a:lstStyle/>
                    <a:p>
                      <a:r>
                        <a:rPr lang="en-US" sz="1000"/>
                        <a:t>6</a:t>
                      </a:r>
                      <a:endParaRPr lang="en-US" sz="1000"/>
                    </a:p>
                  </a:txBody>
                  <a:tcPr/>
                </a:tc>
                <a:tc>
                  <a:txBody>
                    <a:bodyPr/>
                    <a:lstStyle/>
                    <a:p>
                      <a:r>
                        <a:rPr lang="en-US" sz="1000"/>
                        <a:t>30</a:t>
                      </a:r>
                      <a:endParaRPr lang="en-US" sz="1000"/>
                    </a:p>
                  </a:txBody>
                  <a:tcPr/>
                </a:tc>
                <a:tc>
                  <a:txBody>
                    <a:bodyPr/>
                    <a:lstStyle/>
                    <a:p>
                      <a:r>
                        <a:rPr lang="en-US" sz="1000"/>
                        <a:t>44490</a:t>
                      </a:r>
                      <a:endParaRPr lang="en-US" sz="1000"/>
                    </a:p>
                  </a:txBody>
                  <a:tcPr/>
                </a:tc>
                <a:tc>
                  <a:txBody>
                    <a:bodyPr/>
                    <a:lstStyle/>
                    <a:p>
                      <a:r>
                        <a:rPr lang="en-US" sz="1000"/>
                        <a:t>44490</a:t>
                      </a:r>
                      <a:endParaRPr lang="en-US" sz="1000"/>
                    </a:p>
                  </a:txBody>
                  <a:tcPr/>
                </a:tc>
                <a:tc>
                  <a:txBody>
                    <a:bodyPr/>
                    <a:lstStyle/>
                    <a:p>
                      <a:r>
                        <a:rPr lang="en-US" sz="1000"/>
                        <a:t>0</a:t>
                      </a:r>
                      <a:endParaRPr lang="en-US" sz="1000"/>
                    </a:p>
                  </a:txBody>
                  <a:tcPr/>
                </a:tc>
                <a:tc>
                  <a:txBody>
                    <a:bodyPr/>
                    <a:lstStyle/>
                    <a:p>
                      <a:r>
                        <a:rPr lang="en-US" sz="1000"/>
                        <a:t>1539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002619901"/>
                  </a:ext>
                </a:extLst>
              </a:tr>
              <a:tr h="370840">
                <a:tc>
                  <a:txBody>
                    <a:bodyPr/>
                    <a:lstStyle/>
                    <a:p>
                      <a:r>
                        <a:rPr lang="de-DE" sz="1000" b="1"/>
                        <a:t>DW (Deutsch) - 2016-03-25 17:16:00</a:t>
                      </a:r>
                      <a:r>
                        <a:rPr lang="de-DE" sz="1000"/>
                        <a:t>
"Fußball spielen ist sehr simpel, aber simplen Fußball zu spielen, ist das Schwierigste überhaupt." (Fußball-Legende Johan Cruyff) http://dw.com/p/1IJWt</a:t>
                      </a:r>
                      <a:endParaRPr lang="en-US" sz="1000"/>
                    </a:p>
                  </a:txBody>
                  <a:tcPr/>
                </a:tc>
                <a:tc>
                  <a:txBody>
                    <a:bodyPr/>
                    <a:lstStyle/>
                    <a:p>
                      <a:r>
                        <a:rPr lang="en-US" sz="1000"/>
                        <a:t>4197</a:t>
                      </a:r>
                      <a:endParaRPr lang="en-US" sz="1000"/>
                    </a:p>
                  </a:txBody>
                  <a:tcPr/>
                </a:tc>
                <a:tc>
                  <a:txBody>
                    <a:bodyPr/>
                    <a:lstStyle/>
                    <a:p>
                      <a:r>
                        <a:rPr lang="en-US" sz="1000"/>
                        <a:t>1424</a:t>
                      </a:r>
                      <a:endParaRPr lang="en-US" sz="1000"/>
                    </a:p>
                  </a:txBody>
                  <a:tcPr/>
                </a:tc>
                <a:tc>
                  <a:txBody>
                    <a:bodyPr/>
                    <a:lstStyle/>
                    <a:p>
                      <a:r>
                        <a:rPr lang="en-US" sz="1000"/>
                        <a:t>113</a:t>
                      </a:r>
                      <a:endParaRPr lang="en-US" sz="1000"/>
                    </a:p>
                  </a:txBody>
                  <a:tcPr/>
                </a:tc>
                <a:tc>
                  <a:txBody>
                    <a:bodyPr/>
                    <a:lstStyle/>
                    <a:p>
                      <a:r>
                        <a:rPr lang="en-US" sz="1000"/>
                        <a:t>3</a:t>
                      </a:r>
                      <a:endParaRPr lang="en-US" sz="1000"/>
                    </a:p>
                  </a:txBody>
                  <a:tcPr/>
                </a:tc>
                <a:tc>
                  <a:txBody>
                    <a:bodyPr/>
                    <a:lstStyle/>
                    <a:p>
                      <a:r>
                        <a:rPr lang="en-US" sz="1000"/>
                        <a:t>11</a:t>
                      </a:r>
                      <a:endParaRPr lang="en-US" sz="1000"/>
                    </a:p>
                  </a:txBody>
                  <a:tcPr/>
                </a:tc>
                <a:tc>
                  <a:txBody>
                    <a:bodyPr/>
                    <a:lstStyle/>
                    <a:p>
                      <a:r>
                        <a:rPr lang="en-US" sz="1000"/>
                        <a:t>33837</a:t>
                      </a:r>
                      <a:endParaRPr lang="en-US" sz="1000"/>
                    </a:p>
                  </a:txBody>
                  <a:tcPr/>
                </a:tc>
                <a:tc>
                  <a:txBody>
                    <a:bodyPr/>
                    <a:lstStyle/>
                    <a:p>
                      <a:r>
                        <a:rPr lang="en-US" sz="1000"/>
                        <a:t>33837</a:t>
                      </a:r>
                      <a:endParaRPr lang="en-US" sz="1000"/>
                    </a:p>
                  </a:txBody>
                  <a:tcPr/>
                </a:tc>
                <a:tc>
                  <a:txBody>
                    <a:bodyPr/>
                    <a:lstStyle/>
                    <a:p>
                      <a:r>
                        <a:rPr lang="en-US" sz="1000"/>
                        <a:t>0</a:t>
                      </a:r>
                      <a:endParaRPr lang="en-US" sz="1000"/>
                    </a:p>
                  </a:txBody>
                  <a:tcPr/>
                </a:tc>
                <a:tc>
                  <a:txBody>
                    <a:bodyPr/>
                    <a:lstStyle/>
                    <a:p>
                      <a:r>
                        <a:rPr lang="en-US" sz="1000"/>
                        <a:t>516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632616678"/>
                  </a:ext>
                </a:extLst>
              </a:tr>
              <a:tr h="370840">
                <a:tc>
                  <a:txBody>
                    <a:bodyPr/>
                    <a:lstStyle/>
                    <a:p>
                      <a:r>
                        <a:rPr lang="de-DE" sz="1000" b="1"/>
                        <a:t>DW (Deutsch) - 2016-03-24 06:45:00</a:t>
                      </a:r>
                      <a:r>
                        <a:rPr lang="de-DE" sz="1000"/>
                        <a:t>
Fahrradfahrer willkommen! Die Deutschen und ihr Fahrrad - eine Liebesgeschichte. http://dw.com/p/1IHix</a:t>
                      </a:r>
                      <a:endParaRPr lang="en-US" sz="1000"/>
                    </a:p>
                  </a:txBody>
                  <a:tcPr/>
                </a:tc>
                <a:tc>
                  <a:txBody>
                    <a:bodyPr/>
                    <a:lstStyle/>
                    <a:p>
                      <a:r>
                        <a:rPr lang="en-US" sz="1000"/>
                        <a:t>3891</a:t>
                      </a:r>
                      <a:endParaRPr lang="en-US" sz="1000"/>
                    </a:p>
                  </a:txBody>
                  <a:tcPr/>
                </a:tc>
                <a:tc>
                  <a:txBody>
                    <a:bodyPr/>
                    <a:lstStyle/>
                    <a:p>
                      <a:r>
                        <a:rPr lang="en-US" sz="1000"/>
                        <a:t>1881</a:t>
                      </a:r>
                      <a:endParaRPr lang="en-US" sz="1000"/>
                    </a:p>
                  </a:txBody>
                  <a:tcPr/>
                </a:tc>
                <a:tc>
                  <a:txBody>
                    <a:bodyPr/>
                    <a:lstStyle/>
                    <a:p>
                      <a:r>
                        <a:rPr lang="en-US" sz="1000"/>
                        <a:t>137</a:t>
                      </a:r>
                      <a:endParaRPr lang="en-US" sz="1000"/>
                    </a:p>
                  </a:txBody>
                  <a:tcPr/>
                </a:tc>
                <a:tc>
                  <a:txBody>
                    <a:bodyPr/>
                    <a:lstStyle/>
                    <a:p>
                      <a:r>
                        <a:rPr lang="en-US" sz="1000"/>
                        <a:t>1</a:t>
                      </a:r>
                      <a:endParaRPr lang="en-US" sz="1000"/>
                    </a:p>
                  </a:txBody>
                  <a:tcPr/>
                </a:tc>
                <a:tc>
                  <a:txBody>
                    <a:bodyPr/>
                    <a:lstStyle/>
                    <a:p>
                      <a:r>
                        <a:rPr lang="en-US" sz="1000"/>
                        <a:t>25</a:t>
                      </a:r>
                      <a:endParaRPr lang="en-US" sz="1000"/>
                    </a:p>
                  </a:txBody>
                  <a:tcPr/>
                </a:tc>
                <a:tc>
                  <a:txBody>
                    <a:bodyPr/>
                    <a:lstStyle/>
                    <a:p>
                      <a:r>
                        <a:rPr lang="en-US" sz="1000"/>
                        <a:t>28227</a:t>
                      </a:r>
                      <a:endParaRPr lang="en-US" sz="1000"/>
                    </a:p>
                  </a:txBody>
                  <a:tcPr/>
                </a:tc>
                <a:tc>
                  <a:txBody>
                    <a:bodyPr/>
                    <a:lstStyle/>
                    <a:p>
                      <a:r>
                        <a:rPr lang="en-US" sz="1000"/>
                        <a:t>28227</a:t>
                      </a:r>
                      <a:endParaRPr lang="en-US" sz="1000"/>
                    </a:p>
                  </a:txBody>
                  <a:tcPr/>
                </a:tc>
                <a:tc>
                  <a:txBody>
                    <a:bodyPr/>
                    <a:lstStyle/>
                    <a:p>
                      <a:r>
                        <a:rPr lang="en-US" sz="1000"/>
                        <a:t>0</a:t>
                      </a:r>
                      <a:endParaRPr lang="en-US" sz="1000"/>
                    </a:p>
                  </a:txBody>
                  <a:tcPr/>
                </a:tc>
                <a:tc>
                  <a:txBody>
                    <a:bodyPr/>
                    <a:lstStyle/>
                    <a:p>
                      <a:r>
                        <a:rPr lang="en-US" sz="1000"/>
                        <a:t>646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968848914"/>
                  </a:ext>
                </a:extLst>
              </a:tr>
              <a:tr h="370840">
                <a:tc>
                  <a:txBody>
                    <a:bodyPr/>
                    <a:lstStyle/>
                    <a:p>
                      <a:r>
                        <a:rPr lang="de-DE" sz="1000" b="1"/>
                        <a:t>DW (Deutsch) - 2016-03-23 16:36:00</a:t>
                      </a:r>
                      <a:r>
                        <a:rPr lang="de-DE" sz="1000"/>
                        <a:t>
Wisst ihr´s? Was bedeuten folgende Sprichwörter:
1) Viele Köche verderben den Brei
2) Einem geschenkten Gaul schaut man nicht ins Maul
3) Jeder ist seines Glückes Schmied</a:t>
                      </a:r>
                      <a:endParaRPr lang="en-US" sz="1000"/>
                    </a:p>
                  </a:txBody>
                  <a:tcPr/>
                </a:tc>
                <a:tc>
                  <a:txBody>
                    <a:bodyPr/>
                    <a:lstStyle/>
                    <a:p>
                      <a:r>
                        <a:rPr lang="en-US" sz="1000"/>
                        <a:t>3813</a:t>
                      </a:r>
                      <a:endParaRPr lang="en-US" sz="1000"/>
                    </a:p>
                  </a:txBody>
                  <a:tcPr/>
                </a:tc>
                <a:tc>
                  <a:txBody>
                    <a:bodyPr/>
                    <a:lstStyle/>
                    <a:p>
                      <a:r>
                        <a:rPr lang="en-US" sz="1000"/>
                        <a:t>2596</a:t>
                      </a:r>
                      <a:endParaRPr lang="en-US" sz="1000"/>
                    </a:p>
                  </a:txBody>
                  <a:tcPr/>
                </a:tc>
                <a:tc>
                  <a:txBody>
                    <a:bodyPr/>
                    <a:lstStyle/>
                    <a:p>
                      <a:r>
                        <a:rPr lang="en-US" sz="1000"/>
                        <a:t>66</a:t>
                      </a:r>
                      <a:endParaRPr lang="en-US" sz="1000"/>
                    </a:p>
                  </a:txBody>
                  <a:tcPr/>
                </a:tc>
                <a:tc>
                  <a:txBody>
                    <a:bodyPr/>
                    <a:lstStyle/>
                    <a:p>
                      <a:r>
                        <a:rPr lang="en-US" sz="1000"/>
                        <a:t>7</a:t>
                      </a:r>
                      <a:endParaRPr lang="en-US" sz="1000"/>
                    </a:p>
                  </a:txBody>
                  <a:tcPr/>
                </a:tc>
                <a:tc>
                  <a:txBody>
                    <a:bodyPr/>
                    <a:lstStyle/>
                    <a:p>
                      <a:r>
                        <a:rPr lang="en-US" sz="1000"/>
                        <a:t>16</a:t>
                      </a:r>
                      <a:endParaRPr lang="en-US" sz="1000"/>
                    </a:p>
                  </a:txBody>
                  <a:tcPr/>
                </a:tc>
                <a:tc>
                  <a:txBody>
                    <a:bodyPr/>
                    <a:lstStyle/>
                    <a:p>
                      <a:r>
                        <a:rPr lang="en-US" sz="1000"/>
                        <a:t>25158</a:t>
                      </a:r>
                      <a:endParaRPr lang="en-US" sz="1000"/>
                    </a:p>
                  </a:txBody>
                  <a:tcPr/>
                </a:tc>
                <a:tc>
                  <a:txBody>
                    <a:bodyPr/>
                    <a:lstStyle/>
                    <a:p>
                      <a:r>
                        <a:rPr lang="en-US" sz="1000"/>
                        <a:t>25158</a:t>
                      </a:r>
                      <a:endParaRPr lang="en-US" sz="1000"/>
                    </a:p>
                  </a:txBody>
                  <a:tcPr/>
                </a:tc>
                <a:tc>
                  <a:txBody>
                    <a:bodyPr/>
                    <a:lstStyle/>
                    <a:p>
                      <a:r>
                        <a:rPr lang="en-US" sz="1000"/>
                        <a:t>0</a:t>
                      </a:r>
                      <a:endParaRPr lang="en-US" sz="1000"/>
                    </a:p>
                  </a:txBody>
                  <a:tcPr/>
                </a:tc>
                <a:tc>
                  <a:txBody>
                    <a:bodyPr/>
                    <a:lstStyle/>
                    <a:p>
                      <a:r>
                        <a:rPr lang="en-US" sz="1000"/>
                        <a:t>631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090985995"/>
                  </a:ext>
                </a:extLst>
              </a:tr>
              <a:tr h="370840">
                <a:tc>
                  <a:txBody>
                    <a:bodyPr/>
                    <a:lstStyle/>
                    <a:p>
                      <a:r>
                        <a:rPr lang="de-DE" sz="1000" b="1"/>
                        <a:t>DW (Deutsch) - 2016-03-22 20:59:00</a:t>
                      </a:r>
                      <a:r>
                        <a:rPr lang="de-DE" sz="1000"/>
                        <a:t>
Herzlichen Glückwunsch! Bruno Ganz wird 75 Jahre alt. Ein Rückblick auf seine vielfältigen Rollen: http://dw.com/p/1IFWB</a:t>
                      </a:r>
                      <a:endParaRPr lang="en-US" sz="1000"/>
                    </a:p>
                  </a:txBody>
                  <a:tcPr/>
                </a:tc>
                <a:tc>
                  <a:txBody>
                    <a:bodyPr/>
                    <a:lstStyle/>
                    <a:p>
                      <a:r>
                        <a:rPr lang="en-US" sz="1000"/>
                        <a:t>5816</a:t>
                      </a:r>
                      <a:endParaRPr lang="en-US" sz="1000"/>
                    </a:p>
                  </a:txBody>
                  <a:tcPr/>
                </a:tc>
                <a:tc>
                  <a:txBody>
                    <a:bodyPr/>
                    <a:lstStyle/>
                    <a:p>
                      <a:r>
                        <a:rPr lang="en-US" sz="1000"/>
                        <a:t>2935</a:t>
                      </a:r>
                      <a:endParaRPr lang="en-US" sz="1000"/>
                    </a:p>
                  </a:txBody>
                  <a:tcPr/>
                </a:tc>
                <a:tc>
                  <a:txBody>
                    <a:bodyPr/>
                    <a:lstStyle/>
                    <a:p>
                      <a:r>
                        <a:rPr lang="en-US" sz="1000"/>
                        <a:t>231</a:t>
                      </a:r>
                      <a:endParaRPr lang="en-US" sz="1000"/>
                    </a:p>
                  </a:txBody>
                  <a:tcPr/>
                </a:tc>
                <a:tc>
                  <a:txBody>
                    <a:bodyPr/>
                    <a:lstStyle/>
                    <a:p>
                      <a:r>
                        <a:rPr lang="en-US" sz="1000"/>
                        <a:t>7</a:t>
                      </a:r>
                      <a:endParaRPr lang="en-US" sz="1000"/>
                    </a:p>
                  </a:txBody>
                  <a:tcPr/>
                </a:tc>
                <a:tc>
                  <a:txBody>
                    <a:bodyPr/>
                    <a:lstStyle/>
                    <a:p>
                      <a:r>
                        <a:rPr lang="en-US" sz="1000"/>
                        <a:t>27</a:t>
                      </a:r>
                      <a:endParaRPr lang="en-US" sz="1000"/>
                    </a:p>
                  </a:txBody>
                  <a:tcPr/>
                </a:tc>
                <a:tc>
                  <a:txBody>
                    <a:bodyPr/>
                    <a:lstStyle/>
                    <a:p>
                      <a:r>
                        <a:rPr lang="en-US" sz="1000"/>
                        <a:t>33204</a:t>
                      </a:r>
                      <a:endParaRPr lang="en-US" sz="1000"/>
                    </a:p>
                  </a:txBody>
                  <a:tcPr/>
                </a:tc>
                <a:tc>
                  <a:txBody>
                    <a:bodyPr/>
                    <a:lstStyle/>
                    <a:p>
                      <a:r>
                        <a:rPr lang="en-US" sz="1000"/>
                        <a:t>33204</a:t>
                      </a:r>
                      <a:endParaRPr lang="en-US" sz="1000"/>
                    </a:p>
                  </a:txBody>
                  <a:tcPr/>
                </a:tc>
                <a:tc>
                  <a:txBody>
                    <a:bodyPr/>
                    <a:lstStyle/>
                    <a:p>
                      <a:r>
                        <a:rPr lang="en-US" sz="1000"/>
                        <a:t>0</a:t>
                      </a:r>
                      <a:endParaRPr lang="en-US" sz="1000"/>
                    </a:p>
                  </a:txBody>
                  <a:tcPr/>
                </a:tc>
                <a:tc>
                  <a:txBody>
                    <a:bodyPr/>
                    <a:lstStyle/>
                    <a:p>
                      <a:r>
                        <a:rPr lang="en-US" sz="1000"/>
                        <a:t>733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831555066"/>
                  </a:ext>
                </a:extLst>
              </a:tr>
              <a:tr h="370840">
                <a:tc>
                  <a:txBody>
                    <a:bodyPr/>
                    <a:lstStyle/>
                    <a:p>
                      <a:r>
                        <a:rPr lang="de-DE" sz="1000" b="1"/>
                        <a:t>DW (Deutsch) - 2016-03-22 20:10:13</a:t>
                      </a:r>
                      <a:r>
                        <a:rPr lang="de-DE" sz="1000"/>
                        <a:t>
Das Netz trauert mit "Tim und Struppi"</a:t>
                      </a:r>
                      <a:endParaRPr lang="en-US" sz="1000"/>
                    </a:p>
                  </a:txBody>
                  <a:tcPr/>
                </a:tc>
                <a:tc>
                  <a:txBody>
                    <a:bodyPr/>
                    <a:lstStyle/>
                    <a:p>
                      <a:r>
                        <a:rPr lang="en-US" sz="1000"/>
                        <a:t>9635</a:t>
                      </a:r>
                      <a:endParaRPr lang="en-US" sz="1000"/>
                    </a:p>
                  </a:txBody>
                  <a:tcPr/>
                </a:tc>
                <a:tc>
                  <a:txBody>
                    <a:bodyPr/>
                    <a:lstStyle/>
                    <a:p>
                      <a:r>
                        <a:rPr lang="en-US" sz="1000"/>
                        <a:t>1639</a:t>
                      </a:r>
                      <a:endParaRPr lang="en-US" sz="1000"/>
                    </a:p>
                  </a:txBody>
                  <a:tcPr/>
                </a:tc>
                <a:tc>
                  <a:txBody>
                    <a:bodyPr/>
                    <a:lstStyle/>
                    <a:p>
                      <a:r>
                        <a:rPr lang="en-US" sz="1000"/>
                        <a:t>179</a:t>
                      </a:r>
                      <a:endParaRPr lang="en-US" sz="1000"/>
                    </a:p>
                  </a:txBody>
                  <a:tcPr/>
                </a:tc>
                <a:tc>
                  <a:txBody>
                    <a:bodyPr/>
                    <a:lstStyle/>
                    <a:p>
                      <a:r>
                        <a:rPr lang="en-US" sz="1000"/>
                        <a:t>1</a:t>
                      </a:r>
                      <a:endParaRPr lang="en-US" sz="1000"/>
                    </a:p>
                  </a:txBody>
                  <a:tcPr/>
                </a:tc>
                <a:tc>
                  <a:txBody>
                    <a:bodyPr/>
                    <a:lstStyle/>
                    <a:p>
                      <a:r>
                        <a:rPr lang="en-US" sz="1000"/>
                        <a:t>47</a:t>
                      </a:r>
                      <a:endParaRPr lang="en-US" sz="1000"/>
                    </a:p>
                  </a:txBody>
                  <a:tcPr/>
                </a:tc>
                <a:tc>
                  <a:txBody>
                    <a:bodyPr/>
                    <a:lstStyle/>
                    <a:p>
                      <a:r>
                        <a:rPr lang="en-US" sz="1000"/>
                        <a:t>41332</a:t>
                      </a:r>
                      <a:endParaRPr lang="en-US" sz="1000"/>
                    </a:p>
                  </a:txBody>
                  <a:tcPr/>
                </a:tc>
                <a:tc>
                  <a:txBody>
                    <a:bodyPr/>
                    <a:lstStyle/>
                    <a:p>
                      <a:r>
                        <a:rPr lang="en-US" sz="1000"/>
                        <a:t>41332</a:t>
                      </a:r>
                      <a:endParaRPr lang="en-US" sz="1000"/>
                    </a:p>
                  </a:txBody>
                  <a:tcPr/>
                </a:tc>
                <a:tc>
                  <a:txBody>
                    <a:bodyPr/>
                    <a:lstStyle/>
                    <a:p>
                      <a:r>
                        <a:rPr lang="en-US" sz="1000"/>
                        <a:t>0</a:t>
                      </a:r>
                      <a:endParaRPr lang="en-US" sz="1000"/>
                    </a:p>
                  </a:txBody>
                  <a:tcPr/>
                </a:tc>
                <a:tc>
                  <a:txBody>
                    <a:bodyPr/>
                    <a:lstStyle/>
                    <a:p>
                      <a:r>
                        <a:rPr lang="en-US" sz="1000"/>
                        <a:t>1115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778976257"/>
                  </a:ext>
                </a:extLst>
              </a:tr>
              <a:tr h="370840">
                <a:tc>
                  <a:txBody>
                    <a:bodyPr/>
                    <a:lstStyle/>
                    <a:p>
                      <a:r>
                        <a:rPr lang="de-DE" sz="1000" b="1"/>
                        <a:t>DW (Deutsch) - 2016-03-22 17:43:19</a:t>
                      </a:r>
                      <a:r>
                        <a:rPr lang="de-DE" sz="1000"/>
                        <a:t>
Mehrere Bomben, zahlreiche Tote: Brüssel im Chaos. Für DW-Programmdirektorin Gerda Meuer sticht ein Bild dabei besonders heraus. Ein Handyfoto, aufgenommen kurz nach dem Anschlag, ist ihr #DWmypic der Woche. Hier erklärt sie warum.</a:t>
                      </a:r>
                      <a:endParaRPr lang="en-US" sz="1000"/>
                    </a:p>
                  </a:txBody>
                  <a:tcPr/>
                </a:tc>
                <a:tc>
                  <a:txBody>
                    <a:bodyPr/>
                    <a:lstStyle/>
                    <a:p>
                      <a:r>
                        <a:rPr lang="en-US" sz="1000"/>
                        <a:t>5550</a:t>
                      </a:r>
                      <a:endParaRPr lang="en-US" sz="1000"/>
                    </a:p>
                  </a:txBody>
                  <a:tcPr/>
                </a:tc>
                <a:tc>
                  <a:txBody>
                    <a:bodyPr/>
                    <a:lstStyle/>
                    <a:p>
                      <a:r>
                        <a:rPr lang="en-US" sz="1000"/>
                        <a:t>511</a:t>
                      </a:r>
                      <a:endParaRPr lang="en-US" sz="1000"/>
                    </a:p>
                  </a:txBody>
                  <a:tcPr/>
                </a:tc>
                <a:tc>
                  <a:txBody>
                    <a:bodyPr/>
                    <a:lstStyle/>
                    <a:p>
                      <a:r>
                        <a:rPr lang="en-US" sz="1000"/>
                        <a:t>81</a:t>
                      </a:r>
                      <a:endParaRPr lang="en-US" sz="1000"/>
                    </a:p>
                  </a:txBody>
                  <a:tcPr/>
                </a:tc>
                <a:tc>
                  <a:txBody>
                    <a:bodyPr/>
                    <a:lstStyle/>
                    <a:p>
                      <a:r>
                        <a:rPr lang="en-US" sz="1000"/>
                        <a:t>8</a:t>
                      </a:r>
                      <a:endParaRPr lang="en-US" sz="1000"/>
                    </a:p>
                  </a:txBody>
                  <a:tcPr/>
                </a:tc>
                <a:tc>
                  <a:txBody>
                    <a:bodyPr/>
                    <a:lstStyle/>
                    <a:p>
                      <a:r>
                        <a:rPr lang="en-US" sz="1000"/>
                        <a:t>16</a:t>
                      </a:r>
                      <a:endParaRPr lang="en-US" sz="1000"/>
                    </a:p>
                  </a:txBody>
                  <a:tcPr/>
                </a:tc>
                <a:tc>
                  <a:txBody>
                    <a:bodyPr/>
                    <a:lstStyle/>
                    <a:p>
                      <a:r>
                        <a:rPr lang="en-US" sz="1000"/>
                        <a:t>32284</a:t>
                      </a:r>
                      <a:endParaRPr lang="en-US" sz="1000"/>
                    </a:p>
                  </a:txBody>
                  <a:tcPr/>
                </a:tc>
                <a:tc>
                  <a:txBody>
                    <a:bodyPr/>
                    <a:lstStyle/>
                    <a:p>
                      <a:r>
                        <a:rPr lang="en-US" sz="1000"/>
                        <a:t>32284</a:t>
                      </a:r>
                      <a:endParaRPr lang="en-US" sz="1000"/>
                    </a:p>
                  </a:txBody>
                  <a:tcPr/>
                </a:tc>
                <a:tc>
                  <a:txBody>
                    <a:bodyPr/>
                    <a:lstStyle/>
                    <a:p>
                      <a:r>
                        <a:rPr lang="en-US" sz="1000"/>
                        <a:t>0</a:t>
                      </a:r>
                      <a:endParaRPr lang="en-US" sz="1000"/>
                    </a:p>
                  </a:txBody>
                  <a:tcPr/>
                </a:tc>
                <a:tc>
                  <a:txBody>
                    <a:bodyPr/>
                    <a:lstStyle/>
                    <a:p>
                      <a:r>
                        <a:rPr lang="en-US" sz="1000"/>
                        <a:t>807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58647959"/>
                  </a:ext>
                </a:extLst>
              </a:tr>
              <a:tr h="370840">
                <a:tc>
                  <a:txBody>
                    <a:bodyPr/>
                    <a:lstStyle/>
                    <a:p>
                      <a:r>
                        <a:rPr lang="de-DE" sz="1000" b="1"/>
                        <a:t>DW (Deutsch) - 2016-03-22 15:42:00</a:t>
                      </a:r>
                      <a:r>
                        <a:rPr lang="de-DE" sz="1000"/>
                        <a:t>
Überlebende der Anschläge von Brüssel haben die Minuten nach der Explosion mit dem Smartphone festgehalten. Sie zeigen Angst und Schrecken am Flughafen Brüssel-Zaventem und in der Brüsseler Metro.</a:t>
                      </a:r>
                      <a:endParaRPr lang="en-US" sz="1000"/>
                    </a:p>
                  </a:txBody>
                  <a:tcPr/>
                </a:tc>
                <a:tc>
                  <a:txBody>
                    <a:bodyPr/>
                    <a:lstStyle/>
                    <a:p>
                      <a:r>
                        <a:rPr lang="en-US" sz="1000"/>
                        <a:t>10867</a:t>
                      </a:r>
                      <a:endParaRPr lang="en-US" sz="1000"/>
                    </a:p>
                  </a:txBody>
                  <a:tcPr/>
                </a:tc>
                <a:tc>
                  <a:txBody>
                    <a:bodyPr/>
                    <a:lstStyle/>
                    <a:p>
                      <a:r>
                        <a:rPr lang="en-US" sz="1000"/>
                        <a:t>2405</a:t>
                      </a:r>
                      <a:endParaRPr lang="en-US" sz="1000"/>
                    </a:p>
                  </a:txBody>
                  <a:tcPr/>
                </a:tc>
                <a:tc>
                  <a:txBody>
                    <a:bodyPr/>
                    <a:lstStyle/>
                    <a:p>
                      <a:r>
                        <a:rPr lang="en-US" sz="1000"/>
                        <a:t>158</a:t>
                      </a:r>
                      <a:endParaRPr lang="en-US" sz="1000"/>
                    </a:p>
                  </a:txBody>
                  <a:tcPr/>
                </a:tc>
                <a:tc>
                  <a:txBody>
                    <a:bodyPr/>
                    <a:lstStyle/>
                    <a:p>
                      <a:r>
                        <a:rPr lang="en-US" sz="1000"/>
                        <a:t>22</a:t>
                      </a:r>
                      <a:endParaRPr lang="en-US" sz="1000"/>
                    </a:p>
                  </a:txBody>
                  <a:tcPr/>
                </a:tc>
                <a:tc>
                  <a:txBody>
                    <a:bodyPr/>
                    <a:lstStyle/>
                    <a:p>
                      <a:r>
                        <a:rPr lang="en-US" sz="1000"/>
                        <a:t>56</a:t>
                      </a:r>
                      <a:endParaRPr lang="en-US" sz="1000"/>
                    </a:p>
                  </a:txBody>
                  <a:tcPr/>
                </a:tc>
                <a:tc>
                  <a:txBody>
                    <a:bodyPr/>
                    <a:lstStyle/>
                    <a:p>
                      <a:r>
                        <a:rPr lang="en-US" sz="1000"/>
                        <a:t>62712</a:t>
                      </a:r>
                      <a:endParaRPr lang="en-US" sz="1000"/>
                    </a:p>
                  </a:txBody>
                  <a:tcPr/>
                </a:tc>
                <a:tc>
                  <a:txBody>
                    <a:bodyPr/>
                    <a:lstStyle/>
                    <a:p>
                      <a:r>
                        <a:rPr lang="en-US" sz="1000"/>
                        <a:t>62712</a:t>
                      </a:r>
                      <a:endParaRPr lang="en-US" sz="1000"/>
                    </a:p>
                  </a:txBody>
                  <a:tcPr/>
                </a:tc>
                <a:tc>
                  <a:txBody>
                    <a:bodyPr/>
                    <a:lstStyle/>
                    <a:p>
                      <a:r>
                        <a:rPr lang="en-US" sz="1000"/>
                        <a:t>0</a:t>
                      </a:r>
                      <a:endParaRPr lang="en-US" sz="1000"/>
                    </a:p>
                  </a:txBody>
                  <a:tcPr/>
                </a:tc>
                <a:tc>
                  <a:txBody>
                    <a:bodyPr/>
                    <a:lstStyle/>
                    <a:p>
                      <a:r>
                        <a:rPr lang="en-US" sz="1000"/>
                        <a:t>2273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792028122"/>
                  </a:ext>
                </a:extLst>
              </a:tr>
              <a:tr h="370840">
                <a:tc>
                  <a:txBody>
                    <a:bodyPr/>
                    <a:lstStyle/>
                    <a:p>
                      <a:r>
                        <a:rPr lang="de-DE" sz="1000" b="1"/>
                        <a:t>DW (Deutsch) - 2016-03-22 12:01:23</a:t>
                      </a:r>
                      <a:r>
                        <a:rPr lang="de-DE" sz="1000"/>
                        <a:t>
DW-Nachrichten: Die Top-Themen in drei Minuten.</a:t>
                      </a:r>
                      <a:endParaRPr lang="en-US" sz="1000"/>
                    </a:p>
                  </a:txBody>
                  <a:tcPr/>
                </a:tc>
                <a:tc>
                  <a:txBody>
                    <a:bodyPr/>
                    <a:lstStyle/>
                    <a:p>
                      <a:r>
                        <a:rPr lang="en-US" sz="1000"/>
                        <a:t>8072</a:t>
                      </a:r>
                      <a:endParaRPr lang="en-US" sz="1000"/>
                    </a:p>
                  </a:txBody>
                  <a:tcPr/>
                </a:tc>
                <a:tc>
                  <a:txBody>
                    <a:bodyPr/>
                    <a:lstStyle/>
                    <a:p>
                      <a:r>
                        <a:rPr lang="en-US" sz="1000"/>
                        <a:t>890</a:t>
                      </a:r>
                      <a:endParaRPr lang="en-US" sz="1000"/>
                    </a:p>
                  </a:txBody>
                  <a:tcPr/>
                </a:tc>
                <a:tc>
                  <a:txBody>
                    <a:bodyPr/>
                    <a:lstStyle/>
                    <a:p>
                      <a:r>
                        <a:rPr lang="en-US" sz="1000"/>
                        <a:t>106</a:t>
                      </a:r>
                      <a:endParaRPr lang="en-US" sz="1000"/>
                    </a:p>
                  </a:txBody>
                  <a:tcPr/>
                </a:tc>
                <a:tc>
                  <a:txBody>
                    <a:bodyPr/>
                    <a:lstStyle/>
                    <a:p>
                      <a:r>
                        <a:rPr lang="en-US" sz="1000"/>
                        <a:t>3</a:t>
                      </a:r>
                      <a:endParaRPr lang="en-US" sz="1000"/>
                    </a:p>
                  </a:txBody>
                  <a:tcPr/>
                </a:tc>
                <a:tc>
                  <a:txBody>
                    <a:bodyPr/>
                    <a:lstStyle/>
                    <a:p>
                      <a:r>
                        <a:rPr lang="en-US" sz="1000"/>
                        <a:t>26</a:t>
                      </a:r>
                      <a:endParaRPr lang="en-US" sz="1000"/>
                    </a:p>
                  </a:txBody>
                  <a:tcPr/>
                </a:tc>
                <a:tc>
                  <a:txBody>
                    <a:bodyPr/>
                    <a:lstStyle/>
                    <a:p>
                      <a:r>
                        <a:rPr lang="en-US" sz="1000"/>
                        <a:t>44433</a:t>
                      </a:r>
                      <a:endParaRPr lang="en-US" sz="1000"/>
                    </a:p>
                  </a:txBody>
                  <a:tcPr/>
                </a:tc>
                <a:tc>
                  <a:txBody>
                    <a:bodyPr/>
                    <a:lstStyle/>
                    <a:p>
                      <a:r>
                        <a:rPr lang="en-US" sz="1000"/>
                        <a:t>44433</a:t>
                      </a:r>
                      <a:endParaRPr lang="en-US" sz="1000"/>
                    </a:p>
                  </a:txBody>
                  <a:tcPr/>
                </a:tc>
                <a:tc>
                  <a:txBody>
                    <a:bodyPr/>
                    <a:lstStyle/>
                    <a:p>
                      <a:r>
                        <a:rPr lang="en-US" sz="1000"/>
                        <a:t>0</a:t>
                      </a:r>
                      <a:endParaRPr lang="en-US" sz="1000"/>
                    </a:p>
                  </a:txBody>
                  <a:tcPr/>
                </a:tc>
                <a:tc>
                  <a:txBody>
                    <a:bodyPr/>
                    <a:lstStyle/>
                    <a:p>
                      <a:r>
                        <a:rPr lang="en-US" sz="1000"/>
                        <a:t>1184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877111352"/>
                  </a:ext>
                </a:extLst>
              </a:tr>
            </a:tbl>
          </a:graphicData>
        </a:graphic>
      </p:graphicFrame>
      <p:sp>
        <p:nvSpPr>
          <p:cNvPr id="4" name="Text Placeholder 3"/>
          <p:cNvSpPr>
            <a:spLocks noGrp="1"/>
          </p:cNvSpPr>
          <p:nvPr>
            <p:ph type="body" sz="quarter" idx="14"/>
          </p:nvPr>
        </p:nvSpPr>
        <p:spPr/>
        <p:txBody>
          <a:bodyPr/>
          <a:lstStyle/>
          <a:p>
            <a:r>
              <a:rPr lang="en-US"/>
              <a:t>03/01/2016 - 03/31/2016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500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- 3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044679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3">
                  <a:extLst>
                    <a:ext uri="{9D8B030D-6E8A-4147-A177-3AD203B41FA5}">
                      <a16:colId xmlns:a16="http://schemas.microsoft.com/office/drawing/2014/main" val="930605049"/>
                    </a:ext>
                  </a:extLst>
                </a:gridCol>
                <a:gridCol w="576072">
                  <a:extLst>
                    <a:ext uri="{9D8B030D-6E8A-4147-A177-3AD203B41FA5}">
                      <a16:colId xmlns:a16="http://schemas.microsoft.com/office/drawing/2014/main" val="1352691571"/>
                    </a:ext>
                  </a:extLst>
                </a:gridCol>
                <a:gridCol w="576072">
                  <a:extLst>
                    <a:ext uri="{9D8B030D-6E8A-4147-A177-3AD203B41FA5}">
                      <a16:colId xmlns:a16="http://schemas.microsoft.com/office/drawing/2014/main" val="762685413"/>
                    </a:ext>
                  </a:extLst>
                </a:gridCol>
                <a:gridCol w="576072">
                  <a:extLst>
                    <a:ext uri="{9D8B030D-6E8A-4147-A177-3AD203B41FA5}">
                      <a16:colId xmlns:a16="http://schemas.microsoft.com/office/drawing/2014/main" val="2237825539"/>
                    </a:ext>
                  </a:extLst>
                </a:gridCol>
                <a:gridCol w="576072">
                  <a:extLst>
                    <a:ext uri="{9D8B030D-6E8A-4147-A177-3AD203B41FA5}">
                      <a16:colId xmlns:a16="http://schemas.microsoft.com/office/drawing/2014/main" val="242023778"/>
                    </a:ext>
                  </a:extLst>
                </a:gridCol>
                <a:gridCol w="576072">
                  <a:extLst>
                    <a:ext uri="{9D8B030D-6E8A-4147-A177-3AD203B41FA5}">
                      <a16:colId xmlns:a16="http://schemas.microsoft.com/office/drawing/2014/main" val="1870740670"/>
                    </a:ext>
                  </a:extLst>
                </a:gridCol>
                <a:gridCol w="576072">
                  <a:extLst>
                    <a:ext uri="{9D8B030D-6E8A-4147-A177-3AD203B41FA5}">
                      <a16:colId xmlns:a16="http://schemas.microsoft.com/office/drawing/2014/main" val="206094884"/>
                    </a:ext>
                  </a:extLst>
                </a:gridCol>
                <a:gridCol w="576072">
                  <a:extLst>
                    <a:ext uri="{9D8B030D-6E8A-4147-A177-3AD203B41FA5}">
                      <a16:colId xmlns:a16="http://schemas.microsoft.com/office/drawing/2014/main" val="1859092321"/>
                    </a:ext>
                  </a:extLst>
                </a:gridCol>
                <a:gridCol w="576072">
                  <a:extLst>
                    <a:ext uri="{9D8B030D-6E8A-4147-A177-3AD203B41FA5}">
                      <a16:colId xmlns:a16="http://schemas.microsoft.com/office/drawing/2014/main" val="105255267"/>
                    </a:ext>
                  </a:extLst>
                </a:gridCol>
                <a:gridCol w="576072">
                  <a:extLst>
                    <a:ext uri="{9D8B030D-6E8A-4147-A177-3AD203B41FA5}">
                      <a16:colId xmlns:a16="http://schemas.microsoft.com/office/drawing/2014/main" val="2738220266"/>
                    </a:ext>
                  </a:extLst>
                </a:gridCol>
                <a:gridCol w="658368">
                  <a:extLst>
                    <a:ext uri="{9D8B030D-6E8A-4147-A177-3AD203B41FA5}">
                      <a16:colId xmlns:a16="http://schemas.microsoft.com/office/drawing/2014/main" val="2272003684"/>
                    </a:ext>
                  </a:extLst>
                </a:gridCol>
              </a:tblGrid>
              <a:tr h="370840">
                <a:tc>
                  <a:txBody>
                    <a:bodyPr/>
                    <a:lstStyle/>
                    <a:p>
                      <a:r>
                        <a:rPr lang="en-US" sz="1000"/>
                        <a:t>Post</a:t>
                      </a:r>
                      <a:endParaRPr lang="en-US" sz="1000"/>
                    </a:p>
                  </a:txBody>
                  <a:tcPr/>
                </a:tc>
                <a:tc>
                  <a:txBody>
                    <a:bodyPr/>
                    <a:lstStyle/>
                    <a:p>
                      <a:r>
                        <a:rPr lang="en-US" sz="1000"/>
                        <a:t>Video Views</a:t>
                      </a:r>
                      <a:endParaRPr lang="en-US" sz="1000"/>
                    </a:p>
                  </a:txBody>
                  <a:tcPr/>
                </a:tc>
                <a:tc>
                  <a:txBody>
                    <a:bodyPr/>
                    <a:lstStyle/>
                    <a:p>
                      <a:r>
                        <a:rPr lang="en-US" sz="1000"/>
                        <a:t>Complete Video Views (&gt; 95%)</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56230894"/>
                  </a:ext>
                </a:extLst>
              </a:tr>
              <a:tr h="370840">
                <a:tc>
                  <a:txBody>
                    <a:bodyPr/>
                    <a:lstStyle/>
                    <a:p>
                      <a:r>
                        <a:rPr lang="de-DE" sz="1000" b="1"/>
                        <a:t>DW (Deutsch) - 2016-03-22 06:30:00</a:t>
                      </a:r>
                      <a:r>
                        <a:rPr lang="de-DE" sz="1000"/>
                        <a:t>
"Das Leben der Anderen", "Das weiße Band" oder "Das Boot" - das deutsche Kino hat viele Dramen produziert. Wir stellen euch die zehn erfolgreichsten Filme vor: http://dw.com/p/1IER0
Habt ihr einen deutschen Lieblingsfilm?</a:t>
                      </a:r>
                      <a:endParaRPr lang="en-US" sz="1000"/>
                    </a:p>
                  </a:txBody>
                  <a:tcPr/>
                </a:tc>
                <a:tc>
                  <a:txBody>
                    <a:bodyPr/>
                    <a:lstStyle/>
                    <a:p>
                      <a:r>
                        <a:rPr lang="en-US" sz="1000"/>
                        <a:t>8435</a:t>
                      </a:r>
                      <a:endParaRPr lang="en-US" sz="1000"/>
                    </a:p>
                  </a:txBody>
                  <a:tcPr/>
                </a:tc>
                <a:tc>
                  <a:txBody>
                    <a:bodyPr/>
                    <a:lstStyle/>
                    <a:p>
                      <a:r>
                        <a:rPr lang="en-US" sz="1000"/>
                        <a:t>3987</a:t>
                      </a:r>
                      <a:endParaRPr lang="en-US" sz="1000"/>
                    </a:p>
                  </a:txBody>
                  <a:tcPr/>
                </a:tc>
                <a:tc>
                  <a:txBody>
                    <a:bodyPr/>
                    <a:lstStyle/>
                    <a:p>
                      <a:r>
                        <a:rPr lang="en-US" sz="1000"/>
                        <a:t>490</a:t>
                      </a:r>
                      <a:endParaRPr lang="en-US" sz="1000"/>
                    </a:p>
                  </a:txBody>
                  <a:tcPr/>
                </a:tc>
                <a:tc>
                  <a:txBody>
                    <a:bodyPr/>
                    <a:lstStyle/>
                    <a:p>
                      <a:r>
                        <a:rPr lang="en-US" sz="1000"/>
                        <a:t>67</a:t>
                      </a:r>
                      <a:endParaRPr lang="en-US" sz="1000"/>
                    </a:p>
                  </a:txBody>
                  <a:tcPr/>
                </a:tc>
                <a:tc>
                  <a:txBody>
                    <a:bodyPr/>
                    <a:lstStyle/>
                    <a:p>
                      <a:r>
                        <a:rPr lang="en-US" sz="1000"/>
                        <a:t>78</a:t>
                      </a:r>
                      <a:endParaRPr lang="en-US" sz="1000"/>
                    </a:p>
                  </a:txBody>
                  <a:tcPr/>
                </a:tc>
                <a:tc>
                  <a:txBody>
                    <a:bodyPr/>
                    <a:lstStyle/>
                    <a:p>
                      <a:r>
                        <a:rPr lang="en-US" sz="1000"/>
                        <a:t>68484</a:t>
                      </a:r>
                      <a:endParaRPr lang="en-US" sz="1000"/>
                    </a:p>
                  </a:txBody>
                  <a:tcPr/>
                </a:tc>
                <a:tc>
                  <a:txBody>
                    <a:bodyPr/>
                    <a:lstStyle/>
                    <a:p>
                      <a:r>
                        <a:rPr lang="en-US" sz="1000"/>
                        <a:t>68484</a:t>
                      </a:r>
                      <a:endParaRPr lang="en-US" sz="1000"/>
                    </a:p>
                  </a:txBody>
                  <a:tcPr/>
                </a:tc>
                <a:tc>
                  <a:txBody>
                    <a:bodyPr/>
                    <a:lstStyle/>
                    <a:p>
                      <a:r>
                        <a:rPr lang="en-US" sz="1000"/>
                        <a:t>0</a:t>
                      </a:r>
                      <a:endParaRPr lang="en-US" sz="1000"/>
                    </a:p>
                  </a:txBody>
                  <a:tcPr/>
                </a:tc>
                <a:tc>
                  <a:txBody>
                    <a:bodyPr/>
                    <a:lstStyle/>
                    <a:p>
                      <a:r>
                        <a:rPr lang="en-US" sz="1000"/>
                        <a:t>2307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554611830"/>
                  </a:ext>
                </a:extLst>
              </a:tr>
              <a:tr h="370840">
                <a:tc>
                  <a:txBody>
                    <a:bodyPr/>
                    <a:lstStyle/>
                    <a:p>
                      <a:r>
                        <a:rPr lang="de-DE" sz="1000" b="1"/>
                        <a:t>DW (Deutsch) - 2016-03-20 14:59:04</a:t>
                      </a:r>
                      <a:r>
                        <a:rPr lang="de-DE" sz="1000"/>
                        <a:t>
Jaafars Vlog#9: "Sie wurde erschossen, weil sie ihren Cousin nicht heiraten wollte"
Eine 21-jährige hat sich gegen ihre Zwangshochzeit gewehrt und wurde dafür erschossen. Jaafar Abdul Karim spricht mit ihrer Familie über das tragische Schicksal. (MM)</a:t>
                      </a:r>
                      <a:endParaRPr lang="en-US" sz="1000"/>
                    </a:p>
                  </a:txBody>
                  <a:tcPr/>
                </a:tc>
                <a:tc>
                  <a:txBody>
                    <a:bodyPr/>
                    <a:lstStyle/>
                    <a:p>
                      <a:r>
                        <a:rPr lang="en-US" sz="1000"/>
                        <a:t>2889</a:t>
                      </a:r>
                      <a:endParaRPr lang="en-US" sz="1000"/>
                    </a:p>
                  </a:txBody>
                  <a:tcPr/>
                </a:tc>
                <a:tc>
                  <a:txBody>
                    <a:bodyPr/>
                    <a:lstStyle/>
                    <a:p>
                      <a:r>
                        <a:rPr lang="en-US" sz="1000"/>
                        <a:t>351</a:t>
                      </a:r>
                      <a:endParaRPr lang="en-US" sz="1000"/>
                    </a:p>
                  </a:txBody>
                  <a:tcPr/>
                </a:tc>
                <a:tc>
                  <a:txBody>
                    <a:bodyPr/>
                    <a:lstStyle/>
                    <a:p>
                      <a:r>
                        <a:rPr lang="en-US" sz="1000"/>
                        <a:t>31</a:t>
                      </a:r>
                      <a:endParaRPr lang="en-US" sz="1000"/>
                    </a:p>
                  </a:txBody>
                  <a:tcPr/>
                </a:tc>
                <a:tc>
                  <a:txBody>
                    <a:bodyPr/>
                    <a:lstStyle/>
                    <a:p>
                      <a:r>
                        <a:rPr lang="en-US" sz="1000"/>
                        <a:t>9</a:t>
                      </a:r>
                      <a:endParaRPr lang="en-US" sz="1000"/>
                    </a:p>
                  </a:txBody>
                  <a:tcPr/>
                </a:tc>
                <a:tc>
                  <a:txBody>
                    <a:bodyPr/>
                    <a:lstStyle/>
                    <a:p>
                      <a:r>
                        <a:rPr lang="en-US" sz="1000"/>
                        <a:t>15</a:t>
                      </a:r>
                      <a:endParaRPr lang="en-US" sz="1000"/>
                    </a:p>
                  </a:txBody>
                  <a:tcPr/>
                </a:tc>
                <a:tc>
                  <a:txBody>
                    <a:bodyPr/>
                    <a:lstStyle/>
                    <a:p>
                      <a:r>
                        <a:rPr lang="en-US" sz="1000"/>
                        <a:t>16220</a:t>
                      </a:r>
                      <a:endParaRPr lang="en-US" sz="1000"/>
                    </a:p>
                  </a:txBody>
                  <a:tcPr/>
                </a:tc>
                <a:tc>
                  <a:txBody>
                    <a:bodyPr/>
                    <a:lstStyle/>
                    <a:p>
                      <a:r>
                        <a:rPr lang="en-US" sz="1000"/>
                        <a:t>16220</a:t>
                      </a:r>
                      <a:endParaRPr lang="en-US" sz="1000"/>
                    </a:p>
                  </a:txBody>
                  <a:tcPr/>
                </a:tc>
                <a:tc>
                  <a:txBody>
                    <a:bodyPr/>
                    <a:lstStyle/>
                    <a:p>
                      <a:r>
                        <a:rPr lang="en-US" sz="1000"/>
                        <a:t>0</a:t>
                      </a:r>
                      <a:endParaRPr lang="en-US" sz="1000"/>
                    </a:p>
                  </a:txBody>
                  <a:tcPr/>
                </a:tc>
                <a:tc>
                  <a:txBody>
                    <a:bodyPr/>
                    <a:lstStyle/>
                    <a:p>
                      <a:r>
                        <a:rPr lang="en-US" sz="1000"/>
                        <a:t>537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985223392"/>
                  </a:ext>
                </a:extLst>
              </a:tr>
              <a:tr h="370840">
                <a:tc>
                  <a:txBody>
                    <a:bodyPr/>
                    <a:lstStyle/>
                    <a:p>
                      <a:r>
                        <a:rPr lang="de-DE" sz="1000" b="1"/>
                        <a:t>DW (Deutsch) - 2016-03-20 08:31:00</a:t>
                      </a:r>
                      <a:r>
                        <a:rPr lang="de-DE" sz="1000"/>
                        <a:t>
Paris ist bekannt für die Kunst. In den vergangenen Jahren hat sich hier eine rege Graffitiszene entwickelt. Ein Stadtteilbürgermeister will den 13. Bezirk jetzt in einen Freiluft-Louvre verwandeln.</a:t>
                      </a:r>
                      <a:endParaRPr lang="en-US" sz="1000"/>
                    </a:p>
                  </a:txBody>
                  <a:tcPr/>
                </a:tc>
                <a:tc>
                  <a:txBody>
                    <a:bodyPr/>
                    <a:lstStyle/>
                    <a:p>
                      <a:r>
                        <a:rPr lang="en-US" sz="1000"/>
                        <a:t>9</a:t>
                      </a:r>
                      <a:endParaRPr lang="en-US" sz="1000"/>
                    </a:p>
                  </a:txBody>
                  <a:tcPr/>
                </a:tc>
                <a:tc>
                  <a:txBody>
                    <a:bodyPr/>
                    <a:lstStyle/>
                    <a:p>
                      <a:r>
                        <a:rPr lang="en-US" sz="1000"/>
                        <a:t>2</a:t>
                      </a:r>
                      <a:endParaRPr lang="en-US" sz="1000"/>
                    </a:p>
                  </a:txBody>
                  <a:tcPr/>
                </a:tc>
                <a:tc>
                  <a:txBody>
                    <a:bodyPr/>
                    <a:lstStyle/>
                    <a:p>
                      <a:r>
                        <a:rPr lang="en-US" sz="1000"/>
                        <a:t>152</a:t>
                      </a:r>
                      <a:endParaRPr lang="en-US" sz="1000"/>
                    </a:p>
                  </a:txBody>
                  <a:tcPr/>
                </a:tc>
                <a:tc>
                  <a:txBody>
                    <a:bodyPr/>
                    <a:lstStyle/>
                    <a:p>
                      <a:r>
                        <a:rPr lang="en-US" sz="1000"/>
                        <a:t>1</a:t>
                      </a:r>
                      <a:endParaRPr lang="en-US" sz="1000"/>
                    </a:p>
                  </a:txBody>
                  <a:tcPr/>
                </a:tc>
                <a:tc>
                  <a:txBody>
                    <a:bodyPr/>
                    <a:lstStyle/>
                    <a:p>
                      <a:r>
                        <a:rPr lang="en-US" sz="1000"/>
                        <a:t>22</a:t>
                      </a:r>
                      <a:endParaRPr lang="en-US" sz="1000"/>
                    </a:p>
                  </a:txBody>
                  <a:tcPr/>
                </a:tc>
                <a:tc>
                  <a:txBody>
                    <a:bodyPr/>
                    <a:lstStyle/>
                    <a:p>
                      <a:r>
                        <a:rPr lang="en-US" sz="1000"/>
                        <a:t>28532</a:t>
                      </a:r>
                      <a:endParaRPr lang="en-US" sz="1000"/>
                    </a:p>
                  </a:txBody>
                  <a:tcPr/>
                </a:tc>
                <a:tc>
                  <a:txBody>
                    <a:bodyPr/>
                    <a:lstStyle/>
                    <a:p>
                      <a:r>
                        <a:rPr lang="en-US" sz="1000"/>
                        <a:t>28532</a:t>
                      </a:r>
                      <a:endParaRPr lang="en-US" sz="1000"/>
                    </a:p>
                  </a:txBody>
                  <a:tcPr/>
                </a:tc>
                <a:tc>
                  <a:txBody>
                    <a:bodyPr/>
                    <a:lstStyle/>
                    <a:p>
                      <a:r>
                        <a:rPr lang="en-US" sz="1000"/>
                        <a:t>0</a:t>
                      </a:r>
                      <a:endParaRPr lang="en-US" sz="1000"/>
                    </a:p>
                  </a:txBody>
                  <a:tcPr/>
                </a:tc>
                <a:tc>
                  <a:txBody>
                    <a:bodyPr/>
                    <a:lstStyle/>
                    <a:p>
                      <a:r>
                        <a:rPr lang="en-US" sz="1000"/>
                        <a:t>560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657652429"/>
                  </a:ext>
                </a:extLst>
              </a:tr>
              <a:tr h="370840">
                <a:tc>
                  <a:txBody>
                    <a:bodyPr/>
                    <a:lstStyle/>
                    <a:p>
                      <a:r>
                        <a:rPr lang="de-DE" sz="1000" b="1"/>
                        <a:t>DW (Deutsch) - 2016-03-19 16:31:01</a:t>
                      </a:r>
                      <a:r>
                        <a:rPr lang="de-DE" sz="1000"/>
                        <a:t>
Als Präfekt des Päpstlichen Hauses steht er Papst Franziskus eng zur Seite. Als Privatsekretär arbeitet er für Benedikt XVI. Im Interview spricht Erzbischof Georg Gänswein das Leben im Vatikan, den Glauben in Europa und die Lage der Christen in der Welt. Morgen, 20. März, 6.03 Uhr und 9.30 Uhr: http://bit.ly/1TqcgqJ</a:t>
                      </a:r>
                      <a:endParaRPr lang="en-US" sz="1000"/>
                    </a:p>
                  </a:txBody>
                  <a:tcPr/>
                </a:tc>
                <a:tc>
                  <a:txBody>
                    <a:bodyPr/>
                    <a:lstStyle/>
                    <a:p>
                      <a:r>
                        <a:rPr lang="en-US" sz="1000"/>
                        <a:t>6106</a:t>
                      </a:r>
                      <a:endParaRPr lang="en-US" sz="1000"/>
                    </a:p>
                  </a:txBody>
                  <a:tcPr/>
                </a:tc>
                <a:tc>
                  <a:txBody>
                    <a:bodyPr/>
                    <a:lstStyle/>
                    <a:p>
                      <a:r>
                        <a:rPr lang="en-US" sz="1000"/>
                        <a:t>927</a:t>
                      </a:r>
                      <a:endParaRPr lang="en-US" sz="1000"/>
                    </a:p>
                  </a:txBody>
                  <a:tcPr/>
                </a:tc>
                <a:tc>
                  <a:txBody>
                    <a:bodyPr/>
                    <a:lstStyle/>
                    <a:p>
                      <a:r>
                        <a:rPr lang="en-US" sz="1000"/>
                        <a:t>87</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30413</a:t>
                      </a:r>
                      <a:endParaRPr lang="en-US" sz="1000"/>
                    </a:p>
                  </a:txBody>
                  <a:tcPr/>
                </a:tc>
                <a:tc>
                  <a:txBody>
                    <a:bodyPr/>
                    <a:lstStyle/>
                    <a:p>
                      <a:r>
                        <a:rPr lang="en-US" sz="1000"/>
                        <a:t>30413</a:t>
                      </a:r>
                      <a:endParaRPr lang="en-US" sz="1000"/>
                    </a:p>
                  </a:txBody>
                  <a:tcPr/>
                </a:tc>
                <a:tc>
                  <a:txBody>
                    <a:bodyPr/>
                    <a:lstStyle/>
                    <a:p>
                      <a:r>
                        <a:rPr lang="en-US" sz="1000"/>
                        <a:t>0</a:t>
                      </a:r>
                      <a:endParaRPr lang="en-US" sz="1000"/>
                    </a:p>
                  </a:txBody>
                  <a:tcPr/>
                </a:tc>
                <a:tc>
                  <a:txBody>
                    <a:bodyPr/>
                    <a:lstStyle/>
                    <a:p>
                      <a:r>
                        <a:rPr lang="en-US" sz="1000"/>
                        <a:t>529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729341343"/>
                  </a:ext>
                </a:extLst>
              </a:tr>
              <a:tr h="370840">
                <a:tc>
                  <a:txBody>
                    <a:bodyPr/>
                    <a:lstStyle/>
                    <a:p>
                      <a:r>
                        <a:rPr lang="de-DE" sz="1000" b="1"/>
                        <a:t>DW (Deutsch) - 2016-03-19 11:42:35</a:t>
                      </a:r>
                      <a:r>
                        <a:rPr lang="de-DE" sz="1000"/>
                        <a:t>
Europa macht dicht: Gestrandet in Indomeni
An der mazedonisch-griechischen Grenze stecken zehntausende Flüchtlinge im Lager Idomeni fest. Die meisten wollen weiter nach Deutschland. Der Syrer Baha Samman hat es geschafft, in Deutschland Asyl zu bekommen. Seine Familie aber kommt nicht über die griechisch-mazedonische Grenze. Verzweifelt versucht er sie nachzuholen. Eine Reportage von Lars Scholtyssyk.</a:t>
                      </a:r>
                      <a:endParaRPr lang="en-US" sz="1000"/>
                    </a:p>
                  </a:txBody>
                  <a:tcPr/>
                </a:tc>
                <a:tc>
                  <a:txBody>
                    <a:bodyPr/>
                    <a:lstStyle/>
                    <a:p>
                      <a:r>
                        <a:rPr lang="en-US" sz="1000"/>
                        <a:t>3864</a:t>
                      </a:r>
                      <a:endParaRPr lang="en-US" sz="1000"/>
                    </a:p>
                  </a:txBody>
                  <a:tcPr/>
                </a:tc>
                <a:tc>
                  <a:txBody>
                    <a:bodyPr/>
                    <a:lstStyle/>
                    <a:p>
                      <a:r>
                        <a:rPr lang="en-US" sz="1000"/>
                        <a:t>224</a:t>
                      </a:r>
                      <a:endParaRPr lang="en-US" sz="1000"/>
                    </a:p>
                  </a:txBody>
                  <a:tcPr/>
                </a:tc>
                <a:tc>
                  <a:txBody>
                    <a:bodyPr/>
                    <a:lstStyle/>
                    <a:p>
                      <a:r>
                        <a:rPr lang="en-US" sz="1000"/>
                        <a:t>34</a:t>
                      </a:r>
                      <a:endParaRPr lang="en-US" sz="1000"/>
                    </a:p>
                  </a:txBody>
                  <a:tcPr/>
                </a:tc>
                <a:tc>
                  <a:txBody>
                    <a:bodyPr/>
                    <a:lstStyle/>
                    <a:p>
                      <a:r>
                        <a:rPr lang="en-US" sz="1000"/>
                        <a:t>5</a:t>
                      </a:r>
                      <a:endParaRPr lang="en-US" sz="1000"/>
                    </a:p>
                  </a:txBody>
                  <a:tcPr/>
                </a:tc>
                <a:tc>
                  <a:txBody>
                    <a:bodyPr/>
                    <a:lstStyle/>
                    <a:p>
                      <a:r>
                        <a:rPr lang="en-US" sz="1000"/>
                        <a:t>13</a:t>
                      </a:r>
                      <a:endParaRPr lang="en-US" sz="1000"/>
                    </a:p>
                  </a:txBody>
                  <a:tcPr/>
                </a:tc>
                <a:tc>
                  <a:txBody>
                    <a:bodyPr/>
                    <a:lstStyle/>
                    <a:p>
                      <a:r>
                        <a:rPr lang="en-US" sz="1000"/>
                        <a:t>54544</a:t>
                      </a:r>
                      <a:endParaRPr lang="en-US" sz="1000"/>
                    </a:p>
                  </a:txBody>
                  <a:tcPr/>
                </a:tc>
                <a:tc>
                  <a:txBody>
                    <a:bodyPr/>
                    <a:lstStyle/>
                    <a:p>
                      <a:r>
                        <a:rPr lang="en-US" sz="1000"/>
                        <a:t>54544</a:t>
                      </a:r>
                      <a:endParaRPr lang="en-US" sz="1000"/>
                    </a:p>
                  </a:txBody>
                  <a:tcPr/>
                </a:tc>
                <a:tc>
                  <a:txBody>
                    <a:bodyPr/>
                    <a:lstStyle/>
                    <a:p>
                      <a:r>
                        <a:rPr lang="en-US" sz="1000"/>
                        <a:t>0</a:t>
                      </a:r>
                      <a:endParaRPr lang="en-US" sz="1000"/>
                    </a:p>
                  </a:txBody>
                  <a:tcPr/>
                </a:tc>
                <a:tc>
                  <a:txBody>
                    <a:bodyPr/>
                    <a:lstStyle/>
                    <a:p>
                      <a:r>
                        <a:rPr lang="en-US" sz="1000"/>
                        <a:t>770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125880055"/>
                  </a:ext>
                </a:extLst>
              </a:tr>
              <a:tr h="370840">
                <a:tc>
                  <a:txBody>
                    <a:bodyPr/>
                    <a:lstStyle/>
                    <a:p>
                      <a:r>
                        <a:rPr lang="de-DE" sz="1000" b="1"/>
                        <a:t>DW (Deutsch) - 2016-03-18 16:36:12</a:t>
                      </a:r>
                      <a:r>
                        <a:rPr lang="de-DE" sz="1000"/>
                        <a:t>
Explodierende Autos und Bombenentschärfer auf einer Hauptstraße in der Deutschen Hauptstadt: Wahrheit oder Krimi? Darüber redet DW-Moderatorin Kate Müser bei #DWMypic.</a:t>
                      </a:r>
                      <a:endParaRPr lang="en-US" sz="1000"/>
                    </a:p>
                  </a:txBody>
                  <a:tcPr/>
                </a:tc>
                <a:tc>
                  <a:txBody>
                    <a:bodyPr/>
                    <a:lstStyle/>
                    <a:p>
                      <a:r>
                        <a:rPr lang="en-US" sz="1000"/>
                        <a:t>4407</a:t>
                      </a:r>
                      <a:endParaRPr lang="en-US" sz="1000"/>
                    </a:p>
                  </a:txBody>
                  <a:tcPr/>
                </a:tc>
                <a:tc>
                  <a:txBody>
                    <a:bodyPr/>
                    <a:lstStyle/>
                    <a:p>
                      <a:r>
                        <a:rPr lang="en-US" sz="1000"/>
                        <a:t>427</a:t>
                      </a:r>
                      <a:endParaRPr lang="en-US" sz="1000"/>
                    </a:p>
                  </a:txBody>
                  <a:tcPr/>
                </a:tc>
                <a:tc>
                  <a:txBody>
                    <a:bodyPr/>
                    <a:lstStyle/>
                    <a:p>
                      <a:r>
                        <a:rPr lang="en-US" sz="1000"/>
                        <a:t>35</a:t>
                      </a:r>
                      <a:endParaRPr lang="en-US" sz="1000"/>
                    </a:p>
                  </a:txBody>
                  <a:tcPr/>
                </a:tc>
                <a:tc>
                  <a:txBody>
                    <a:bodyPr/>
                    <a:lstStyle/>
                    <a:p>
                      <a:r>
                        <a:rPr lang="en-US" sz="1000"/>
                        <a:t>3</a:t>
                      </a:r>
                      <a:endParaRPr lang="en-US" sz="1000"/>
                    </a:p>
                  </a:txBody>
                  <a:tcPr/>
                </a:tc>
                <a:tc>
                  <a:txBody>
                    <a:bodyPr/>
                    <a:lstStyle/>
                    <a:p>
                      <a:r>
                        <a:rPr lang="en-US" sz="1000"/>
                        <a:t>8</a:t>
                      </a:r>
                      <a:endParaRPr lang="en-US" sz="1000"/>
                    </a:p>
                  </a:txBody>
                  <a:tcPr/>
                </a:tc>
                <a:tc>
                  <a:txBody>
                    <a:bodyPr/>
                    <a:lstStyle/>
                    <a:p>
                      <a:r>
                        <a:rPr lang="en-US" sz="1000"/>
                        <a:t>24156</a:t>
                      </a:r>
                      <a:endParaRPr lang="en-US" sz="1000"/>
                    </a:p>
                  </a:txBody>
                  <a:tcPr/>
                </a:tc>
                <a:tc>
                  <a:txBody>
                    <a:bodyPr/>
                    <a:lstStyle/>
                    <a:p>
                      <a:r>
                        <a:rPr lang="en-US" sz="1000"/>
                        <a:t>24156</a:t>
                      </a:r>
                      <a:endParaRPr lang="en-US" sz="1000"/>
                    </a:p>
                  </a:txBody>
                  <a:tcPr/>
                </a:tc>
                <a:tc>
                  <a:txBody>
                    <a:bodyPr/>
                    <a:lstStyle/>
                    <a:p>
                      <a:r>
                        <a:rPr lang="en-US" sz="1000"/>
                        <a:t>0</a:t>
                      </a:r>
                      <a:endParaRPr lang="en-US" sz="1000"/>
                    </a:p>
                  </a:txBody>
                  <a:tcPr/>
                </a:tc>
                <a:tc>
                  <a:txBody>
                    <a:bodyPr/>
                    <a:lstStyle/>
                    <a:p>
                      <a:r>
                        <a:rPr lang="en-US" sz="1000"/>
                        <a:t>446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25234832"/>
                  </a:ext>
                </a:extLst>
              </a:tr>
              <a:tr h="370840">
                <a:tc>
                  <a:txBody>
                    <a:bodyPr/>
                    <a:lstStyle/>
                    <a:p>
                      <a:r>
                        <a:rPr lang="de-DE" sz="1000" b="1"/>
                        <a:t>DW (Deutsch) - 2016-03-18 08:00:00</a:t>
                      </a:r>
                      <a:r>
                        <a:rPr lang="de-DE" sz="1000"/>
                        <a:t>
DW-Nachrichten: Die Top-Themen in drei Minuten.</a:t>
                      </a:r>
                      <a:endParaRPr lang="en-US" sz="1000"/>
                    </a:p>
                  </a:txBody>
                  <a:tcPr/>
                </a:tc>
                <a:tc>
                  <a:txBody>
                    <a:bodyPr/>
                    <a:lstStyle/>
                    <a:p>
                      <a:r>
                        <a:rPr lang="en-US" sz="1000"/>
                        <a:t>4261</a:t>
                      </a:r>
                      <a:endParaRPr lang="en-US" sz="1000"/>
                    </a:p>
                  </a:txBody>
                  <a:tcPr/>
                </a:tc>
                <a:tc>
                  <a:txBody>
                    <a:bodyPr/>
                    <a:lstStyle/>
                    <a:p>
                      <a:r>
                        <a:rPr lang="en-US" sz="1000"/>
                        <a:t>423</a:t>
                      </a:r>
                      <a:endParaRPr lang="en-US" sz="1000"/>
                    </a:p>
                  </a:txBody>
                  <a:tcPr/>
                </a:tc>
                <a:tc>
                  <a:txBody>
                    <a:bodyPr/>
                    <a:lstStyle/>
                    <a:p>
                      <a:r>
                        <a:rPr lang="en-US" sz="1000"/>
                        <a:t>47</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29366</a:t>
                      </a:r>
                      <a:endParaRPr lang="en-US" sz="1000"/>
                    </a:p>
                  </a:txBody>
                  <a:tcPr/>
                </a:tc>
                <a:tc>
                  <a:txBody>
                    <a:bodyPr/>
                    <a:lstStyle/>
                    <a:p>
                      <a:r>
                        <a:rPr lang="en-US" sz="1000"/>
                        <a:t>29366</a:t>
                      </a:r>
                      <a:endParaRPr lang="en-US" sz="1000"/>
                    </a:p>
                  </a:txBody>
                  <a:tcPr/>
                </a:tc>
                <a:tc>
                  <a:txBody>
                    <a:bodyPr/>
                    <a:lstStyle/>
                    <a:p>
                      <a:r>
                        <a:rPr lang="en-US" sz="1000"/>
                        <a:t>0</a:t>
                      </a:r>
                      <a:endParaRPr lang="en-US" sz="1000"/>
                    </a:p>
                  </a:txBody>
                  <a:tcPr/>
                </a:tc>
                <a:tc>
                  <a:txBody>
                    <a:bodyPr/>
                    <a:lstStyle/>
                    <a:p>
                      <a:r>
                        <a:rPr lang="en-US" sz="1000"/>
                        <a:t>786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504668093"/>
                  </a:ext>
                </a:extLst>
              </a:tr>
              <a:tr h="370840">
                <a:tc>
                  <a:txBody>
                    <a:bodyPr/>
                    <a:lstStyle/>
                    <a:p>
                      <a:r>
                        <a:rPr lang="de-DE" sz="1000" b="1"/>
                        <a:t>DW (Deutsch) - 2016-03-17 18:34:00</a:t>
                      </a:r>
                      <a:r>
                        <a:rPr lang="de-DE" sz="1000"/>
                        <a:t>
Als Präfekt des Päpstlichen Hauses steht er Papst Franziskus eng zur Seite. Als Privatsekretär arbeitet er für Benedikt XVI. Im Interview spricht Erzbischof Georg Gänswein das Leben im Vatikan, den Glauben in Europa und die Lage der Christen in der Welt. Sonntag, 20. März, 6.03 Uhr und 9.30 Uhr: http://bit.ly/1TqcgqJ</a:t>
                      </a:r>
                      <a:endParaRPr lang="en-US" sz="1000"/>
                    </a:p>
                  </a:txBody>
                  <a:tcPr/>
                </a:tc>
                <a:tc>
                  <a:txBody>
                    <a:bodyPr/>
                    <a:lstStyle/>
                    <a:p>
                      <a:r>
                        <a:rPr lang="en-US" sz="1000"/>
                        <a:t>5432</a:t>
                      </a:r>
                      <a:endParaRPr lang="en-US" sz="1000"/>
                    </a:p>
                  </a:txBody>
                  <a:tcPr/>
                </a:tc>
                <a:tc>
                  <a:txBody>
                    <a:bodyPr/>
                    <a:lstStyle/>
                    <a:p>
                      <a:r>
                        <a:rPr lang="en-US" sz="1000"/>
                        <a:t>906</a:t>
                      </a:r>
                      <a:endParaRPr lang="en-US" sz="1000"/>
                    </a:p>
                  </a:txBody>
                  <a:tcPr/>
                </a:tc>
                <a:tc>
                  <a:txBody>
                    <a:bodyPr/>
                    <a:lstStyle/>
                    <a:p>
                      <a:r>
                        <a:rPr lang="en-US" sz="1000"/>
                        <a:t>62</a:t>
                      </a:r>
                      <a:endParaRPr lang="en-US" sz="1000"/>
                    </a:p>
                  </a:txBody>
                  <a:tcPr/>
                </a:tc>
                <a:tc>
                  <a:txBody>
                    <a:bodyPr/>
                    <a:lstStyle/>
                    <a:p>
                      <a:r>
                        <a:rPr lang="en-US" sz="1000"/>
                        <a:t>5</a:t>
                      </a:r>
                      <a:endParaRPr lang="en-US" sz="1000"/>
                    </a:p>
                  </a:txBody>
                  <a:tcPr/>
                </a:tc>
                <a:tc>
                  <a:txBody>
                    <a:bodyPr/>
                    <a:lstStyle/>
                    <a:p>
                      <a:r>
                        <a:rPr lang="en-US" sz="1000"/>
                        <a:t>4</a:t>
                      </a:r>
                      <a:endParaRPr lang="en-US" sz="1000"/>
                    </a:p>
                  </a:txBody>
                  <a:tcPr/>
                </a:tc>
                <a:tc>
                  <a:txBody>
                    <a:bodyPr/>
                    <a:lstStyle/>
                    <a:p>
                      <a:r>
                        <a:rPr lang="en-US" sz="1000"/>
                        <a:t>27323</a:t>
                      </a:r>
                      <a:endParaRPr lang="en-US" sz="1000"/>
                    </a:p>
                  </a:txBody>
                  <a:tcPr/>
                </a:tc>
                <a:tc>
                  <a:txBody>
                    <a:bodyPr/>
                    <a:lstStyle/>
                    <a:p>
                      <a:r>
                        <a:rPr lang="en-US" sz="1000"/>
                        <a:t>27323</a:t>
                      </a:r>
                      <a:endParaRPr lang="en-US" sz="1000"/>
                    </a:p>
                  </a:txBody>
                  <a:tcPr/>
                </a:tc>
                <a:tc>
                  <a:txBody>
                    <a:bodyPr/>
                    <a:lstStyle/>
                    <a:p>
                      <a:r>
                        <a:rPr lang="en-US" sz="1000"/>
                        <a:t>0</a:t>
                      </a:r>
                      <a:endParaRPr lang="en-US" sz="1000"/>
                    </a:p>
                  </a:txBody>
                  <a:tcPr/>
                </a:tc>
                <a:tc>
                  <a:txBody>
                    <a:bodyPr/>
                    <a:lstStyle/>
                    <a:p>
                      <a:r>
                        <a:rPr lang="en-US" sz="1000"/>
                        <a:t>449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132656336"/>
                  </a:ext>
                </a:extLst>
              </a:tr>
              <a:tr h="370840">
                <a:tc>
                  <a:txBody>
                    <a:bodyPr/>
                    <a:lstStyle/>
                    <a:p>
                      <a:r>
                        <a:rPr lang="de-DE" sz="1000" b="1"/>
                        <a:t>DW (Deutsch) - 2016-03-17 16:31:00</a:t>
                      </a:r>
                      <a:r>
                        <a:rPr lang="de-DE" sz="1000"/>
                        <a:t>
Die EU-Staats- und Regierungschefs wollen endlich einen Durchbruch in der Flüchtlingskrise erreichen. Welche Schwierigkeiten es dabei noch gibt, erläutert DW-Korrespondent Bernd Riegert aus Brüssel.</a:t>
                      </a:r>
                      <a:endParaRPr lang="en-US" sz="1000"/>
                    </a:p>
                  </a:txBody>
                  <a:tcPr/>
                </a:tc>
                <a:tc>
                  <a:txBody>
                    <a:bodyPr/>
                    <a:lstStyle/>
                    <a:p>
                      <a:r>
                        <a:rPr lang="en-US" sz="1000"/>
                        <a:t>2678</a:t>
                      </a:r>
                      <a:endParaRPr lang="en-US" sz="1000"/>
                    </a:p>
                  </a:txBody>
                  <a:tcPr/>
                </a:tc>
                <a:tc>
                  <a:txBody>
                    <a:bodyPr/>
                    <a:lstStyle/>
                    <a:p>
                      <a:r>
                        <a:rPr lang="en-US" sz="1000"/>
                        <a:t>319</a:t>
                      </a:r>
                      <a:endParaRPr lang="en-US" sz="1000"/>
                    </a:p>
                  </a:txBody>
                  <a:tcPr/>
                </a:tc>
                <a:tc>
                  <a:txBody>
                    <a:bodyPr/>
                    <a:lstStyle/>
                    <a:p>
                      <a:r>
                        <a:rPr lang="en-US" sz="1000"/>
                        <a:t>29</a:t>
                      </a:r>
                      <a:endParaRPr lang="en-US" sz="1000"/>
                    </a:p>
                  </a:txBody>
                  <a:tcPr/>
                </a:tc>
                <a:tc>
                  <a:txBody>
                    <a:bodyPr/>
                    <a:lstStyle/>
                    <a:p>
                      <a:r>
                        <a:rPr lang="en-US" sz="1000"/>
                        <a:t>3</a:t>
                      </a:r>
                      <a:endParaRPr lang="en-US" sz="1000"/>
                    </a:p>
                  </a:txBody>
                  <a:tcPr/>
                </a:tc>
                <a:tc>
                  <a:txBody>
                    <a:bodyPr/>
                    <a:lstStyle/>
                    <a:p>
                      <a:r>
                        <a:rPr lang="en-US" sz="1000"/>
                        <a:t>5</a:t>
                      </a:r>
                      <a:endParaRPr lang="en-US" sz="1000"/>
                    </a:p>
                  </a:txBody>
                  <a:tcPr/>
                </a:tc>
                <a:tc>
                  <a:txBody>
                    <a:bodyPr/>
                    <a:lstStyle/>
                    <a:p>
                      <a:r>
                        <a:rPr lang="en-US" sz="1000"/>
                        <a:t>17396</a:t>
                      </a:r>
                      <a:endParaRPr lang="en-US" sz="1000"/>
                    </a:p>
                  </a:txBody>
                  <a:tcPr/>
                </a:tc>
                <a:tc>
                  <a:txBody>
                    <a:bodyPr/>
                    <a:lstStyle/>
                    <a:p>
                      <a:r>
                        <a:rPr lang="en-US" sz="1000"/>
                        <a:t>17396</a:t>
                      </a:r>
                      <a:endParaRPr lang="en-US" sz="1000"/>
                    </a:p>
                  </a:txBody>
                  <a:tcPr/>
                </a:tc>
                <a:tc>
                  <a:txBody>
                    <a:bodyPr/>
                    <a:lstStyle/>
                    <a:p>
                      <a:r>
                        <a:rPr lang="en-US" sz="1000"/>
                        <a:t>0</a:t>
                      </a:r>
                      <a:endParaRPr lang="en-US" sz="1000"/>
                    </a:p>
                  </a:txBody>
                  <a:tcPr/>
                </a:tc>
                <a:tc>
                  <a:txBody>
                    <a:bodyPr/>
                    <a:lstStyle/>
                    <a:p>
                      <a:r>
                        <a:rPr lang="en-US" sz="1000"/>
                        <a:t>238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569562320"/>
                  </a:ext>
                </a:extLst>
              </a:tr>
            </a:tbl>
          </a:graphicData>
        </a:graphic>
      </p:graphicFrame>
      <p:sp>
        <p:nvSpPr>
          <p:cNvPr id="4" name="Text Placeholder 3"/>
          <p:cNvSpPr>
            <a:spLocks noGrp="1"/>
          </p:cNvSpPr>
          <p:nvPr>
            <p:ph type="body" sz="quarter" idx="14"/>
          </p:nvPr>
        </p:nvSpPr>
        <p:spPr/>
        <p:txBody>
          <a:bodyPr/>
          <a:lstStyle/>
          <a:p>
            <a:r>
              <a:rPr lang="en-US"/>
              <a:t>03/01/2016 - 03/31/2016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5604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Native Video Posts Table - 4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728123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3">
                  <a:extLst>
                    <a:ext uri="{9D8B030D-6E8A-4147-A177-3AD203B41FA5}">
                      <a16:colId xmlns:a16="http://schemas.microsoft.com/office/drawing/2014/main" val="2948933939"/>
                    </a:ext>
                  </a:extLst>
                </a:gridCol>
                <a:gridCol w="576072">
                  <a:extLst>
                    <a:ext uri="{9D8B030D-6E8A-4147-A177-3AD203B41FA5}">
                      <a16:colId xmlns:a16="http://schemas.microsoft.com/office/drawing/2014/main" val="3141843041"/>
                    </a:ext>
                  </a:extLst>
                </a:gridCol>
                <a:gridCol w="576072">
                  <a:extLst>
                    <a:ext uri="{9D8B030D-6E8A-4147-A177-3AD203B41FA5}">
                      <a16:colId xmlns:a16="http://schemas.microsoft.com/office/drawing/2014/main" val="1889563657"/>
                    </a:ext>
                  </a:extLst>
                </a:gridCol>
                <a:gridCol w="576072">
                  <a:extLst>
                    <a:ext uri="{9D8B030D-6E8A-4147-A177-3AD203B41FA5}">
                      <a16:colId xmlns:a16="http://schemas.microsoft.com/office/drawing/2014/main" val="4023365867"/>
                    </a:ext>
                  </a:extLst>
                </a:gridCol>
                <a:gridCol w="576072">
                  <a:extLst>
                    <a:ext uri="{9D8B030D-6E8A-4147-A177-3AD203B41FA5}">
                      <a16:colId xmlns:a16="http://schemas.microsoft.com/office/drawing/2014/main" val="4107113175"/>
                    </a:ext>
                  </a:extLst>
                </a:gridCol>
                <a:gridCol w="576072">
                  <a:extLst>
                    <a:ext uri="{9D8B030D-6E8A-4147-A177-3AD203B41FA5}">
                      <a16:colId xmlns:a16="http://schemas.microsoft.com/office/drawing/2014/main" val="4183107737"/>
                    </a:ext>
                  </a:extLst>
                </a:gridCol>
                <a:gridCol w="576072">
                  <a:extLst>
                    <a:ext uri="{9D8B030D-6E8A-4147-A177-3AD203B41FA5}">
                      <a16:colId xmlns:a16="http://schemas.microsoft.com/office/drawing/2014/main" val="58158764"/>
                    </a:ext>
                  </a:extLst>
                </a:gridCol>
                <a:gridCol w="576072">
                  <a:extLst>
                    <a:ext uri="{9D8B030D-6E8A-4147-A177-3AD203B41FA5}">
                      <a16:colId xmlns:a16="http://schemas.microsoft.com/office/drawing/2014/main" val="345719831"/>
                    </a:ext>
                  </a:extLst>
                </a:gridCol>
                <a:gridCol w="576072">
                  <a:extLst>
                    <a:ext uri="{9D8B030D-6E8A-4147-A177-3AD203B41FA5}">
                      <a16:colId xmlns:a16="http://schemas.microsoft.com/office/drawing/2014/main" val="3519029811"/>
                    </a:ext>
                  </a:extLst>
                </a:gridCol>
                <a:gridCol w="576072">
                  <a:extLst>
                    <a:ext uri="{9D8B030D-6E8A-4147-A177-3AD203B41FA5}">
                      <a16:colId xmlns:a16="http://schemas.microsoft.com/office/drawing/2014/main" val="1192487219"/>
                    </a:ext>
                  </a:extLst>
                </a:gridCol>
                <a:gridCol w="658368">
                  <a:extLst>
                    <a:ext uri="{9D8B030D-6E8A-4147-A177-3AD203B41FA5}">
                      <a16:colId xmlns:a16="http://schemas.microsoft.com/office/drawing/2014/main" val="435997251"/>
                    </a:ext>
                  </a:extLst>
                </a:gridCol>
              </a:tblGrid>
              <a:tr h="370840">
                <a:tc>
                  <a:txBody>
                    <a:bodyPr/>
                    <a:lstStyle/>
                    <a:p>
                      <a:r>
                        <a:rPr lang="en-US" sz="1000"/>
                        <a:t>Post</a:t>
                      </a:r>
                      <a:endParaRPr lang="en-US" sz="1000"/>
                    </a:p>
                  </a:txBody>
                  <a:tcPr/>
                </a:tc>
                <a:tc>
                  <a:txBody>
                    <a:bodyPr/>
                    <a:lstStyle/>
                    <a:p>
                      <a:r>
                        <a:rPr lang="en-US" sz="1000"/>
                        <a:t>Video Views</a:t>
                      </a:r>
                      <a:endParaRPr lang="en-US" sz="1000"/>
                    </a:p>
                  </a:txBody>
                  <a:tcPr/>
                </a:tc>
                <a:tc>
                  <a:txBody>
                    <a:bodyPr/>
                    <a:lstStyle/>
                    <a:p>
                      <a:r>
                        <a:rPr lang="en-US" sz="1000"/>
                        <a:t>Complete Video Views (&gt; 95%)</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385793055"/>
                  </a:ext>
                </a:extLst>
              </a:tr>
              <a:tr h="370840">
                <a:tc>
                  <a:txBody>
                    <a:bodyPr/>
                    <a:lstStyle/>
                    <a:p>
                      <a:r>
                        <a:rPr lang="de-DE" sz="1000" b="1"/>
                        <a:t>DW (Deutsch) - 2016-03-17 08:00:01</a:t>
                      </a:r>
                      <a:r>
                        <a:rPr lang="de-DE" sz="1000"/>
                        <a:t>
DW-Nachrichten: Die Top-Themen in drei Minuten.</a:t>
                      </a:r>
                      <a:endParaRPr lang="en-US" sz="1000"/>
                    </a:p>
                  </a:txBody>
                  <a:tcPr/>
                </a:tc>
                <a:tc>
                  <a:txBody>
                    <a:bodyPr/>
                    <a:lstStyle/>
                    <a:p>
                      <a:r>
                        <a:rPr lang="en-US" sz="1000"/>
                        <a:t>4795</a:t>
                      </a:r>
                      <a:endParaRPr lang="en-US" sz="1000"/>
                    </a:p>
                  </a:txBody>
                  <a:tcPr/>
                </a:tc>
                <a:tc>
                  <a:txBody>
                    <a:bodyPr/>
                    <a:lstStyle/>
                    <a:p>
                      <a:r>
                        <a:rPr lang="en-US" sz="1000"/>
                        <a:t>645</a:t>
                      </a:r>
                      <a:endParaRPr lang="en-US" sz="1000"/>
                    </a:p>
                  </a:txBody>
                  <a:tcPr/>
                </a:tc>
                <a:tc>
                  <a:txBody>
                    <a:bodyPr/>
                    <a:lstStyle/>
                    <a:p>
                      <a:r>
                        <a:rPr lang="en-US" sz="1000"/>
                        <a:t>100</a:t>
                      </a:r>
                      <a:endParaRPr lang="en-US" sz="1000"/>
                    </a:p>
                  </a:txBody>
                  <a:tcPr/>
                </a:tc>
                <a:tc>
                  <a:txBody>
                    <a:bodyPr/>
                    <a:lstStyle/>
                    <a:p>
                      <a:r>
                        <a:rPr lang="en-US" sz="1000"/>
                        <a:t>4</a:t>
                      </a:r>
                      <a:endParaRPr lang="en-US" sz="1000"/>
                    </a:p>
                  </a:txBody>
                  <a:tcPr/>
                </a:tc>
                <a:tc>
                  <a:txBody>
                    <a:bodyPr/>
                    <a:lstStyle/>
                    <a:p>
                      <a:r>
                        <a:rPr lang="en-US" sz="1000"/>
                        <a:t>14</a:t>
                      </a:r>
                      <a:endParaRPr lang="en-US" sz="1000"/>
                    </a:p>
                  </a:txBody>
                  <a:tcPr/>
                </a:tc>
                <a:tc>
                  <a:txBody>
                    <a:bodyPr/>
                    <a:lstStyle/>
                    <a:p>
                      <a:r>
                        <a:rPr lang="en-US" sz="1000"/>
                        <a:t>33297</a:t>
                      </a:r>
                      <a:endParaRPr lang="en-US" sz="1000"/>
                    </a:p>
                  </a:txBody>
                  <a:tcPr/>
                </a:tc>
                <a:tc>
                  <a:txBody>
                    <a:bodyPr/>
                    <a:lstStyle/>
                    <a:p>
                      <a:r>
                        <a:rPr lang="en-US" sz="1000"/>
                        <a:t>33297</a:t>
                      </a:r>
                      <a:endParaRPr lang="en-US" sz="1000"/>
                    </a:p>
                  </a:txBody>
                  <a:tcPr/>
                </a:tc>
                <a:tc>
                  <a:txBody>
                    <a:bodyPr/>
                    <a:lstStyle/>
                    <a:p>
                      <a:r>
                        <a:rPr lang="en-US" sz="1000"/>
                        <a:t>0</a:t>
                      </a:r>
                      <a:endParaRPr lang="en-US" sz="1000"/>
                    </a:p>
                  </a:txBody>
                  <a:tcPr/>
                </a:tc>
                <a:tc>
                  <a:txBody>
                    <a:bodyPr/>
                    <a:lstStyle/>
                    <a:p>
                      <a:r>
                        <a:rPr lang="en-US" sz="1000"/>
                        <a:t>820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147986902"/>
                  </a:ext>
                </a:extLst>
              </a:tr>
              <a:tr h="370840">
                <a:tc>
                  <a:txBody>
                    <a:bodyPr/>
                    <a:lstStyle/>
                    <a:p>
                      <a:r>
                        <a:rPr lang="de-DE" sz="1000" b="1"/>
                        <a:t>DW (Deutsch) - 2016-03-16 12:44:05</a:t>
                      </a:r>
                      <a:r>
                        <a:rPr lang="de-DE" sz="1000"/>
                        <a:t>
Guiness-Buch der Rekorde: Auschwitz-Überlebender ist ältester Mann der Welt.</a:t>
                      </a:r>
                      <a:endParaRPr lang="en-US" sz="1000"/>
                    </a:p>
                  </a:txBody>
                  <a:tcPr/>
                </a:tc>
                <a:tc>
                  <a:txBody>
                    <a:bodyPr/>
                    <a:lstStyle/>
                    <a:p>
                      <a:r>
                        <a:rPr lang="en-US" sz="1000"/>
                        <a:t>18485</a:t>
                      </a:r>
                      <a:endParaRPr lang="en-US" sz="1000"/>
                    </a:p>
                  </a:txBody>
                  <a:tcPr/>
                </a:tc>
                <a:tc>
                  <a:txBody>
                    <a:bodyPr/>
                    <a:lstStyle/>
                    <a:p>
                      <a:r>
                        <a:rPr lang="en-US" sz="1000"/>
                        <a:t>3948</a:t>
                      </a:r>
                      <a:endParaRPr lang="en-US" sz="1000"/>
                    </a:p>
                  </a:txBody>
                  <a:tcPr/>
                </a:tc>
                <a:tc>
                  <a:txBody>
                    <a:bodyPr/>
                    <a:lstStyle/>
                    <a:p>
                      <a:r>
                        <a:rPr lang="en-US" sz="1000"/>
                        <a:t>628</a:t>
                      </a:r>
                      <a:endParaRPr lang="en-US" sz="1000"/>
                    </a:p>
                  </a:txBody>
                  <a:tcPr/>
                </a:tc>
                <a:tc>
                  <a:txBody>
                    <a:bodyPr/>
                    <a:lstStyle/>
                    <a:p>
                      <a:r>
                        <a:rPr lang="en-US" sz="1000"/>
                        <a:t>12</a:t>
                      </a:r>
                      <a:endParaRPr lang="en-US" sz="1000"/>
                    </a:p>
                  </a:txBody>
                  <a:tcPr/>
                </a:tc>
                <a:tc>
                  <a:txBody>
                    <a:bodyPr/>
                    <a:lstStyle/>
                    <a:p>
                      <a:r>
                        <a:rPr lang="en-US" sz="1000"/>
                        <a:t>100</a:t>
                      </a:r>
                      <a:endParaRPr lang="en-US" sz="1000"/>
                    </a:p>
                  </a:txBody>
                  <a:tcPr/>
                </a:tc>
                <a:tc>
                  <a:txBody>
                    <a:bodyPr/>
                    <a:lstStyle/>
                    <a:p>
                      <a:r>
                        <a:rPr lang="en-US" sz="1000"/>
                        <a:t>71814</a:t>
                      </a:r>
                      <a:endParaRPr lang="en-US" sz="1000"/>
                    </a:p>
                  </a:txBody>
                  <a:tcPr/>
                </a:tc>
                <a:tc>
                  <a:txBody>
                    <a:bodyPr/>
                    <a:lstStyle/>
                    <a:p>
                      <a:r>
                        <a:rPr lang="en-US" sz="1000"/>
                        <a:t>71814</a:t>
                      </a:r>
                      <a:endParaRPr lang="en-US" sz="1000"/>
                    </a:p>
                  </a:txBody>
                  <a:tcPr/>
                </a:tc>
                <a:tc>
                  <a:txBody>
                    <a:bodyPr/>
                    <a:lstStyle/>
                    <a:p>
                      <a:r>
                        <a:rPr lang="en-US" sz="1000"/>
                        <a:t>0</a:t>
                      </a:r>
                      <a:endParaRPr lang="en-US" sz="1000"/>
                    </a:p>
                  </a:txBody>
                  <a:tcPr/>
                </a:tc>
                <a:tc>
                  <a:txBody>
                    <a:bodyPr/>
                    <a:lstStyle/>
                    <a:p>
                      <a:r>
                        <a:rPr lang="en-US" sz="1000"/>
                        <a:t>2175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973488864"/>
                  </a:ext>
                </a:extLst>
              </a:tr>
              <a:tr h="370840">
                <a:tc>
                  <a:txBody>
                    <a:bodyPr/>
                    <a:lstStyle/>
                    <a:p>
                      <a:r>
                        <a:rPr lang="de-DE" sz="1000" b="1"/>
                        <a:t>DW (Deutsch) - 2016-03-16 08:00:00</a:t>
                      </a:r>
                      <a:r>
                        <a:rPr lang="de-DE" sz="1000"/>
                        <a:t>
DW-Nachrichten: Die Top-Themen in drei Minuten.</a:t>
                      </a:r>
                      <a:endParaRPr lang="en-US" sz="1000"/>
                    </a:p>
                  </a:txBody>
                  <a:tcPr/>
                </a:tc>
                <a:tc>
                  <a:txBody>
                    <a:bodyPr/>
                    <a:lstStyle/>
                    <a:p>
                      <a:r>
                        <a:rPr lang="en-US" sz="1000"/>
                        <a:t>4824</a:t>
                      </a:r>
                      <a:endParaRPr lang="en-US" sz="1000"/>
                    </a:p>
                  </a:txBody>
                  <a:tcPr/>
                </a:tc>
                <a:tc>
                  <a:txBody>
                    <a:bodyPr/>
                    <a:lstStyle/>
                    <a:p>
                      <a:r>
                        <a:rPr lang="en-US" sz="1000"/>
                        <a:t>605</a:t>
                      </a:r>
                      <a:endParaRPr lang="en-US" sz="1000"/>
                    </a:p>
                  </a:txBody>
                  <a:tcPr/>
                </a:tc>
                <a:tc>
                  <a:txBody>
                    <a:bodyPr/>
                    <a:lstStyle/>
                    <a:p>
                      <a:r>
                        <a:rPr lang="en-US" sz="1000"/>
                        <a:t>80</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29447</a:t>
                      </a:r>
                      <a:endParaRPr lang="en-US" sz="1000"/>
                    </a:p>
                  </a:txBody>
                  <a:tcPr/>
                </a:tc>
                <a:tc>
                  <a:txBody>
                    <a:bodyPr/>
                    <a:lstStyle/>
                    <a:p>
                      <a:r>
                        <a:rPr lang="en-US" sz="1000"/>
                        <a:t>29447</a:t>
                      </a:r>
                      <a:endParaRPr lang="en-US" sz="1000"/>
                    </a:p>
                  </a:txBody>
                  <a:tcPr/>
                </a:tc>
                <a:tc>
                  <a:txBody>
                    <a:bodyPr/>
                    <a:lstStyle/>
                    <a:p>
                      <a:r>
                        <a:rPr lang="en-US" sz="1000"/>
                        <a:t>0</a:t>
                      </a:r>
                      <a:endParaRPr lang="en-US" sz="1000"/>
                    </a:p>
                  </a:txBody>
                  <a:tcPr/>
                </a:tc>
                <a:tc>
                  <a:txBody>
                    <a:bodyPr/>
                    <a:lstStyle/>
                    <a:p>
                      <a:r>
                        <a:rPr lang="en-US" sz="1000"/>
                        <a:t>603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575567075"/>
                  </a:ext>
                </a:extLst>
              </a:tr>
            </a:tbl>
          </a:graphicData>
        </a:graphic>
      </p:graphicFrame>
      <p:sp>
        <p:nvSpPr>
          <p:cNvPr id="4" name="Text Placeholder 3"/>
          <p:cNvSpPr>
            <a:spLocks noGrp="1"/>
          </p:cNvSpPr>
          <p:nvPr>
            <p:ph type="body" sz="quarter" idx="14"/>
          </p:nvPr>
        </p:nvSpPr>
        <p:spPr/>
        <p:txBody>
          <a:bodyPr/>
          <a:lstStyle/>
          <a:p>
            <a:r>
              <a:rPr lang="en-US"/>
              <a:t>03/01/2016 - 03/31/2016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90669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569</Words>
  <Application>Microsoft Office PowerPoint</Application>
  <PresentationFormat>On-screen Show (4:3)</PresentationFormat>
  <Paragraphs>331</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Facebook Native Video Posts Table - 1 of 4</vt:lpstr>
      <vt:lpstr>Facebook Native Video Posts Table - 2 of 4</vt:lpstr>
      <vt:lpstr>Facebook Native Video Posts Table - 3 of 4</vt:lpstr>
      <vt:lpstr>Facebook Native Video 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Native Video Posts Table - 1 of 4</dc:title>
  <dc:creator>Administrator</dc:creator>
  <cp:lastModifiedBy>Administrator</cp:lastModifiedBy>
  <cp:revision>1</cp:revision>
  <dcterms:created xsi:type="dcterms:W3CDTF">2017-02-06T10:37:42Z</dcterms:created>
  <dcterms:modified xsi:type="dcterms:W3CDTF">2017-02-06T10:38:58Z</dcterms:modified>
</cp:coreProperties>
</file>