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0129149"/>
              </p:ext>
            </p:extLst>
          </p:nvPr>
        </p:nvGraphicFramePr>
        <p:xfrm>
          <a:off x="457200" y="1731963"/>
          <a:ext cx="8229599" cy="3627120"/>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343391675"/>
                    </a:ext>
                  </a:extLst>
                </a:gridCol>
                <a:gridCol w="576072">
                  <a:extLst>
                    <a:ext uri="{9D8B030D-6E8A-4147-A177-3AD203B41FA5}">
                      <a16:colId xmlns:a16="http://schemas.microsoft.com/office/drawing/2014/main" val="595314436"/>
                    </a:ext>
                  </a:extLst>
                </a:gridCol>
                <a:gridCol w="576072">
                  <a:extLst>
                    <a:ext uri="{9D8B030D-6E8A-4147-A177-3AD203B41FA5}">
                      <a16:colId xmlns:a16="http://schemas.microsoft.com/office/drawing/2014/main" val="688597533"/>
                    </a:ext>
                  </a:extLst>
                </a:gridCol>
                <a:gridCol w="576072">
                  <a:extLst>
                    <a:ext uri="{9D8B030D-6E8A-4147-A177-3AD203B41FA5}">
                      <a16:colId xmlns:a16="http://schemas.microsoft.com/office/drawing/2014/main" val="1149919699"/>
                    </a:ext>
                  </a:extLst>
                </a:gridCol>
                <a:gridCol w="576072">
                  <a:extLst>
                    <a:ext uri="{9D8B030D-6E8A-4147-A177-3AD203B41FA5}">
                      <a16:colId xmlns:a16="http://schemas.microsoft.com/office/drawing/2014/main" val="3992452950"/>
                    </a:ext>
                  </a:extLst>
                </a:gridCol>
                <a:gridCol w="576072">
                  <a:extLst>
                    <a:ext uri="{9D8B030D-6E8A-4147-A177-3AD203B41FA5}">
                      <a16:colId xmlns:a16="http://schemas.microsoft.com/office/drawing/2014/main" val="1077944770"/>
                    </a:ext>
                  </a:extLst>
                </a:gridCol>
                <a:gridCol w="576072">
                  <a:extLst>
                    <a:ext uri="{9D8B030D-6E8A-4147-A177-3AD203B41FA5}">
                      <a16:colId xmlns:a16="http://schemas.microsoft.com/office/drawing/2014/main" val="1005895955"/>
                    </a:ext>
                  </a:extLst>
                </a:gridCol>
                <a:gridCol w="576072">
                  <a:extLst>
                    <a:ext uri="{9D8B030D-6E8A-4147-A177-3AD203B41FA5}">
                      <a16:colId xmlns:a16="http://schemas.microsoft.com/office/drawing/2014/main" val="2758724806"/>
                    </a:ext>
                  </a:extLst>
                </a:gridCol>
                <a:gridCol w="576072">
                  <a:extLst>
                    <a:ext uri="{9D8B030D-6E8A-4147-A177-3AD203B41FA5}">
                      <a16:colId xmlns:a16="http://schemas.microsoft.com/office/drawing/2014/main" val="526616345"/>
                    </a:ext>
                  </a:extLst>
                </a:gridCol>
                <a:gridCol w="576072">
                  <a:extLst>
                    <a:ext uri="{9D8B030D-6E8A-4147-A177-3AD203B41FA5}">
                      <a16:colId xmlns:a16="http://schemas.microsoft.com/office/drawing/2014/main" val="1310988732"/>
                    </a:ext>
                  </a:extLst>
                </a:gridCol>
                <a:gridCol w="658368">
                  <a:extLst>
                    <a:ext uri="{9D8B030D-6E8A-4147-A177-3AD203B41FA5}">
                      <a16:colId xmlns:a16="http://schemas.microsoft.com/office/drawing/2014/main" val="846683036"/>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02059897"/>
                  </a:ext>
                </a:extLst>
              </a:tr>
              <a:tr h="370840">
                <a:tc>
                  <a:txBody>
                    <a:bodyPr/>
                    <a:lstStyle/>
                    <a:p>
                      <a:r>
                        <a:rPr lang="en-US" sz="1000" b="1"/>
                        <a:t>DW - Global Ideas - 2016-08-31 16:08:00</a:t>
                      </a:r>
                      <a:r>
                        <a:rPr lang="en-US" sz="1000"/>
                        <a:t>
#TasmanianDevils seem to be true faith healers. Their numbers have been decimated by a vicious facial cancer, but due to lightning-fast genetic evolution, the little marsupials are able to fight back. "It appears the devils are saving themselves through evolution," says one of the scientists who discovered the surprising developement.</a:t>
                      </a:r>
                      <a:endParaRPr lang="en-US" sz="1000"/>
                    </a:p>
                  </a:txBody>
                  <a:tcPr/>
                </a:tc>
                <a:tc>
                  <a:txBody>
                    <a:bodyPr/>
                    <a:lstStyle/>
                    <a:p>
                      <a:r>
                        <a:rPr lang="en-US" sz="1000"/>
                        <a:t>1221</a:t>
                      </a:r>
                      <a:endParaRPr lang="en-US" sz="1000"/>
                    </a:p>
                  </a:txBody>
                  <a:tcPr/>
                </a:tc>
                <a:tc>
                  <a:txBody>
                    <a:bodyPr/>
                    <a:lstStyle/>
                    <a:p>
                      <a:r>
                        <a:rPr lang="en-US" sz="1000"/>
                        <a:t>159</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6515</a:t>
                      </a:r>
                      <a:endParaRPr lang="en-US" sz="1000"/>
                    </a:p>
                  </a:txBody>
                  <a:tcPr/>
                </a:tc>
                <a:tc>
                  <a:txBody>
                    <a:bodyPr/>
                    <a:lstStyle/>
                    <a:p>
                      <a:r>
                        <a:rPr lang="en-US" sz="1000"/>
                        <a:t>6515</a:t>
                      </a:r>
                      <a:endParaRPr lang="en-US" sz="1000"/>
                    </a:p>
                  </a:txBody>
                  <a:tcPr/>
                </a:tc>
                <a:tc>
                  <a:txBody>
                    <a:bodyPr/>
                    <a:lstStyle/>
                    <a:p>
                      <a:r>
                        <a:rPr lang="en-US" sz="1000"/>
                        <a:t>0</a:t>
                      </a:r>
                      <a:endParaRPr lang="en-US" sz="1000"/>
                    </a:p>
                  </a:txBody>
                  <a:tcPr/>
                </a:tc>
                <a:tc>
                  <a:txBody>
                    <a:bodyPr/>
                    <a:lstStyle/>
                    <a:p>
                      <a:r>
                        <a:rPr lang="en-US" sz="1000"/>
                        <a:t>179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01971011"/>
                  </a:ext>
                </a:extLst>
              </a:tr>
              <a:tr h="370840">
                <a:tc>
                  <a:txBody>
                    <a:bodyPr/>
                    <a:lstStyle/>
                    <a:p>
                      <a:r>
                        <a:rPr lang="en-US" sz="1000" b="1"/>
                        <a:t>DW - Global Ideas - 2016-08-31 13:05:00</a:t>
                      </a:r>
                      <a:r>
                        <a:rPr lang="en-US" sz="1000"/>
                        <a:t>
How spaced out is your home? You will have to compete with Jan Körbes who has made a home of an old grain silo. It's his dream house he says and he wants to build more. #ecoafrica  #upcycling</a:t>
                      </a:r>
                      <a:endParaRPr lang="en-US" sz="1000"/>
                    </a:p>
                  </a:txBody>
                  <a:tcPr/>
                </a:tc>
                <a:tc>
                  <a:txBody>
                    <a:bodyPr/>
                    <a:lstStyle/>
                    <a:p>
                      <a:r>
                        <a:rPr lang="en-US" sz="1000"/>
                        <a:t>803</a:t>
                      </a:r>
                      <a:endParaRPr lang="en-US" sz="1000"/>
                    </a:p>
                  </a:txBody>
                  <a:tcPr/>
                </a:tc>
                <a:tc>
                  <a:txBody>
                    <a:bodyPr/>
                    <a:lstStyle/>
                    <a:p>
                      <a:r>
                        <a:rPr lang="en-US" sz="1000"/>
                        <a:t>99</a:t>
                      </a:r>
                      <a:endParaRPr lang="en-US" sz="1000"/>
                    </a:p>
                  </a:txBody>
                  <a:tcPr/>
                </a:tc>
                <a:tc>
                  <a:txBody>
                    <a:bodyPr/>
                    <a:lstStyle/>
                    <a:p>
                      <a:r>
                        <a:rPr lang="en-US" sz="1000"/>
                        <a:t>44</a:t>
                      </a:r>
                      <a:endParaRPr lang="en-US" sz="1000"/>
                    </a:p>
                  </a:txBody>
                  <a:tcPr/>
                </a:tc>
                <a:tc>
                  <a:txBody>
                    <a:bodyPr/>
                    <a:lstStyle/>
                    <a:p>
                      <a:r>
                        <a:rPr lang="en-US" sz="1000"/>
                        <a:t>3</a:t>
                      </a:r>
                      <a:endParaRPr lang="en-US" sz="1000"/>
                    </a:p>
                  </a:txBody>
                  <a:tcPr/>
                </a:tc>
                <a:tc>
                  <a:txBody>
                    <a:bodyPr/>
                    <a:lstStyle/>
                    <a:p>
                      <a:r>
                        <a:rPr lang="en-US" sz="1000"/>
                        <a:t>12</a:t>
                      </a:r>
                      <a:endParaRPr lang="en-US" sz="1000"/>
                    </a:p>
                  </a:txBody>
                  <a:tcPr/>
                </a:tc>
                <a:tc>
                  <a:txBody>
                    <a:bodyPr/>
                    <a:lstStyle/>
                    <a:p>
                      <a:r>
                        <a:rPr lang="en-US" sz="1000"/>
                        <a:t>5347</a:t>
                      </a:r>
                      <a:endParaRPr lang="en-US" sz="1000"/>
                    </a:p>
                  </a:txBody>
                  <a:tcPr/>
                </a:tc>
                <a:tc>
                  <a:txBody>
                    <a:bodyPr/>
                    <a:lstStyle/>
                    <a:p>
                      <a:r>
                        <a:rPr lang="en-US" sz="1000"/>
                        <a:t>5347</a:t>
                      </a:r>
                      <a:endParaRPr lang="en-US" sz="1000"/>
                    </a:p>
                  </a:txBody>
                  <a:tcPr/>
                </a:tc>
                <a:tc>
                  <a:txBody>
                    <a:bodyPr/>
                    <a:lstStyle/>
                    <a:p>
                      <a:r>
                        <a:rPr lang="en-US" sz="1000"/>
                        <a:t>0</a:t>
                      </a:r>
                      <a:endParaRPr lang="en-US" sz="1000"/>
                    </a:p>
                  </a:txBody>
                  <a:tcPr/>
                </a:tc>
                <a:tc>
                  <a:txBody>
                    <a:bodyPr/>
                    <a:lstStyle/>
                    <a:p>
                      <a:r>
                        <a:rPr lang="en-US" sz="1000"/>
                        <a:t>122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24772644"/>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247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8559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1690220250"/>
                    </a:ext>
                  </a:extLst>
                </a:gridCol>
                <a:gridCol w="576072">
                  <a:extLst>
                    <a:ext uri="{9D8B030D-6E8A-4147-A177-3AD203B41FA5}">
                      <a16:colId xmlns:a16="http://schemas.microsoft.com/office/drawing/2014/main" val="4197916754"/>
                    </a:ext>
                  </a:extLst>
                </a:gridCol>
                <a:gridCol w="576072">
                  <a:extLst>
                    <a:ext uri="{9D8B030D-6E8A-4147-A177-3AD203B41FA5}">
                      <a16:colId xmlns:a16="http://schemas.microsoft.com/office/drawing/2014/main" val="418618211"/>
                    </a:ext>
                  </a:extLst>
                </a:gridCol>
                <a:gridCol w="576072">
                  <a:extLst>
                    <a:ext uri="{9D8B030D-6E8A-4147-A177-3AD203B41FA5}">
                      <a16:colId xmlns:a16="http://schemas.microsoft.com/office/drawing/2014/main" val="899645325"/>
                    </a:ext>
                  </a:extLst>
                </a:gridCol>
                <a:gridCol w="576072">
                  <a:extLst>
                    <a:ext uri="{9D8B030D-6E8A-4147-A177-3AD203B41FA5}">
                      <a16:colId xmlns:a16="http://schemas.microsoft.com/office/drawing/2014/main" val="3237982442"/>
                    </a:ext>
                  </a:extLst>
                </a:gridCol>
                <a:gridCol w="576072">
                  <a:extLst>
                    <a:ext uri="{9D8B030D-6E8A-4147-A177-3AD203B41FA5}">
                      <a16:colId xmlns:a16="http://schemas.microsoft.com/office/drawing/2014/main" val="3500208340"/>
                    </a:ext>
                  </a:extLst>
                </a:gridCol>
                <a:gridCol w="576072">
                  <a:extLst>
                    <a:ext uri="{9D8B030D-6E8A-4147-A177-3AD203B41FA5}">
                      <a16:colId xmlns:a16="http://schemas.microsoft.com/office/drawing/2014/main" val="891136393"/>
                    </a:ext>
                  </a:extLst>
                </a:gridCol>
                <a:gridCol w="576072">
                  <a:extLst>
                    <a:ext uri="{9D8B030D-6E8A-4147-A177-3AD203B41FA5}">
                      <a16:colId xmlns:a16="http://schemas.microsoft.com/office/drawing/2014/main" val="2193378177"/>
                    </a:ext>
                  </a:extLst>
                </a:gridCol>
                <a:gridCol w="576072">
                  <a:extLst>
                    <a:ext uri="{9D8B030D-6E8A-4147-A177-3AD203B41FA5}">
                      <a16:colId xmlns:a16="http://schemas.microsoft.com/office/drawing/2014/main" val="393125100"/>
                    </a:ext>
                  </a:extLst>
                </a:gridCol>
                <a:gridCol w="576072">
                  <a:extLst>
                    <a:ext uri="{9D8B030D-6E8A-4147-A177-3AD203B41FA5}">
                      <a16:colId xmlns:a16="http://schemas.microsoft.com/office/drawing/2014/main" val="2212789521"/>
                    </a:ext>
                  </a:extLst>
                </a:gridCol>
                <a:gridCol w="658368">
                  <a:extLst>
                    <a:ext uri="{9D8B030D-6E8A-4147-A177-3AD203B41FA5}">
                      <a16:colId xmlns:a16="http://schemas.microsoft.com/office/drawing/2014/main" val="3986210620"/>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257859748"/>
                  </a:ext>
                </a:extLst>
              </a:tr>
              <a:tr h="370840">
                <a:tc>
                  <a:txBody>
                    <a:bodyPr/>
                    <a:lstStyle/>
                    <a:p>
                      <a:r>
                        <a:rPr lang="en-US" sz="1000" b="1"/>
                        <a:t>DW - Global Ideas - 2016-08-31 00:17:00</a:t>
                      </a:r>
                      <a:r>
                        <a:rPr lang="en-US" sz="1000"/>
                        <a:t>
It's been an inconspicuous killer who wiped out the #Saigas in #Kazakhstan. A bacteria is to blame. But how did it strike? This riddle is still to be solved and scientists like Richard Kock and the Frankfurt Zoological Society are doing their best to save the last of the distinctive antelopes.</a:t>
                      </a:r>
                      <a:endParaRPr lang="en-US" sz="1000"/>
                    </a:p>
                  </a:txBody>
                  <a:tcPr/>
                </a:tc>
                <a:tc>
                  <a:txBody>
                    <a:bodyPr/>
                    <a:lstStyle/>
                    <a:p>
                      <a:r>
                        <a:rPr lang="en-US" sz="1000"/>
                        <a:t>1461</a:t>
                      </a:r>
                      <a:endParaRPr lang="en-US" sz="1000"/>
                    </a:p>
                  </a:txBody>
                  <a:tcPr/>
                </a:tc>
                <a:tc>
                  <a:txBody>
                    <a:bodyPr/>
                    <a:lstStyle/>
                    <a:p>
                      <a:r>
                        <a:rPr lang="en-US" sz="1000"/>
                        <a:t>33</a:t>
                      </a:r>
                      <a:endParaRPr lang="en-US" sz="1000"/>
                    </a:p>
                  </a:txBody>
                  <a:tcPr/>
                </a:tc>
                <a:tc>
                  <a:txBody>
                    <a:bodyPr/>
                    <a:lstStyle/>
                    <a:p>
                      <a:r>
                        <a:rPr lang="en-US" sz="1000"/>
                        <a:t>37</a:t>
                      </a:r>
                      <a:endParaRPr lang="en-US" sz="1000"/>
                    </a:p>
                  </a:txBody>
                  <a:tcPr/>
                </a:tc>
                <a:tc>
                  <a:txBody>
                    <a:bodyPr/>
                    <a:lstStyle/>
                    <a:p>
                      <a:r>
                        <a:rPr lang="en-US" sz="1000"/>
                        <a:t>1</a:t>
                      </a:r>
                      <a:endParaRPr lang="en-US" sz="1000"/>
                    </a:p>
                  </a:txBody>
                  <a:tcPr/>
                </a:tc>
                <a:tc>
                  <a:txBody>
                    <a:bodyPr/>
                    <a:lstStyle/>
                    <a:p>
                      <a:r>
                        <a:rPr lang="en-US" sz="1000"/>
                        <a:t>16</a:t>
                      </a:r>
                      <a:endParaRPr lang="en-US" sz="1000"/>
                    </a:p>
                  </a:txBody>
                  <a:tcPr/>
                </a:tc>
                <a:tc>
                  <a:txBody>
                    <a:bodyPr/>
                    <a:lstStyle/>
                    <a:p>
                      <a:r>
                        <a:rPr lang="en-US" sz="1000"/>
                        <a:t>5274</a:t>
                      </a:r>
                      <a:endParaRPr lang="en-US" sz="1000"/>
                    </a:p>
                  </a:txBody>
                  <a:tcPr/>
                </a:tc>
                <a:tc>
                  <a:txBody>
                    <a:bodyPr/>
                    <a:lstStyle/>
                    <a:p>
                      <a:r>
                        <a:rPr lang="en-US" sz="1000"/>
                        <a:t>5274</a:t>
                      </a:r>
                      <a:endParaRPr lang="en-US" sz="1000"/>
                    </a:p>
                  </a:txBody>
                  <a:tcPr/>
                </a:tc>
                <a:tc>
                  <a:txBody>
                    <a:bodyPr/>
                    <a:lstStyle/>
                    <a:p>
                      <a:r>
                        <a:rPr lang="en-US" sz="1000"/>
                        <a:t>0</a:t>
                      </a:r>
                      <a:endParaRPr lang="en-US" sz="1000"/>
                    </a:p>
                  </a:txBody>
                  <a:tcPr/>
                </a:tc>
                <a:tc>
                  <a:txBody>
                    <a:bodyPr/>
                    <a:lstStyle/>
                    <a:p>
                      <a:r>
                        <a:rPr lang="en-US" sz="1000"/>
                        <a:t>144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94838504"/>
                  </a:ext>
                </a:extLst>
              </a:tr>
              <a:tr h="370840">
                <a:tc>
                  <a:txBody>
                    <a:bodyPr/>
                    <a:lstStyle/>
                    <a:p>
                      <a:r>
                        <a:rPr lang="en-US" sz="1000" b="1"/>
                        <a:t>DW - Global Ideas - 2016-08-30 20:03:00</a:t>
                      </a:r>
                      <a:r>
                        <a:rPr lang="en-US" sz="1000"/>
                        <a:t>
#Drones are both, a cool toy for scientists and a powerful tool for them to collect data.</a:t>
                      </a:r>
                      <a:endParaRPr lang="en-US" sz="1000"/>
                    </a:p>
                  </a:txBody>
                  <a:tcPr/>
                </a:tc>
                <a:tc>
                  <a:txBody>
                    <a:bodyPr/>
                    <a:lstStyle/>
                    <a:p>
                      <a:r>
                        <a:rPr lang="en-US" sz="1000"/>
                        <a:t>751</a:t>
                      </a:r>
                      <a:endParaRPr lang="en-US" sz="1000"/>
                    </a:p>
                  </a:txBody>
                  <a:tcPr/>
                </a:tc>
                <a:tc>
                  <a:txBody>
                    <a:bodyPr/>
                    <a:lstStyle/>
                    <a:p>
                      <a:r>
                        <a:rPr lang="en-US" sz="1000"/>
                        <a:t>64</a:t>
                      </a:r>
                      <a:endParaRPr lang="en-US" sz="1000"/>
                    </a:p>
                  </a:txBody>
                  <a:tcPr/>
                </a:tc>
                <a:tc>
                  <a:txBody>
                    <a:bodyPr/>
                    <a:lstStyle/>
                    <a:p>
                      <a:r>
                        <a:rPr lang="en-US" sz="1000"/>
                        <a:t>39</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5220</a:t>
                      </a:r>
                      <a:endParaRPr lang="en-US" sz="1000"/>
                    </a:p>
                  </a:txBody>
                  <a:tcPr/>
                </a:tc>
                <a:tc>
                  <a:txBody>
                    <a:bodyPr/>
                    <a:lstStyle/>
                    <a:p>
                      <a:r>
                        <a:rPr lang="en-US" sz="1000"/>
                        <a:t>5220</a:t>
                      </a:r>
                      <a:endParaRPr lang="en-US" sz="1000"/>
                    </a:p>
                  </a:txBody>
                  <a:tcPr/>
                </a:tc>
                <a:tc>
                  <a:txBody>
                    <a:bodyPr/>
                    <a:lstStyle/>
                    <a:p>
                      <a:r>
                        <a:rPr lang="en-US" sz="1000"/>
                        <a:t>0</a:t>
                      </a:r>
                      <a:endParaRPr lang="en-US" sz="1000"/>
                    </a:p>
                  </a:txBody>
                  <a:tcPr/>
                </a:tc>
                <a:tc>
                  <a:txBody>
                    <a:bodyPr/>
                    <a:lstStyle/>
                    <a:p>
                      <a:r>
                        <a:rPr lang="en-US" sz="1000"/>
                        <a:t>104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63703910"/>
                  </a:ext>
                </a:extLst>
              </a:tr>
              <a:tr h="370840">
                <a:tc>
                  <a:txBody>
                    <a:bodyPr/>
                    <a:lstStyle/>
                    <a:p>
                      <a:r>
                        <a:rPr lang="en-US" sz="1000" b="1"/>
                        <a:t>DW - Global Ideas - 2016-08-29 19:08:00</a:t>
                      </a:r>
                      <a:r>
                        <a:rPr lang="en-US" sz="1000"/>
                        <a:t>
A gamekeeper at #Norway's #Hardangervidda plateau made an unpleasent discovery - 300+ reindeer killed by a lightning. Officials say the incident was almost unprecedented.</a:t>
                      </a:r>
                      <a:endParaRPr lang="en-US" sz="1000"/>
                    </a:p>
                  </a:txBody>
                  <a:tcPr/>
                </a:tc>
                <a:tc>
                  <a:txBody>
                    <a:bodyPr/>
                    <a:lstStyle/>
                    <a:p>
                      <a:r>
                        <a:rPr lang="en-US" sz="1000"/>
                        <a:t>3568</a:t>
                      </a:r>
                      <a:endParaRPr lang="en-US" sz="1000"/>
                    </a:p>
                  </a:txBody>
                  <a:tcPr/>
                </a:tc>
                <a:tc>
                  <a:txBody>
                    <a:bodyPr/>
                    <a:lstStyle/>
                    <a:p>
                      <a:r>
                        <a:rPr lang="en-US" sz="1000"/>
                        <a:t>789</a:t>
                      </a:r>
                      <a:endParaRPr lang="en-US" sz="1000"/>
                    </a:p>
                  </a:txBody>
                  <a:tcPr/>
                </a:tc>
                <a:tc>
                  <a:txBody>
                    <a:bodyPr/>
                    <a:lstStyle/>
                    <a:p>
                      <a:r>
                        <a:rPr lang="en-US" sz="1000"/>
                        <a:t>59</a:t>
                      </a:r>
                      <a:endParaRPr lang="en-US" sz="1000"/>
                    </a:p>
                  </a:txBody>
                  <a:tcPr/>
                </a:tc>
                <a:tc>
                  <a:txBody>
                    <a:bodyPr/>
                    <a:lstStyle/>
                    <a:p>
                      <a:r>
                        <a:rPr lang="en-US" sz="1000"/>
                        <a:t>10</a:t>
                      </a:r>
                      <a:endParaRPr lang="en-US" sz="1000"/>
                    </a:p>
                  </a:txBody>
                  <a:tcPr/>
                </a:tc>
                <a:tc>
                  <a:txBody>
                    <a:bodyPr/>
                    <a:lstStyle/>
                    <a:p>
                      <a:r>
                        <a:rPr lang="en-US" sz="1000"/>
                        <a:t>35</a:t>
                      </a:r>
                      <a:endParaRPr lang="en-US" sz="1000"/>
                    </a:p>
                  </a:txBody>
                  <a:tcPr/>
                </a:tc>
                <a:tc>
                  <a:txBody>
                    <a:bodyPr/>
                    <a:lstStyle/>
                    <a:p>
                      <a:r>
                        <a:rPr lang="en-US" sz="1000"/>
                        <a:t>20017</a:t>
                      </a:r>
                      <a:endParaRPr lang="en-US" sz="1000"/>
                    </a:p>
                  </a:txBody>
                  <a:tcPr/>
                </a:tc>
                <a:tc>
                  <a:txBody>
                    <a:bodyPr/>
                    <a:lstStyle/>
                    <a:p>
                      <a:r>
                        <a:rPr lang="en-US" sz="1000"/>
                        <a:t>20017</a:t>
                      </a:r>
                      <a:endParaRPr lang="en-US" sz="1000"/>
                    </a:p>
                  </a:txBody>
                  <a:tcPr/>
                </a:tc>
                <a:tc>
                  <a:txBody>
                    <a:bodyPr/>
                    <a:lstStyle/>
                    <a:p>
                      <a:r>
                        <a:rPr lang="en-US" sz="1000"/>
                        <a:t>0</a:t>
                      </a:r>
                      <a:endParaRPr lang="en-US" sz="1000"/>
                    </a:p>
                  </a:txBody>
                  <a:tcPr/>
                </a:tc>
                <a:tc>
                  <a:txBody>
                    <a:bodyPr/>
                    <a:lstStyle/>
                    <a:p>
                      <a:r>
                        <a:rPr lang="en-US" sz="1000"/>
                        <a:t>530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23886349"/>
                  </a:ext>
                </a:extLst>
              </a:tr>
              <a:tr h="370840">
                <a:tc>
                  <a:txBody>
                    <a:bodyPr/>
                    <a:lstStyle/>
                    <a:p>
                      <a:r>
                        <a:rPr lang="en-US" sz="1000" b="1"/>
                        <a:t>DW - Global Ideas - 2016-08-29 08:23:55</a:t>
                      </a:r>
                      <a:r>
                        <a:rPr lang="en-US" sz="1000"/>
                        <a:t>
This is what happens when a fosterling loves the protagonist of one of our next reports too much. &lt;3 :*</a:t>
                      </a:r>
                      <a:endParaRPr lang="en-US" sz="1000"/>
                    </a:p>
                  </a:txBody>
                  <a:tcPr/>
                </a:tc>
                <a:tc>
                  <a:txBody>
                    <a:bodyPr/>
                    <a:lstStyle/>
                    <a:p>
                      <a:r>
                        <a:rPr lang="en-US" sz="1000"/>
                        <a:t>1339</a:t>
                      </a:r>
                      <a:endParaRPr lang="en-US" sz="1000"/>
                    </a:p>
                  </a:txBody>
                  <a:tcPr/>
                </a:tc>
                <a:tc>
                  <a:txBody>
                    <a:bodyPr/>
                    <a:lstStyle/>
                    <a:p>
                      <a:r>
                        <a:rPr lang="en-US" sz="1000"/>
                        <a:t>860</a:t>
                      </a:r>
                      <a:endParaRPr lang="en-US" sz="1000"/>
                    </a:p>
                  </a:txBody>
                  <a:tcPr/>
                </a:tc>
                <a:tc>
                  <a:txBody>
                    <a:bodyPr/>
                    <a:lstStyle/>
                    <a:p>
                      <a:r>
                        <a:rPr lang="en-US" sz="1000"/>
                        <a:t>56</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7808</a:t>
                      </a:r>
                      <a:endParaRPr lang="en-US" sz="1000"/>
                    </a:p>
                  </a:txBody>
                  <a:tcPr/>
                </a:tc>
                <a:tc>
                  <a:txBody>
                    <a:bodyPr/>
                    <a:lstStyle/>
                    <a:p>
                      <a:r>
                        <a:rPr lang="en-US" sz="1000"/>
                        <a:t>7808</a:t>
                      </a:r>
                      <a:endParaRPr lang="en-US" sz="1000"/>
                    </a:p>
                  </a:txBody>
                  <a:tcPr/>
                </a:tc>
                <a:tc>
                  <a:txBody>
                    <a:bodyPr/>
                    <a:lstStyle/>
                    <a:p>
                      <a:r>
                        <a:rPr lang="en-US" sz="1000"/>
                        <a:t>0</a:t>
                      </a:r>
                      <a:endParaRPr lang="en-US" sz="1000"/>
                    </a:p>
                  </a:txBody>
                  <a:tcPr/>
                </a:tc>
                <a:tc>
                  <a:txBody>
                    <a:bodyPr/>
                    <a:lstStyle/>
                    <a:p>
                      <a:r>
                        <a:rPr lang="en-US" sz="1000"/>
                        <a:t>324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77837871"/>
                  </a:ext>
                </a:extLst>
              </a:tr>
              <a:tr h="370840">
                <a:tc>
                  <a:txBody>
                    <a:bodyPr/>
                    <a:lstStyle/>
                    <a:p>
                      <a:r>
                        <a:rPr lang="en-US" sz="1000" b="1"/>
                        <a:t>DW - Global Ideas - 2016-08-28 16:57:00</a:t>
                      </a:r>
                      <a:r>
                        <a:rPr lang="en-US" sz="1000"/>
                        <a:t>
If over 200 million people in #Africa are undernourished, why is half of all food there wasted? #foodwaste</a:t>
                      </a:r>
                      <a:endParaRPr lang="en-US" sz="1000"/>
                    </a:p>
                  </a:txBody>
                  <a:tcPr/>
                </a:tc>
                <a:tc>
                  <a:txBody>
                    <a:bodyPr/>
                    <a:lstStyle/>
                    <a:p>
                      <a:r>
                        <a:rPr lang="en-US" sz="1000"/>
                        <a:t>6256</a:t>
                      </a:r>
                      <a:endParaRPr lang="en-US" sz="1000"/>
                    </a:p>
                  </a:txBody>
                  <a:tcPr/>
                </a:tc>
                <a:tc>
                  <a:txBody>
                    <a:bodyPr/>
                    <a:lstStyle/>
                    <a:p>
                      <a:r>
                        <a:rPr lang="en-US" sz="1000"/>
                        <a:t>629</a:t>
                      </a:r>
                      <a:endParaRPr lang="en-US" sz="1000"/>
                    </a:p>
                  </a:txBody>
                  <a:tcPr/>
                </a:tc>
                <a:tc>
                  <a:txBody>
                    <a:bodyPr/>
                    <a:lstStyle/>
                    <a:p>
                      <a:r>
                        <a:rPr lang="en-US" sz="1000"/>
                        <a:t>129</a:t>
                      </a:r>
                      <a:endParaRPr lang="en-US" sz="1000"/>
                    </a:p>
                  </a:txBody>
                  <a:tcPr/>
                </a:tc>
                <a:tc>
                  <a:txBody>
                    <a:bodyPr/>
                    <a:lstStyle/>
                    <a:p>
                      <a:r>
                        <a:rPr lang="en-US" sz="1000"/>
                        <a:t>5</a:t>
                      </a:r>
                      <a:endParaRPr lang="en-US" sz="1000"/>
                    </a:p>
                  </a:txBody>
                  <a:tcPr/>
                </a:tc>
                <a:tc>
                  <a:txBody>
                    <a:bodyPr/>
                    <a:lstStyle/>
                    <a:p>
                      <a:r>
                        <a:rPr lang="en-US" sz="1000"/>
                        <a:t>94</a:t>
                      </a:r>
                      <a:endParaRPr lang="en-US" sz="1000"/>
                    </a:p>
                  </a:txBody>
                  <a:tcPr/>
                </a:tc>
                <a:tc>
                  <a:txBody>
                    <a:bodyPr/>
                    <a:lstStyle/>
                    <a:p>
                      <a:r>
                        <a:rPr lang="en-US" sz="1000"/>
                        <a:t>25768</a:t>
                      </a:r>
                      <a:endParaRPr lang="en-US" sz="1000"/>
                    </a:p>
                  </a:txBody>
                  <a:tcPr/>
                </a:tc>
                <a:tc>
                  <a:txBody>
                    <a:bodyPr/>
                    <a:lstStyle/>
                    <a:p>
                      <a:r>
                        <a:rPr lang="en-US" sz="1000"/>
                        <a:t>25768</a:t>
                      </a:r>
                      <a:endParaRPr lang="en-US" sz="1000"/>
                    </a:p>
                  </a:txBody>
                  <a:tcPr/>
                </a:tc>
                <a:tc>
                  <a:txBody>
                    <a:bodyPr/>
                    <a:lstStyle/>
                    <a:p>
                      <a:r>
                        <a:rPr lang="en-US" sz="1000"/>
                        <a:t>0</a:t>
                      </a:r>
                      <a:endParaRPr lang="en-US" sz="1000"/>
                    </a:p>
                  </a:txBody>
                  <a:tcPr/>
                </a:tc>
                <a:tc>
                  <a:txBody>
                    <a:bodyPr/>
                    <a:lstStyle/>
                    <a:p>
                      <a:r>
                        <a:rPr lang="en-US" sz="1000"/>
                        <a:t>693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01917873"/>
                  </a:ext>
                </a:extLst>
              </a:tr>
              <a:tr h="370840">
                <a:tc>
                  <a:txBody>
                    <a:bodyPr/>
                    <a:lstStyle/>
                    <a:p>
                      <a:r>
                        <a:rPr lang="en-US" sz="1000" b="1"/>
                        <a:t>DW - Global Ideas - 2016-08-26 19:16:00</a:t>
                      </a:r>
                      <a:r>
                        <a:rPr lang="en-US" sz="1000"/>
                        <a:t>
#Saigas are lovely. But did you hear about this #mysterious mass die-off in #Kazakhstan? dw.com/saigas</a:t>
                      </a:r>
                      <a:endParaRPr lang="en-US" sz="1000"/>
                    </a:p>
                  </a:txBody>
                  <a:tcPr/>
                </a:tc>
                <a:tc>
                  <a:txBody>
                    <a:bodyPr/>
                    <a:lstStyle/>
                    <a:p>
                      <a:r>
                        <a:rPr lang="en-US" sz="1000"/>
                        <a:t>1664</a:t>
                      </a:r>
                      <a:endParaRPr lang="en-US" sz="1000"/>
                    </a:p>
                  </a:txBody>
                  <a:tcPr/>
                </a:tc>
                <a:tc>
                  <a:txBody>
                    <a:bodyPr/>
                    <a:lstStyle/>
                    <a:p>
                      <a:r>
                        <a:rPr lang="en-US" sz="1000"/>
                        <a:t>107</a:t>
                      </a:r>
                      <a:endParaRPr lang="en-US" sz="1000"/>
                    </a:p>
                  </a:txBody>
                  <a:tcPr/>
                </a:tc>
                <a:tc>
                  <a:txBody>
                    <a:bodyPr/>
                    <a:lstStyle/>
                    <a:p>
                      <a:r>
                        <a:rPr lang="en-US" sz="1000"/>
                        <a:t>58</a:t>
                      </a:r>
                      <a:endParaRPr lang="en-US" sz="1000"/>
                    </a:p>
                  </a:txBody>
                  <a:tcPr/>
                </a:tc>
                <a:tc>
                  <a:txBody>
                    <a:bodyPr/>
                    <a:lstStyle/>
                    <a:p>
                      <a:r>
                        <a:rPr lang="en-US" sz="1000"/>
                        <a:t>2</a:t>
                      </a:r>
                      <a:endParaRPr lang="en-US" sz="1000"/>
                    </a:p>
                  </a:txBody>
                  <a:tcPr/>
                </a:tc>
                <a:tc>
                  <a:txBody>
                    <a:bodyPr/>
                    <a:lstStyle/>
                    <a:p>
                      <a:r>
                        <a:rPr lang="en-US" sz="1000"/>
                        <a:t>29</a:t>
                      </a:r>
                      <a:endParaRPr lang="en-US" sz="1000"/>
                    </a:p>
                  </a:txBody>
                  <a:tcPr/>
                </a:tc>
                <a:tc>
                  <a:txBody>
                    <a:bodyPr/>
                    <a:lstStyle/>
                    <a:p>
                      <a:r>
                        <a:rPr lang="en-US" sz="1000"/>
                        <a:t>36558</a:t>
                      </a:r>
                      <a:endParaRPr lang="en-US" sz="1000"/>
                    </a:p>
                  </a:txBody>
                  <a:tcPr/>
                </a:tc>
                <a:tc>
                  <a:txBody>
                    <a:bodyPr/>
                    <a:lstStyle/>
                    <a:p>
                      <a:r>
                        <a:rPr lang="en-US" sz="1000"/>
                        <a:t>36558</a:t>
                      </a:r>
                      <a:endParaRPr lang="en-US" sz="1000"/>
                    </a:p>
                  </a:txBody>
                  <a:tcPr/>
                </a:tc>
                <a:tc>
                  <a:txBody>
                    <a:bodyPr/>
                    <a:lstStyle/>
                    <a:p>
                      <a:r>
                        <a:rPr lang="en-US" sz="1000"/>
                        <a:t>0</a:t>
                      </a:r>
                      <a:endParaRPr lang="en-US" sz="1000"/>
                    </a:p>
                  </a:txBody>
                  <a:tcPr/>
                </a:tc>
                <a:tc>
                  <a:txBody>
                    <a:bodyPr/>
                    <a:lstStyle/>
                    <a:p>
                      <a:r>
                        <a:rPr lang="en-US" sz="1000"/>
                        <a:t>316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29403432"/>
                  </a:ext>
                </a:extLst>
              </a:tr>
              <a:tr h="370840">
                <a:tc>
                  <a:txBody>
                    <a:bodyPr/>
                    <a:lstStyle/>
                    <a:p>
                      <a:r>
                        <a:rPr lang="en-US" sz="1000" b="1"/>
                        <a:t>DW - Global Ideas - 2016-08-26 17:01:00</a:t>
                      </a:r>
                      <a:r>
                        <a:rPr lang="en-US" sz="1000"/>
                        <a:t>
On 18 December 1979 the first group of about 80 orphans from #Namibia arrived in the snowy winter of the East German capital of Berlin. Some of them were between 3 to 5 years old. In the following years (until 1988), a total of 430 children came to GDR. This is their story.</a:t>
                      </a:r>
                      <a:endParaRPr lang="en-US" sz="1000"/>
                    </a:p>
                  </a:txBody>
                  <a:tcPr/>
                </a:tc>
                <a:tc>
                  <a:txBody>
                    <a:bodyPr/>
                    <a:lstStyle/>
                    <a:p>
                      <a:r>
                        <a:rPr lang="en-US" sz="1000"/>
                        <a:t>614</a:t>
                      </a:r>
                      <a:endParaRPr lang="en-US" sz="1000"/>
                    </a:p>
                  </a:txBody>
                  <a:tcPr/>
                </a:tc>
                <a:tc>
                  <a:txBody>
                    <a:bodyPr/>
                    <a:lstStyle/>
                    <a:p>
                      <a:r>
                        <a:rPr lang="en-US" sz="1000"/>
                        <a:t>46</a:t>
                      </a:r>
                      <a:endParaRPr lang="en-US" sz="1000"/>
                    </a:p>
                  </a:txBody>
                  <a:tcPr/>
                </a:tc>
                <a:tc>
                  <a:txBody>
                    <a:bodyPr/>
                    <a:lstStyle/>
                    <a:p>
                      <a:r>
                        <a:rPr lang="en-US" sz="1000"/>
                        <a:t>20</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3827</a:t>
                      </a:r>
                      <a:endParaRPr lang="en-US" sz="1000"/>
                    </a:p>
                  </a:txBody>
                  <a:tcPr/>
                </a:tc>
                <a:tc>
                  <a:txBody>
                    <a:bodyPr/>
                    <a:lstStyle/>
                    <a:p>
                      <a:r>
                        <a:rPr lang="en-US" sz="1000"/>
                        <a:t>3827</a:t>
                      </a:r>
                      <a:endParaRPr lang="en-US" sz="1000"/>
                    </a:p>
                  </a:txBody>
                  <a:tcPr/>
                </a:tc>
                <a:tc>
                  <a:txBody>
                    <a:bodyPr/>
                    <a:lstStyle/>
                    <a:p>
                      <a:r>
                        <a:rPr lang="en-US" sz="1000"/>
                        <a:t>0</a:t>
                      </a:r>
                      <a:endParaRPr lang="en-US" sz="1000"/>
                    </a:p>
                  </a:txBody>
                  <a:tcPr/>
                </a:tc>
                <a:tc>
                  <a:txBody>
                    <a:bodyPr/>
                    <a:lstStyle/>
                    <a:p>
                      <a:r>
                        <a:rPr lang="en-US" sz="1000"/>
                        <a:t>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1380959"/>
                  </a:ext>
                </a:extLst>
              </a:tr>
              <a:tr h="370840">
                <a:tc>
                  <a:txBody>
                    <a:bodyPr/>
                    <a:lstStyle/>
                    <a:p>
                      <a:r>
                        <a:rPr lang="en-US" sz="1000" b="1"/>
                        <a:t>DW - Global Ideas - 2016-08-26 10:25:55</a:t>
                      </a:r>
                      <a:r>
                        <a:rPr lang="en-US" sz="1000"/>
                        <a:t>
A #pearl of this weight can be worth up to $100m... yet a fisherman kept it under his bed for a decade! via DW - Made in Germany</a:t>
                      </a:r>
                      <a:endParaRPr lang="en-US" sz="1000"/>
                    </a:p>
                  </a:txBody>
                  <a:tcPr/>
                </a:tc>
                <a:tc>
                  <a:txBody>
                    <a:bodyPr/>
                    <a:lstStyle/>
                    <a:p>
                      <a:r>
                        <a:rPr lang="en-US" sz="1000"/>
                        <a:t>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97585832"/>
                  </a:ext>
                </a:extLst>
              </a:tr>
              <a:tr h="370840">
                <a:tc>
                  <a:txBody>
                    <a:bodyPr/>
                    <a:lstStyle/>
                    <a:p>
                      <a:r>
                        <a:rPr lang="en-US" sz="1000" b="1"/>
                        <a:t>DW - Global Ideas - 2016-08-26 10:13:00</a:t>
                      </a:r>
                      <a:r>
                        <a:rPr lang="en-US" sz="1000"/>
                        <a:t>
Poo can do a lot to save the climate. Now, a #biogas digester from Zimbabwe converts cattle dung and waste from pigs and chickens into methane gas for cooking.</a:t>
                      </a:r>
                      <a:endParaRPr lang="en-US" sz="1000"/>
                    </a:p>
                  </a:txBody>
                  <a:tcPr/>
                </a:tc>
                <a:tc>
                  <a:txBody>
                    <a:bodyPr/>
                    <a:lstStyle/>
                    <a:p>
                      <a:r>
                        <a:rPr lang="en-US" sz="1000"/>
                        <a:t>7095</a:t>
                      </a:r>
                      <a:endParaRPr lang="en-US" sz="1000"/>
                    </a:p>
                  </a:txBody>
                  <a:tcPr/>
                </a:tc>
                <a:tc>
                  <a:txBody>
                    <a:bodyPr/>
                    <a:lstStyle/>
                    <a:p>
                      <a:r>
                        <a:rPr lang="en-US" sz="1000"/>
                        <a:t>347</a:t>
                      </a:r>
                      <a:endParaRPr lang="en-US" sz="1000"/>
                    </a:p>
                  </a:txBody>
                  <a:tcPr/>
                </a:tc>
                <a:tc>
                  <a:txBody>
                    <a:bodyPr/>
                    <a:lstStyle/>
                    <a:p>
                      <a:r>
                        <a:rPr lang="en-US" sz="1000"/>
                        <a:t>232</a:t>
                      </a:r>
                      <a:endParaRPr lang="en-US" sz="1000"/>
                    </a:p>
                  </a:txBody>
                  <a:tcPr/>
                </a:tc>
                <a:tc>
                  <a:txBody>
                    <a:bodyPr/>
                    <a:lstStyle/>
                    <a:p>
                      <a:r>
                        <a:rPr lang="en-US" sz="1000"/>
                        <a:t>6</a:t>
                      </a:r>
                      <a:endParaRPr lang="en-US" sz="1000"/>
                    </a:p>
                  </a:txBody>
                  <a:tcPr/>
                </a:tc>
                <a:tc>
                  <a:txBody>
                    <a:bodyPr/>
                    <a:lstStyle/>
                    <a:p>
                      <a:r>
                        <a:rPr lang="en-US" sz="1000"/>
                        <a:t>84</a:t>
                      </a:r>
                      <a:endParaRPr lang="en-US" sz="1000"/>
                    </a:p>
                  </a:txBody>
                  <a:tcPr/>
                </a:tc>
                <a:tc>
                  <a:txBody>
                    <a:bodyPr/>
                    <a:lstStyle/>
                    <a:p>
                      <a:r>
                        <a:rPr lang="en-US" sz="1000"/>
                        <a:t>29255</a:t>
                      </a:r>
                      <a:endParaRPr lang="en-US" sz="1000"/>
                    </a:p>
                  </a:txBody>
                  <a:tcPr/>
                </a:tc>
                <a:tc>
                  <a:txBody>
                    <a:bodyPr/>
                    <a:lstStyle/>
                    <a:p>
                      <a:r>
                        <a:rPr lang="en-US" sz="1000"/>
                        <a:t>29255</a:t>
                      </a:r>
                      <a:endParaRPr lang="en-US" sz="1000"/>
                    </a:p>
                  </a:txBody>
                  <a:tcPr/>
                </a:tc>
                <a:tc>
                  <a:txBody>
                    <a:bodyPr/>
                    <a:lstStyle/>
                    <a:p>
                      <a:r>
                        <a:rPr lang="en-US" sz="1000"/>
                        <a:t>0</a:t>
                      </a:r>
                      <a:endParaRPr lang="en-US" sz="1000"/>
                    </a:p>
                  </a:txBody>
                  <a:tcPr/>
                </a:tc>
                <a:tc>
                  <a:txBody>
                    <a:bodyPr/>
                    <a:lstStyle/>
                    <a:p>
                      <a:r>
                        <a:rPr lang="en-US" sz="1000"/>
                        <a:t>928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37175462"/>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539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6076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723675768"/>
                    </a:ext>
                  </a:extLst>
                </a:gridCol>
                <a:gridCol w="576072">
                  <a:extLst>
                    <a:ext uri="{9D8B030D-6E8A-4147-A177-3AD203B41FA5}">
                      <a16:colId xmlns:a16="http://schemas.microsoft.com/office/drawing/2014/main" val="220513075"/>
                    </a:ext>
                  </a:extLst>
                </a:gridCol>
                <a:gridCol w="576072">
                  <a:extLst>
                    <a:ext uri="{9D8B030D-6E8A-4147-A177-3AD203B41FA5}">
                      <a16:colId xmlns:a16="http://schemas.microsoft.com/office/drawing/2014/main" val="2093927760"/>
                    </a:ext>
                  </a:extLst>
                </a:gridCol>
                <a:gridCol w="576072">
                  <a:extLst>
                    <a:ext uri="{9D8B030D-6E8A-4147-A177-3AD203B41FA5}">
                      <a16:colId xmlns:a16="http://schemas.microsoft.com/office/drawing/2014/main" val="2203677472"/>
                    </a:ext>
                  </a:extLst>
                </a:gridCol>
                <a:gridCol w="576072">
                  <a:extLst>
                    <a:ext uri="{9D8B030D-6E8A-4147-A177-3AD203B41FA5}">
                      <a16:colId xmlns:a16="http://schemas.microsoft.com/office/drawing/2014/main" val="1831837877"/>
                    </a:ext>
                  </a:extLst>
                </a:gridCol>
                <a:gridCol w="576072">
                  <a:extLst>
                    <a:ext uri="{9D8B030D-6E8A-4147-A177-3AD203B41FA5}">
                      <a16:colId xmlns:a16="http://schemas.microsoft.com/office/drawing/2014/main" val="1326311670"/>
                    </a:ext>
                  </a:extLst>
                </a:gridCol>
                <a:gridCol w="576072">
                  <a:extLst>
                    <a:ext uri="{9D8B030D-6E8A-4147-A177-3AD203B41FA5}">
                      <a16:colId xmlns:a16="http://schemas.microsoft.com/office/drawing/2014/main" val="1979206359"/>
                    </a:ext>
                  </a:extLst>
                </a:gridCol>
                <a:gridCol w="576072">
                  <a:extLst>
                    <a:ext uri="{9D8B030D-6E8A-4147-A177-3AD203B41FA5}">
                      <a16:colId xmlns:a16="http://schemas.microsoft.com/office/drawing/2014/main" val="1282402843"/>
                    </a:ext>
                  </a:extLst>
                </a:gridCol>
                <a:gridCol w="576072">
                  <a:extLst>
                    <a:ext uri="{9D8B030D-6E8A-4147-A177-3AD203B41FA5}">
                      <a16:colId xmlns:a16="http://schemas.microsoft.com/office/drawing/2014/main" val="300653820"/>
                    </a:ext>
                  </a:extLst>
                </a:gridCol>
                <a:gridCol w="576072">
                  <a:extLst>
                    <a:ext uri="{9D8B030D-6E8A-4147-A177-3AD203B41FA5}">
                      <a16:colId xmlns:a16="http://schemas.microsoft.com/office/drawing/2014/main" val="249464080"/>
                    </a:ext>
                  </a:extLst>
                </a:gridCol>
                <a:gridCol w="658368">
                  <a:extLst>
                    <a:ext uri="{9D8B030D-6E8A-4147-A177-3AD203B41FA5}">
                      <a16:colId xmlns:a16="http://schemas.microsoft.com/office/drawing/2014/main" val="3804540714"/>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93432725"/>
                  </a:ext>
                </a:extLst>
              </a:tr>
              <a:tr h="370840">
                <a:tc>
                  <a:txBody>
                    <a:bodyPr/>
                    <a:lstStyle/>
                    <a:p>
                      <a:r>
                        <a:rPr lang="en-US" sz="1000" b="1"/>
                        <a:t>DW - Global Ideas - 2016-08-25 19:10:00</a:t>
                      </a:r>
                      <a:r>
                        <a:rPr lang="en-US" sz="1000"/>
                        <a:t>
Providing enough food for everyone in #Nigeria is quite a challenge, especially in cities. That's when Angel Adelaja comes in, a young woman in Abuja. With her startup "Fresh Direct", she builds greenhouses and helps farmers by providing them with new equipment. She also invented a new, sustainable watering system.</a:t>
                      </a:r>
                      <a:endParaRPr lang="en-US" sz="1000"/>
                    </a:p>
                  </a:txBody>
                  <a:tcPr/>
                </a:tc>
                <a:tc>
                  <a:txBody>
                    <a:bodyPr/>
                    <a:lstStyle/>
                    <a:p>
                      <a:r>
                        <a:rPr lang="en-US" sz="1000"/>
                        <a:t>2240</a:t>
                      </a:r>
                      <a:endParaRPr lang="en-US" sz="1000"/>
                    </a:p>
                  </a:txBody>
                  <a:tcPr/>
                </a:tc>
                <a:tc>
                  <a:txBody>
                    <a:bodyPr/>
                    <a:lstStyle/>
                    <a:p>
                      <a:r>
                        <a:rPr lang="en-US" sz="1000"/>
                        <a:t>199</a:t>
                      </a:r>
                      <a:endParaRPr lang="en-US" sz="1000"/>
                    </a:p>
                  </a:txBody>
                  <a:tcPr/>
                </a:tc>
                <a:tc>
                  <a:txBody>
                    <a:bodyPr/>
                    <a:lstStyle/>
                    <a:p>
                      <a:r>
                        <a:rPr lang="en-US" sz="1000"/>
                        <a:t>102</a:t>
                      </a:r>
                      <a:endParaRPr lang="en-US" sz="1000"/>
                    </a:p>
                  </a:txBody>
                  <a:tcPr/>
                </a:tc>
                <a:tc>
                  <a:txBody>
                    <a:bodyPr/>
                    <a:lstStyle/>
                    <a:p>
                      <a:r>
                        <a:rPr lang="en-US" sz="1000"/>
                        <a:t>7</a:t>
                      </a:r>
                      <a:endParaRPr lang="en-US" sz="1000"/>
                    </a:p>
                  </a:txBody>
                  <a:tcPr/>
                </a:tc>
                <a:tc>
                  <a:txBody>
                    <a:bodyPr/>
                    <a:lstStyle/>
                    <a:p>
                      <a:r>
                        <a:rPr lang="en-US" sz="1000"/>
                        <a:t>44</a:t>
                      </a:r>
                      <a:endParaRPr lang="en-US" sz="1000"/>
                    </a:p>
                  </a:txBody>
                  <a:tcPr/>
                </a:tc>
                <a:tc>
                  <a:txBody>
                    <a:bodyPr/>
                    <a:lstStyle/>
                    <a:p>
                      <a:r>
                        <a:rPr lang="en-US" sz="1000"/>
                        <a:t>12252</a:t>
                      </a:r>
                      <a:endParaRPr lang="en-US" sz="1000"/>
                    </a:p>
                  </a:txBody>
                  <a:tcPr/>
                </a:tc>
                <a:tc>
                  <a:txBody>
                    <a:bodyPr/>
                    <a:lstStyle/>
                    <a:p>
                      <a:r>
                        <a:rPr lang="en-US" sz="1000"/>
                        <a:t>12252</a:t>
                      </a:r>
                      <a:endParaRPr lang="en-US" sz="1000"/>
                    </a:p>
                  </a:txBody>
                  <a:tcPr/>
                </a:tc>
                <a:tc>
                  <a:txBody>
                    <a:bodyPr/>
                    <a:lstStyle/>
                    <a:p>
                      <a:r>
                        <a:rPr lang="en-US" sz="1000"/>
                        <a:t>0</a:t>
                      </a:r>
                      <a:endParaRPr lang="en-US" sz="1000"/>
                    </a:p>
                  </a:txBody>
                  <a:tcPr/>
                </a:tc>
                <a:tc>
                  <a:txBody>
                    <a:bodyPr/>
                    <a:lstStyle/>
                    <a:p>
                      <a:r>
                        <a:rPr lang="en-US" sz="1000"/>
                        <a:t>333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27176993"/>
                  </a:ext>
                </a:extLst>
              </a:tr>
              <a:tr h="370840">
                <a:tc>
                  <a:txBody>
                    <a:bodyPr/>
                    <a:lstStyle/>
                    <a:p>
                      <a:r>
                        <a:rPr lang="en-US" sz="1000" b="1"/>
                        <a:t>DW - Global Ideas - 2016-08-25 13:07:00</a:t>
                      </a:r>
                      <a:r>
                        <a:rPr lang="en-US" sz="1000"/>
                        <a:t>
Rwanda's economy needs a lot of power. But outages are a common problem, so many people use a diesel generator, which is expensive and bad for the environment. The government promised to close the electricity gap by 2017. With projects like the Rwamagana Solar Farm.</a:t>
                      </a:r>
                      <a:endParaRPr lang="en-US" sz="1000"/>
                    </a:p>
                  </a:txBody>
                  <a:tcPr/>
                </a:tc>
                <a:tc>
                  <a:txBody>
                    <a:bodyPr/>
                    <a:lstStyle/>
                    <a:p>
                      <a:r>
                        <a:rPr lang="en-US" sz="1000"/>
                        <a:t>1613</a:t>
                      </a:r>
                      <a:endParaRPr lang="en-US" sz="1000"/>
                    </a:p>
                  </a:txBody>
                  <a:tcPr/>
                </a:tc>
                <a:tc>
                  <a:txBody>
                    <a:bodyPr/>
                    <a:lstStyle/>
                    <a:p>
                      <a:r>
                        <a:rPr lang="en-US" sz="1000"/>
                        <a:t>118</a:t>
                      </a:r>
                      <a:endParaRPr lang="en-US" sz="1000"/>
                    </a:p>
                  </a:txBody>
                  <a:tcPr/>
                </a:tc>
                <a:tc>
                  <a:txBody>
                    <a:bodyPr/>
                    <a:lstStyle/>
                    <a:p>
                      <a:r>
                        <a:rPr lang="en-US" sz="1000"/>
                        <a:t>74</a:t>
                      </a:r>
                      <a:endParaRPr lang="en-US" sz="1000"/>
                    </a:p>
                  </a:txBody>
                  <a:tcPr/>
                </a:tc>
                <a:tc>
                  <a:txBody>
                    <a:bodyPr/>
                    <a:lstStyle/>
                    <a:p>
                      <a:r>
                        <a:rPr lang="en-US" sz="1000"/>
                        <a:t>2</a:t>
                      </a:r>
                      <a:endParaRPr lang="en-US" sz="1000"/>
                    </a:p>
                  </a:txBody>
                  <a:tcPr/>
                </a:tc>
                <a:tc>
                  <a:txBody>
                    <a:bodyPr/>
                    <a:lstStyle/>
                    <a:p>
                      <a:r>
                        <a:rPr lang="en-US" sz="1000"/>
                        <a:t>20</a:t>
                      </a:r>
                      <a:endParaRPr lang="en-US" sz="1000"/>
                    </a:p>
                  </a:txBody>
                  <a:tcPr/>
                </a:tc>
                <a:tc>
                  <a:txBody>
                    <a:bodyPr/>
                    <a:lstStyle/>
                    <a:p>
                      <a:r>
                        <a:rPr lang="en-US" sz="1000"/>
                        <a:t>8157</a:t>
                      </a:r>
                      <a:endParaRPr lang="en-US" sz="1000"/>
                    </a:p>
                  </a:txBody>
                  <a:tcPr/>
                </a:tc>
                <a:tc>
                  <a:txBody>
                    <a:bodyPr/>
                    <a:lstStyle/>
                    <a:p>
                      <a:r>
                        <a:rPr lang="en-US" sz="1000"/>
                        <a:t>8157</a:t>
                      </a:r>
                      <a:endParaRPr lang="en-US" sz="1000"/>
                    </a:p>
                  </a:txBody>
                  <a:tcPr/>
                </a:tc>
                <a:tc>
                  <a:txBody>
                    <a:bodyPr/>
                    <a:lstStyle/>
                    <a:p>
                      <a:r>
                        <a:rPr lang="en-US" sz="1000"/>
                        <a:t>0</a:t>
                      </a:r>
                      <a:endParaRPr lang="en-US" sz="1000"/>
                    </a:p>
                  </a:txBody>
                  <a:tcPr/>
                </a:tc>
                <a:tc>
                  <a:txBody>
                    <a:bodyPr/>
                    <a:lstStyle/>
                    <a:p>
                      <a:r>
                        <a:rPr lang="en-US" sz="1000"/>
                        <a:t>233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34800179"/>
                  </a:ext>
                </a:extLst>
              </a:tr>
              <a:tr h="370840">
                <a:tc>
                  <a:txBody>
                    <a:bodyPr/>
                    <a:lstStyle/>
                    <a:p>
                      <a:r>
                        <a:rPr lang="en-US" sz="1000" b="1"/>
                        <a:t>DW - Global Ideas - 2016-08-24 19:52:00</a:t>
                      </a:r>
                      <a:r>
                        <a:rPr lang="en-US" sz="1000"/>
                        <a:t>
If you have just a few minutes left today, this is how to spend them: www.dw.com/saigas You won't regret it.</a:t>
                      </a:r>
                      <a:endParaRPr lang="en-US" sz="1000"/>
                    </a:p>
                  </a:txBody>
                  <a:tcPr/>
                </a:tc>
                <a:tc>
                  <a:txBody>
                    <a:bodyPr/>
                    <a:lstStyle/>
                    <a:p>
                      <a:r>
                        <a:rPr lang="en-US" sz="1000"/>
                        <a:t>933</a:t>
                      </a:r>
                      <a:endParaRPr lang="en-US" sz="1000"/>
                    </a:p>
                  </a:txBody>
                  <a:tcPr/>
                </a:tc>
                <a:tc>
                  <a:txBody>
                    <a:bodyPr/>
                    <a:lstStyle/>
                    <a:p>
                      <a:r>
                        <a:rPr lang="en-US" sz="1000"/>
                        <a:t>145</a:t>
                      </a:r>
                      <a:endParaRPr lang="en-US" sz="1000"/>
                    </a:p>
                  </a:txBody>
                  <a:tcPr/>
                </a:tc>
                <a:tc>
                  <a:txBody>
                    <a:bodyPr/>
                    <a:lstStyle/>
                    <a:p>
                      <a:r>
                        <a:rPr lang="en-US" sz="1000"/>
                        <a:t>89</a:t>
                      </a:r>
                      <a:endParaRPr lang="en-US" sz="1000"/>
                    </a:p>
                  </a:txBody>
                  <a:tcPr/>
                </a:tc>
                <a:tc>
                  <a:txBody>
                    <a:bodyPr/>
                    <a:lstStyle/>
                    <a:p>
                      <a:r>
                        <a:rPr lang="en-US" sz="1000"/>
                        <a:t>1</a:t>
                      </a:r>
                      <a:endParaRPr lang="en-US" sz="1000"/>
                    </a:p>
                  </a:txBody>
                  <a:tcPr/>
                </a:tc>
                <a:tc>
                  <a:txBody>
                    <a:bodyPr/>
                    <a:lstStyle/>
                    <a:p>
                      <a:r>
                        <a:rPr lang="en-US" sz="1000"/>
                        <a:t>13</a:t>
                      </a:r>
                      <a:endParaRPr lang="en-US" sz="1000"/>
                    </a:p>
                  </a:txBody>
                  <a:tcPr/>
                </a:tc>
                <a:tc>
                  <a:txBody>
                    <a:bodyPr/>
                    <a:lstStyle/>
                    <a:p>
                      <a:r>
                        <a:rPr lang="en-US" sz="1000"/>
                        <a:t>7884</a:t>
                      </a:r>
                      <a:endParaRPr lang="en-US" sz="1000"/>
                    </a:p>
                  </a:txBody>
                  <a:tcPr/>
                </a:tc>
                <a:tc>
                  <a:txBody>
                    <a:bodyPr/>
                    <a:lstStyle/>
                    <a:p>
                      <a:r>
                        <a:rPr lang="en-US" sz="1000"/>
                        <a:t>7884</a:t>
                      </a:r>
                      <a:endParaRPr lang="en-US" sz="1000"/>
                    </a:p>
                  </a:txBody>
                  <a:tcPr/>
                </a:tc>
                <a:tc>
                  <a:txBody>
                    <a:bodyPr/>
                    <a:lstStyle/>
                    <a:p>
                      <a:r>
                        <a:rPr lang="en-US" sz="1000"/>
                        <a:t>0</a:t>
                      </a:r>
                      <a:endParaRPr lang="en-US" sz="1000"/>
                    </a:p>
                  </a:txBody>
                  <a:tcPr/>
                </a:tc>
                <a:tc>
                  <a:txBody>
                    <a:bodyPr/>
                    <a:lstStyle/>
                    <a:p>
                      <a:r>
                        <a:rPr lang="en-US" sz="1000"/>
                        <a:t>329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00583221"/>
                  </a:ext>
                </a:extLst>
              </a:tr>
              <a:tr h="370840">
                <a:tc>
                  <a:txBody>
                    <a:bodyPr/>
                    <a:lstStyle/>
                    <a:p>
                      <a:r>
                        <a:rPr lang="en-US" sz="1000" b="1"/>
                        <a:t>DW - Global Ideas - 2016-08-23 15:01:00</a:t>
                      </a:r>
                      <a:r>
                        <a:rPr lang="en-US" sz="1000"/>
                        <a:t>
There's a tree in #Kenya has the power to fight #cancer. But illegal logging has made the tree an #endangered species.</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92</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7246</a:t>
                      </a:r>
                      <a:endParaRPr lang="en-US" sz="1000"/>
                    </a:p>
                  </a:txBody>
                  <a:tcPr/>
                </a:tc>
                <a:tc>
                  <a:txBody>
                    <a:bodyPr/>
                    <a:lstStyle/>
                    <a:p>
                      <a:r>
                        <a:rPr lang="en-US" sz="1000"/>
                        <a:t>7246</a:t>
                      </a:r>
                      <a:endParaRPr lang="en-US" sz="1000"/>
                    </a:p>
                  </a:txBody>
                  <a:tcPr/>
                </a:tc>
                <a:tc>
                  <a:txBody>
                    <a:bodyPr/>
                    <a:lstStyle/>
                    <a:p>
                      <a:r>
                        <a:rPr lang="en-US" sz="1000"/>
                        <a:t>0</a:t>
                      </a:r>
                      <a:endParaRPr lang="en-US" sz="1000"/>
                    </a:p>
                  </a:txBody>
                  <a:tcPr/>
                </a:tc>
                <a:tc>
                  <a:txBody>
                    <a:bodyPr/>
                    <a:lstStyle/>
                    <a:p>
                      <a:r>
                        <a:rPr lang="en-US" sz="1000"/>
                        <a:t>220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75778705"/>
                  </a:ext>
                </a:extLst>
              </a:tr>
              <a:tr h="370840">
                <a:tc>
                  <a:txBody>
                    <a:bodyPr/>
                    <a:lstStyle/>
                    <a:p>
                      <a:r>
                        <a:rPr lang="en-US" sz="1000" b="1"/>
                        <a:t>DW - Global Ideas - 2016-08-23 12:51:00</a:t>
                      </a:r>
                      <a:r>
                        <a:rPr lang="en-US" sz="1000"/>
                        <a:t>
This Saiga antelope is just a few hours old. Seeing it is a wonder, last year almost 90 percent of the antelope's population died due to still unclear reasons. We accompanied a team of researcher on their way to the Kazakh steppe to find the last of the Saigas. Click the link to be part of this expedition: dw.com/saigas</a:t>
                      </a:r>
                      <a:endParaRPr lang="en-US" sz="1000"/>
                    </a:p>
                  </a:txBody>
                  <a:tcPr/>
                </a:tc>
                <a:tc>
                  <a:txBody>
                    <a:bodyPr/>
                    <a:lstStyle/>
                    <a:p>
                      <a:r>
                        <a:rPr lang="en-US" sz="1000"/>
                        <a:t>97879</a:t>
                      </a:r>
                      <a:endParaRPr lang="en-US" sz="1000"/>
                    </a:p>
                  </a:txBody>
                  <a:tcPr/>
                </a:tc>
                <a:tc>
                  <a:txBody>
                    <a:bodyPr/>
                    <a:lstStyle/>
                    <a:p>
                      <a:r>
                        <a:rPr lang="en-US" sz="1000"/>
                        <a:t>9031</a:t>
                      </a:r>
                      <a:endParaRPr lang="en-US" sz="1000"/>
                    </a:p>
                  </a:txBody>
                  <a:tcPr/>
                </a:tc>
                <a:tc>
                  <a:txBody>
                    <a:bodyPr/>
                    <a:lstStyle/>
                    <a:p>
                      <a:r>
                        <a:rPr lang="en-US" sz="1000"/>
                        <a:t>3392</a:t>
                      </a:r>
                      <a:endParaRPr lang="en-US" sz="1000"/>
                    </a:p>
                  </a:txBody>
                  <a:tcPr/>
                </a:tc>
                <a:tc>
                  <a:txBody>
                    <a:bodyPr/>
                    <a:lstStyle/>
                    <a:p>
                      <a:r>
                        <a:rPr lang="en-US" sz="1000"/>
                        <a:t>36</a:t>
                      </a:r>
                      <a:endParaRPr lang="en-US" sz="1000"/>
                    </a:p>
                  </a:txBody>
                  <a:tcPr/>
                </a:tc>
                <a:tc>
                  <a:txBody>
                    <a:bodyPr/>
                    <a:lstStyle/>
                    <a:p>
                      <a:r>
                        <a:rPr lang="en-US" sz="1000"/>
                        <a:t>344</a:t>
                      </a:r>
                      <a:endParaRPr lang="en-US" sz="1000"/>
                    </a:p>
                  </a:txBody>
                  <a:tcPr/>
                </a:tc>
                <a:tc>
                  <a:txBody>
                    <a:bodyPr/>
                    <a:lstStyle/>
                    <a:p>
                      <a:r>
                        <a:rPr lang="en-US" sz="1000"/>
                        <a:t>277838</a:t>
                      </a:r>
                      <a:endParaRPr lang="en-US" sz="1000"/>
                    </a:p>
                  </a:txBody>
                  <a:tcPr/>
                </a:tc>
                <a:tc>
                  <a:txBody>
                    <a:bodyPr/>
                    <a:lstStyle/>
                    <a:p>
                      <a:r>
                        <a:rPr lang="en-US" sz="1000"/>
                        <a:t>41319</a:t>
                      </a:r>
                      <a:endParaRPr lang="en-US" sz="1000"/>
                    </a:p>
                  </a:txBody>
                  <a:tcPr/>
                </a:tc>
                <a:tc>
                  <a:txBody>
                    <a:bodyPr/>
                    <a:lstStyle/>
                    <a:p>
                      <a:r>
                        <a:rPr lang="en-US" sz="1000"/>
                        <a:t>236519</a:t>
                      </a:r>
                      <a:endParaRPr lang="en-US" sz="1000"/>
                    </a:p>
                  </a:txBody>
                  <a:tcPr/>
                </a:tc>
                <a:tc>
                  <a:txBody>
                    <a:bodyPr/>
                    <a:lstStyle/>
                    <a:p>
                      <a:r>
                        <a:rPr lang="en-US" sz="1000"/>
                        <a:t>23133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44255090"/>
                  </a:ext>
                </a:extLst>
              </a:tr>
              <a:tr h="370840">
                <a:tc>
                  <a:txBody>
                    <a:bodyPr/>
                    <a:lstStyle/>
                    <a:p>
                      <a:r>
                        <a:rPr lang="en-US" sz="1000" b="1"/>
                        <a:t>DW - Global Ideas - 2016-08-23 05:58:00</a:t>
                      </a:r>
                      <a:r>
                        <a:rPr lang="en-US" sz="1000"/>
                        <a:t>
#GoodMorning! Are you in for a nice #sunrise and a journey? Join us and have fun: dw.com/saigas #Saigas</a:t>
                      </a:r>
                      <a:endParaRPr lang="en-US" sz="1000"/>
                    </a:p>
                  </a:txBody>
                  <a:tcPr/>
                </a:tc>
                <a:tc>
                  <a:txBody>
                    <a:bodyPr/>
                    <a:lstStyle/>
                    <a:p>
                      <a:r>
                        <a:rPr lang="en-US" sz="1000"/>
                        <a:t>848</a:t>
                      </a:r>
                      <a:endParaRPr lang="en-US" sz="1000"/>
                    </a:p>
                  </a:txBody>
                  <a:tcPr/>
                </a:tc>
                <a:tc>
                  <a:txBody>
                    <a:bodyPr/>
                    <a:lstStyle/>
                    <a:p>
                      <a:r>
                        <a:rPr lang="en-US" sz="1000"/>
                        <a:t>85</a:t>
                      </a:r>
                      <a:endParaRPr lang="en-US" sz="1000"/>
                    </a:p>
                  </a:txBody>
                  <a:tcPr/>
                </a:tc>
                <a:tc>
                  <a:txBody>
                    <a:bodyPr/>
                    <a:lstStyle/>
                    <a:p>
                      <a:r>
                        <a:rPr lang="en-US" sz="1000"/>
                        <a:t>39</a:t>
                      </a:r>
                      <a:endParaRPr lang="en-US" sz="1000"/>
                    </a:p>
                  </a:txBody>
                  <a:tcPr/>
                </a:tc>
                <a:tc>
                  <a:txBody>
                    <a:bodyPr/>
                    <a:lstStyle/>
                    <a:p>
                      <a:r>
                        <a:rPr lang="en-US" sz="1000"/>
                        <a:t>3</a:t>
                      </a:r>
                      <a:endParaRPr lang="en-US" sz="1000"/>
                    </a:p>
                  </a:txBody>
                  <a:tcPr/>
                </a:tc>
                <a:tc>
                  <a:txBody>
                    <a:bodyPr/>
                    <a:lstStyle/>
                    <a:p>
                      <a:r>
                        <a:rPr lang="en-US" sz="1000"/>
                        <a:t>5</a:t>
                      </a:r>
                      <a:endParaRPr lang="en-US" sz="1000"/>
                    </a:p>
                  </a:txBody>
                  <a:tcPr/>
                </a:tc>
                <a:tc>
                  <a:txBody>
                    <a:bodyPr/>
                    <a:lstStyle/>
                    <a:p>
                      <a:r>
                        <a:rPr lang="en-US" sz="1000"/>
                        <a:t>5734</a:t>
                      </a:r>
                      <a:endParaRPr lang="en-US" sz="1000"/>
                    </a:p>
                  </a:txBody>
                  <a:tcPr/>
                </a:tc>
                <a:tc>
                  <a:txBody>
                    <a:bodyPr/>
                    <a:lstStyle/>
                    <a:p>
                      <a:r>
                        <a:rPr lang="en-US" sz="1000"/>
                        <a:t>5734</a:t>
                      </a:r>
                      <a:endParaRPr lang="en-US" sz="1000"/>
                    </a:p>
                  </a:txBody>
                  <a:tcPr/>
                </a:tc>
                <a:tc>
                  <a:txBody>
                    <a:bodyPr/>
                    <a:lstStyle/>
                    <a:p>
                      <a:r>
                        <a:rPr lang="en-US" sz="1000"/>
                        <a:t>0</a:t>
                      </a:r>
                      <a:endParaRPr lang="en-US" sz="1000"/>
                    </a:p>
                  </a:txBody>
                  <a:tcPr/>
                </a:tc>
                <a:tc>
                  <a:txBody>
                    <a:bodyPr/>
                    <a:lstStyle/>
                    <a:p>
                      <a:r>
                        <a:rPr lang="en-US" sz="1000"/>
                        <a:t>136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98816569"/>
                  </a:ext>
                </a:extLst>
              </a:tr>
              <a:tr h="370840">
                <a:tc>
                  <a:txBody>
                    <a:bodyPr/>
                    <a:lstStyle/>
                    <a:p>
                      <a:r>
                        <a:rPr lang="en-US" sz="1000" b="1"/>
                        <a:t>DW - Global Ideas - 2016-08-22 15:01:00</a:t>
                      </a:r>
                      <a:r>
                        <a:rPr lang="en-US" sz="1000"/>
                        <a:t>
Is it #murder if a #chimpanzee kills a fellow #chimp? https://soundcloud.com/deutsche-welle-in-english/living-planet-a-chimp-on-trial #MakingAMurderer #LivingPlanet</a:t>
                      </a:r>
                      <a:endParaRPr lang="en-US" sz="1000"/>
                    </a:p>
                  </a:txBody>
                  <a:tcPr/>
                </a:tc>
                <a:tc>
                  <a:txBody>
                    <a:bodyPr/>
                    <a:lstStyle/>
                    <a:p>
                      <a:r>
                        <a:rPr lang="en-US" sz="1000"/>
                        <a:t>1710</a:t>
                      </a:r>
                      <a:endParaRPr lang="en-US" sz="1000"/>
                    </a:p>
                  </a:txBody>
                  <a:tcPr/>
                </a:tc>
                <a:tc>
                  <a:txBody>
                    <a:bodyPr/>
                    <a:lstStyle/>
                    <a:p>
                      <a:r>
                        <a:rPr lang="en-US" sz="1000"/>
                        <a:t>99</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7037</a:t>
                      </a:r>
                      <a:endParaRPr lang="en-US" sz="1000"/>
                    </a:p>
                  </a:txBody>
                  <a:tcPr/>
                </a:tc>
                <a:tc>
                  <a:txBody>
                    <a:bodyPr/>
                    <a:lstStyle/>
                    <a:p>
                      <a:r>
                        <a:rPr lang="en-US" sz="1000"/>
                        <a:t>7037</a:t>
                      </a:r>
                      <a:endParaRPr lang="en-US" sz="1000"/>
                    </a:p>
                  </a:txBody>
                  <a:tcPr/>
                </a:tc>
                <a:tc>
                  <a:txBody>
                    <a:bodyPr/>
                    <a:lstStyle/>
                    <a:p>
                      <a:r>
                        <a:rPr lang="en-US" sz="1000"/>
                        <a:t>0</a:t>
                      </a:r>
                      <a:endParaRPr lang="en-US" sz="1000"/>
                    </a:p>
                  </a:txBody>
                  <a:tcPr/>
                </a:tc>
                <a:tc>
                  <a:txBody>
                    <a:bodyPr/>
                    <a:lstStyle/>
                    <a:p>
                      <a:r>
                        <a:rPr lang="en-US" sz="1000"/>
                        <a:t>130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97563598"/>
                  </a:ext>
                </a:extLst>
              </a:tr>
              <a:tr h="370840">
                <a:tc>
                  <a:txBody>
                    <a:bodyPr/>
                    <a:lstStyle/>
                    <a:p>
                      <a:r>
                        <a:rPr lang="en-US" sz="1000" b="1"/>
                        <a:t>DW - Global Ideas - 2016-08-21 17:13:00</a:t>
                      </a:r>
                      <a:r>
                        <a:rPr lang="en-US" sz="1000"/>
                        <a:t>
South Africa used to be home to millions of penguins. Today, just a fraction is left due to overfishing, oil spills and plastic waste. Could tourism be the birds' last hope?</a:t>
                      </a:r>
                      <a:endParaRPr lang="en-US" sz="1000"/>
                    </a:p>
                  </a:txBody>
                  <a:tcPr/>
                </a:tc>
                <a:tc>
                  <a:txBody>
                    <a:bodyPr/>
                    <a:lstStyle/>
                    <a:p>
                      <a:r>
                        <a:rPr lang="en-US" sz="1000"/>
                        <a:t>1102</a:t>
                      </a:r>
                      <a:endParaRPr lang="en-US" sz="1000"/>
                    </a:p>
                  </a:txBody>
                  <a:tcPr/>
                </a:tc>
                <a:tc>
                  <a:txBody>
                    <a:bodyPr/>
                    <a:lstStyle/>
                    <a:p>
                      <a:r>
                        <a:rPr lang="en-US" sz="1000"/>
                        <a:t>51</a:t>
                      </a:r>
                      <a:endParaRPr lang="en-US" sz="1000"/>
                    </a:p>
                  </a:txBody>
                  <a:tcPr/>
                </a:tc>
                <a:tc>
                  <a:txBody>
                    <a:bodyPr/>
                    <a:lstStyle/>
                    <a:p>
                      <a:r>
                        <a:rPr lang="en-US" sz="1000"/>
                        <a:t>76</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tc>
                  <a:txBody>
                    <a:bodyPr/>
                    <a:lstStyle/>
                    <a:p>
                      <a:r>
                        <a:rPr lang="en-US" sz="1000"/>
                        <a:t>6794</a:t>
                      </a:r>
                      <a:endParaRPr lang="en-US" sz="1000"/>
                    </a:p>
                  </a:txBody>
                  <a:tcPr/>
                </a:tc>
                <a:tc>
                  <a:txBody>
                    <a:bodyPr/>
                    <a:lstStyle/>
                    <a:p>
                      <a:r>
                        <a:rPr lang="en-US" sz="1000"/>
                        <a:t>6794</a:t>
                      </a:r>
                      <a:endParaRPr lang="en-US" sz="1000"/>
                    </a:p>
                  </a:txBody>
                  <a:tcPr/>
                </a:tc>
                <a:tc>
                  <a:txBody>
                    <a:bodyPr/>
                    <a:lstStyle/>
                    <a:p>
                      <a:r>
                        <a:rPr lang="en-US" sz="1000"/>
                        <a:t>0</a:t>
                      </a:r>
                      <a:endParaRPr lang="en-US" sz="1000"/>
                    </a:p>
                  </a:txBody>
                  <a:tcPr/>
                </a:tc>
                <a:tc>
                  <a:txBody>
                    <a:bodyPr/>
                    <a:lstStyle/>
                    <a:p>
                      <a:r>
                        <a:rPr lang="en-US" sz="1000"/>
                        <a:t>197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64840342"/>
                  </a:ext>
                </a:extLst>
              </a:tr>
              <a:tr h="370840">
                <a:tc>
                  <a:txBody>
                    <a:bodyPr/>
                    <a:lstStyle/>
                    <a:p>
                      <a:r>
                        <a:rPr lang="en-US" sz="1000" b="1"/>
                        <a:t>DW - Global Ideas - 2016-08-21 12:09:01</a:t>
                      </a:r>
                      <a:r>
                        <a:rPr lang="en-US" sz="1000"/>
                        <a:t>
A chimpanzee is on trial for killing another ape. Could it be found guilty of murder? Find out on our latest episode of Living Planet featuring primate expert Lewis Dean</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3642</a:t>
                      </a:r>
                      <a:endParaRPr lang="en-US" sz="1000"/>
                    </a:p>
                  </a:txBody>
                  <a:tcPr/>
                </a:tc>
                <a:tc>
                  <a:txBody>
                    <a:bodyPr/>
                    <a:lstStyle/>
                    <a:p>
                      <a:r>
                        <a:rPr lang="en-US" sz="1000"/>
                        <a:t>3642</a:t>
                      </a:r>
                      <a:endParaRPr lang="en-US" sz="1000"/>
                    </a:p>
                  </a:txBody>
                  <a:tcPr/>
                </a:tc>
                <a:tc>
                  <a:txBody>
                    <a:bodyPr/>
                    <a:lstStyle/>
                    <a:p>
                      <a:r>
                        <a:rPr lang="en-US" sz="1000"/>
                        <a:t>0</a:t>
                      </a:r>
                      <a:endParaRPr lang="en-US" sz="1000"/>
                    </a:p>
                  </a:txBody>
                  <a:tcPr/>
                </a:tc>
                <a:tc>
                  <a:txBody>
                    <a:bodyPr/>
                    <a:lstStyle/>
                    <a:p>
                      <a:r>
                        <a:rPr lang="en-US" sz="1000"/>
                        <a:t>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48418853"/>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533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8001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1157786003"/>
                    </a:ext>
                  </a:extLst>
                </a:gridCol>
                <a:gridCol w="576072">
                  <a:extLst>
                    <a:ext uri="{9D8B030D-6E8A-4147-A177-3AD203B41FA5}">
                      <a16:colId xmlns:a16="http://schemas.microsoft.com/office/drawing/2014/main" val="1419223436"/>
                    </a:ext>
                  </a:extLst>
                </a:gridCol>
                <a:gridCol w="576072">
                  <a:extLst>
                    <a:ext uri="{9D8B030D-6E8A-4147-A177-3AD203B41FA5}">
                      <a16:colId xmlns:a16="http://schemas.microsoft.com/office/drawing/2014/main" val="1902030091"/>
                    </a:ext>
                  </a:extLst>
                </a:gridCol>
                <a:gridCol w="576072">
                  <a:extLst>
                    <a:ext uri="{9D8B030D-6E8A-4147-A177-3AD203B41FA5}">
                      <a16:colId xmlns:a16="http://schemas.microsoft.com/office/drawing/2014/main" val="310422779"/>
                    </a:ext>
                  </a:extLst>
                </a:gridCol>
                <a:gridCol w="576072">
                  <a:extLst>
                    <a:ext uri="{9D8B030D-6E8A-4147-A177-3AD203B41FA5}">
                      <a16:colId xmlns:a16="http://schemas.microsoft.com/office/drawing/2014/main" val="2007718022"/>
                    </a:ext>
                  </a:extLst>
                </a:gridCol>
                <a:gridCol w="576072">
                  <a:extLst>
                    <a:ext uri="{9D8B030D-6E8A-4147-A177-3AD203B41FA5}">
                      <a16:colId xmlns:a16="http://schemas.microsoft.com/office/drawing/2014/main" val="822433548"/>
                    </a:ext>
                  </a:extLst>
                </a:gridCol>
                <a:gridCol w="576072">
                  <a:extLst>
                    <a:ext uri="{9D8B030D-6E8A-4147-A177-3AD203B41FA5}">
                      <a16:colId xmlns:a16="http://schemas.microsoft.com/office/drawing/2014/main" val="1134842548"/>
                    </a:ext>
                  </a:extLst>
                </a:gridCol>
                <a:gridCol w="576072">
                  <a:extLst>
                    <a:ext uri="{9D8B030D-6E8A-4147-A177-3AD203B41FA5}">
                      <a16:colId xmlns:a16="http://schemas.microsoft.com/office/drawing/2014/main" val="3789697614"/>
                    </a:ext>
                  </a:extLst>
                </a:gridCol>
                <a:gridCol w="576072">
                  <a:extLst>
                    <a:ext uri="{9D8B030D-6E8A-4147-A177-3AD203B41FA5}">
                      <a16:colId xmlns:a16="http://schemas.microsoft.com/office/drawing/2014/main" val="1232796638"/>
                    </a:ext>
                  </a:extLst>
                </a:gridCol>
                <a:gridCol w="576072">
                  <a:extLst>
                    <a:ext uri="{9D8B030D-6E8A-4147-A177-3AD203B41FA5}">
                      <a16:colId xmlns:a16="http://schemas.microsoft.com/office/drawing/2014/main" val="3449484563"/>
                    </a:ext>
                  </a:extLst>
                </a:gridCol>
                <a:gridCol w="658368">
                  <a:extLst>
                    <a:ext uri="{9D8B030D-6E8A-4147-A177-3AD203B41FA5}">
                      <a16:colId xmlns:a16="http://schemas.microsoft.com/office/drawing/2014/main" val="2107334985"/>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20665246"/>
                  </a:ext>
                </a:extLst>
              </a:tr>
              <a:tr h="370840">
                <a:tc>
                  <a:txBody>
                    <a:bodyPr/>
                    <a:lstStyle/>
                    <a:p>
                      <a:r>
                        <a:rPr lang="en-US" sz="1000" b="1"/>
                        <a:t>DW - Global Ideas - 2016-08-21 07:34:00</a:t>
                      </a:r>
                      <a:r>
                        <a:rPr lang="en-US" sz="1000"/>
                        <a:t>
Deforestation and forest degradation are a huge threat to climate change, accounting for up to 20% of global greenhouse gas emissions. But this proves there's still hope.</a:t>
                      </a:r>
                      <a:endParaRPr lang="en-US" sz="1000"/>
                    </a:p>
                  </a:txBody>
                  <a:tcPr/>
                </a:tc>
                <a:tc>
                  <a:txBody>
                    <a:bodyPr/>
                    <a:lstStyle/>
                    <a:p>
                      <a:r>
                        <a:rPr lang="en-US" sz="1000"/>
                        <a:t>7468</a:t>
                      </a:r>
                      <a:endParaRPr lang="en-US" sz="1000"/>
                    </a:p>
                  </a:txBody>
                  <a:tcPr/>
                </a:tc>
                <a:tc>
                  <a:txBody>
                    <a:bodyPr/>
                    <a:lstStyle/>
                    <a:p>
                      <a:r>
                        <a:rPr lang="en-US" sz="1000"/>
                        <a:t>1186</a:t>
                      </a:r>
                      <a:endParaRPr lang="en-US" sz="1000"/>
                    </a:p>
                  </a:txBody>
                  <a:tcPr/>
                </a:tc>
                <a:tc>
                  <a:txBody>
                    <a:bodyPr/>
                    <a:lstStyle/>
                    <a:p>
                      <a:r>
                        <a:rPr lang="en-US" sz="1000"/>
                        <a:t>270</a:t>
                      </a:r>
                      <a:endParaRPr lang="en-US" sz="1000"/>
                    </a:p>
                  </a:txBody>
                  <a:tcPr/>
                </a:tc>
                <a:tc>
                  <a:txBody>
                    <a:bodyPr/>
                    <a:lstStyle/>
                    <a:p>
                      <a:r>
                        <a:rPr lang="en-US" sz="1000"/>
                        <a:t>1</a:t>
                      </a:r>
                      <a:endParaRPr lang="en-US" sz="1000"/>
                    </a:p>
                  </a:txBody>
                  <a:tcPr/>
                </a:tc>
                <a:tc>
                  <a:txBody>
                    <a:bodyPr/>
                    <a:lstStyle/>
                    <a:p>
                      <a:r>
                        <a:rPr lang="en-US" sz="1000"/>
                        <a:t>201</a:t>
                      </a:r>
                      <a:endParaRPr lang="en-US" sz="1000"/>
                    </a:p>
                  </a:txBody>
                  <a:tcPr/>
                </a:tc>
                <a:tc>
                  <a:txBody>
                    <a:bodyPr/>
                    <a:lstStyle/>
                    <a:p>
                      <a:r>
                        <a:rPr lang="en-US" sz="1000"/>
                        <a:t>34392</a:t>
                      </a:r>
                      <a:endParaRPr lang="en-US" sz="1000"/>
                    </a:p>
                  </a:txBody>
                  <a:tcPr/>
                </a:tc>
                <a:tc>
                  <a:txBody>
                    <a:bodyPr/>
                    <a:lstStyle/>
                    <a:p>
                      <a:r>
                        <a:rPr lang="en-US" sz="1000"/>
                        <a:t>34392</a:t>
                      </a:r>
                      <a:endParaRPr lang="en-US" sz="1000"/>
                    </a:p>
                  </a:txBody>
                  <a:tcPr/>
                </a:tc>
                <a:tc>
                  <a:txBody>
                    <a:bodyPr/>
                    <a:lstStyle/>
                    <a:p>
                      <a:r>
                        <a:rPr lang="en-US" sz="1000"/>
                        <a:t>0</a:t>
                      </a:r>
                      <a:endParaRPr lang="en-US" sz="1000"/>
                    </a:p>
                  </a:txBody>
                  <a:tcPr/>
                </a:tc>
                <a:tc>
                  <a:txBody>
                    <a:bodyPr/>
                    <a:lstStyle/>
                    <a:p>
                      <a:r>
                        <a:rPr lang="en-US" sz="1000"/>
                        <a:t>1166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39108123"/>
                  </a:ext>
                </a:extLst>
              </a:tr>
              <a:tr h="370840">
                <a:tc>
                  <a:txBody>
                    <a:bodyPr/>
                    <a:lstStyle/>
                    <a:p>
                      <a:r>
                        <a:rPr lang="en-US" sz="1000" b="1"/>
                        <a:t>DW - Global Ideas - 2016-08-20 07:26:00</a:t>
                      </a:r>
                      <a:r>
                        <a:rPr lang="en-US" sz="1000"/>
                        <a:t>
The Indian village of Velas is fighting to save its sacred turtles. Lives depend on it - and it's not just the animals'. Watch our full report here: dw.com/p/1I4eG</a:t>
                      </a:r>
                      <a:endParaRPr lang="en-US" sz="1000"/>
                    </a:p>
                  </a:txBody>
                  <a:tcPr/>
                </a:tc>
                <a:tc>
                  <a:txBody>
                    <a:bodyPr/>
                    <a:lstStyle/>
                    <a:p>
                      <a:r>
                        <a:rPr lang="en-US" sz="1000"/>
                        <a:t>1637</a:t>
                      </a:r>
                      <a:endParaRPr lang="en-US" sz="1000"/>
                    </a:p>
                  </a:txBody>
                  <a:tcPr/>
                </a:tc>
                <a:tc>
                  <a:txBody>
                    <a:bodyPr/>
                    <a:lstStyle/>
                    <a:p>
                      <a:r>
                        <a:rPr lang="en-US" sz="1000"/>
                        <a:t>95</a:t>
                      </a:r>
                      <a:endParaRPr lang="en-US" sz="1000"/>
                    </a:p>
                  </a:txBody>
                  <a:tcPr/>
                </a:tc>
                <a:tc>
                  <a:txBody>
                    <a:bodyPr/>
                    <a:lstStyle/>
                    <a:p>
                      <a:r>
                        <a:rPr lang="en-US" sz="1000"/>
                        <a:t>89</a:t>
                      </a:r>
                      <a:endParaRPr lang="en-US" sz="1000"/>
                    </a:p>
                  </a:txBody>
                  <a:tcPr/>
                </a:tc>
                <a:tc>
                  <a:txBody>
                    <a:bodyPr/>
                    <a:lstStyle/>
                    <a:p>
                      <a:r>
                        <a:rPr lang="en-US" sz="1000"/>
                        <a:t>3</a:t>
                      </a:r>
                      <a:endParaRPr lang="en-US" sz="1000"/>
                    </a:p>
                  </a:txBody>
                  <a:tcPr/>
                </a:tc>
                <a:tc>
                  <a:txBody>
                    <a:bodyPr/>
                    <a:lstStyle/>
                    <a:p>
                      <a:r>
                        <a:rPr lang="en-US" sz="1000"/>
                        <a:t>19</a:t>
                      </a:r>
                      <a:endParaRPr lang="en-US" sz="1000"/>
                    </a:p>
                  </a:txBody>
                  <a:tcPr/>
                </a:tc>
                <a:tc>
                  <a:txBody>
                    <a:bodyPr/>
                    <a:lstStyle/>
                    <a:p>
                      <a:r>
                        <a:rPr lang="en-US" sz="1000"/>
                        <a:t>8433</a:t>
                      </a:r>
                      <a:endParaRPr lang="en-US" sz="1000"/>
                    </a:p>
                  </a:txBody>
                  <a:tcPr/>
                </a:tc>
                <a:tc>
                  <a:txBody>
                    <a:bodyPr/>
                    <a:lstStyle/>
                    <a:p>
                      <a:r>
                        <a:rPr lang="en-US" sz="1000"/>
                        <a:t>8433</a:t>
                      </a:r>
                      <a:endParaRPr lang="en-US" sz="1000"/>
                    </a:p>
                  </a:txBody>
                  <a:tcPr/>
                </a:tc>
                <a:tc>
                  <a:txBody>
                    <a:bodyPr/>
                    <a:lstStyle/>
                    <a:p>
                      <a:r>
                        <a:rPr lang="en-US" sz="1000"/>
                        <a:t>0</a:t>
                      </a:r>
                      <a:endParaRPr lang="en-US" sz="1000"/>
                    </a:p>
                  </a:txBody>
                  <a:tcPr/>
                </a:tc>
                <a:tc>
                  <a:txBody>
                    <a:bodyPr/>
                    <a:lstStyle/>
                    <a:p>
                      <a:r>
                        <a:rPr lang="en-US" sz="1000"/>
                        <a:t>279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53778107"/>
                  </a:ext>
                </a:extLst>
              </a:tr>
              <a:tr h="370840">
                <a:tc>
                  <a:txBody>
                    <a:bodyPr/>
                    <a:lstStyle/>
                    <a:p>
                      <a:r>
                        <a:rPr lang="en-US" sz="1000" b="1"/>
                        <a:t>DW - Global Ideas - 2016-08-19 13:12:00</a:t>
                      </a:r>
                      <a:r>
                        <a:rPr lang="en-US" sz="1000"/>
                        <a:t>
"They’re very individual. Just like human beings": Today is #OrangutanDay! Join us in celebrating the "people of the forest" - and help raise awareness of the critically endangered great ape by sharing this video.</a:t>
                      </a:r>
                      <a:endParaRPr lang="en-US" sz="1000"/>
                    </a:p>
                  </a:txBody>
                  <a:tcPr/>
                </a:tc>
                <a:tc>
                  <a:txBody>
                    <a:bodyPr/>
                    <a:lstStyle/>
                    <a:p>
                      <a:r>
                        <a:rPr lang="en-US" sz="1000"/>
                        <a:t>751</a:t>
                      </a:r>
                      <a:endParaRPr lang="en-US" sz="1000"/>
                    </a:p>
                  </a:txBody>
                  <a:tcPr/>
                </a:tc>
                <a:tc>
                  <a:txBody>
                    <a:bodyPr/>
                    <a:lstStyle/>
                    <a:p>
                      <a:r>
                        <a:rPr lang="en-US" sz="1000"/>
                        <a:t>30</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4764</a:t>
                      </a:r>
                      <a:endParaRPr lang="en-US" sz="1000"/>
                    </a:p>
                  </a:txBody>
                  <a:tcPr/>
                </a:tc>
                <a:tc>
                  <a:txBody>
                    <a:bodyPr/>
                    <a:lstStyle/>
                    <a:p>
                      <a:r>
                        <a:rPr lang="en-US" sz="1000"/>
                        <a:t>4764</a:t>
                      </a:r>
                      <a:endParaRPr lang="en-US" sz="1000"/>
                    </a:p>
                  </a:txBody>
                  <a:tcPr/>
                </a:tc>
                <a:tc>
                  <a:txBody>
                    <a:bodyPr/>
                    <a:lstStyle/>
                    <a:p>
                      <a:r>
                        <a:rPr lang="en-US" sz="1000"/>
                        <a:t>0</a:t>
                      </a:r>
                      <a:endParaRPr lang="en-US" sz="1000"/>
                    </a:p>
                  </a:txBody>
                  <a:tcPr/>
                </a:tc>
                <a:tc>
                  <a:txBody>
                    <a:bodyPr/>
                    <a:lstStyle/>
                    <a:p>
                      <a:r>
                        <a:rPr lang="en-US" sz="1000"/>
                        <a:t>162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49441907"/>
                  </a:ext>
                </a:extLst>
              </a:tr>
              <a:tr h="370840">
                <a:tc>
                  <a:txBody>
                    <a:bodyPr/>
                    <a:lstStyle/>
                    <a:p>
                      <a:r>
                        <a:rPr lang="en-US" sz="1000" b="1"/>
                        <a:t>DW - Global Ideas - 2016-08-18 19:19:00</a:t>
                      </a:r>
                      <a:r>
                        <a:rPr lang="en-US" sz="1000"/>
                        <a:t>
Deforestation and forest degradation are a huge threat to climate change, accounting for up to 20% of global greenhouse gas emissions. But this proves there's still hope.</a:t>
                      </a:r>
                      <a:endParaRPr lang="en-US" sz="1000"/>
                    </a:p>
                  </a:txBody>
                  <a:tcPr/>
                </a:tc>
                <a:tc>
                  <a:txBody>
                    <a:bodyPr/>
                    <a:lstStyle/>
                    <a:p>
                      <a:r>
                        <a:rPr lang="en-US" sz="1000"/>
                        <a:t>9940</a:t>
                      </a:r>
                      <a:endParaRPr lang="en-US" sz="1000"/>
                    </a:p>
                  </a:txBody>
                  <a:tcPr/>
                </a:tc>
                <a:tc>
                  <a:txBody>
                    <a:bodyPr/>
                    <a:lstStyle/>
                    <a:p>
                      <a:r>
                        <a:rPr lang="en-US" sz="1000"/>
                        <a:t>1781</a:t>
                      </a:r>
                      <a:endParaRPr lang="en-US" sz="1000"/>
                    </a:p>
                  </a:txBody>
                  <a:tcPr/>
                </a:tc>
                <a:tc>
                  <a:txBody>
                    <a:bodyPr/>
                    <a:lstStyle/>
                    <a:p>
                      <a:r>
                        <a:rPr lang="en-US" sz="1000"/>
                        <a:t>344</a:t>
                      </a:r>
                      <a:endParaRPr lang="en-US" sz="1000"/>
                    </a:p>
                  </a:txBody>
                  <a:tcPr/>
                </a:tc>
                <a:tc>
                  <a:txBody>
                    <a:bodyPr/>
                    <a:lstStyle/>
                    <a:p>
                      <a:r>
                        <a:rPr lang="en-US" sz="1000"/>
                        <a:t>13</a:t>
                      </a:r>
                      <a:endParaRPr lang="en-US" sz="1000"/>
                    </a:p>
                  </a:txBody>
                  <a:tcPr/>
                </a:tc>
                <a:tc>
                  <a:txBody>
                    <a:bodyPr/>
                    <a:lstStyle/>
                    <a:p>
                      <a:r>
                        <a:rPr lang="en-US" sz="1000"/>
                        <a:t>239</a:t>
                      </a:r>
                      <a:endParaRPr lang="en-US" sz="1000"/>
                    </a:p>
                  </a:txBody>
                  <a:tcPr/>
                </a:tc>
                <a:tc>
                  <a:txBody>
                    <a:bodyPr/>
                    <a:lstStyle/>
                    <a:p>
                      <a:r>
                        <a:rPr lang="en-US" sz="1000"/>
                        <a:t>68094</a:t>
                      </a:r>
                      <a:endParaRPr lang="en-US" sz="1000"/>
                    </a:p>
                  </a:txBody>
                  <a:tcPr/>
                </a:tc>
                <a:tc>
                  <a:txBody>
                    <a:bodyPr/>
                    <a:lstStyle/>
                    <a:p>
                      <a:r>
                        <a:rPr lang="en-US" sz="1000"/>
                        <a:t>68094</a:t>
                      </a:r>
                      <a:endParaRPr lang="en-US" sz="1000"/>
                    </a:p>
                  </a:txBody>
                  <a:tcPr/>
                </a:tc>
                <a:tc>
                  <a:txBody>
                    <a:bodyPr/>
                    <a:lstStyle/>
                    <a:p>
                      <a:r>
                        <a:rPr lang="en-US" sz="1000"/>
                        <a:t>0</a:t>
                      </a:r>
                      <a:endParaRPr lang="en-US" sz="1000"/>
                    </a:p>
                  </a:txBody>
                  <a:tcPr/>
                </a:tc>
                <a:tc>
                  <a:txBody>
                    <a:bodyPr/>
                    <a:lstStyle/>
                    <a:p>
                      <a:r>
                        <a:rPr lang="en-US" sz="1000"/>
                        <a:t>1578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17041083"/>
                  </a:ext>
                </a:extLst>
              </a:tr>
              <a:tr h="370840">
                <a:tc>
                  <a:txBody>
                    <a:bodyPr/>
                    <a:lstStyle/>
                    <a:p>
                      <a:r>
                        <a:rPr lang="en-US" sz="1000" b="1"/>
                        <a:t>DW - Global Ideas - 2016-08-18 17:23:00</a:t>
                      </a:r>
                      <a:r>
                        <a:rPr lang="en-US" sz="1000"/>
                        <a:t>
South Africa used to be home to millions of penguins. Today, just a fraction is left due to overfishing, oil spills and plastic waste. Could tourism be the birds' last hope?</a:t>
                      </a:r>
                      <a:endParaRPr lang="en-US" sz="1000"/>
                    </a:p>
                  </a:txBody>
                  <a:tcPr/>
                </a:tc>
                <a:tc>
                  <a:txBody>
                    <a:bodyPr/>
                    <a:lstStyle/>
                    <a:p>
                      <a:r>
                        <a:rPr lang="en-US" sz="1000"/>
                        <a:t>775</a:t>
                      </a:r>
                      <a:endParaRPr lang="en-US" sz="1000"/>
                    </a:p>
                  </a:txBody>
                  <a:tcPr/>
                </a:tc>
                <a:tc>
                  <a:txBody>
                    <a:bodyPr/>
                    <a:lstStyle/>
                    <a:p>
                      <a:r>
                        <a:rPr lang="en-US" sz="1000"/>
                        <a:t>55</a:t>
                      </a:r>
                      <a:endParaRPr lang="en-US" sz="1000"/>
                    </a:p>
                  </a:txBody>
                  <a:tcPr/>
                </a:tc>
                <a:tc>
                  <a:txBody>
                    <a:bodyPr/>
                    <a:lstStyle/>
                    <a:p>
                      <a:r>
                        <a:rPr lang="en-US" sz="1000"/>
                        <a:t>41</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4785</a:t>
                      </a:r>
                      <a:endParaRPr lang="en-US" sz="1000"/>
                    </a:p>
                  </a:txBody>
                  <a:tcPr/>
                </a:tc>
                <a:tc>
                  <a:txBody>
                    <a:bodyPr/>
                    <a:lstStyle/>
                    <a:p>
                      <a:r>
                        <a:rPr lang="en-US" sz="1000"/>
                        <a:t>4785</a:t>
                      </a:r>
                      <a:endParaRPr lang="en-US" sz="1000"/>
                    </a:p>
                  </a:txBody>
                  <a:tcPr/>
                </a:tc>
                <a:tc>
                  <a:txBody>
                    <a:bodyPr/>
                    <a:lstStyle/>
                    <a:p>
                      <a:r>
                        <a:rPr lang="en-US" sz="1000"/>
                        <a:t>0</a:t>
                      </a:r>
                      <a:endParaRPr lang="en-US" sz="1000"/>
                    </a:p>
                  </a:txBody>
                  <a:tcPr/>
                </a:tc>
                <a:tc>
                  <a:txBody>
                    <a:bodyPr/>
                    <a:lstStyle/>
                    <a:p>
                      <a:r>
                        <a:rPr lang="en-US" sz="1000"/>
                        <a:t>150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17162600"/>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4048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569</Words>
  <Application>Microsoft Office PowerPoint</Application>
  <PresentationFormat>On-screen Show (4:3)</PresentationFormat>
  <Paragraphs>331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Native Video Posts Table - 1 of 4</vt:lpstr>
      <vt:lpstr>Facebook Native Video Posts Table - 2 of 4</vt:lpstr>
      <vt:lpstr>Facebook Native Video Posts Table - 3 of 4</vt:lpstr>
      <vt:lpstr>Facebook Native Video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Native Video Posts Table - 1 of 4</dc:title>
  <dc:creator>Administrator</dc:creator>
  <cp:lastModifiedBy>Administrator</cp:lastModifiedBy>
  <cp:revision>1</cp:revision>
  <dcterms:created xsi:type="dcterms:W3CDTF">2017-01-12T12:42:28Z</dcterms:created>
  <dcterms:modified xsi:type="dcterms:W3CDTF">2017-01-12T12:43:30Z</dcterms:modified>
</cp:coreProperties>
</file>