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08772909"/>
              </p:ext>
            </p:extLst>
          </p:nvPr>
        </p:nvGraphicFramePr>
        <p:xfrm>
          <a:off x="457200" y="1731963"/>
          <a:ext cx="8229599" cy="4267200"/>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3754128326"/>
                    </a:ext>
                  </a:extLst>
                </a:gridCol>
                <a:gridCol w="576072">
                  <a:extLst>
                    <a:ext uri="{9D8B030D-6E8A-4147-A177-3AD203B41FA5}">
                      <a16:colId xmlns:a16="http://schemas.microsoft.com/office/drawing/2014/main" val="3469487371"/>
                    </a:ext>
                  </a:extLst>
                </a:gridCol>
                <a:gridCol w="576072">
                  <a:extLst>
                    <a:ext uri="{9D8B030D-6E8A-4147-A177-3AD203B41FA5}">
                      <a16:colId xmlns:a16="http://schemas.microsoft.com/office/drawing/2014/main" val="411256279"/>
                    </a:ext>
                  </a:extLst>
                </a:gridCol>
                <a:gridCol w="576072">
                  <a:extLst>
                    <a:ext uri="{9D8B030D-6E8A-4147-A177-3AD203B41FA5}">
                      <a16:colId xmlns:a16="http://schemas.microsoft.com/office/drawing/2014/main" val="2976576783"/>
                    </a:ext>
                  </a:extLst>
                </a:gridCol>
                <a:gridCol w="576072">
                  <a:extLst>
                    <a:ext uri="{9D8B030D-6E8A-4147-A177-3AD203B41FA5}">
                      <a16:colId xmlns:a16="http://schemas.microsoft.com/office/drawing/2014/main" val="2705623593"/>
                    </a:ext>
                  </a:extLst>
                </a:gridCol>
                <a:gridCol w="576072">
                  <a:extLst>
                    <a:ext uri="{9D8B030D-6E8A-4147-A177-3AD203B41FA5}">
                      <a16:colId xmlns:a16="http://schemas.microsoft.com/office/drawing/2014/main" val="2249225145"/>
                    </a:ext>
                  </a:extLst>
                </a:gridCol>
                <a:gridCol w="576072">
                  <a:extLst>
                    <a:ext uri="{9D8B030D-6E8A-4147-A177-3AD203B41FA5}">
                      <a16:colId xmlns:a16="http://schemas.microsoft.com/office/drawing/2014/main" val="871338982"/>
                    </a:ext>
                  </a:extLst>
                </a:gridCol>
                <a:gridCol w="576072">
                  <a:extLst>
                    <a:ext uri="{9D8B030D-6E8A-4147-A177-3AD203B41FA5}">
                      <a16:colId xmlns:a16="http://schemas.microsoft.com/office/drawing/2014/main" val="373339262"/>
                    </a:ext>
                  </a:extLst>
                </a:gridCol>
                <a:gridCol w="576072">
                  <a:extLst>
                    <a:ext uri="{9D8B030D-6E8A-4147-A177-3AD203B41FA5}">
                      <a16:colId xmlns:a16="http://schemas.microsoft.com/office/drawing/2014/main" val="535181348"/>
                    </a:ext>
                  </a:extLst>
                </a:gridCol>
                <a:gridCol w="576072">
                  <a:extLst>
                    <a:ext uri="{9D8B030D-6E8A-4147-A177-3AD203B41FA5}">
                      <a16:colId xmlns:a16="http://schemas.microsoft.com/office/drawing/2014/main" val="1382784444"/>
                    </a:ext>
                  </a:extLst>
                </a:gridCol>
                <a:gridCol w="658368">
                  <a:extLst>
                    <a:ext uri="{9D8B030D-6E8A-4147-A177-3AD203B41FA5}">
                      <a16:colId xmlns:a16="http://schemas.microsoft.com/office/drawing/2014/main" val="481540562"/>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58808130"/>
                  </a:ext>
                </a:extLst>
              </a:tr>
              <a:tr h="370840">
                <a:tc>
                  <a:txBody>
                    <a:bodyPr/>
                    <a:lstStyle/>
                    <a:p>
                      <a:r>
                        <a:rPr lang="en-US" sz="1000" b="1"/>
                        <a:t>Qantara.de - Dialogue with the Islamic World - 2016-08-30 20:00:36</a:t>
                      </a:r>
                      <a:r>
                        <a:rPr lang="en-US" sz="1000"/>
                        <a:t>
A French politician thinks he knows the Muslim world well because he went to Cairo 40 years ago.</a:t>
                      </a:r>
                      <a:endParaRPr lang="en-US" sz="1000"/>
                    </a:p>
                  </a:txBody>
                  <a:tcPr/>
                </a:tc>
                <a:tc>
                  <a:txBody>
                    <a:bodyPr/>
                    <a:lstStyle/>
                    <a:p>
                      <a:r>
                        <a:rPr lang="en-US" sz="1000"/>
                        <a:t>1126</a:t>
                      </a:r>
                      <a:endParaRPr lang="en-US" sz="1000"/>
                    </a:p>
                  </a:txBody>
                  <a:tcPr/>
                </a:tc>
                <a:tc>
                  <a:txBody>
                    <a:bodyPr/>
                    <a:lstStyle/>
                    <a:p>
                      <a:r>
                        <a:rPr lang="en-US" sz="1000"/>
                        <a:t>260</a:t>
                      </a:r>
                      <a:endParaRPr lang="en-US" sz="1000"/>
                    </a:p>
                  </a:txBody>
                  <a:tcPr/>
                </a:tc>
                <a:tc>
                  <a:txBody>
                    <a:bodyPr/>
                    <a:lstStyle/>
                    <a:p>
                      <a:r>
                        <a:rPr lang="en-US" sz="1000"/>
                        <a:t>48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6434</a:t>
                      </a:r>
                      <a:endParaRPr lang="en-US" sz="1000"/>
                    </a:p>
                  </a:txBody>
                  <a:tcPr/>
                </a:tc>
                <a:tc>
                  <a:txBody>
                    <a:bodyPr/>
                    <a:lstStyle/>
                    <a:p>
                      <a:r>
                        <a:rPr lang="en-US" sz="1000"/>
                        <a:t>6434</a:t>
                      </a:r>
                      <a:endParaRPr lang="en-US" sz="1000"/>
                    </a:p>
                  </a:txBody>
                  <a:tcPr/>
                </a:tc>
                <a:tc>
                  <a:txBody>
                    <a:bodyPr/>
                    <a:lstStyle/>
                    <a:p>
                      <a:r>
                        <a:rPr lang="en-US" sz="1000"/>
                        <a:t>0</a:t>
                      </a:r>
                      <a:endParaRPr lang="en-US" sz="1000"/>
                    </a:p>
                  </a:txBody>
                  <a:tcPr/>
                </a:tc>
                <a:tc>
                  <a:txBody>
                    <a:bodyPr/>
                    <a:lstStyle/>
                    <a:p>
                      <a:r>
                        <a:rPr lang="en-US" sz="1000"/>
                        <a:t>439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53151948"/>
                  </a:ext>
                </a:extLst>
              </a:tr>
              <a:tr h="370840">
                <a:tc>
                  <a:txBody>
                    <a:bodyPr/>
                    <a:lstStyle/>
                    <a:p>
                      <a:r>
                        <a:rPr lang="en-US" sz="1000" b="1"/>
                        <a:t>Qantara.de - Dialogue with the Islamic World - 2016-08-30 07:02:07</a:t>
                      </a:r>
                      <a:r>
                        <a:rPr lang="en-US" sz="1000"/>
                        <a:t>
This French restaurant owner refused to serve two Muslim women.</a:t>
                      </a:r>
                      <a:endParaRPr lang="en-US" sz="1000"/>
                    </a:p>
                  </a:txBody>
                  <a:tcPr/>
                </a:tc>
                <a:tc>
                  <a:txBody>
                    <a:bodyPr/>
                    <a:lstStyle/>
                    <a:p>
                      <a:r>
                        <a:rPr lang="en-US" sz="1000"/>
                        <a:t>700</a:t>
                      </a:r>
                      <a:endParaRPr lang="en-US" sz="1000"/>
                    </a:p>
                  </a:txBody>
                  <a:tcPr/>
                </a:tc>
                <a:tc>
                  <a:txBody>
                    <a:bodyPr/>
                    <a:lstStyle/>
                    <a:p>
                      <a:r>
                        <a:rPr lang="en-US" sz="1000"/>
                        <a:t>148</a:t>
                      </a:r>
                      <a:endParaRPr lang="en-US" sz="1000"/>
                    </a:p>
                  </a:txBody>
                  <a:tcPr/>
                </a:tc>
                <a:tc>
                  <a:txBody>
                    <a:bodyPr/>
                    <a:lstStyle/>
                    <a:p>
                      <a:r>
                        <a:rPr lang="en-US" sz="1000"/>
                        <a:t>11</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4597</a:t>
                      </a:r>
                      <a:endParaRPr lang="en-US" sz="1000"/>
                    </a:p>
                  </a:txBody>
                  <a:tcPr/>
                </a:tc>
                <a:tc>
                  <a:txBody>
                    <a:bodyPr/>
                    <a:lstStyle/>
                    <a:p>
                      <a:r>
                        <a:rPr lang="en-US" sz="1000"/>
                        <a:t>4597</a:t>
                      </a:r>
                      <a:endParaRPr lang="en-US" sz="1000"/>
                    </a:p>
                  </a:txBody>
                  <a:tcPr/>
                </a:tc>
                <a:tc>
                  <a:txBody>
                    <a:bodyPr/>
                    <a:lstStyle/>
                    <a:p>
                      <a:r>
                        <a:rPr lang="en-US" sz="1000"/>
                        <a:t>0</a:t>
                      </a:r>
                      <a:endParaRPr lang="en-US" sz="1000"/>
                    </a:p>
                  </a:txBody>
                  <a:tcPr/>
                </a:tc>
                <a:tc>
                  <a:txBody>
                    <a:bodyPr/>
                    <a:lstStyle/>
                    <a:p>
                      <a:r>
                        <a:rPr lang="en-US" sz="1000"/>
                        <a:t>248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63560735"/>
                  </a:ext>
                </a:extLst>
              </a:tr>
              <a:tr h="370840">
                <a:tc>
                  <a:txBody>
                    <a:bodyPr/>
                    <a:lstStyle/>
                    <a:p>
                      <a:r>
                        <a:rPr lang="en-US" sz="1000" b="1"/>
                        <a:t>Qantara.de - Dialogue with the Islamic World - 2016-08-29 05:23:35</a:t>
                      </a:r>
                      <a:r>
                        <a:rPr lang="en-US" sz="1000"/>
                        <a:t>
</a:t>
                      </a:r>
                      <a:endParaRPr lang="en-US" sz="1000"/>
                    </a:p>
                  </a:txBody>
                  <a:tcPr/>
                </a:tc>
                <a:tc>
                  <a:txBody>
                    <a:bodyPr/>
                    <a:lstStyle/>
                    <a:p>
                      <a:r>
                        <a:rPr lang="en-US" sz="1000"/>
                        <a:t>617</a:t>
                      </a:r>
                      <a:endParaRPr lang="en-US" sz="1000"/>
                    </a:p>
                  </a:txBody>
                  <a:tcPr/>
                </a:tc>
                <a:tc>
                  <a:txBody>
                    <a:bodyPr/>
                    <a:lstStyle/>
                    <a:p>
                      <a:r>
                        <a:rPr lang="en-US" sz="1000"/>
                        <a:t>71</a:t>
                      </a:r>
                      <a:endParaRPr lang="en-US" sz="1000"/>
                    </a:p>
                  </a:txBody>
                  <a:tcPr/>
                </a:tc>
                <a:tc>
                  <a:txBody>
                    <a:bodyPr/>
                    <a:lstStyle/>
                    <a:p>
                      <a:r>
                        <a:rPr lang="en-US" sz="1000"/>
                        <a:t>26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2726</a:t>
                      </a:r>
                      <a:endParaRPr lang="en-US" sz="1000"/>
                    </a:p>
                  </a:txBody>
                  <a:tcPr/>
                </a:tc>
                <a:tc>
                  <a:txBody>
                    <a:bodyPr/>
                    <a:lstStyle/>
                    <a:p>
                      <a:r>
                        <a:rPr lang="en-US" sz="1000"/>
                        <a:t>2726</a:t>
                      </a:r>
                      <a:endParaRPr lang="en-US" sz="1000"/>
                    </a:p>
                  </a:txBody>
                  <a:tcPr/>
                </a:tc>
                <a:tc>
                  <a:txBody>
                    <a:bodyPr/>
                    <a:lstStyle/>
                    <a:p>
                      <a:r>
                        <a:rPr lang="en-US" sz="1000"/>
                        <a:t>0</a:t>
                      </a:r>
                      <a:endParaRPr lang="en-US" sz="1000"/>
                    </a:p>
                  </a:txBody>
                  <a:tcPr/>
                </a:tc>
                <a:tc>
                  <a:txBody>
                    <a:bodyPr/>
                    <a:lstStyle/>
                    <a:p>
                      <a:r>
                        <a:rPr lang="en-US" sz="1000"/>
                        <a:t>122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65370991"/>
                  </a:ext>
                </a:extLst>
              </a:tr>
              <a:tr h="370840">
                <a:tc>
                  <a:txBody>
                    <a:bodyPr/>
                    <a:lstStyle/>
                    <a:p>
                      <a:r>
                        <a:rPr lang="en-US" sz="1000" b="1"/>
                        <a:t>Qantara.de - Dialogue with the Islamic World - 2016-08-26 18:20:22</a:t>
                      </a:r>
                      <a:r>
                        <a:rPr lang="en-US" sz="1000"/>
                        <a:t>
France's highest administrative court suspended the ban on burkinis. In an exclusive interview, the creator of the swimsuits told us what she thinks of the decision:</a:t>
                      </a:r>
                      <a:endParaRPr lang="en-US" sz="1000"/>
                    </a:p>
                  </a:txBody>
                  <a:tcPr/>
                </a:tc>
                <a:tc>
                  <a:txBody>
                    <a:bodyPr/>
                    <a:lstStyle/>
                    <a:p>
                      <a:r>
                        <a:rPr lang="en-US" sz="1000"/>
                        <a:t>328</a:t>
                      </a:r>
                      <a:endParaRPr lang="en-US" sz="1000"/>
                    </a:p>
                  </a:txBody>
                  <a:tcPr/>
                </a:tc>
                <a:tc>
                  <a:txBody>
                    <a:bodyPr/>
                    <a:lstStyle/>
                    <a:p>
                      <a:r>
                        <a:rPr lang="en-US" sz="1000"/>
                        <a:t>57</a:t>
                      </a:r>
                      <a:endParaRPr lang="en-US" sz="1000"/>
                    </a:p>
                  </a:txBody>
                  <a:tcPr/>
                </a:tc>
                <a:tc>
                  <a:txBody>
                    <a:bodyPr/>
                    <a:lstStyle/>
                    <a:p>
                      <a:r>
                        <a:rPr lang="en-US" sz="1000"/>
                        <a:t>11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1341</a:t>
                      </a:r>
                      <a:endParaRPr lang="en-US" sz="1000"/>
                    </a:p>
                  </a:txBody>
                  <a:tcPr/>
                </a:tc>
                <a:tc>
                  <a:txBody>
                    <a:bodyPr/>
                    <a:lstStyle/>
                    <a:p>
                      <a:r>
                        <a:rPr lang="en-US" sz="1000"/>
                        <a:t>1341</a:t>
                      </a:r>
                      <a:endParaRPr lang="en-US" sz="1000"/>
                    </a:p>
                  </a:txBody>
                  <a:tcPr/>
                </a:tc>
                <a:tc>
                  <a:txBody>
                    <a:bodyPr/>
                    <a:lstStyle/>
                    <a:p>
                      <a:r>
                        <a:rPr lang="en-US" sz="1000"/>
                        <a:t>0</a:t>
                      </a:r>
                      <a:endParaRPr lang="en-US" sz="1000"/>
                    </a:p>
                  </a:txBody>
                  <a:tcPr/>
                </a:tc>
                <a:tc>
                  <a:txBody>
                    <a:bodyPr/>
                    <a:lstStyle/>
                    <a:p>
                      <a:r>
                        <a:rPr lang="en-US" sz="1000"/>
                        <a:t>61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91179217"/>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654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0308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4170650193"/>
                    </a:ext>
                  </a:extLst>
                </a:gridCol>
                <a:gridCol w="576072">
                  <a:extLst>
                    <a:ext uri="{9D8B030D-6E8A-4147-A177-3AD203B41FA5}">
                      <a16:colId xmlns:a16="http://schemas.microsoft.com/office/drawing/2014/main" val="3669841655"/>
                    </a:ext>
                  </a:extLst>
                </a:gridCol>
                <a:gridCol w="576072">
                  <a:extLst>
                    <a:ext uri="{9D8B030D-6E8A-4147-A177-3AD203B41FA5}">
                      <a16:colId xmlns:a16="http://schemas.microsoft.com/office/drawing/2014/main" val="2710346797"/>
                    </a:ext>
                  </a:extLst>
                </a:gridCol>
                <a:gridCol w="576072">
                  <a:extLst>
                    <a:ext uri="{9D8B030D-6E8A-4147-A177-3AD203B41FA5}">
                      <a16:colId xmlns:a16="http://schemas.microsoft.com/office/drawing/2014/main" val="3807113517"/>
                    </a:ext>
                  </a:extLst>
                </a:gridCol>
                <a:gridCol w="576072">
                  <a:extLst>
                    <a:ext uri="{9D8B030D-6E8A-4147-A177-3AD203B41FA5}">
                      <a16:colId xmlns:a16="http://schemas.microsoft.com/office/drawing/2014/main" val="1662975485"/>
                    </a:ext>
                  </a:extLst>
                </a:gridCol>
                <a:gridCol w="576072">
                  <a:extLst>
                    <a:ext uri="{9D8B030D-6E8A-4147-A177-3AD203B41FA5}">
                      <a16:colId xmlns:a16="http://schemas.microsoft.com/office/drawing/2014/main" val="3761611577"/>
                    </a:ext>
                  </a:extLst>
                </a:gridCol>
                <a:gridCol w="576072">
                  <a:extLst>
                    <a:ext uri="{9D8B030D-6E8A-4147-A177-3AD203B41FA5}">
                      <a16:colId xmlns:a16="http://schemas.microsoft.com/office/drawing/2014/main" val="3072081664"/>
                    </a:ext>
                  </a:extLst>
                </a:gridCol>
                <a:gridCol w="576072">
                  <a:extLst>
                    <a:ext uri="{9D8B030D-6E8A-4147-A177-3AD203B41FA5}">
                      <a16:colId xmlns:a16="http://schemas.microsoft.com/office/drawing/2014/main" val="1523597383"/>
                    </a:ext>
                  </a:extLst>
                </a:gridCol>
                <a:gridCol w="576072">
                  <a:extLst>
                    <a:ext uri="{9D8B030D-6E8A-4147-A177-3AD203B41FA5}">
                      <a16:colId xmlns:a16="http://schemas.microsoft.com/office/drawing/2014/main" val="1420231598"/>
                    </a:ext>
                  </a:extLst>
                </a:gridCol>
                <a:gridCol w="576072">
                  <a:extLst>
                    <a:ext uri="{9D8B030D-6E8A-4147-A177-3AD203B41FA5}">
                      <a16:colId xmlns:a16="http://schemas.microsoft.com/office/drawing/2014/main" val="1915565167"/>
                    </a:ext>
                  </a:extLst>
                </a:gridCol>
                <a:gridCol w="658368">
                  <a:extLst>
                    <a:ext uri="{9D8B030D-6E8A-4147-A177-3AD203B41FA5}">
                      <a16:colId xmlns:a16="http://schemas.microsoft.com/office/drawing/2014/main" val="464255687"/>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308966816"/>
                  </a:ext>
                </a:extLst>
              </a:tr>
              <a:tr h="370840">
                <a:tc>
                  <a:txBody>
                    <a:bodyPr/>
                    <a:lstStyle/>
                    <a:p>
                      <a:r>
                        <a:rPr lang="en-US" sz="1000" b="1"/>
                        <a:t>Qantara.de - Dialogue with the Islamic World - 2016-08-26 07:21:46</a:t>
                      </a:r>
                      <a:r>
                        <a:rPr lang="en-US" sz="1000"/>
                        <a:t>
Women protested against the French burkini ban in front of the French embassy in the UK.</a:t>
                      </a:r>
                      <a:endParaRPr lang="en-US" sz="1000"/>
                    </a:p>
                  </a:txBody>
                  <a:tcPr/>
                </a:tc>
                <a:tc>
                  <a:txBody>
                    <a:bodyPr/>
                    <a:lstStyle/>
                    <a:p>
                      <a:r>
                        <a:rPr lang="en-US" sz="1000"/>
                        <a:t>969</a:t>
                      </a:r>
                      <a:endParaRPr lang="en-US" sz="1000"/>
                    </a:p>
                  </a:txBody>
                  <a:tcPr/>
                </a:tc>
                <a:tc>
                  <a:txBody>
                    <a:bodyPr/>
                    <a:lstStyle/>
                    <a:p>
                      <a:r>
                        <a:rPr lang="en-US" sz="1000"/>
                        <a:t>105</a:t>
                      </a:r>
                      <a:endParaRPr lang="en-US" sz="1000"/>
                    </a:p>
                  </a:txBody>
                  <a:tcPr/>
                </a:tc>
                <a:tc>
                  <a:txBody>
                    <a:bodyPr/>
                    <a:lstStyle/>
                    <a:p>
                      <a:r>
                        <a:rPr lang="en-US" sz="1000"/>
                        <a:t>42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4425</a:t>
                      </a:r>
                      <a:endParaRPr lang="en-US" sz="1000"/>
                    </a:p>
                  </a:txBody>
                  <a:tcPr/>
                </a:tc>
                <a:tc>
                  <a:txBody>
                    <a:bodyPr/>
                    <a:lstStyle/>
                    <a:p>
                      <a:r>
                        <a:rPr lang="en-US" sz="1000"/>
                        <a:t>4425</a:t>
                      </a:r>
                      <a:endParaRPr lang="en-US" sz="1000"/>
                    </a:p>
                  </a:txBody>
                  <a:tcPr/>
                </a:tc>
                <a:tc>
                  <a:txBody>
                    <a:bodyPr/>
                    <a:lstStyle/>
                    <a:p>
                      <a:r>
                        <a:rPr lang="en-US" sz="1000"/>
                        <a:t>0</a:t>
                      </a:r>
                      <a:endParaRPr lang="en-US" sz="1000"/>
                    </a:p>
                  </a:txBody>
                  <a:tcPr/>
                </a:tc>
                <a:tc>
                  <a:txBody>
                    <a:bodyPr/>
                    <a:lstStyle/>
                    <a:p>
                      <a:r>
                        <a:rPr lang="en-US" sz="1000"/>
                        <a:t>283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97761358"/>
                  </a:ext>
                </a:extLst>
              </a:tr>
              <a:tr h="370840">
                <a:tc>
                  <a:txBody>
                    <a:bodyPr/>
                    <a:lstStyle/>
                    <a:p>
                      <a:r>
                        <a:rPr lang="en-US" sz="1000" b="1"/>
                        <a:t>Qantara.de - Dialogue with the Islamic World - 2016-08-25 19:28:36</a:t>
                      </a:r>
                      <a:r>
                        <a:rPr lang="en-US" sz="1000"/>
                        <a:t>
She wears a niqab. She plays heavy metal. And she doesn't care what anyone thinks.</a:t>
                      </a:r>
                      <a:endParaRPr lang="en-US" sz="1000"/>
                    </a:p>
                  </a:txBody>
                  <a:tcPr/>
                </a:tc>
                <a:tc>
                  <a:txBody>
                    <a:bodyPr/>
                    <a:lstStyle/>
                    <a:p>
                      <a:r>
                        <a:rPr lang="en-US" sz="1000"/>
                        <a:t>1366</a:t>
                      </a:r>
                      <a:endParaRPr lang="en-US" sz="1000"/>
                    </a:p>
                  </a:txBody>
                  <a:tcPr/>
                </a:tc>
                <a:tc>
                  <a:txBody>
                    <a:bodyPr/>
                    <a:lstStyle/>
                    <a:p>
                      <a:r>
                        <a:rPr lang="en-US" sz="1000"/>
                        <a:t>123</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5472</a:t>
                      </a:r>
                      <a:endParaRPr lang="en-US" sz="1000"/>
                    </a:p>
                  </a:txBody>
                  <a:tcPr/>
                </a:tc>
                <a:tc>
                  <a:txBody>
                    <a:bodyPr/>
                    <a:lstStyle/>
                    <a:p>
                      <a:r>
                        <a:rPr lang="en-US" sz="1000"/>
                        <a:t>5472</a:t>
                      </a:r>
                      <a:endParaRPr lang="en-US" sz="1000"/>
                    </a:p>
                  </a:txBody>
                  <a:tcPr/>
                </a:tc>
                <a:tc>
                  <a:txBody>
                    <a:bodyPr/>
                    <a:lstStyle/>
                    <a:p>
                      <a:r>
                        <a:rPr lang="en-US" sz="1000"/>
                        <a:t>0</a:t>
                      </a:r>
                      <a:endParaRPr lang="en-US" sz="1000"/>
                    </a:p>
                  </a:txBody>
                  <a:tcPr/>
                </a:tc>
                <a:tc>
                  <a:txBody>
                    <a:bodyPr/>
                    <a:lstStyle/>
                    <a:p>
                      <a:r>
                        <a:rPr lang="en-US" sz="1000"/>
                        <a:t>588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44754044"/>
                  </a:ext>
                </a:extLst>
              </a:tr>
              <a:tr h="370840">
                <a:tc>
                  <a:txBody>
                    <a:bodyPr/>
                    <a:lstStyle/>
                    <a:p>
                      <a:r>
                        <a:rPr lang="en-US" sz="1000" b="1"/>
                        <a:t>Qantara.de - Dialogue with the Islamic World - 2016-08-22 05:38:42</a:t>
                      </a:r>
                      <a:r>
                        <a:rPr lang="en-US" sz="1000"/>
                        <a:t>
"Syrian children... need the international community to be engaged and take action." 
This doctor has worked on the front line of the Syrian civil war. Now he is calling for the international community to help end the fighting.</a:t>
                      </a:r>
                      <a:endParaRPr lang="en-US" sz="1000"/>
                    </a:p>
                  </a:txBody>
                  <a:tcPr/>
                </a:tc>
                <a:tc>
                  <a:txBody>
                    <a:bodyPr/>
                    <a:lstStyle/>
                    <a:p>
                      <a:r>
                        <a:rPr lang="en-US" sz="1000"/>
                        <a:t>410</a:t>
                      </a:r>
                      <a:endParaRPr lang="en-US" sz="1000"/>
                    </a:p>
                  </a:txBody>
                  <a:tcPr/>
                </a:tc>
                <a:tc>
                  <a:txBody>
                    <a:bodyPr/>
                    <a:lstStyle/>
                    <a:p>
                      <a:r>
                        <a:rPr lang="en-US" sz="1000"/>
                        <a:t>39</a:t>
                      </a:r>
                      <a:endParaRPr lang="en-US" sz="1000"/>
                    </a:p>
                  </a:txBody>
                  <a:tcPr/>
                </a:tc>
                <a:tc>
                  <a:txBody>
                    <a:bodyPr/>
                    <a:lstStyle/>
                    <a:p>
                      <a:r>
                        <a:rPr lang="en-US" sz="1000"/>
                        <a:t>26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2144</a:t>
                      </a:r>
                      <a:endParaRPr lang="en-US" sz="1000"/>
                    </a:p>
                  </a:txBody>
                  <a:tcPr/>
                </a:tc>
                <a:tc>
                  <a:txBody>
                    <a:bodyPr/>
                    <a:lstStyle/>
                    <a:p>
                      <a:r>
                        <a:rPr lang="en-US" sz="1000"/>
                        <a:t>2144</a:t>
                      </a:r>
                      <a:endParaRPr lang="en-US" sz="1000"/>
                    </a:p>
                  </a:txBody>
                  <a:tcPr/>
                </a:tc>
                <a:tc>
                  <a:txBody>
                    <a:bodyPr/>
                    <a:lstStyle/>
                    <a:p>
                      <a:r>
                        <a:rPr lang="en-US" sz="1000"/>
                        <a:t>0</a:t>
                      </a:r>
                      <a:endParaRPr lang="en-US" sz="1000"/>
                    </a:p>
                  </a:txBody>
                  <a:tcPr/>
                </a:tc>
                <a:tc>
                  <a:txBody>
                    <a:bodyPr/>
                    <a:lstStyle/>
                    <a:p>
                      <a:r>
                        <a:rPr lang="en-US" sz="1000"/>
                        <a:t>99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03933273"/>
                  </a:ext>
                </a:extLst>
              </a:tr>
              <a:tr h="370840">
                <a:tc>
                  <a:txBody>
                    <a:bodyPr/>
                    <a:lstStyle/>
                    <a:p>
                      <a:r>
                        <a:rPr lang="en-US" sz="1000" b="1"/>
                        <a:t>Qantara.de - Dialogue with the Islamic World - 2016-08-21 11:49:17</a:t>
                      </a:r>
                      <a:r>
                        <a:rPr lang="en-US" sz="1000"/>
                        <a:t>
DW editor Rachel Baig wants to see burkinis next to bikinis, because that's "what the West stands for: The absolute freedom of control over our own bodies. We can decide what to wear and what not to wear."</a:t>
                      </a:r>
                      <a:endParaRPr lang="en-US" sz="1000"/>
                    </a:p>
                  </a:txBody>
                  <a:tcPr/>
                </a:tc>
                <a:tc>
                  <a:txBody>
                    <a:bodyPr/>
                    <a:lstStyle/>
                    <a:p>
                      <a:r>
                        <a:rPr lang="en-US" sz="1000"/>
                        <a:t>1350</a:t>
                      </a:r>
                      <a:endParaRPr lang="en-US" sz="1000"/>
                    </a:p>
                  </a:txBody>
                  <a:tcPr/>
                </a:tc>
                <a:tc>
                  <a:txBody>
                    <a:bodyPr/>
                    <a:lstStyle/>
                    <a:p>
                      <a:r>
                        <a:rPr lang="en-US" sz="1000"/>
                        <a:t>105</a:t>
                      </a:r>
                      <a:endParaRPr lang="en-US" sz="1000"/>
                    </a:p>
                  </a:txBody>
                  <a:tcPr/>
                </a:tc>
                <a:tc>
                  <a:txBody>
                    <a:bodyPr/>
                    <a:lstStyle/>
                    <a:p>
                      <a:r>
                        <a:rPr lang="en-US" sz="1000"/>
                        <a:t>66</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4775</a:t>
                      </a:r>
                      <a:endParaRPr lang="en-US" sz="1000"/>
                    </a:p>
                  </a:txBody>
                  <a:tcPr/>
                </a:tc>
                <a:tc>
                  <a:txBody>
                    <a:bodyPr/>
                    <a:lstStyle/>
                    <a:p>
                      <a:r>
                        <a:rPr lang="en-US" sz="1000"/>
                        <a:t>4775</a:t>
                      </a:r>
                      <a:endParaRPr lang="en-US" sz="1000"/>
                    </a:p>
                  </a:txBody>
                  <a:tcPr/>
                </a:tc>
                <a:tc>
                  <a:txBody>
                    <a:bodyPr/>
                    <a:lstStyle/>
                    <a:p>
                      <a:r>
                        <a:rPr lang="en-US" sz="1000"/>
                        <a:t>0</a:t>
                      </a:r>
                      <a:endParaRPr lang="en-US" sz="1000"/>
                    </a:p>
                  </a:txBody>
                  <a:tcPr/>
                </a:tc>
                <a:tc>
                  <a:txBody>
                    <a:bodyPr/>
                    <a:lstStyle/>
                    <a:p>
                      <a:r>
                        <a:rPr lang="en-US" sz="1000"/>
                        <a:t>438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51623906"/>
                  </a:ext>
                </a:extLst>
              </a:tr>
              <a:tr h="370840">
                <a:tc>
                  <a:txBody>
                    <a:bodyPr/>
                    <a:lstStyle/>
                    <a:p>
                      <a:r>
                        <a:rPr lang="en-US" sz="1000" b="1"/>
                        <a:t>Qantara.de - Dialogue with the Islamic World - 2016-08-19 15:26:30</a:t>
                      </a:r>
                      <a:r>
                        <a:rPr lang="en-US" sz="1000"/>
                        <a:t>
It took an image of a child covered in blood and dirt after an airstrike to get you to care about Syria again.</a:t>
                      </a:r>
                      <a:endParaRPr lang="en-US" sz="1000"/>
                    </a:p>
                  </a:txBody>
                  <a:tcPr/>
                </a:tc>
                <a:tc>
                  <a:txBody>
                    <a:bodyPr/>
                    <a:lstStyle/>
                    <a:p>
                      <a:r>
                        <a:rPr lang="en-US" sz="1000"/>
                        <a:t>1015</a:t>
                      </a:r>
                      <a:endParaRPr lang="en-US" sz="1000"/>
                    </a:p>
                  </a:txBody>
                  <a:tcPr/>
                </a:tc>
                <a:tc>
                  <a:txBody>
                    <a:bodyPr/>
                    <a:lstStyle/>
                    <a:p>
                      <a:r>
                        <a:rPr lang="en-US" sz="1000"/>
                        <a:t>134</a:t>
                      </a:r>
                      <a:endParaRPr lang="en-US" sz="1000"/>
                    </a:p>
                  </a:txBody>
                  <a:tcPr/>
                </a:tc>
                <a:tc>
                  <a:txBody>
                    <a:bodyPr/>
                    <a:lstStyle/>
                    <a:p>
                      <a:r>
                        <a:rPr lang="en-US" sz="1000"/>
                        <a:t>66</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6967</a:t>
                      </a:r>
                      <a:endParaRPr lang="en-US" sz="1000"/>
                    </a:p>
                  </a:txBody>
                  <a:tcPr/>
                </a:tc>
                <a:tc>
                  <a:txBody>
                    <a:bodyPr/>
                    <a:lstStyle/>
                    <a:p>
                      <a:r>
                        <a:rPr lang="en-US" sz="1000"/>
                        <a:t>6967</a:t>
                      </a:r>
                      <a:endParaRPr lang="en-US" sz="1000"/>
                    </a:p>
                  </a:txBody>
                  <a:tcPr/>
                </a:tc>
                <a:tc>
                  <a:txBody>
                    <a:bodyPr/>
                    <a:lstStyle/>
                    <a:p>
                      <a:r>
                        <a:rPr lang="en-US" sz="1000"/>
                        <a:t>0</a:t>
                      </a:r>
                      <a:endParaRPr lang="en-US" sz="1000"/>
                    </a:p>
                  </a:txBody>
                  <a:tcPr/>
                </a:tc>
                <a:tc>
                  <a:txBody>
                    <a:bodyPr/>
                    <a:lstStyle/>
                    <a:p>
                      <a:r>
                        <a:rPr lang="en-US" sz="1000"/>
                        <a:t>481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2134974"/>
                  </a:ext>
                </a:extLst>
              </a:tr>
              <a:tr h="370840">
                <a:tc>
                  <a:txBody>
                    <a:bodyPr/>
                    <a:lstStyle/>
                    <a:p>
                      <a:r>
                        <a:rPr lang="en-US" sz="1000" b="1"/>
                        <a:t>Qantara.de - Dialogue with the Islamic World - 2016-08-18 15:19:23</a:t>
                      </a:r>
                      <a:r>
                        <a:rPr lang="en-US" sz="1000"/>
                        <a:t>
These soccer fans broke the rules to show their support for Palestine.</a:t>
                      </a:r>
                      <a:endParaRPr lang="en-US" sz="1000"/>
                    </a:p>
                  </a:txBody>
                  <a:tcPr/>
                </a:tc>
                <a:tc>
                  <a:txBody>
                    <a:bodyPr/>
                    <a:lstStyle/>
                    <a:p>
                      <a:r>
                        <a:rPr lang="en-US" sz="1000"/>
                        <a:t>1024</a:t>
                      </a:r>
                      <a:endParaRPr lang="en-US" sz="1000"/>
                    </a:p>
                  </a:txBody>
                  <a:tcPr/>
                </a:tc>
                <a:tc>
                  <a:txBody>
                    <a:bodyPr/>
                    <a:lstStyle/>
                    <a:p>
                      <a:r>
                        <a:rPr lang="en-US" sz="1000"/>
                        <a:t>191</a:t>
                      </a:r>
                      <a:endParaRPr lang="en-US" sz="1000"/>
                    </a:p>
                  </a:txBody>
                  <a:tcPr/>
                </a:tc>
                <a:tc>
                  <a:txBody>
                    <a:bodyPr/>
                    <a:lstStyle/>
                    <a:p>
                      <a:r>
                        <a:rPr lang="en-US" sz="1000"/>
                        <a:t>91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7086</a:t>
                      </a:r>
                      <a:endParaRPr lang="en-US" sz="1000"/>
                    </a:p>
                  </a:txBody>
                  <a:tcPr/>
                </a:tc>
                <a:tc>
                  <a:txBody>
                    <a:bodyPr/>
                    <a:lstStyle/>
                    <a:p>
                      <a:r>
                        <a:rPr lang="en-US" sz="1000"/>
                        <a:t>7086</a:t>
                      </a:r>
                      <a:endParaRPr lang="en-US" sz="1000"/>
                    </a:p>
                  </a:txBody>
                  <a:tcPr/>
                </a:tc>
                <a:tc>
                  <a:txBody>
                    <a:bodyPr/>
                    <a:lstStyle/>
                    <a:p>
                      <a:r>
                        <a:rPr lang="en-US" sz="1000"/>
                        <a:t>0</a:t>
                      </a:r>
                      <a:endParaRPr lang="en-US" sz="1000"/>
                    </a:p>
                  </a:txBody>
                  <a:tcPr/>
                </a:tc>
                <a:tc>
                  <a:txBody>
                    <a:bodyPr/>
                    <a:lstStyle/>
                    <a:p>
                      <a:r>
                        <a:rPr lang="en-US" sz="1000"/>
                        <a:t>371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12907549"/>
                  </a:ext>
                </a:extLst>
              </a:tr>
              <a:tr h="370840">
                <a:tc>
                  <a:txBody>
                    <a:bodyPr/>
                    <a:lstStyle/>
                    <a:p>
                      <a:r>
                        <a:rPr lang="en-US" sz="1000" b="1"/>
                        <a:t>Qantara.de - Dialogue with the Islamic World - 2016-08-18 11:11:57</a:t>
                      </a:r>
                      <a:r>
                        <a:rPr lang="en-US" sz="1000"/>
                        <a:t>
The five-year-old Omran Daqneesh sits in an ambulance. He has been wounded after an airstrike on the Qaterji neighbourhood of Aleppo and is sitting in an ambulance, waiting for medical treatment. He does not cry or scream.
This picture is getting a lot of traction on social media, and is drawing attention to the plight of the people still living in Aleppo.</a:t>
                      </a:r>
                      <a:endParaRPr lang="en-US" sz="1000"/>
                    </a:p>
                  </a:txBody>
                  <a:tcPr/>
                </a:tc>
                <a:tc>
                  <a:txBody>
                    <a:bodyPr/>
                    <a:lstStyle/>
                    <a:p>
                      <a:r>
                        <a:rPr lang="en-US" sz="1000"/>
                        <a:t>263</a:t>
                      </a:r>
                      <a:endParaRPr lang="en-US" sz="1000"/>
                    </a:p>
                  </a:txBody>
                  <a:tcPr/>
                </a:tc>
                <a:tc>
                  <a:txBody>
                    <a:bodyPr/>
                    <a:lstStyle/>
                    <a:p>
                      <a:r>
                        <a:rPr lang="en-US" sz="1000"/>
                        <a:t>58</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1677</a:t>
                      </a:r>
                      <a:endParaRPr lang="en-US" sz="1000"/>
                    </a:p>
                  </a:txBody>
                  <a:tcPr/>
                </a:tc>
                <a:tc>
                  <a:txBody>
                    <a:bodyPr/>
                    <a:lstStyle/>
                    <a:p>
                      <a:r>
                        <a:rPr lang="en-US" sz="1000"/>
                        <a:t>1677</a:t>
                      </a:r>
                      <a:endParaRPr lang="en-US" sz="1000"/>
                    </a:p>
                  </a:txBody>
                  <a:tcPr/>
                </a:tc>
                <a:tc>
                  <a:txBody>
                    <a:bodyPr/>
                    <a:lstStyle/>
                    <a:p>
                      <a:r>
                        <a:rPr lang="en-US" sz="1000"/>
                        <a:t>0</a:t>
                      </a:r>
                      <a:endParaRPr lang="en-US" sz="1000"/>
                    </a:p>
                  </a:txBody>
                  <a:tcPr/>
                </a:tc>
                <a:tc>
                  <a:txBody>
                    <a:bodyPr/>
                    <a:lstStyle/>
                    <a:p>
                      <a:r>
                        <a:rPr lang="en-US" sz="1000"/>
                        <a:t>36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55934727"/>
                  </a:ext>
                </a:extLst>
              </a:tr>
              <a:tr h="370840">
                <a:tc>
                  <a:txBody>
                    <a:bodyPr/>
                    <a:lstStyle/>
                    <a:p>
                      <a:r>
                        <a:rPr lang="en-US" sz="1000" b="1"/>
                        <a:t>Qantara.de - Dialogue with the Islamic World - 2016-08-17 11:46:40</a:t>
                      </a:r>
                      <a:r>
                        <a:rPr lang="en-US" sz="1000"/>
                        <a:t>
A Saudi-Palestinian firm invented an umbrella with a fan, navigation system and flashlight, for Muslims performing the Hajj pilgrimage.</a:t>
                      </a:r>
                      <a:endParaRPr lang="en-US" sz="1000"/>
                    </a:p>
                  </a:txBody>
                  <a:tcPr/>
                </a:tc>
                <a:tc>
                  <a:txBody>
                    <a:bodyPr/>
                    <a:lstStyle/>
                    <a:p>
                      <a:r>
                        <a:rPr lang="en-US" sz="1000"/>
                        <a:t>1311</a:t>
                      </a:r>
                      <a:endParaRPr lang="en-US" sz="1000"/>
                    </a:p>
                  </a:txBody>
                  <a:tcPr/>
                </a:tc>
                <a:tc>
                  <a:txBody>
                    <a:bodyPr/>
                    <a:lstStyle/>
                    <a:p>
                      <a:r>
                        <a:rPr lang="en-US" sz="1000"/>
                        <a:t>254</a:t>
                      </a:r>
                      <a:endParaRPr lang="en-US" sz="1000"/>
                    </a:p>
                  </a:txBody>
                  <a:tcPr/>
                </a:tc>
                <a:tc>
                  <a:txBody>
                    <a:bodyPr/>
                    <a:lstStyle/>
                    <a:p>
                      <a:r>
                        <a:rPr lang="en-US" sz="1000"/>
                        <a:t>78</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6977</a:t>
                      </a:r>
                      <a:endParaRPr lang="en-US" sz="1000"/>
                    </a:p>
                  </a:txBody>
                  <a:tcPr/>
                </a:tc>
                <a:tc>
                  <a:txBody>
                    <a:bodyPr/>
                    <a:lstStyle/>
                    <a:p>
                      <a:r>
                        <a:rPr lang="en-US" sz="1000"/>
                        <a:t>6977</a:t>
                      </a:r>
                      <a:endParaRPr lang="en-US" sz="1000"/>
                    </a:p>
                  </a:txBody>
                  <a:tcPr/>
                </a:tc>
                <a:tc>
                  <a:txBody>
                    <a:bodyPr/>
                    <a:lstStyle/>
                    <a:p>
                      <a:r>
                        <a:rPr lang="en-US" sz="1000"/>
                        <a:t>0</a:t>
                      </a:r>
                      <a:endParaRPr lang="en-US" sz="1000"/>
                    </a:p>
                  </a:txBody>
                  <a:tcPr/>
                </a:tc>
                <a:tc>
                  <a:txBody>
                    <a:bodyPr/>
                    <a:lstStyle/>
                    <a:p>
                      <a:r>
                        <a:rPr lang="en-US" sz="1000"/>
                        <a:t>295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862928371"/>
                  </a:ext>
                </a:extLst>
              </a:tr>
              <a:tr h="370840">
                <a:tc>
                  <a:txBody>
                    <a:bodyPr/>
                    <a:lstStyle/>
                    <a:p>
                      <a:r>
                        <a:rPr lang="en-US" sz="1000" b="1"/>
                        <a:t>Qantara.de - Dialogue with the Islamic World - 2016-08-17 10:08:48</a:t>
                      </a:r>
                      <a:r>
                        <a:rPr lang="en-US" sz="1000"/>
                        <a:t>
Syria's heroes have been nominated for the Nobel Peace Prize.</a:t>
                      </a:r>
                      <a:endParaRPr lang="en-US" sz="1000"/>
                    </a:p>
                  </a:txBody>
                  <a:tcPr/>
                </a:tc>
                <a:tc>
                  <a:txBody>
                    <a:bodyPr/>
                    <a:lstStyle/>
                    <a:p>
                      <a:r>
                        <a:rPr lang="en-US" sz="1000"/>
                        <a:t>563</a:t>
                      </a:r>
                      <a:endParaRPr lang="en-US" sz="1000"/>
                    </a:p>
                  </a:txBody>
                  <a:tcPr/>
                </a:tc>
                <a:tc>
                  <a:txBody>
                    <a:bodyPr/>
                    <a:lstStyle/>
                    <a:p>
                      <a:r>
                        <a:rPr lang="en-US" sz="1000"/>
                        <a:t>102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3893</a:t>
                      </a:r>
                      <a:endParaRPr lang="en-US" sz="1000"/>
                    </a:p>
                  </a:txBody>
                  <a:tcPr/>
                </a:tc>
                <a:tc>
                  <a:txBody>
                    <a:bodyPr/>
                    <a:lstStyle/>
                    <a:p>
                      <a:r>
                        <a:rPr lang="en-US" sz="1000"/>
                        <a:t>3893</a:t>
                      </a:r>
                      <a:endParaRPr lang="en-US" sz="1000"/>
                    </a:p>
                  </a:txBody>
                  <a:tcPr/>
                </a:tc>
                <a:tc>
                  <a:txBody>
                    <a:bodyPr/>
                    <a:lstStyle/>
                    <a:p>
                      <a:r>
                        <a:rPr lang="en-US" sz="1000"/>
                        <a:t>0</a:t>
                      </a:r>
                      <a:endParaRPr lang="en-US" sz="1000"/>
                    </a:p>
                  </a:txBody>
                  <a:tcPr/>
                </a:tc>
                <a:tc>
                  <a:txBody>
                    <a:bodyPr/>
                    <a:lstStyle/>
                    <a:p>
                      <a:r>
                        <a:rPr lang="en-US" sz="1000"/>
                        <a:t>138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970510583"/>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929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0121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1196641177"/>
                    </a:ext>
                  </a:extLst>
                </a:gridCol>
                <a:gridCol w="576072">
                  <a:extLst>
                    <a:ext uri="{9D8B030D-6E8A-4147-A177-3AD203B41FA5}">
                      <a16:colId xmlns:a16="http://schemas.microsoft.com/office/drawing/2014/main" val="1364138136"/>
                    </a:ext>
                  </a:extLst>
                </a:gridCol>
                <a:gridCol w="576072">
                  <a:extLst>
                    <a:ext uri="{9D8B030D-6E8A-4147-A177-3AD203B41FA5}">
                      <a16:colId xmlns:a16="http://schemas.microsoft.com/office/drawing/2014/main" val="3152350189"/>
                    </a:ext>
                  </a:extLst>
                </a:gridCol>
                <a:gridCol w="576072">
                  <a:extLst>
                    <a:ext uri="{9D8B030D-6E8A-4147-A177-3AD203B41FA5}">
                      <a16:colId xmlns:a16="http://schemas.microsoft.com/office/drawing/2014/main" val="1358907204"/>
                    </a:ext>
                  </a:extLst>
                </a:gridCol>
                <a:gridCol w="576072">
                  <a:extLst>
                    <a:ext uri="{9D8B030D-6E8A-4147-A177-3AD203B41FA5}">
                      <a16:colId xmlns:a16="http://schemas.microsoft.com/office/drawing/2014/main" val="3739403076"/>
                    </a:ext>
                  </a:extLst>
                </a:gridCol>
                <a:gridCol w="576072">
                  <a:extLst>
                    <a:ext uri="{9D8B030D-6E8A-4147-A177-3AD203B41FA5}">
                      <a16:colId xmlns:a16="http://schemas.microsoft.com/office/drawing/2014/main" val="4030930864"/>
                    </a:ext>
                  </a:extLst>
                </a:gridCol>
                <a:gridCol w="576072">
                  <a:extLst>
                    <a:ext uri="{9D8B030D-6E8A-4147-A177-3AD203B41FA5}">
                      <a16:colId xmlns:a16="http://schemas.microsoft.com/office/drawing/2014/main" val="1837028187"/>
                    </a:ext>
                  </a:extLst>
                </a:gridCol>
                <a:gridCol w="576072">
                  <a:extLst>
                    <a:ext uri="{9D8B030D-6E8A-4147-A177-3AD203B41FA5}">
                      <a16:colId xmlns:a16="http://schemas.microsoft.com/office/drawing/2014/main" val="3994649116"/>
                    </a:ext>
                  </a:extLst>
                </a:gridCol>
                <a:gridCol w="576072">
                  <a:extLst>
                    <a:ext uri="{9D8B030D-6E8A-4147-A177-3AD203B41FA5}">
                      <a16:colId xmlns:a16="http://schemas.microsoft.com/office/drawing/2014/main" val="1316171961"/>
                    </a:ext>
                  </a:extLst>
                </a:gridCol>
                <a:gridCol w="576072">
                  <a:extLst>
                    <a:ext uri="{9D8B030D-6E8A-4147-A177-3AD203B41FA5}">
                      <a16:colId xmlns:a16="http://schemas.microsoft.com/office/drawing/2014/main" val="2511076460"/>
                    </a:ext>
                  </a:extLst>
                </a:gridCol>
                <a:gridCol w="658368">
                  <a:extLst>
                    <a:ext uri="{9D8B030D-6E8A-4147-A177-3AD203B41FA5}">
                      <a16:colId xmlns:a16="http://schemas.microsoft.com/office/drawing/2014/main" val="1898106552"/>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94322178"/>
                  </a:ext>
                </a:extLst>
              </a:tr>
              <a:tr h="370840">
                <a:tc>
                  <a:txBody>
                    <a:bodyPr/>
                    <a:lstStyle/>
                    <a:p>
                      <a:r>
                        <a:rPr lang="en-US" sz="1000" b="1"/>
                        <a:t>Qantara.de - Dialogue with the Islamic World - 2016-08-17 05:13:10</a:t>
                      </a:r>
                      <a:r>
                        <a:rPr lang="en-US" sz="1000"/>
                        <a:t>
The Queens Imam was beloved by his community. His passing has prompted people to offer to escort their fellow Muslims to the mosque.</a:t>
                      </a:r>
                      <a:endParaRPr lang="en-US" sz="1000"/>
                    </a:p>
                  </a:txBody>
                  <a:tcPr/>
                </a:tc>
                <a:tc>
                  <a:txBody>
                    <a:bodyPr/>
                    <a:lstStyle/>
                    <a:p>
                      <a:r>
                        <a:rPr lang="en-US" sz="1000"/>
                        <a:t>591</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2871</a:t>
                      </a:r>
                      <a:endParaRPr lang="en-US" sz="1000"/>
                    </a:p>
                  </a:txBody>
                  <a:tcPr/>
                </a:tc>
                <a:tc>
                  <a:txBody>
                    <a:bodyPr/>
                    <a:lstStyle/>
                    <a:p>
                      <a:r>
                        <a:rPr lang="en-US" sz="1000"/>
                        <a:t>2871</a:t>
                      </a:r>
                      <a:endParaRPr lang="en-US" sz="1000"/>
                    </a:p>
                  </a:txBody>
                  <a:tcPr/>
                </a:tc>
                <a:tc>
                  <a:txBody>
                    <a:bodyPr/>
                    <a:lstStyle/>
                    <a:p>
                      <a:r>
                        <a:rPr lang="en-US" sz="1000"/>
                        <a:t>0</a:t>
                      </a:r>
                      <a:endParaRPr lang="en-US" sz="1000"/>
                    </a:p>
                  </a:txBody>
                  <a:tcPr/>
                </a:tc>
                <a:tc>
                  <a:txBody>
                    <a:bodyPr/>
                    <a:lstStyle/>
                    <a:p>
                      <a:r>
                        <a:rPr lang="en-US" sz="1000"/>
                        <a:t>103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78402226"/>
                  </a:ext>
                </a:extLst>
              </a:tr>
              <a:tr h="370840">
                <a:tc>
                  <a:txBody>
                    <a:bodyPr/>
                    <a:lstStyle/>
                    <a:p>
                      <a:r>
                        <a:rPr lang="en-US" sz="1000" b="1"/>
                        <a:t>Qantara.de - Dialogue with the Islamic World - 2016-08-16 08:03:24</a:t>
                      </a:r>
                      <a:r>
                        <a:rPr lang="en-US" sz="1000"/>
                        <a:t>
“I want children out there to believe that they can be members of the Olympic team, despite their skin color.”
Ibtihaj Muhammad just won a bronze medal at the Olympics for fencing.</a:t>
                      </a:r>
                      <a:endParaRPr lang="en-US" sz="1000"/>
                    </a:p>
                  </a:txBody>
                  <a:tcPr/>
                </a:tc>
                <a:tc>
                  <a:txBody>
                    <a:bodyPr/>
                    <a:lstStyle/>
                    <a:p>
                      <a:r>
                        <a:rPr lang="en-US" sz="1000"/>
                        <a:t>428</a:t>
                      </a:r>
                      <a:endParaRPr lang="en-US" sz="1000"/>
                    </a:p>
                  </a:txBody>
                  <a:tcPr/>
                </a:tc>
                <a:tc>
                  <a:txBody>
                    <a:bodyPr/>
                    <a:lstStyle/>
                    <a:p>
                      <a:r>
                        <a:rPr lang="en-US" sz="1000"/>
                        <a:t>48</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1988</a:t>
                      </a:r>
                      <a:endParaRPr lang="en-US" sz="1000"/>
                    </a:p>
                  </a:txBody>
                  <a:tcPr/>
                </a:tc>
                <a:tc>
                  <a:txBody>
                    <a:bodyPr/>
                    <a:lstStyle/>
                    <a:p>
                      <a:r>
                        <a:rPr lang="en-US" sz="1000"/>
                        <a:t>1988</a:t>
                      </a:r>
                      <a:endParaRPr lang="en-US" sz="1000"/>
                    </a:p>
                  </a:txBody>
                  <a:tcPr/>
                </a:tc>
                <a:tc>
                  <a:txBody>
                    <a:bodyPr/>
                    <a:lstStyle/>
                    <a:p>
                      <a:r>
                        <a:rPr lang="en-US" sz="1000"/>
                        <a:t>0</a:t>
                      </a:r>
                      <a:endParaRPr lang="en-US" sz="1000"/>
                    </a:p>
                  </a:txBody>
                  <a:tcPr/>
                </a:tc>
                <a:tc>
                  <a:txBody>
                    <a:bodyPr/>
                    <a:lstStyle/>
                    <a:p>
                      <a:r>
                        <a:rPr lang="en-US" sz="1000"/>
                        <a:t>72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24558125"/>
                  </a:ext>
                </a:extLst>
              </a:tr>
              <a:tr h="370840">
                <a:tc>
                  <a:txBody>
                    <a:bodyPr/>
                    <a:lstStyle/>
                    <a:p>
                      <a:r>
                        <a:rPr lang="en-US" sz="1000" b="1"/>
                        <a:t>Qantara.de - Dialogue with the Islamic World - 2016-08-13 05:55:39</a:t>
                      </a:r>
                      <a:r>
                        <a:rPr lang="en-US" sz="1000"/>
                        <a:t>
Batman just left Gotham City. And he's visiting a refugee camp.</a:t>
                      </a:r>
                      <a:endParaRPr lang="en-US" sz="1000"/>
                    </a:p>
                  </a:txBody>
                  <a:tcPr/>
                </a:tc>
                <a:tc>
                  <a:txBody>
                    <a:bodyPr/>
                    <a:lstStyle/>
                    <a:p>
                      <a:r>
                        <a:rPr lang="en-US" sz="1000"/>
                        <a:t>1088</a:t>
                      </a:r>
                      <a:endParaRPr lang="en-US" sz="1000"/>
                    </a:p>
                  </a:txBody>
                  <a:tcPr/>
                </a:tc>
                <a:tc>
                  <a:txBody>
                    <a:bodyPr/>
                    <a:lstStyle/>
                    <a:p>
                      <a:r>
                        <a:rPr lang="en-US" sz="1000"/>
                        <a:t>122</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4324</a:t>
                      </a:r>
                      <a:endParaRPr lang="en-US" sz="1000"/>
                    </a:p>
                  </a:txBody>
                  <a:tcPr/>
                </a:tc>
                <a:tc>
                  <a:txBody>
                    <a:bodyPr/>
                    <a:lstStyle/>
                    <a:p>
                      <a:r>
                        <a:rPr lang="en-US" sz="1000"/>
                        <a:t>4324</a:t>
                      </a:r>
                      <a:endParaRPr lang="en-US" sz="1000"/>
                    </a:p>
                  </a:txBody>
                  <a:tcPr/>
                </a:tc>
                <a:tc>
                  <a:txBody>
                    <a:bodyPr/>
                    <a:lstStyle/>
                    <a:p>
                      <a:r>
                        <a:rPr lang="en-US" sz="1000"/>
                        <a:t>0</a:t>
                      </a:r>
                      <a:endParaRPr lang="en-US" sz="1000"/>
                    </a:p>
                  </a:txBody>
                  <a:tcPr/>
                </a:tc>
                <a:tc>
                  <a:txBody>
                    <a:bodyPr/>
                    <a:lstStyle/>
                    <a:p>
                      <a:r>
                        <a:rPr lang="en-US" sz="1000"/>
                        <a:t>191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66261327"/>
                  </a:ext>
                </a:extLst>
              </a:tr>
              <a:tr h="370840">
                <a:tc>
                  <a:txBody>
                    <a:bodyPr/>
                    <a:lstStyle/>
                    <a:p>
                      <a:r>
                        <a:rPr lang="en-US" sz="1000" b="1"/>
                        <a:t>Qantara.de - Dialogue with the Islamic World - 2016-08-11 16:43:57</a:t>
                      </a:r>
                      <a:r>
                        <a:rPr lang="en-US" sz="1000"/>
                        <a:t>
</a:t>
                      </a:r>
                      <a:endParaRPr lang="en-US" sz="1000"/>
                    </a:p>
                  </a:txBody>
                  <a:tcPr/>
                </a:tc>
                <a:tc>
                  <a:txBody>
                    <a:bodyPr/>
                    <a:lstStyle/>
                    <a:p>
                      <a:r>
                        <a:rPr lang="en-US" sz="1000"/>
                        <a:t>138</a:t>
                      </a:r>
                      <a:endParaRPr lang="en-US" sz="1000"/>
                    </a:p>
                  </a:txBody>
                  <a:tcPr/>
                </a:tc>
                <a:tc>
                  <a:txBody>
                    <a:bodyPr/>
                    <a:lstStyle/>
                    <a:p>
                      <a:r>
                        <a:rPr lang="en-US" sz="1000"/>
                        <a:t>39</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820</a:t>
                      </a:r>
                      <a:endParaRPr lang="en-US" sz="1000"/>
                    </a:p>
                  </a:txBody>
                  <a:tcPr/>
                </a:tc>
                <a:tc>
                  <a:txBody>
                    <a:bodyPr/>
                    <a:lstStyle/>
                    <a:p>
                      <a:r>
                        <a:rPr lang="en-US" sz="1000"/>
                        <a:t>820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4076750"/>
                  </a:ext>
                </a:extLst>
              </a:tr>
              <a:tr h="370840">
                <a:tc>
                  <a:txBody>
                    <a:bodyPr/>
                    <a:lstStyle/>
                    <a:p>
                      <a:r>
                        <a:rPr lang="en-US" sz="1000" b="1"/>
                        <a:t>Qantara.de - Dialogue with the Islamic World - 2016-08-11 13:22:06</a:t>
                      </a:r>
                      <a:r>
                        <a:rPr lang="en-US" sz="1000"/>
                        <a:t>
At Rutgers University—Newark, Muslim women who wear a hijab talk about their lives.</a:t>
                      </a:r>
                      <a:endParaRPr lang="en-US" sz="1000"/>
                    </a:p>
                  </a:txBody>
                  <a:tcPr/>
                </a:tc>
                <a:tc>
                  <a:txBody>
                    <a:bodyPr/>
                    <a:lstStyle/>
                    <a:p>
                      <a:r>
                        <a:rPr lang="en-US" sz="1000"/>
                        <a:t>600</a:t>
                      </a:r>
                      <a:endParaRPr lang="en-US" sz="1000"/>
                    </a:p>
                  </a:txBody>
                  <a:tcPr/>
                </a:tc>
                <a:tc>
                  <a:txBody>
                    <a:bodyPr/>
                    <a:lstStyle/>
                    <a:p>
                      <a:r>
                        <a:rPr lang="en-US" sz="1000"/>
                        <a:t>30</a:t>
                      </a:r>
                      <a:endParaRPr lang="en-US" sz="1000"/>
                    </a:p>
                  </a:txBody>
                  <a:tcPr/>
                </a:tc>
                <a:tc>
                  <a:txBody>
                    <a:bodyPr/>
                    <a:lstStyle/>
                    <a:p>
                      <a:r>
                        <a:rPr lang="en-US" sz="1000"/>
                        <a:t>23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3094</a:t>
                      </a:r>
                      <a:endParaRPr lang="en-US" sz="1000"/>
                    </a:p>
                  </a:txBody>
                  <a:tcPr/>
                </a:tc>
                <a:tc>
                  <a:txBody>
                    <a:bodyPr/>
                    <a:lstStyle/>
                    <a:p>
                      <a:r>
                        <a:rPr lang="en-US" sz="1000"/>
                        <a:t>3094</a:t>
                      </a:r>
                      <a:endParaRPr lang="en-US" sz="1000"/>
                    </a:p>
                  </a:txBody>
                  <a:tcPr/>
                </a:tc>
                <a:tc>
                  <a:txBody>
                    <a:bodyPr/>
                    <a:lstStyle/>
                    <a:p>
                      <a:r>
                        <a:rPr lang="en-US" sz="1000"/>
                        <a:t>0</a:t>
                      </a:r>
                      <a:endParaRPr lang="en-US" sz="1000"/>
                    </a:p>
                  </a:txBody>
                  <a:tcPr/>
                </a:tc>
                <a:tc>
                  <a:txBody>
                    <a:bodyPr/>
                    <a:lstStyle/>
                    <a:p>
                      <a:r>
                        <a:rPr lang="en-US" sz="1000"/>
                        <a:t>196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40806089"/>
                  </a:ext>
                </a:extLst>
              </a:tr>
              <a:tr h="370840">
                <a:tc>
                  <a:txBody>
                    <a:bodyPr/>
                    <a:lstStyle/>
                    <a:p>
                      <a:r>
                        <a:rPr lang="en-US" sz="1000" b="1"/>
                        <a:t>Qantara.de - Dialogue with the Islamic World - 2016-08-11 07:23:59</a:t>
                      </a:r>
                      <a:r>
                        <a:rPr lang="en-US" sz="1000"/>
                        <a:t>
Will Smith's got something to say about Donald Trump and Islamophobia, and he isn't afraid to let you know.</a:t>
                      </a:r>
                      <a:endParaRPr lang="en-US" sz="1000"/>
                    </a:p>
                  </a:txBody>
                  <a:tcPr/>
                </a:tc>
                <a:tc>
                  <a:txBody>
                    <a:bodyPr/>
                    <a:lstStyle/>
                    <a:p>
                      <a:r>
                        <a:rPr lang="en-US" sz="1000"/>
                        <a:t>947</a:t>
                      </a:r>
                      <a:endParaRPr lang="en-US" sz="1000"/>
                    </a:p>
                  </a:txBody>
                  <a:tcPr/>
                </a:tc>
                <a:tc>
                  <a:txBody>
                    <a:bodyPr/>
                    <a:lstStyle/>
                    <a:p>
                      <a:r>
                        <a:rPr lang="en-US" sz="1000"/>
                        <a:t>290</a:t>
                      </a:r>
                      <a:endParaRPr lang="en-US" sz="1000"/>
                    </a:p>
                  </a:txBody>
                  <a:tcPr/>
                </a:tc>
                <a:tc>
                  <a:txBody>
                    <a:bodyPr/>
                    <a:lstStyle/>
                    <a:p>
                      <a:r>
                        <a:rPr lang="en-US" sz="1000"/>
                        <a:t>42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6047</a:t>
                      </a:r>
                      <a:endParaRPr lang="en-US" sz="1000"/>
                    </a:p>
                  </a:txBody>
                  <a:tcPr/>
                </a:tc>
                <a:tc>
                  <a:txBody>
                    <a:bodyPr/>
                    <a:lstStyle/>
                    <a:p>
                      <a:r>
                        <a:rPr lang="en-US" sz="1000"/>
                        <a:t>6047</a:t>
                      </a:r>
                      <a:endParaRPr lang="en-US" sz="1000"/>
                    </a:p>
                  </a:txBody>
                  <a:tcPr/>
                </a:tc>
                <a:tc>
                  <a:txBody>
                    <a:bodyPr/>
                    <a:lstStyle/>
                    <a:p>
                      <a:r>
                        <a:rPr lang="en-US" sz="1000"/>
                        <a:t>0</a:t>
                      </a:r>
                      <a:endParaRPr lang="en-US" sz="1000"/>
                    </a:p>
                  </a:txBody>
                  <a:tcPr/>
                </a:tc>
                <a:tc>
                  <a:txBody>
                    <a:bodyPr/>
                    <a:lstStyle/>
                    <a:p>
                      <a:r>
                        <a:rPr lang="en-US" sz="1000"/>
                        <a:t>327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59704333"/>
                  </a:ext>
                </a:extLst>
              </a:tr>
              <a:tr h="370840">
                <a:tc>
                  <a:txBody>
                    <a:bodyPr/>
                    <a:lstStyle/>
                    <a:p>
                      <a:r>
                        <a:rPr lang="en-US" sz="1000" b="1"/>
                        <a:t>Qantara.de - Dialogue with the Islamic World - 2016-08-07 21:30:43</a:t>
                      </a:r>
                      <a:r>
                        <a:rPr lang="en-US" sz="1000"/>
                        <a:t>
Syrian refugee Yusra Mardini swam for her life in the Aegean Sea. Now, she's swimming toward an Olympic medal.</a:t>
                      </a:r>
                      <a:endParaRPr lang="en-US" sz="1000"/>
                    </a:p>
                  </a:txBody>
                  <a:tcPr/>
                </a:tc>
                <a:tc>
                  <a:txBody>
                    <a:bodyPr/>
                    <a:lstStyle/>
                    <a:p>
                      <a:r>
                        <a:rPr lang="en-US" sz="1000"/>
                        <a:t>502</a:t>
                      </a:r>
                      <a:endParaRPr lang="en-US" sz="1000"/>
                    </a:p>
                  </a:txBody>
                  <a:tcPr/>
                </a:tc>
                <a:tc>
                  <a:txBody>
                    <a:bodyPr/>
                    <a:lstStyle/>
                    <a:p>
                      <a:r>
                        <a:rPr lang="en-US" sz="1000"/>
                        <a:t>86</a:t>
                      </a:r>
                      <a:endParaRPr lang="en-US" sz="1000"/>
                    </a:p>
                  </a:txBody>
                  <a:tcPr/>
                </a:tc>
                <a:tc>
                  <a:txBody>
                    <a:bodyPr/>
                    <a:lstStyle/>
                    <a:p>
                      <a:r>
                        <a:rPr lang="en-US" sz="1000"/>
                        <a:t>31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3235</a:t>
                      </a:r>
                      <a:endParaRPr lang="en-US" sz="1000"/>
                    </a:p>
                  </a:txBody>
                  <a:tcPr/>
                </a:tc>
                <a:tc>
                  <a:txBody>
                    <a:bodyPr/>
                    <a:lstStyle/>
                    <a:p>
                      <a:r>
                        <a:rPr lang="en-US" sz="1000"/>
                        <a:t>3235</a:t>
                      </a:r>
                      <a:endParaRPr lang="en-US" sz="1000"/>
                    </a:p>
                  </a:txBody>
                  <a:tcPr/>
                </a:tc>
                <a:tc>
                  <a:txBody>
                    <a:bodyPr/>
                    <a:lstStyle/>
                    <a:p>
                      <a:r>
                        <a:rPr lang="en-US" sz="1000"/>
                        <a:t>0</a:t>
                      </a:r>
                      <a:endParaRPr lang="en-US" sz="1000"/>
                    </a:p>
                  </a:txBody>
                  <a:tcPr/>
                </a:tc>
                <a:tc>
                  <a:txBody>
                    <a:bodyPr/>
                    <a:lstStyle/>
                    <a:p>
                      <a:r>
                        <a:rPr lang="en-US" sz="1000"/>
                        <a:t>106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02054593"/>
                  </a:ext>
                </a:extLst>
              </a:tr>
              <a:tr h="370840">
                <a:tc>
                  <a:txBody>
                    <a:bodyPr/>
                    <a:lstStyle/>
                    <a:p>
                      <a:r>
                        <a:rPr lang="en-US" sz="1000" b="1"/>
                        <a:t>Qantara.de - Dialogue with the Islamic World - 2016-08-05 21:12:34</a:t>
                      </a:r>
                      <a:r>
                        <a:rPr lang="en-US" sz="1000"/>
                        <a:t>
The world's oldest library was created by a Muslim woman</a:t>
                      </a:r>
                      <a:endParaRPr lang="en-US" sz="1000"/>
                    </a:p>
                  </a:txBody>
                  <a:tcPr/>
                </a:tc>
                <a:tc>
                  <a:txBody>
                    <a:bodyPr/>
                    <a:lstStyle/>
                    <a:p>
                      <a:r>
                        <a:rPr lang="en-US" sz="1000"/>
                        <a:t>825</a:t>
                      </a:r>
                      <a:endParaRPr lang="en-US" sz="1000"/>
                    </a:p>
                  </a:txBody>
                  <a:tcPr/>
                </a:tc>
                <a:tc>
                  <a:txBody>
                    <a:bodyPr/>
                    <a:lstStyle/>
                    <a:p>
                      <a:r>
                        <a:rPr lang="en-US" sz="1000"/>
                        <a:t>91</a:t>
                      </a:r>
                      <a:endParaRPr lang="en-US" sz="1000"/>
                    </a:p>
                  </a:txBody>
                  <a:tcPr/>
                </a:tc>
                <a:tc>
                  <a:txBody>
                    <a:bodyPr/>
                    <a:lstStyle/>
                    <a:p>
                      <a:r>
                        <a:rPr lang="en-US" sz="1000"/>
                        <a:t>77</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3726</a:t>
                      </a:r>
                      <a:endParaRPr lang="en-US" sz="1000"/>
                    </a:p>
                  </a:txBody>
                  <a:tcPr/>
                </a:tc>
                <a:tc>
                  <a:txBody>
                    <a:bodyPr/>
                    <a:lstStyle/>
                    <a:p>
                      <a:r>
                        <a:rPr lang="en-US" sz="1000"/>
                        <a:t>3726</a:t>
                      </a:r>
                      <a:endParaRPr lang="en-US" sz="1000"/>
                    </a:p>
                  </a:txBody>
                  <a:tcPr/>
                </a:tc>
                <a:tc>
                  <a:txBody>
                    <a:bodyPr/>
                    <a:lstStyle/>
                    <a:p>
                      <a:r>
                        <a:rPr lang="en-US" sz="1000"/>
                        <a:t>0</a:t>
                      </a:r>
                      <a:endParaRPr lang="en-US" sz="1000"/>
                    </a:p>
                  </a:txBody>
                  <a:tcPr/>
                </a:tc>
                <a:tc>
                  <a:txBody>
                    <a:bodyPr/>
                    <a:lstStyle/>
                    <a:p>
                      <a:r>
                        <a:rPr lang="en-US" sz="1000"/>
                        <a:t>190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06931305"/>
                  </a:ext>
                </a:extLst>
              </a:tr>
              <a:tr h="370840">
                <a:tc>
                  <a:txBody>
                    <a:bodyPr/>
                    <a:lstStyle/>
                    <a:p>
                      <a:r>
                        <a:rPr lang="en-US" sz="1000" b="1"/>
                        <a:t>Qantara.de - Dialogue with the Islamic World - 2016-08-05 07:19:40</a:t>
                      </a:r>
                      <a:r>
                        <a:rPr lang="en-US" sz="1000"/>
                        <a:t>
Thousands of children in war zones are detained and tortured. 14-year-old Ahmad was one of them.</a:t>
                      </a:r>
                      <a:endParaRPr lang="en-US" sz="1000"/>
                    </a:p>
                  </a:txBody>
                  <a:tcPr/>
                </a:tc>
                <a:tc>
                  <a:txBody>
                    <a:bodyPr/>
                    <a:lstStyle/>
                    <a:p>
                      <a:r>
                        <a:rPr lang="en-US" sz="1000"/>
                        <a:t>237</a:t>
                      </a:r>
                      <a:endParaRPr lang="en-US" sz="1000"/>
                    </a:p>
                  </a:txBody>
                  <a:tcPr/>
                </a:tc>
                <a:tc>
                  <a:txBody>
                    <a:bodyPr/>
                    <a:lstStyle/>
                    <a:p>
                      <a:r>
                        <a:rPr lang="en-US" sz="1000"/>
                        <a:t>28</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1485</a:t>
                      </a:r>
                      <a:endParaRPr lang="en-US" sz="1000"/>
                    </a:p>
                  </a:txBody>
                  <a:tcPr/>
                </a:tc>
                <a:tc>
                  <a:txBody>
                    <a:bodyPr/>
                    <a:lstStyle/>
                    <a:p>
                      <a:r>
                        <a:rPr lang="en-US" sz="1000"/>
                        <a:t>1485</a:t>
                      </a:r>
                      <a:endParaRPr lang="en-US" sz="1000"/>
                    </a:p>
                  </a:txBody>
                  <a:tcPr/>
                </a:tc>
                <a:tc>
                  <a:txBody>
                    <a:bodyPr/>
                    <a:lstStyle/>
                    <a:p>
                      <a:r>
                        <a:rPr lang="en-US" sz="1000"/>
                        <a:t>0</a:t>
                      </a:r>
                      <a:endParaRPr lang="en-US" sz="1000"/>
                    </a:p>
                  </a:txBody>
                  <a:tcPr/>
                </a:tc>
                <a:tc>
                  <a:txBody>
                    <a:bodyPr/>
                    <a:lstStyle/>
                    <a:p>
                      <a:r>
                        <a:rPr lang="en-US" sz="1000"/>
                        <a:t>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94335680"/>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439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0112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3737303213"/>
                    </a:ext>
                  </a:extLst>
                </a:gridCol>
                <a:gridCol w="576072">
                  <a:extLst>
                    <a:ext uri="{9D8B030D-6E8A-4147-A177-3AD203B41FA5}">
                      <a16:colId xmlns:a16="http://schemas.microsoft.com/office/drawing/2014/main" val="1105969023"/>
                    </a:ext>
                  </a:extLst>
                </a:gridCol>
                <a:gridCol w="576072">
                  <a:extLst>
                    <a:ext uri="{9D8B030D-6E8A-4147-A177-3AD203B41FA5}">
                      <a16:colId xmlns:a16="http://schemas.microsoft.com/office/drawing/2014/main" val="3382825867"/>
                    </a:ext>
                  </a:extLst>
                </a:gridCol>
                <a:gridCol w="576072">
                  <a:extLst>
                    <a:ext uri="{9D8B030D-6E8A-4147-A177-3AD203B41FA5}">
                      <a16:colId xmlns:a16="http://schemas.microsoft.com/office/drawing/2014/main" val="2884057884"/>
                    </a:ext>
                  </a:extLst>
                </a:gridCol>
                <a:gridCol w="576072">
                  <a:extLst>
                    <a:ext uri="{9D8B030D-6E8A-4147-A177-3AD203B41FA5}">
                      <a16:colId xmlns:a16="http://schemas.microsoft.com/office/drawing/2014/main" val="1510029660"/>
                    </a:ext>
                  </a:extLst>
                </a:gridCol>
                <a:gridCol w="576072">
                  <a:extLst>
                    <a:ext uri="{9D8B030D-6E8A-4147-A177-3AD203B41FA5}">
                      <a16:colId xmlns:a16="http://schemas.microsoft.com/office/drawing/2014/main" val="357452581"/>
                    </a:ext>
                  </a:extLst>
                </a:gridCol>
                <a:gridCol w="576072">
                  <a:extLst>
                    <a:ext uri="{9D8B030D-6E8A-4147-A177-3AD203B41FA5}">
                      <a16:colId xmlns:a16="http://schemas.microsoft.com/office/drawing/2014/main" val="2798002043"/>
                    </a:ext>
                  </a:extLst>
                </a:gridCol>
                <a:gridCol w="576072">
                  <a:extLst>
                    <a:ext uri="{9D8B030D-6E8A-4147-A177-3AD203B41FA5}">
                      <a16:colId xmlns:a16="http://schemas.microsoft.com/office/drawing/2014/main" val="420904898"/>
                    </a:ext>
                  </a:extLst>
                </a:gridCol>
                <a:gridCol w="576072">
                  <a:extLst>
                    <a:ext uri="{9D8B030D-6E8A-4147-A177-3AD203B41FA5}">
                      <a16:colId xmlns:a16="http://schemas.microsoft.com/office/drawing/2014/main" val="1775537610"/>
                    </a:ext>
                  </a:extLst>
                </a:gridCol>
                <a:gridCol w="576072">
                  <a:extLst>
                    <a:ext uri="{9D8B030D-6E8A-4147-A177-3AD203B41FA5}">
                      <a16:colId xmlns:a16="http://schemas.microsoft.com/office/drawing/2014/main" val="3635556790"/>
                    </a:ext>
                  </a:extLst>
                </a:gridCol>
                <a:gridCol w="658368">
                  <a:extLst>
                    <a:ext uri="{9D8B030D-6E8A-4147-A177-3AD203B41FA5}">
                      <a16:colId xmlns:a16="http://schemas.microsoft.com/office/drawing/2014/main" val="2163897624"/>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112463006"/>
                  </a:ext>
                </a:extLst>
              </a:tr>
              <a:tr h="370840">
                <a:tc>
                  <a:txBody>
                    <a:bodyPr/>
                    <a:lstStyle/>
                    <a:p>
                      <a:r>
                        <a:rPr lang="en-US" sz="1000" b="1"/>
                        <a:t>Qantara.de - Dialogue with the Islamic World - 2016-08-03 20:44:31</a:t>
                      </a:r>
                      <a:r>
                        <a:rPr lang="en-US" sz="1000"/>
                        <a:t>
There are 2.5 million Syrian children registered as refugees with the UN. One million of them are not attending school.</a:t>
                      </a:r>
                      <a:endParaRPr lang="en-US" sz="1000"/>
                    </a:p>
                  </a:txBody>
                  <a:tcPr/>
                </a:tc>
                <a:tc>
                  <a:txBody>
                    <a:bodyPr/>
                    <a:lstStyle/>
                    <a:p>
                      <a:r>
                        <a:rPr lang="en-US" sz="1000"/>
                        <a:t>80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560</a:t>
                      </a:r>
                      <a:endParaRPr lang="en-US" sz="1000"/>
                    </a:p>
                  </a:txBody>
                  <a:tcPr/>
                </a:tc>
                <a:tc>
                  <a:txBody>
                    <a:bodyPr/>
                    <a:lstStyle/>
                    <a:p>
                      <a:r>
                        <a:rPr lang="en-US" sz="1000"/>
                        <a:t>560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31071175"/>
                  </a:ext>
                </a:extLst>
              </a:tr>
              <a:tr h="370840">
                <a:tc>
                  <a:txBody>
                    <a:bodyPr/>
                    <a:lstStyle/>
                    <a:p>
                      <a:r>
                        <a:rPr lang="en-US" sz="1000" b="1"/>
                        <a:t>Qantara.de - Dialogue with the Islamic World - 2016-08-02 08:11:47</a:t>
                      </a:r>
                      <a:r>
                        <a:rPr lang="en-US" sz="1000"/>
                        <a:t>
Muslim women hit back at Donald Trump and it's glorious.</a:t>
                      </a:r>
                      <a:endParaRPr lang="en-US" sz="1000"/>
                    </a:p>
                  </a:txBody>
                  <a:tcPr/>
                </a:tc>
                <a:tc>
                  <a:txBody>
                    <a:bodyPr/>
                    <a:lstStyle/>
                    <a:p>
                      <a:r>
                        <a:rPr lang="en-US" sz="1000"/>
                        <a:t>1054</a:t>
                      </a:r>
                      <a:endParaRPr lang="en-US" sz="1000"/>
                    </a:p>
                  </a:txBody>
                  <a:tcPr/>
                </a:tc>
                <a:tc>
                  <a:txBody>
                    <a:bodyPr/>
                    <a:lstStyle/>
                    <a:p>
                      <a:r>
                        <a:rPr lang="en-US" sz="1000"/>
                        <a:t>258</a:t>
                      </a:r>
                      <a:endParaRPr lang="en-US" sz="1000"/>
                    </a:p>
                  </a:txBody>
                  <a:tcPr/>
                </a:tc>
                <a:tc>
                  <a:txBody>
                    <a:bodyPr/>
                    <a:lstStyle/>
                    <a:p>
                      <a:r>
                        <a:rPr lang="en-US" sz="1000"/>
                        <a:t>36</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3808</a:t>
                      </a:r>
                      <a:endParaRPr lang="en-US" sz="1000"/>
                    </a:p>
                  </a:txBody>
                  <a:tcPr/>
                </a:tc>
                <a:tc>
                  <a:txBody>
                    <a:bodyPr/>
                    <a:lstStyle/>
                    <a:p>
                      <a:r>
                        <a:rPr lang="en-US" sz="1000"/>
                        <a:t>3808</a:t>
                      </a:r>
                      <a:endParaRPr lang="en-US" sz="1000"/>
                    </a:p>
                  </a:txBody>
                  <a:tcPr/>
                </a:tc>
                <a:tc>
                  <a:txBody>
                    <a:bodyPr/>
                    <a:lstStyle/>
                    <a:p>
                      <a:r>
                        <a:rPr lang="en-US" sz="1000"/>
                        <a:t>0</a:t>
                      </a:r>
                      <a:endParaRPr lang="en-US" sz="1000"/>
                    </a:p>
                  </a:txBody>
                  <a:tcPr/>
                </a:tc>
                <a:tc>
                  <a:txBody>
                    <a:bodyPr/>
                    <a:lstStyle/>
                    <a:p>
                      <a:r>
                        <a:rPr lang="en-US" sz="1000"/>
                        <a:t>292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94399127"/>
                  </a:ext>
                </a:extLst>
              </a:tr>
              <a:tr h="370840">
                <a:tc>
                  <a:txBody>
                    <a:bodyPr/>
                    <a:lstStyle/>
                    <a:p>
                      <a:r>
                        <a:rPr lang="en-US" sz="1000" b="1"/>
                        <a:t>Qantara.de - Dialogue with the Islamic World - 2016-08-01 19:12:19</a:t>
                      </a:r>
                      <a:r>
                        <a:rPr lang="en-US" sz="1000"/>
                        <a:t>
</a:t>
                      </a:r>
                      <a:endParaRPr lang="en-US" sz="1000"/>
                    </a:p>
                  </a:txBody>
                  <a:tcPr/>
                </a:tc>
                <a:tc>
                  <a:txBody>
                    <a:bodyPr/>
                    <a:lstStyle/>
                    <a:p>
                      <a:r>
                        <a:rPr lang="en-US" sz="1000"/>
                        <a:t>463</a:t>
                      </a:r>
                      <a:endParaRPr lang="en-US" sz="1000"/>
                    </a:p>
                  </a:txBody>
                  <a:tcPr/>
                </a:tc>
                <a:tc>
                  <a:txBody>
                    <a:bodyPr/>
                    <a:lstStyle/>
                    <a:p>
                      <a:r>
                        <a:rPr lang="en-US" sz="1000"/>
                        <a:t>107</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1753</a:t>
                      </a:r>
                      <a:endParaRPr lang="en-US" sz="1000"/>
                    </a:p>
                  </a:txBody>
                  <a:tcPr/>
                </a:tc>
                <a:tc>
                  <a:txBody>
                    <a:bodyPr/>
                    <a:lstStyle/>
                    <a:p>
                      <a:r>
                        <a:rPr lang="en-US" sz="1000"/>
                        <a:t>1753</a:t>
                      </a:r>
                      <a:endParaRPr lang="en-US" sz="1000"/>
                    </a:p>
                  </a:txBody>
                  <a:tcPr/>
                </a:tc>
                <a:tc>
                  <a:txBody>
                    <a:bodyPr/>
                    <a:lstStyle/>
                    <a:p>
                      <a:r>
                        <a:rPr lang="en-US" sz="1000"/>
                        <a:t>0</a:t>
                      </a:r>
                      <a:endParaRPr lang="en-US" sz="1000"/>
                    </a:p>
                  </a:txBody>
                  <a:tcPr/>
                </a:tc>
                <a:tc>
                  <a:txBody>
                    <a:bodyPr/>
                    <a:lstStyle/>
                    <a:p>
                      <a:r>
                        <a:rPr lang="en-US" sz="1000"/>
                        <a:t>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63916389"/>
                  </a:ext>
                </a:extLst>
              </a:tr>
            </a:tbl>
          </a:graphicData>
        </a:graphic>
      </p:graphicFrame>
      <p:sp>
        <p:nvSpPr>
          <p:cNvPr id="4" name="Text Placeholder 3"/>
          <p:cNvSpPr>
            <a:spLocks noGrp="1"/>
          </p:cNvSpPr>
          <p:nvPr>
            <p:ph type="body" sz="quarter" idx="14"/>
          </p:nvPr>
        </p:nvSpPr>
        <p:spPr/>
        <p:txBody>
          <a:bodyPr/>
          <a:lstStyle/>
          <a:p>
            <a:r>
              <a:rPr lang="en-US"/>
              <a:t>08/01/2016 - 08/31/2016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072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694</Words>
  <Application>Microsoft Office PowerPoint</Application>
  <PresentationFormat>On-screen Show (4:3)</PresentationFormat>
  <Paragraphs>331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Native Video Posts Table - 1 of 4</vt:lpstr>
      <vt:lpstr>Facebook Native Video Posts Table - 2 of 4</vt:lpstr>
      <vt:lpstr>Facebook Native Video Posts Table - 3 of 4</vt:lpstr>
      <vt:lpstr>Facebook Native Video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Native Video Posts Table - 1 of 4</dc:title>
  <dc:creator>Administrator</dc:creator>
  <cp:lastModifiedBy>Administrator</cp:lastModifiedBy>
  <cp:revision>1</cp:revision>
  <dcterms:created xsi:type="dcterms:W3CDTF">2017-01-05T08:48:37Z</dcterms:created>
  <dcterms:modified xsi:type="dcterms:W3CDTF">2017-01-05T08:49:53Z</dcterms:modified>
</cp:coreProperties>
</file>