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91F2-195A-4C08-8E61-CCD9B4E0C17A}"/>
              </a:ext>
            </a:extLst>
          </p:cNvPr>
          <p:cNvSpPr>
            <a:spLocks noGrp="1"/>
          </p:cNvSpPr>
          <p:nvPr>
            <p:ph type="title"/>
          </p:nvPr>
        </p:nvSpPr>
        <p:spPr/>
        <p:txBody>
          <a:bodyPr/>
          <a:lstStyle/>
          <a:p>
            <a:r>
              <a:rPr lang="en-US"/>
              <a:t>Instagram Posts Table | opentvgr - 1 of 9</a:t>
            </a:r>
          </a:p>
        </p:txBody>
      </p:sp>
      <p:graphicFrame>
        <p:nvGraphicFramePr>
          <p:cNvPr id="5" name="Table Placeholder 4">
            <a:extLst>
              <a:ext uri="{FF2B5EF4-FFF2-40B4-BE49-F238E27FC236}">
                <a16:creationId xmlns:a16="http://schemas.microsoft.com/office/drawing/2014/main" id="{D114D31A-4C35-4CBE-A511-EFC27E62E4A7}"/>
              </a:ext>
            </a:extLst>
          </p:cNvPr>
          <p:cNvGraphicFramePr>
            <a:graphicFrameLocks noGrp="1"/>
          </p:cNvGraphicFramePr>
          <p:nvPr>
            <p:ph type="tbl" sz="quarter" idx="13"/>
            <p:extLst>
              <p:ext uri="{D42A27DB-BD31-4B8C-83A1-F6EECF244321}">
                <p14:modId xmlns:p14="http://schemas.microsoft.com/office/powerpoint/2010/main" val="2918698282"/>
              </p:ext>
            </p:extLst>
          </p:nvPr>
        </p:nvGraphicFramePr>
        <p:xfrm>
          <a:off x="457200" y="1731963"/>
          <a:ext cx="8229600" cy="354076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7786338"/>
                    </a:ext>
                  </a:extLst>
                </a:gridCol>
                <a:gridCol w="987552">
                  <a:extLst>
                    <a:ext uri="{9D8B030D-6E8A-4147-A177-3AD203B41FA5}">
                      <a16:colId xmlns:a16="http://schemas.microsoft.com/office/drawing/2014/main" val="954659910"/>
                    </a:ext>
                  </a:extLst>
                </a:gridCol>
                <a:gridCol w="987552">
                  <a:extLst>
                    <a:ext uri="{9D8B030D-6E8A-4147-A177-3AD203B41FA5}">
                      <a16:colId xmlns:a16="http://schemas.microsoft.com/office/drawing/2014/main" val="4087966658"/>
                    </a:ext>
                  </a:extLst>
                </a:gridCol>
                <a:gridCol w="987552">
                  <a:extLst>
                    <a:ext uri="{9D8B030D-6E8A-4147-A177-3AD203B41FA5}">
                      <a16:colId xmlns:a16="http://schemas.microsoft.com/office/drawing/2014/main" val="151300831"/>
                    </a:ext>
                  </a:extLst>
                </a:gridCol>
                <a:gridCol w="987552">
                  <a:extLst>
                    <a:ext uri="{9D8B030D-6E8A-4147-A177-3AD203B41FA5}">
                      <a16:colId xmlns:a16="http://schemas.microsoft.com/office/drawing/2014/main" val="3578736000"/>
                    </a:ext>
                  </a:extLst>
                </a:gridCol>
                <a:gridCol w="987552">
                  <a:extLst>
                    <a:ext uri="{9D8B030D-6E8A-4147-A177-3AD203B41FA5}">
                      <a16:colId xmlns:a16="http://schemas.microsoft.com/office/drawing/2014/main" val="1293616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93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- 2018-12-31 19:11:17 </a:t>
                      </a:r>
                      <a:r>
                        <a:rPr kumimoji="0" lang="el-GR" sz="1000" b="0" i="0" u="none" strike="noStrike" kern="1200" cap="none" spc="0" normalizeH="0" baseline="0" noProof="0">
                          <a:ln>
                            <a:noFill/>
                          </a:ln>
                          <a:solidFill>
                            <a:prstClr val="black"/>
                          </a:solidFill>
                          <a:effectLst/>
                          <a:uLnTx/>
                          <a:uFillTx/>
                          <a:latin typeface="+mn-lt"/>
                          <a:ea typeface="+mn-ea"/>
                          <a:cs typeface="+mn-cs"/>
                        </a:rPr>
                        <a:t>
 Όταν οι ευχές έρχονται μέσα από την καρδιά, τότε θα πιάσουν τόπο! Ο nkoklonis και το Open σας εύχονται καλή χρονιά 😀🙏🏼
#OpenNewYear #OpentoXmas #opentv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https://www.instagram.com/p/BsD0HjFo-09/media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2418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- 2018-12-31 17:16:23 </a:t>
                      </a:r>
                      <a:r>
                        <a:rPr kumimoji="0" lang="el-GR" sz="1000" b="0" i="0" u="none" strike="noStrike" kern="1200" cap="none" spc="0" normalizeH="0" baseline="0" noProof="0">
                          <a:ln>
                            <a:noFill/>
                          </a:ln>
                          <a:solidFill>
                            <a:prstClr val="black"/>
                          </a:solidFill>
                          <a:effectLst/>
                          <a:uLnTx/>
                          <a:uFillTx/>
                          <a:latin typeface="+mn-lt"/>
                          <a:ea typeface="+mn-ea"/>
                          <a:cs typeface="+mn-cs"/>
                        </a:rPr>
                        <a:t>
 Τα κινηματογραφικά δικαιώματα της «Μαίρη Πόπινς» ανήκουν στην Βρετανή συγγραφέα Π.Λ. Τράβερς και δεν έχει διάθεση να τα παραχωρήσει στον Γουόλτ Ντίσνεϊ. «Η μαγική ομπρέλα» με τους Έμα Τόμσον, Τομ Χανκς και Κόλιν Φάρελ σε υπέροχες ερμηνείες απόψε στις 20:00. Όλη η μαγεία των γιορτών είναι στο OPEN! 
#OpenNewYear #OpentoXmas #opentv #movienights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https://www.instagram.com/p/BsDmsz7IwD2/media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3693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- 2018-12-31 15:07:39 </a:t>
                      </a:r>
                      <a:r>
                        <a:rPr kumimoji="0" lang="el-GR" sz="1000" b="0" i="0" u="none" strike="noStrike" kern="1200" cap="none" spc="0" normalizeH="0" baseline="0" noProof="0">
                          <a:ln>
                            <a:noFill/>
                          </a:ln>
                          <a:solidFill>
                            <a:prstClr val="black"/>
                          </a:solidFill>
                          <a:effectLst/>
                          <a:uLnTx/>
                          <a:uFillTx/>
                          <a:latin typeface="+mn-lt"/>
                          <a:ea typeface="+mn-ea"/>
                          <a:cs typeface="+mn-cs"/>
                        </a:rPr>
                        <a:t>
 Οι πολλές οι ερωτήσεις κάθε μέρα στις 16:30 το γιατρό τον κάνουν πέρα αφού είναι ό,τι καλύτερο για τη μνήμη! 🤓 Το εναλλακτικό παιχνίδι γνώσεων που αγαπάμε να παίζουμε με την zarifious στο Open.
#poiosrotaei #Opentv #OpenNewYear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https://www.instagram.com/p/BsDX-XHIzh5/media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626576"/>
                  </a:ext>
                </a:extLst>
              </a:tr>
            </a:tbl>
          </a:graphicData>
        </a:graphic>
      </p:graphicFrame>
      <p:sp>
        <p:nvSpPr>
          <p:cNvPr id="4" name="Text Placeholder 3">
            <a:extLst>
              <a:ext uri="{FF2B5EF4-FFF2-40B4-BE49-F238E27FC236}">
                <a16:creationId xmlns:a16="http://schemas.microsoft.com/office/drawing/2014/main" id="{CE9FECEB-0ED4-476E-B4E1-CD14D8F39EE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9673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FE600-866A-4CEC-96B7-F8D53257AA77}"/>
              </a:ext>
            </a:extLst>
          </p:cNvPr>
          <p:cNvSpPr>
            <a:spLocks noGrp="1"/>
          </p:cNvSpPr>
          <p:nvPr>
            <p:ph type="title"/>
          </p:nvPr>
        </p:nvSpPr>
        <p:spPr/>
        <p:txBody>
          <a:bodyPr/>
          <a:lstStyle/>
          <a:p>
            <a:r>
              <a:rPr lang="en-US"/>
              <a:t>Instagram Posts Table | opentvgr - 2 of 9</a:t>
            </a:r>
          </a:p>
        </p:txBody>
      </p:sp>
      <p:graphicFrame>
        <p:nvGraphicFramePr>
          <p:cNvPr id="5" name="Table Placeholder 4">
            <a:extLst>
              <a:ext uri="{FF2B5EF4-FFF2-40B4-BE49-F238E27FC236}">
                <a16:creationId xmlns:a16="http://schemas.microsoft.com/office/drawing/2014/main" id="{E53C8CCA-73E4-4778-BD32-4FABF300466B}"/>
              </a:ext>
            </a:extLst>
          </p:cNvPr>
          <p:cNvGraphicFramePr>
            <a:graphicFrameLocks noGrp="1"/>
          </p:cNvGraphicFramePr>
          <p:nvPr>
            <p:ph type="tbl" sz="quarter" idx="13"/>
            <p:extLst>
              <p:ext uri="{D42A27DB-BD31-4B8C-83A1-F6EECF244321}">
                <p14:modId xmlns:p14="http://schemas.microsoft.com/office/powerpoint/2010/main" val="809670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5796070"/>
                    </a:ext>
                  </a:extLst>
                </a:gridCol>
                <a:gridCol w="987552">
                  <a:extLst>
                    <a:ext uri="{9D8B030D-6E8A-4147-A177-3AD203B41FA5}">
                      <a16:colId xmlns:a16="http://schemas.microsoft.com/office/drawing/2014/main" val="2282459925"/>
                    </a:ext>
                  </a:extLst>
                </a:gridCol>
                <a:gridCol w="987552">
                  <a:extLst>
                    <a:ext uri="{9D8B030D-6E8A-4147-A177-3AD203B41FA5}">
                      <a16:colId xmlns:a16="http://schemas.microsoft.com/office/drawing/2014/main" val="2141681063"/>
                    </a:ext>
                  </a:extLst>
                </a:gridCol>
                <a:gridCol w="987552">
                  <a:extLst>
                    <a:ext uri="{9D8B030D-6E8A-4147-A177-3AD203B41FA5}">
                      <a16:colId xmlns:a16="http://schemas.microsoft.com/office/drawing/2014/main" val="2817619957"/>
                    </a:ext>
                  </a:extLst>
                </a:gridCol>
                <a:gridCol w="987552">
                  <a:extLst>
                    <a:ext uri="{9D8B030D-6E8A-4147-A177-3AD203B41FA5}">
                      <a16:colId xmlns:a16="http://schemas.microsoft.com/office/drawing/2014/main" val="3264801904"/>
                    </a:ext>
                  </a:extLst>
                </a:gridCol>
                <a:gridCol w="987552">
                  <a:extLst>
                    <a:ext uri="{9D8B030D-6E8A-4147-A177-3AD203B41FA5}">
                      <a16:colId xmlns:a16="http://schemas.microsoft.com/office/drawing/2014/main" val="4163028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892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- 2018-12-31 13:51:54 </a:t>
                      </a:r>
                      <a:r>
                        <a:rPr kumimoji="0" lang="el-GR" sz="1000" b="0" i="0" u="none" strike="noStrike" kern="1200" cap="none" spc="0" normalizeH="0" baseline="0" noProof="0">
                          <a:ln>
                            <a:noFill/>
                          </a:ln>
                          <a:solidFill>
                            <a:prstClr val="black"/>
                          </a:solidFill>
                          <a:effectLst/>
                          <a:uLnTx/>
                          <a:uFillTx/>
                          <a:latin typeface="+mn-lt"/>
                          <a:ea typeface="+mn-ea"/>
                          <a:cs typeface="+mn-cs"/>
                        </a:rPr>
                        <a:t>
 Το “Open New Year” είναι το ρεβεγιόν που θα μείνει στις καρδιές μας... Γιάννης Πλούταρχος, Γιώργος Κακοσαίος, Μελίνα Ασλανίδου, Ματθαίος και Κωνσταντίνος Τσαχουρίδης αλλά και η μπάντα του Πυροσβεστικού Σώματος είναι μόνο λίγες από τις στιγμές που θα ζήσουμε παρέα με τον οικοδεσπότη της βραδιάς, nkoklonis . Σήμερα το βράδυ στις 22:30. Όλη η μαγεία των γιορτών είναι στο OPEN! 
#OpenNewYear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https://www.instagram.com/p/BsDPocNA96I/media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689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- 2018-12-31 10:23:52 </a:t>
                      </a:r>
                      <a:r>
                        <a:rPr kumimoji="0" lang="el-GR" sz="1000" b="0" i="0" u="none" strike="noStrike" kern="1200" cap="none" spc="0" normalizeH="0" baseline="0" noProof="0">
                          <a:ln>
                            <a:noFill/>
                          </a:ln>
                          <a:solidFill>
                            <a:prstClr val="black"/>
                          </a:solidFill>
                          <a:effectLst/>
                          <a:uLnTx/>
                          <a:uFillTx/>
                          <a:latin typeface="+mn-lt"/>
                          <a:ea typeface="+mn-ea"/>
                          <a:cs typeface="+mn-cs"/>
                        </a:rPr>
                        <a:t>
 Φέτος τις γιορτές ας γίνουμε μια ανοιχτή αγκαλιά για τα παιδιά της 
#ΚΙΒΩΤΟΣΤΟΥΚΟΣΜΟΥ Στηρίζουμε τα σπίτια φιλοξενίας σε ολόκληρη την Ελλάδα και στέλνουμε μήνυμα αγάπης.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https://www.instagram.com/p/BsC3qJAo5sA/media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035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- 2018-12-30 18:01:02 </a:t>
                      </a:r>
                      <a:r>
                        <a:rPr kumimoji="0" lang="el-GR" sz="1000" b="0" i="0" u="none" strike="noStrike" kern="1200" cap="none" spc="0" normalizeH="0" baseline="0" noProof="0">
                          <a:ln>
                            <a:noFill/>
                          </a:ln>
                          <a:solidFill>
                            <a:prstClr val="black"/>
                          </a:solidFill>
                          <a:effectLst/>
                          <a:uLnTx/>
                          <a:uFillTx/>
                          <a:latin typeface="+mn-lt"/>
                          <a:ea typeface="+mn-ea"/>
                          <a:cs typeface="+mn-cs"/>
                        </a:rPr>
                        <a:t>
 Απόψε στις 21:30 ετοιμάσου να επιστρέψεις στη Νάρνια για να βοηθήσεις τον νεαρό πρίγκιπα Κάσπιαν να διεκδικήσει το θρόνο από το θείο του, τον ανελέητο λόρδο Μιράζ. «Το χρονικό της Νάρνια: Ο πρίγκιπας Κάσπιαν»!
#OpentoXmas #OpenNewYear #opentv #movienights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https://www.instagram.com/p/BsBHOUaohk2/media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77198402"/>
                  </a:ext>
                </a:extLst>
              </a:tr>
            </a:tbl>
          </a:graphicData>
        </a:graphic>
      </p:graphicFrame>
      <p:sp>
        <p:nvSpPr>
          <p:cNvPr id="4" name="Text Placeholder 3">
            <a:extLst>
              <a:ext uri="{FF2B5EF4-FFF2-40B4-BE49-F238E27FC236}">
                <a16:creationId xmlns:a16="http://schemas.microsoft.com/office/drawing/2014/main" id="{3CE48253-DC64-4310-84CC-45066115A52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204680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CF1CC-78A3-43F8-87B8-6B9D55FF6486}"/>
              </a:ext>
            </a:extLst>
          </p:cNvPr>
          <p:cNvSpPr>
            <a:spLocks noGrp="1"/>
          </p:cNvSpPr>
          <p:nvPr>
            <p:ph type="title"/>
          </p:nvPr>
        </p:nvSpPr>
        <p:spPr/>
        <p:txBody>
          <a:bodyPr/>
          <a:lstStyle/>
          <a:p>
            <a:r>
              <a:rPr lang="en-US"/>
              <a:t>Instagram Posts Table | opentvgr - 3 of 9</a:t>
            </a:r>
          </a:p>
        </p:txBody>
      </p:sp>
      <p:graphicFrame>
        <p:nvGraphicFramePr>
          <p:cNvPr id="5" name="Table Placeholder 4">
            <a:extLst>
              <a:ext uri="{FF2B5EF4-FFF2-40B4-BE49-F238E27FC236}">
                <a16:creationId xmlns:a16="http://schemas.microsoft.com/office/drawing/2014/main" id="{336BF4C4-D8F8-49C5-85EC-E0ECCB14C358}"/>
              </a:ext>
            </a:extLst>
          </p:cNvPr>
          <p:cNvGraphicFramePr>
            <a:graphicFrameLocks noGrp="1"/>
          </p:cNvGraphicFramePr>
          <p:nvPr>
            <p:ph type="tbl" sz="quarter" idx="13"/>
            <p:extLst>
              <p:ext uri="{D42A27DB-BD31-4B8C-83A1-F6EECF244321}">
                <p14:modId xmlns:p14="http://schemas.microsoft.com/office/powerpoint/2010/main" val="2591003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4062838"/>
                    </a:ext>
                  </a:extLst>
                </a:gridCol>
                <a:gridCol w="987552">
                  <a:extLst>
                    <a:ext uri="{9D8B030D-6E8A-4147-A177-3AD203B41FA5}">
                      <a16:colId xmlns:a16="http://schemas.microsoft.com/office/drawing/2014/main" val="1411123652"/>
                    </a:ext>
                  </a:extLst>
                </a:gridCol>
                <a:gridCol w="987552">
                  <a:extLst>
                    <a:ext uri="{9D8B030D-6E8A-4147-A177-3AD203B41FA5}">
                      <a16:colId xmlns:a16="http://schemas.microsoft.com/office/drawing/2014/main" val="1796691765"/>
                    </a:ext>
                  </a:extLst>
                </a:gridCol>
                <a:gridCol w="987552">
                  <a:extLst>
                    <a:ext uri="{9D8B030D-6E8A-4147-A177-3AD203B41FA5}">
                      <a16:colId xmlns:a16="http://schemas.microsoft.com/office/drawing/2014/main" val="2142014803"/>
                    </a:ext>
                  </a:extLst>
                </a:gridCol>
                <a:gridCol w="987552">
                  <a:extLst>
                    <a:ext uri="{9D8B030D-6E8A-4147-A177-3AD203B41FA5}">
                      <a16:colId xmlns:a16="http://schemas.microsoft.com/office/drawing/2014/main" val="802780144"/>
                    </a:ext>
                  </a:extLst>
                </a:gridCol>
                <a:gridCol w="987552">
                  <a:extLst>
                    <a:ext uri="{9D8B030D-6E8A-4147-A177-3AD203B41FA5}">
                      <a16:colId xmlns:a16="http://schemas.microsoft.com/office/drawing/2014/main" val="217709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0883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- 2018-12-30 16:22:59 </a:t>
                      </a:r>
                      <a:r>
                        <a:rPr kumimoji="0" lang="el-GR" sz="1000" b="0" i="0" u="none" strike="noStrike" kern="1200" cap="none" spc="0" normalizeH="0" baseline="0" noProof="0">
                          <a:ln>
                            <a:noFill/>
                          </a:ln>
                          <a:solidFill>
                            <a:prstClr val="black"/>
                          </a:solidFill>
                          <a:effectLst/>
                          <a:uLnTx/>
                          <a:uFillTx/>
                          <a:latin typeface="+mn-lt"/>
                          <a:ea typeface="+mn-ea"/>
                          <a:cs typeface="+mn-cs"/>
                        </a:rPr>
                        <a:t>
 Την παραμονή της Πρωτοχρονιάς στις 22:30, συντονιζόμαστε όλοι στο Open για μια αξέχαστη βραδιά με τον giannisploutarchos. Σε μια από τις σπάνιες εμφανίσεις του, ο αγαπημένος καλλιτέχνης θα ερμηνεύσει τραγούδια που αγαπήσαμε και θα κάνει το ρεβεγιόν μας, αξέχαστο! “Open New Year” αυτή τη Δευτέρα με τον nkoklonis. Όλη η μαγεία των γιορτών είναι στο OPEN! 
#OpenNewYear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https://www.instagram.com/p/BsA8IF2A6BY/media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0244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- 2018-12-30 12:59:15 </a:t>
                      </a:r>
                      <a:r>
                        <a:rPr kumimoji="0" lang="el-GR" sz="1000" b="0" i="0" u="none" strike="noStrike" kern="1200" cap="none" spc="0" normalizeH="0" baseline="0" noProof="0">
                          <a:ln>
                            <a:noFill/>
                          </a:ln>
                          <a:solidFill>
                            <a:prstClr val="black"/>
                          </a:solidFill>
                          <a:effectLst/>
                          <a:uLnTx/>
                          <a:uFillTx/>
                          <a:latin typeface="+mn-lt"/>
                          <a:ea typeface="+mn-ea"/>
                          <a:cs typeface="+mn-cs"/>
                        </a:rPr>
                        <a:t>
 Θείες υπάρχουν πολλές… «Η θεία από το Σικάγο» όμως είναι μόνο μία! Η Γεωργία Βασιλειάδου έρχεται στην Ελλάδα να βρει γαμπρούς στις ανιψιές της και οι ξεκαρδιστικές στιγμές θα είναι ατέλειωτες. Αγαπημένος ελληνικός κινηματογράφος, σήμερα στις 20:00.
#OpenNewYear #opentv #greekmovie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https://www.instagram.com/p/BsAkgYgoafx/media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4749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- 2018-12-30 11:09:59 </a:t>
                      </a:r>
                      <a:r>
                        <a:rPr kumimoji="0" lang="el-GR" sz="1000" b="0" i="0" u="none" strike="noStrike" kern="1200" cap="none" spc="0" normalizeH="0" baseline="0" noProof="0">
                          <a:ln>
                            <a:noFill/>
                          </a:ln>
                          <a:solidFill>
                            <a:prstClr val="black"/>
                          </a:solidFill>
                          <a:effectLst/>
                          <a:uLnTx/>
                          <a:uFillTx/>
                          <a:latin typeface="+mn-lt"/>
                          <a:ea typeface="+mn-ea"/>
                          <a:cs typeface="+mn-cs"/>
                        </a:rPr>
                        <a:t>
 Όταν οι ευχές έρχονται μέσα από την καρδιά, τότε θα πιάσουν τόπο! Η evagelia_aravani και το Open σας εύχονται καλή χρονιά! 😀🙏🏼
#OpenNewYear #OpentoXmas #opentv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https://www.instagram.com/p/BsAYQg3I-GN/media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24847595"/>
                  </a:ext>
                </a:extLst>
              </a:tr>
            </a:tbl>
          </a:graphicData>
        </a:graphic>
      </p:graphicFrame>
      <p:sp>
        <p:nvSpPr>
          <p:cNvPr id="4" name="Text Placeholder 3">
            <a:extLst>
              <a:ext uri="{FF2B5EF4-FFF2-40B4-BE49-F238E27FC236}">
                <a16:creationId xmlns:a16="http://schemas.microsoft.com/office/drawing/2014/main" id="{925DB31D-3C2E-437D-A3DA-64014BD6B5E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4778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A4122-B2CB-4F2F-B5CA-5AD32C224B72}"/>
              </a:ext>
            </a:extLst>
          </p:cNvPr>
          <p:cNvSpPr>
            <a:spLocks noGrp="1"/>
          </p:cNvSpPr>
          <p:nvPr>
            <p:ph type="title"/>
          </p:nvPr>
        </p:nvSpPr>
        <p:spPr/>
        <p:txBody>
          <a:bodyPr/>
          <a:lstStyle/>
          <a:p>
            <a:r>
              <a:rPr lang="en-US"/>
              <a:t>Instagram Posts Table | opentvgr - 4 of 9</a:t>
            </a:r>
          </a:p>
        </p:txBody>
      </p:sp>
      <p:graphicFrame>
        <p:nvGraphicFramePr>
          <p:cNvPr id="5" name="Table Placeholder 4">
            <a:extLst>
              <a:ext uri="{FF2B5EF4-FFF2-40B4-BE49-F238E27FC236}">
                <a16:creationId xmlns:a16="http://schemas.microsoft.com/office/drawing/2014/main" id="{59134E05-9A61-4B3D-9E0A-4AC2F7BBEDCF}"/>
              </a:ext>
            </a:extLst>
          </p:cNvPr>
          <p:cNvGraphicFramePr>
            <a:graphicFrameLocks noGrp="1"/>
          </p:cNvGraphicFramePr>
          <p:nvPr>
            <p:ph type="tbl" sz="quarter" idx="13"/>
            <p:extLst>
              <p:ext uri="{D42A27DB-BD31-4B8C-83A1-F6EECF244321}">
                <p14:modId xmlns:p14="http://schemas.microsoft.com/office/powerpoint/2010/main" val="109481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3491788"/>
                    </a:ext>
                  </a:extLst>
                </a:gridCol>
                <a:gridCol w="987552">
                  <a:extLst>
                    <a:ext uri="{9D8B030D-6E8A-4147-A177-3AD203B41FA5}">
                      <a16:colId xmlns:a16="http://schemas.microsoft.com/office/drawing/2014/main" val="2822709675"/>
                    </a:ext>
                  </a:extLst>
                </a:gridCol>
                <a:gridCol w="987552">
                  <a:extLst>
                    <a:ext uri="{9D8B030D-6E8A-4147-A177-3AD203B41FA5}">
                      <a16:colId xmlns:a16="http://schemas.microsoft.com/office/drawing/2014/main" val="379197483"/>
                    </a:ext>
                  </a:extLst>
                </a:gridCol>
                <a:gridCol w="987552">
                  <a:extLst>
                    <a:ext uri="{9D8B030D-6E8A-4147-A177-3AD203B41FA5}">
                      <a16:colId xmlns:a16="http://schemas.microsoft.com/office/drawing/2014/main" val="735824503"/>
                    </a:ext>
                  </a:extLst>
                </a:gridCol>
                <a:gridCol w="987552">
                  <a:extLst>
                    <a:ext uri="{9D8B030D-6E8A-4147-A177-3AD203B41FA5}">
                      <a16:colId xmlns:a16="http://schemas.microsoft.com/office/drawing/2014/main" val="3479376"/>
                    </a:ext>
                  </a:extLst>
                </a:gridCol>
                <a:gridCol w="987552">
                  <a:extLst>
                    <a:ext uri="{9D8B030D-6E8A-4147-A177-3AD203B41FA5}">
                      <a16:colId xmlns:a16="http://schemas.microsoft.com/office/drawing/2014/main" val="19050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770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- 2018-12-30 09:33:02 </a:t>
                      </a:r>
                      <a:r>
                        <a:rPr kumimoji="0" lang="el-GR" sz="1000" b="0" i="0" u="none" strike="noStrike" kern="1200" cap="none" spc="0" normalizeH="0" baseline="0" noProof="0">
                          <a:ln>
                            <a:noFill/>
                          </a:ln>
                          <a:solidFill>
                            <a:prstClr val="black"/>
                          </a:solidFill>
                          <a:effectLst/>
                          <a:uLnTx/>
                          <a:uFillTx/>
                          <a:latin typeface="+mn-lt"/>
                          <a:ea typeface="+mn-ea"/>
                          <a:cs typeface="+mn-cs"/>
                        </a:rPr>
                        <a:t>
 Η τελευταία Κυριακή του χρόνου ξεκινάει με πολύ χαμόγελο, τραγούδι και με το κέφι στα ύψη! Η sissychristidou και η παρέα της είναι έτοιμοι να μας πουν Έλα Χαμογέλα! Στις 9:45, το πιο εορταστικό πρόγραμμα ξεκινά, μη το χάσετε! Όλη η μαγεία των γιορτών είναι στο OPEN! 😀
#OpentoXmas #OpenNewYear #Opentv #elaxamogela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https://www.instagram.com/p/BsANNkNAlso/media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069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- 2018-12-29 20:40:07 </a:t>
                      </a:r>
                      <a:r>
                        <a:rPr kumimoji="0" lang="el-GR" sz="1000" b="0" i="0" u="none" strike="noStrike" kern="1200" cap="none" spc="0" normalizeH="0" baseline="0" noProof="0">
                          <a:ln>
                            <a:noFill/>
                          </a:ln>
                          <a:solidFill>
                            <a:prstClr val="black"/>
                          </a:solidFill>
                          <a:effectLst/>
                          <a:uLnTx/>
                          <a:uFillTx/>
                          <a:latin typeface="+mn-lt"/>
                          <a:ea typeface="+mn-ea"/>
                          <a:cs typeface="+mn-cs"/>
                        </a:rPr>
                        <a:t>
 Όταν οι ευχές έρχονται μέσα από την καρδιά, τότε θα πιάσουν τόπο! Η katken85 και το Open σας εύχονται καλή χρονιά 😀🙏🏼
#OpenNewYear #OpentoXmas #opentv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https://www.instagram.com/p/Br-0tsnoFkb/media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495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- 2018-12-29 17:00:14 </a:t>
                      </a:r>
                      <a:r>
                        <a:rPr kumimoji="0" lang="el-GR" sz="1000" b="0" i="0" u="none" strike="noStrike" kern="1200" cap="none" spc="0" normalizeH="0" baseline="0" noProof="0">
                          <a:ln>
                            <a:noFill/>
                          </a:ln>
                          <a:solidFill>
                            <a:prstClr val="black"/>
                          </a:solidFill>
                          <a:effectLst/>
                          <a:uLnTx/>
                          <a:uFillTx/>
                          <a:latin typeface="+mn-lt"/>
                          <a:ea typeface="+mn-ea"/>
                          <a:cs typeface="+mn-cs"/>
                        </a:rPr>
                        <a:t>
 Σήμερα στις 23:00 σε πρώτη τηλεοπτική μετάδοση, η αληθινή ιστορία της Τζόι Μανιάνο, έρχεται στο Open. Με τους Τζένιφερ Λόρενς, Μπράντλεϊ Κούπερ και Ρόμπερτ ντε Νίρο. Όλη η μαγεία των γιορτών είναι στο OPEN!🎞️
#MovieNights #OpentoXmas #Opentv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https://www.instagram.com/p/Br-bc7sIkPv/media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96154551"/>
                  </a:ext>
                </a:extLst>
              </a:tr>
            </a:tbl>
          </a:graphicData>
        </a:graphic>
      </p:graphicFrame>
      <p:sp>
        <p:nvSpPr>
          <p:cNvPr id="4" name="Text Placeholder 3">
            <a:extLst>
              <a:ext uri="{FF2B5EF4-FFF2-40B4-BE49-F238E27FC236}">
                <a16:creationId xmlns:a16="http://schemas.microsoft.com/office/drawing/2014/main" id="{1505C3B4-1B46-4AEA-9D8A-059D73C0D25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07578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A7E79-1682-4A95-BF8A-0C52EDAA83E5}"/>
              </a:ext>
            </a:extLst>
          </p:cNvPr>
          <p:cNvSpPr>
            <a:spLocks noGrp="1"/>
          </p:cNvSpPr>
          <p:nvPr>
            <p:ph type="title"/>
          </p:nvPr>
        </p:nvSpPr>
        <p:spPr/>
        <p:txBody>
          <a:bodyPr/>
          <a:lstStyle/>
          <a:p>
            <a:r>
              <a:rPr lang="en-US"/>
              <a:t>Instagram Posts Table | opentvgr - 5 of 9</a:t>
            </a:r>
          </a:p>
        </p:txBody>
      </p:sp>
      <p:graphicFrame>
        <p:nvGraphicFramePr>
          <p:cNvPr id="5" name="Table Placeholder 4">
            <a:extLst>
              <a:ext uri="{FF2B5EF4-FFF2-40B4-BE49-F238E27FC236}">
                <a16:creationId xmlns:a16="http://schemas.microsoft.com/office/drawing/2014/main" id="{BEEB47B0-5B22-4DE8-974D-009F8E6C519D}"/>
              </a:ext>
            </a:extLst>
          </p:cNvPr>
          <p:cNvGraphicFramePr>
            <a:graphicFrameLocks noGrp="1"/>
          </p:cNvGraphicFramePr>
          <p:nvPr>
            <p:ph type="tbl" sz="quarter" idx="13"/>
            <p:extLst>
              <p:ext uri="{D42A27DB-BD31-4B8C-83A1-F6EECF244321}">
                <p14:modId xmlns:p14="http://schemas.microsoft.com/office/powerpoint/2010/main" val="114842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4861444"/>
                    </a:ext>
                  </a:extLst>
                </a:gridCol>
                <a:gridCol w="987552">
                  <a:extLst>
                    <a:ext uri="{9D8B030D-6E8A-4147-A177-3AD203B41FA5}">
                      <a16:colId xmlns:a16="http://schemas.microsoft.com/office/drawing/2014/main" val="1089206582"/>
                    </a:ext>
                  </a:extLst>
                </a:gridCol>
                <a:gridCol w="987552">
                  <a:extLst>
                    <a:ext uri="{9D8B030D-6E8A-4147-A177-3AD203B41FA5}">
                      <a16:colId xmlns:a16="http://schemas.microsoft.com/office/drawing/2014/main" val="2164098314"/>
                    </a:ext>
                  </a:extLst>
                </a:gridCol>
                <a:gridCol w="987552">
                  <a:extLst>
                    <a:ext uri="{9D8B030D-6E8A-4147-A177-3AD203B41FA5}">
                      <a16:colId xmlns:a16="http://schemas.microsoft.com/office/drawing/2014/main" val="2175901313"/>
                    </a:ext>
                  </a:extLst>
                </a:gridCol>
                <a:gridCol w="987552">
                  <a:extLst>
                    <a:ext uri="{9D8B030D-6E8A-4147-A177-3AD203B41FA5}">
                      <a16:colId xmlns:a16="http://schemas.microsoft.com/office/drawing/2014/main" val="2444171188"/>
                    </a:ext>
                  </a:extLst>
                </a:gridCol>
                <a:gridCol w="987552">
                  <a:extLst>
                    <a:ext uri="{9D8B030D-6E8A-4147-A177-3AD203B41FA5}">
                      <a16:colId xmlns:a16="http://schemas.microsoft.com/office/drawing/2014/main" val="300049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1653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- 2018-12-29 13:54:50 </a:t>
                      </a:r>
                      <a:r>
                        <a:rPr kumimoji="0" lang="el-GR" sz="1000" b="0" i="0" u="none" strike="noStrike" kern="1200" cap="none" spc="0" normalizeH="0" baseline="0" noProof="0">
                          <a:ln>
                            <a:noFill/>
                          </a:ln>
                          <a:solidFill>
                            <a:prstClr val="black"/>
                          </a:solidFill>
                          <a:effectLst/>
                          <a:uLnTx/>
                          <a:uFillTx/>
                          <a:latin typeface="+mn-lt"/>
                          <a:ea typeface="+mn-ea"/>
                          <a:cs typeface="+mn-cs"/>
                        </a:rPr>
                        <a:t>
 Αυτή τη Δευτέρα στις 22:30 θα αποχαιρετίσουμε το 2018 και θα υποδεχτούμε το 2019 με ένα ξεχωριστό ρεβεγιόν γεμάτο εκπλήξεις! “Open New Year”. Ο οικοδεσπότης της βραδιάς, nkoklonis, έχει ετοιμάσει το πιο όμορφο μουσικό πρόγραμμα με τον Γιάννη Πλούταρχο να ξεσηκώνει με τις επιτυχίες του. Όλη η μαγεία των γιορτών είναι στο OPEN! 
#OpenNewYear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https://www.instagram.com/p/Br-GG1EI0Bc/media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6174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- 2018-12-29 10:30:54 </a:t>
                      </a:r>
                      <a:r>
                        <a:rPr kumimoji="0" lang="el-GR" sz="1000" b="0" i="0" u="none" strike="noStrike" kern="1200" cap="none" spc="0" normalizeH="0" baseline="0" noProof="0">
                          <a:ln>
                            <a:noFill/>
                          </a:ln>
                          <a:solidFill>
                            <a:prstClr val="black"/>
                          </a:solidFill>
                          <a:effectLst/>
                          <a:uLnTx/>
                          <a:uFillTx/>
                          <a:latin typeface="+mn-lt"/>
                          <a:ea typeface="+mn-ea"/>
                          <a:cs typeface="+mn-cs"/>
                        </a:rPr>
                        <a:t>
 Φέτος τις γιορτές ας γίνουμε μια ανοιχτή αγκαλιά για τα παιδιά της 
#ΚΙΒΩΤΟΣΤΟΥΚΟΣΜΟΥ Στηρίζουμε τα σπίτια φιλοξενίας σε ολόκληρη την Ελλάδα και στέλνουμε μήνυμα αγάπης.
#opentv #OpenNewYear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https://www.instagram.com/p/Br9u-uMIt4N/media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49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- 2018-12-29 09:40:28 </a:t>
                      </a:r>
                      <a:r>
                        <a:rPr kumimoji="0" lang="el-GR" sz="1000" b="0" i="0" u="none" strike="noStrike" kern="1200" cap="none" spc="0" normalizeH="0" baseline="0" noProof="0">
                          <a:ln>
                            <a:noFill/>
                          </a:ln>
                          <a:solidFill>
                            <a:prstClr val="black"/>
                          </a:solidFill>
                          <a:effectLst/>
                          <a:uLnTx/>
                          <a:uFillTx/>
                          <a:latin typeface="+mn-lt"/>
                          <a:ea typeface="+mn-ea"/>
                          <a:cs typeface="+mn-cs"/>
                        </a:rPr>
                        <a:t>
 Η sissychristidou και η παρέα της είναι έτοιμοι να μας πουν Έλα Χαμογέλα και να περάσουμε το πιο εορταστικό τελευταίο Σαββατοκύριακο του χρόνου! Στις 9:45, ένα λαμπερό πρόγραμμα ξεκινά, μη το χάσετε. Όλη η μαγεία των γιορτών είναι στο OPEN! 😀
#OpenNewYear #Opentv #elaxamogela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https://www.instagram.com/p/Br9pRKXgUOo/media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3888826"/>
                  </a:ext>
                </a:extLst>
              </a:tr>
            </a:tbl>
          </a:graphicData>
        </a:graphic>
      </p:graphicFrame>
      <p:sp>
        <p:nvSpPr>
          <p:cNvPr id="4" name="Text Placeholder 3">
            <a:extLst>
              <a:ext uri="{FF2B5EF4-FFF2-40B4-BE49-F238E27FC236}">
                <a16:creationId xmlns:a16="http://schemas.microsoft.com/office/drawing/2014/main" id="{1FC56B0D-BE1F-46D0-8DEA-EACC5111BF5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82975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AFA0B-54B2-4CEF-8703-1353EFC0D85B}"/>
              </a:ext>
            </a:extLst>
          </p:cNvPr>
          <p:cNvSpPr>
            <a:spLocks noGrp="1"/>
          </p:cNvSpPr>
          <p:nvPr>
            <p:ph type="title"/>
          </p:nvPr>
        </p:nvSpPr>
        <p:spPr/>
        <p:txBody>
          <a:bodyPr/>
          <a:lstStyle/>
          <a:p>
            <a:r>
              <a:rPr lang="en-US"/>
              <a:t>Instagram Posts Table | opentvgr - 6 of 9</a:t>
            </a:r>
          </a:p>
        </p:txBody>
      </p:sp>
      <p:graphicFrame>
        <p:nvGraphicFramePr>
          <p:cNvPr id="5" name="Table Placeholder 4">
            <a:extLst>
              <a:ext uri="{FF2B5EF4-FFF2-40B4-BE49-F238E27FC236}">
                <a16:creationId xmlns:a16="http://schemas.microsoft.com/office/drawing/2014/main" id="{AC3F7395-4AF4-4175-BBBB-CAC65E98EEB3}"/>
              </a:ext>
            </a:extLst>
          </p:cNvPr>
          <p:cNvGraphicFramePr>
            <a:graphicFrameLocks noGrp="1"/>
          </p:cNvGraphicFramePr>
          <p:nvPr>
            <p:ph type="tbl" sz="quarter" idx="13"/>
            <p:extLst>
              <p:ext uri="{D42A27DB-BD31-4B8C-83A1-F6EECF244321}">
                <p14:modId xmlns:p14="http://schemas.microsoft.com/office/powerpoint/2010/main" val="2767196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6406064"/>
                    </a:ext>
                  </a:extLst>
                </a:gridCol>
                <a:gridCol w="987552">
                  <a:extLst>
                    <a:ext uri="{9D8B030D-6E8A-4147-A177-3AD203B41FA5}">
                      <a16:colId xmlns:a16="http://schemas.microsoft.com/office/drawing/2014/main" val="1693295854"/>
                    </a:ext>
                  </a:extLst>
                </a:gridCol>
                <a:gridCol w="987552">
                  <a:extLst>
                    <a:ext uri="{9D8B030D-6E8A-4147-A177-3AD203B41FA5}">
                      <a16:colId xmlns:a16="http://schemas.microsoft.com/office/drawing/2014/main" val="538410066"/>
                    </a:ext>
                  </a:extLst>
                </a:gridCol>
                <a:gridCol w="987552">
                  <a:extLst>
                    <a:ext uri="{9D8B030D-6E8A-4147-A177-3AD203B41FA5}">
                      <a16:colId xmlns:a16="http://schemas.microsoft.com/office/drawing/2014/main" val="3120172760"/>
                    </a:ext>
                  </a:extLst>
                </a:gridCol>
                <a:gridCol w="987552">
                  <a:extLst>
                    <a:ext uri="{9D8B030D-6E8A-4147-A177-3AD203B41FA5}">
                      <a16:colId xmlns:a16="http://schemas.microsoft.com/office/drawing/2014/main" val="3349979564"/>
                    </a:ext>
                  </a:extLst>
                </a:gridCol>
                <a:gridCol w="987552">
                  <a:extLst>
                    <a:ext uri="{9D8B030D-6E8A-4147-A177-3AD203B41FA5}">
                      <a16:colId xmlns:a16="http://schemas.microsoft.com/office/drawing/2014/main" val="87659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069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- 2018-12-28 23:30:48 </a:t>
                      </a:r>
                      <a:r>
                        <a:rPr kumimoji="0" lang="el-GR" sz="1000" b="0" i="0" u="none" strike="noStrike" kern="1200" cap="none" spc="0" normalizeH="0" baseline="0" noProof="0">
                          <a:ln>
                            <a:noFill/>
                          </a:ln>
                          <a:solidFill>
                            <a:prstClr val="black"/>
                          </a:solidFill>
                          <a:effectLst/>
                          <a:uLnTx/>
                          <a:uFillTx/>
                          <a:latin typeface="+mn-lt"/>
                          <a:ea typeface="+mn-ea"/>
                          <a:cs typeface="+mn-cs"/>
                        </a:rPr>
                        <a:t>
 Ο μαραθώνιος ενημέρωσης του Οpen συνεχίζεται και τα Σαββατοκύριακα. Από τις 05:30 το πρωί, η fei_mauragani μας μεταφέρει «Τώρα ό,τι συμβαίνει» στην Ελλάδα και στο εξωτερικό, δίνοντας τη δική της μάχη για τη σωστή ενημέρωση.
#opentv #toraotisymvainei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https://www.instagram.com/p/Br8eRg4IVCZ/media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5154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- 2018-12-28 19:20:00 </a:t>
                      </a:r>
                      <a:r>
                        <a:rPr kumimoji="0" lang="el-GR" sz="1000" b="0" i="0" u="none" strike="noStrike" kern="1200" cap="none" spc="0" normalizeH="0" baseline="0" noProof="0">
                          <a:ln>
                            <a:noFill/>
                          </a:ln>
                          <a:solidFill>
                            <a:prstClr val="black"/>
                          </a:solidFill>
                          <a:effectLst/>
                          <a:uLnTx/>
                          <a:uFillTx/>
                          <a:latin typeface="+mn-lt"/>
                          <a:ea typeface="+mn-ea"/>
                          <a:cs typeface="+mn-cs"/>
                        </a:rPr>
                        <a:t>
 Αρκεί μια  σφουγγαρίστρα για να σου αλλάξει όλη σου τη ζωή; Αύριο στις 23:00 σε πρώτη τηλεοπτική μετάδοση, η αληθινή ιστορία της Τζόι Μανιάνο, που δημιούργησε επιχειρηματικό κολοσσό ξεκινώντας από μια ιδέα. Με τους Τζένιφερ Λόρενς, Μπράντλεϊ Κούπερ και Ρόμπερτ ντε Νίρο. Όλη η μαγεία των γιορτών είναι στο OPEN!🎞️
#MovieNights #OpentoXmas #Opentv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https://www.instagram.com/p/Br8GchjIJBV/media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8322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- 2018-12-28 16:32:37 </a:t>
                      </a:r>
                      <a:r>
                        <a:rPr kumimoji="0" lang="el-GR" sz="1000" b="0" i="0" u="none" strike="noStrike" kern="1200" cap="none" spc="0" normalizeH="0" baseline="0" noProof="0">
                          <a:ln>
                            <a:noFill/>
                          </a:ln>
                          <a:solidFill>
                            <a:prstClr val="black"/>
                          </a:solidFill>
                          <a:effectLst/>
                          <a:uLnTx/>
                          <a:uFillTx/>
                          <a:latin typeface="+mn-lt"/>
                          <a:ea typeface="+mn-ea"/>
                          <a:cs typeface="+mn-cs"/>
                        </a:rPr>
                        <a:t>
 Στην προσπάθεια του να βρει το Χρυσόμαλλο Δέρας, θα διασχίσει μέχρι και το Τρίγωνο των Βερμούδων και η περιπέτεια του θα είναι μόνο δράση και φαντασία! «Ο Πέρσι Τζάκσον και η Θάλασσα των Τεράτων» απόψε στις 20:00. Όλη η μαγεία των γιορτών είναι στο OPEN! 🎞️
#MovieNights #OpentoXmas #Opentv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https://www.instagram.com/p/Br7zUxioeqE/media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24164235"/>
                  </a:ext>
                </a:extLst>
              </a:tr>
            </a:tbl>
          </a:graphicData>
        </a:graphic>
      </p:graphicFrame>
      <p:sp>
        <p:nvSpPr>
          <p:cNvPr id="4" name="Text Placeholder 3">
            <a:extLst>
              <a:ext uri="{FF2B5EF4-FFF2-40B4-BE49-F238E27FC236}">
                <a16:creationId xmlns:a16="http://schemas.microsoft.com/office/drawing/2014/main" id="{B5B55010-EE76-459B-9809-FCAC925BC40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75573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2CFCE-8AB7-49CD-BB46-37800B593634}"/>
              </a:ext>
            </a:extLst>
          </p:cNvPr>
          <p:cNvSpPr>
            <a:spLocks noGrp="1"/>
          </p:cNvSpPr>
          <p:nvPr>
            <p:ph type="title"/>
          </p:nvPr>
        </p:nvSpPr>
        <p:spPr/>
        <p:txBody>
          <a:bodyPr/>
          <a:lstStyle/>
          <a:p>
            <a:r>
              <a:rPr lang="en-US"/>
              <a:t>Instagram Posts Table | opentvgr - 7 of 9</a:t>
            </a:r>
          </a:p>
        </p:txBody>
      </p:sp>
      <p:graphicFrame>
        <p:nvGraphicFramePr>
          <p:cNvPr id="5" name="Table Placeholder 4">
            <a:extLst>
              <a:ext uri="{FF2B5EF4-FFF2-40B4-BE49-F238E27FC236}">
                <a16:creationId xmlns:a16="http://schemas.microsoft.com/office/drawing/2014/main" id="{82D633EA-C0B4-48C9-98E5-9324574981A2}"/>
              </a:ext>
            </a:extLst>
          </p:cNvPr>
          <p:cNvGraphicFramePr>
            <a:graphicFrameLocks noGrp="1"/>
          </p:cNvGraphicFramePr>
          <p:nvPr>
            <p:ph type="tbl" sz="quarter" idx="13"/>
            <p:extLst>
              <p:ext uri="{D42A27DB-BD31-4B8C-83A1-F6EECF244321}">
                <p14:modId xmlns:p14="http://schemas.microsoft.com/office/powerpoint/2010/main" val="390302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23232937"/>
                    </a:ext>
                  </a:extLst>
                </a:gridCol>
                <a:gridCol w="987552">
                  <a:extLst>
                    <a:ext uri="{9D8B030D-6E8A-4147-A177-3AD203B41FA5}">
                      <a16:colId xmlns:a16="http://schemas.microsoft.com/office/drawing/2014/main" val="473678642"/>
                    </a:ext>
                  </a:extLst>
                </a:gridCol>
                <a:gridCol w="987552">
                  <a:extLst>
                    <a:ext uri="{9D8B030D-6E8A-4147-A177-3AD203B41FA5}">
                      <a16:colId xmlns:a16="http://schemas.microsoft.com/office/drawing/2014/main" val="381175812"/>
                    </a:ext>
                  </a:extLst>
                </a:gridCol>
                <a:gridCol w="987552">
                  <a:extLst>
                    <a:ext uri="{9D8B030D-6E8A-4147-A177-3AD203B41FA5}">
                      <a16:colId xmlns:a16="http://schemas.microsoft.com/office/drawing/2014/main" val="2975626698"/>
                    </a:ext>
                  </a:extLst>
                </a:gridCol>
                <a:gridCol w="987552">
                  <a:extLst>
                    <a:ext uri="{9D8B030D-6E8A-4147-A177-3AD203B41FA5}">
                      <a16:colId xmlns:a16="http://schemas.microsoft.com/office/drawing/2014/main" val="2427638037"/>
                    </a:ext>
                  </a:extLst>
                </a:gridCol>
                <a:gridCol w="987552">
                  <a:extLst>
                    <a:ext uri="{9D8B030D-6E8A-4147-A177-3AD203B41FA5}">
                      <a16:colId xmlns:a16="http://schemas.microsoft.com/office/drawing/2014/main" val="3363464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939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- 2018-12-28 14:26:05 </a:t>
                      </a:r>
                      <a:r>
                        <a:rPr kumimoji="0" lang="el-GR" sz="1000" b="0" i="0" u="none" strike="noStrike" kern="1200" cap="none" spc="0" normalizeH="0" baseline="0" noProof="0">
                          <a:ln>
                            <a:noFill/>
                          </a:ln>
                          <a:solidFill>
                            <a:prstClr val="black"/>
                          </a:solidFill>
                          <a:effectLst/>
                          <a:uLnTx/>
                          <a:uFillTx/>
                          <a:latin typeface="+mn-lt"/>
                          <a:ea typeface="+mn-ea"/>
                          <a:cs typeface="+mn-cs"/>
                        </a:rPr>
                        <a:t>
 Φέτος τις γιορτές ας γίνουμε μια ανοιχτή αγκαλιά για τα παιδιά της 
#ΚΙΒΩΤΟΣΤΟΥΚΟΣΜΟΥ Στηρίζουμε τα σπίτια φιλοξενίας σε ολόκληρη την Ελλάδα και στέλνουμε μήνυμα αγάπης.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https://www.instagram.com/p/Br7lD9nowQX/media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064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- 2018-12-28 13:05:17 </a:t>
                      </a:r>
                      <a:r>
                        <a:rPr kumimoji="0" lang="el-GR" sz="1000" b="0" i="0" u="none" strike="noStrike" kern="1200" cap="none" spc="0" normalizeH="0" baseline="0" noProof="0">
                          <a:ln>
                            <a:noFill/>
                          </a:ln>
                          <a:solidFill>
                            <a:prstClr val="black"/>
                          </a:solidFill>
                          <a:effectLst/>
                          <a:uLnTx/>
                          <a:uFillTx/>
                          <a:latin typeface="+mn-lt"/>
                          <a:ea typeface="+mn-ea"/>
                          <a:cs typeface="+mn-cs"/>
                        </a:rPr>
                        <a:t>
 Aυτό το Σαββατοκύριακο είναι το τελευταίο του χρόνου και θα είναι το πιο κεφάτο και χαρούμενο! Η sissychristidou και η παρέα της θα μας πουν ela_xamogela με την aggeliki.iliadi και τον tsalikisgiorgos στις 9:45, σ’ ένα λαμπερό πρόγραμμα. Όλη η μαγεία των γιορτών είναι στο OPEN! 😀
#OpentoXmas #Opentv #elaxamogela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https://www.instagram.com/p/Br7bkwuo6Vp/media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372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- 2018-12-28 11:41:42 </a:t>
                      </a:r>
                      <a:r>
                        <a:rPr kumimoji="0" lang="el-GR" sz="1000" b="0" i="0" u="none" strike="noStrike" kern="1200" cap="none" spc="0" normalizeH="0" baseline="0" noProof="0">
                          <a:ln>
                            <a:noFill/>
                          </a:ln>
                          <a:solidFill>
                            <a:prstClr val="black"/>
                          </a:solidFill>
                          <a:effectLst/>
                          <a:uLnTx/>
                          <a:uFillTx/>
                          <a:latin typeface="+mn-lt"/>
                          <a:ea typeface="+mn-ea"/>
                          <a:cs typeface="+mn-cs"/>
                        </a:rPr>
                        <a:t>
 Λένε πως το αυτοκίνητο δεν πρέπει να το μοιράζεσαι. Αυτό ακριβώς ισχύει και με την κουζίνα! «Κουζίνα για δυο», καθημερινά στις 13:00 με την μοναδική athinaisnega.🎄😋🥣
#Kouzinagiadio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https://www.instagram.com/p/Br7SWOHglr1/media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6723776"/>
                  </a:ext>
                </a:extLst>
              </a:tr>
            </a:tbl>
          </a:graphicData>
        </a:graphic>
      </p:graphicFrame>
      <p:sp>
        <p:nvSpPr>
          <p:cNvPr id="4" name="Text Placeholder 3">
            <a:extLst>
              <a:ext uri="{FF2B5EF4-FFF2-40B4-BE49-F238E27FC236}">
                <a16:creationId xmlns:a16="http://schemas.microsoft.com/office/drawing/2014/main" id="{299981A8-5F6D-45DA-94A6-F93E1A81E19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29922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2957-89F7-42DA-B1D9-60E983ACF468}"/>
              </a:ext>
            </a:extLst>
          </p:cNvPr>
          <p:cNvSpPr>
            <a:spLocks noGrp="1"/>
          </p:cNvSpPr>
          <p:nvPr>
            <p:ph type="title"/>
          </p:nvPr>
        </p:nvSpPr>
        <p:spPr/>
        <p:txBody>
          <a:bodyPr/>
          <a:lstStyle/>
          <a:p>
            <a:r>
              <a:rPr lang="en-US"/>
              <a:t>Instagram Posts Table | opentvgr - 8 of 9</a:t>
            </a:r>
          </a:p>
        </p:txBody>
      </p:sp>
      <p:graphicFrame>
        <p:nvGraphicFramePr>
          <p:cNvPr id="5" name="Table Placeholder 4">
            <a:extLst>
              <a:ext uri="{FF2B5EF4-FFF2-40B4-BE49-F238E27FC236}">
                <a16:creationId xmlns:a16="http://schemas.microsoft.com/office/drawing/2014/main" id="{68693BEE-7EC7-4F00-B751-6D2C5E9666B5}"/>
              </a:ext>
            </a:extLst>
          </p:cNvPr>
          <p:cNvGraphicFramePr>
            <a:graphicFrameLocks noGrp="1"/>
          </p:cNvGraphicFramePr>
          <p:nvPr>
            <p:ph type="tbl" sz="quarter" idx="13"/>
            <p:extLst>
              <p:ext uri="{D42A27DB-BD31-4B8C-83A1-F6EECF244321}">
                <p14:modId xmlns:p14="http://schemas.microsoft.com/office/powerpoint/2010/main" val="614583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06812356"/>
                    </a:ext>
                  </a:extLst>
                </a:gridCol>
                <a:gridCol w="987552">
                  <a:extLst>
                    <a:ext uri="{9D8B030D-6E8A-4147-A177-3AD203B41FA5}">
                      <a16:colId xmlns:a16="http://schemas.microsoft.com/office/drawing/2014/main" val="1579921164"/>
                    </a:ext>
                  </a:extLst>
                </a:gridCol>
                <a:gridCol w="987552">
                  <a:extLst>
                    <a:ext uri="{9D8B030D-6E8A-4147-A177-3AD203B41FA5}">
                      <a16:colId xmlns:a16="http://schemas.microsoft.com/office/drawing/2014/main" val="876975560"/>
                    </a:ext>
                  </a:extLst>
                </a:gridCol>
                <a:gridCol w="987552">
                  <a:extLst>
                    <a:ext uri="{9D8B030D-6E8A-4147-A177-3AD203B41FA5}">
                      <a16:colId xmlns:a16="http://schemas.microsoft.com/office/drawing/2014/main" val="3183554016"/>
                    </a:ext>
                  </a:extLst>
                </a:gridCol>
                <a:gridCol w="987552">
                  <a:extLst>
                    <a:ext uri="{9D8B030D-6E8A-4147-A177-3AD203B41FA5}">
                      <a16:colId xmlns:a16="http://schemas.microsoft.com/office/drawing/2014/main" val="2499650514"/>
                    </a:ext>
                  </a:extLst>
                </a:gridCol>
                <a:gridCol w="987552">
                  <a:extLst>
                    <a:ext uri="{9D8B030D-6E8A-4147-A177-3AD203B41FA5}">
                      <a16:colId xmlns:a16="http://schemas.microsoft.com/office/drawing/2014/main" val="591940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035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- 2018-12-27 20:53:29 </a:t>
                      </a:r>
                      <a:r>
                        <a:rPr kumimoji="0" lang="el-GR" sz="1000" b="0" i="0" u="none" strike="noStrike" kern="1200" cap="none" spc="0" normalizeH="0" baseline="0" noProof="0">
                          <a:ln>
                            <a:noFill/>
                          </a:ln>
                          <a:solidFill>
                            <a:prstClr val="black"/>
                          </a:solidFill>
                          <a:effectLst/>
                          <a:uLnTx/>
                          <a:uFillTx/>
                          <a:latin typeface="+mn-lt"/>
                          <a:ea typeface="+mn-ea"/>
                          <a:cs typeface="+mn-cs"/>
                        </a:rPr>
                        <a:t>
 Φέτος τις γιορτές ας γίνουμε μια ανοιχτή αγκαλιά για τα παιδιά της 
#ΚΙΒΩΤΟΣΤΟΥΚΟΣΜΟΥ Στηρίζουμε τα σπίτια φιλοξενίας σε ολόκληρη την Ελλάδα και στέλνουμε μήνυμα αγάπης.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https://www.instagram.com/p/Br5shqnIaU-/media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2265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- 2018-12-27 17:41:03 </a:t>
                      </a:r>
                      <a:r>
                        <a:rPr kumimoji="0" lang="el-GR" sz="1000" b="0" i="0" u="none" strike="noStrike" kern="1200" cap="none" spc="0" normalizeH="0" baseline="0" noProof="0">
                          <a:ln>
                            <a:noFill/>
                          </a:ln>
                          <a:solidFill>
                            <a:prstClr val="black"/>
                          </a:solidFill>
                          <a:effectLst/>
                          <a:uLnTx/>
                          <a:uFillTx/>
                          <a:latin typeface="+mn-lt"/>
                          <a:ea typeface="+mn-ea"/>
                          <a:cs typeface="+mn-cs"/>
                        </a:rPr>
                        <a:t>
 Ποτέ σου μη τα βάλεις με μια νύφη που ετοιμάζεται να ανέβει τα σκαλιά της εκκλησίας... πόσο μάλλον όταν είσαι η κολλητή της και πρόκειται να κάνεις το ίδιο ακριβώς, ίδια μέρα και ώρα. «Νύφες σε πόλεμο», με την Κέιτ Χάντσον και την Αν Χαθαγουέι. Σήμερα στις 21:00. Όλη η μαγεία των γιορτών είναι στο OPEN! ♀️💪🎞️
#MovieNights #OpentoXmas #Opentv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https://www.instagram.com/p/Br5WUH0IVNh/media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8106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- 2018-12-27 14:57:56 </a:t>
                      </a:r>
                      <a:r>
                        <a:rPr kumimoji="0" lang="el-GR" sz="1000" b="0" i="0" u="none" strike="noStrike" kern="1200" cap="none" spc="0" normalizeH="0" baseline="0" noProof="0">
                          <a:ln>
                            <a:noFill/>
                          </a:ln>
                          <a:solidFill>
                            <a:prstClr val="black"/>
                          </a:solidFill>
                          <a:effectLst/>
                          <a:uLnTx/>
                          <a:uFillTx/>
                          <a:latin typeface="+mn-lt"/>
                          <a:ea typeface="+mn-ea"/>
                          <a:cs typeface="+mn-cs"/>
                        </a:rPr>
                        <a:t>
 Είναι ΤΟ ΘΕΜΑ και εξελίσσεται ζωντανά στις οθόνες μας. Παρουσιάζεται από τον petroskousoulos και μαζί με τη δυνατή του δημοσιογραφική ομάδα, το ρεπορτάζ γίνεται πιο αποκαλυπτικό από ποτέ. Αυτό είναι το top_storygr και το παρακολουθούμε καθημερινά στις 17:45 στο Open. 🧐🔍
#TopStory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https://www.instagram.com/p/Br5EAmXAcZY/media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2027493"/>
                  </a:ext>
                </a:extLst>
              </a:tr>
            </a:tbl>
          </a:graphicData>
        </a:graphic>
      </p:graphicFrame>
      <p:sp>
        <p:nvSpPr>
          <p:cNvPr id="4" name="Text Placeholder 3">
            <a:extLst>
              <a:ext uri="{FF2B5EF4-FFF2-40B4-BE49-F238E27FC236}">
                <a16:creationId xmlns:a16="http://schemas.microsoft.com/office/drawing/2014/main" id="{61E2B2F0-A06A-4564-96E5-08023C79476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51161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7FB60-C2E1-4097-8502-34DAD3E230CC}"/>
              </a:ext>
            </a:extLst>
          </p:cNvPr>
          <p:cNvSpPr>
            <a:spLocks noGrp="1"/>
          </p:cNvSpPr>
          <p:nvPr>
            <p:ph type="title"/>
          </p:nvPr>
        </p:nvSpPr>
        <p:spPr/>
        <p:txBody>
          <a:bodyPr/>
          <a:lstStyle/>
          <a:p>
            <a:r>
              <a:rPr lang="en-US"/>
              <a:t>Instagram Posts Table | opentvgr - 9 of 9</a:t>
            </a:r>
          </a:p>
        </p:txBody>
      </p:sp>
      <p:graphicFrame>
        <p:nvGraphicFramePr>
          <p:cNvPr id="5" name="Table Placeholder 4">
            <a:extLst>
              <a:ext uri="{FF2B5EF4-FFF2-40B4-BE49-F238E27FC236}">
                <a16:creationId xmlns:a16="http://schemas.microsoft.com/office/drawing/2014/main" id="{829E3510-215C-41F0-A298-97B7720CFD57}"/>
              </a:ext>
            </a:extLst>
          </p:cNvPr>
          <p:cNvGraphicFramePr>
            <a:graphicFrameLocks noGrp="1"/>
          </p:cNvGraphicFramePr>
          <p:nvPr>
            <p:ph type="tbl" sz="quarter" idx="13"/>
            <p:extLst>
              <p:ext uri="{D42A27DB-BD31-4B8C-83A1-F6EECF244321}">
                <p14:modId xmlns:p14="http://schemas.microsoft.com/office/powerpoint/2010/main" val="282734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013042"/>
                    </a:ext>
                  </a:extLst>
                </a:gridCol>
                <a:gridCol w="987552">
                  <a:extLst>
                    <a:ext uri="{9D8B030D-6E8A-4147-A177-3AD203B41FA5}">
                      <a16:colId xmlns:a16="http://schemas.microsoft.com/office/drawing/2014/main" val="1846015401"/>
                    </a:ext>
                  </a:extLst>
                </a:gridCol>
                <a:gridCol w="987552">
                  <a:extLst>
                    <a:ext uri="{9D8B030D-6E8A-4147-A177-3AD203B41FA5}">
                      <a16:colId xmlns:a16="http://schemas.microsoft.com/office/drawing/2014/main" val="738644658"/>
                    </a:ext>
                  </a:extLst>
                </a:gridCol>
                <a:gridCol w="987552">
                  <a:extLst>
                    <a:ext uri="{9D8B030D-6E8A-4147-A177-3AD203B41FA5}">
                      <a16:colId xmlns:a16="http://schemas.microsoft.com/office/drawing/2014/main" val="4245509649"/>
                    </a:ext>
                  </a:extLst>
                </a:gridCol>
                <a:gridCol w="987552">
                  <a:extLst>
                    <a:ext uri="{9D8B030D-6E8A-4147-A177-3AD203B41FA5}">
                      <a16:colId xmlns:a16="http://schemas.microsoft.com/office/drawing/2014/main" val="1834598196"/>
                    </a:ext>
                  </a:extLst>
                </a:gridCol>
                <a:gridCol w="987552">
                  <a:extLst>
                    <a:ext uri="{9D8B030D-6E8A-4147-A177-3AD203B41FA5}">
                      <a16:colId xmlns:a16="http://schemas.microsoft.com/office/drawing/2014/main" val="2630574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967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opentvgr - 2018-12-27 12:30:55 </a:t>
                      </a:r>
                      <a:r>
                        <a:rPr kumimoji="0" lang="el-GR" sz="1000" b="0" i="0" u="none" strike="noStrike" kern="1200" cap="none" spc="0" normalizeH="0" baseline="0" noProof="0">
                          <a:ln>
                            <a:noFill/>
                          </a:ln>
                          <a:solidFill>
                            <a:prstClr val="black"/>
                          </a:solidFill>
                          <a:effectLst/>
                          <a:uLnTx/>
                          <a:uFillTx/>
                          <a:latin typeface="+mn-lt"/>
                          <a:ea typeface="+mn-ea"/>
                          <a:cs typeface="+mn-cs"/>
                        </a:rPr>
                        <a:t>
 Φέτος τις γιορτές ας γίνουμε μια ανοιχτή αγκαλιά για τα παιδιά της 
#ΚΙΒΩΤΟΣΤΟΥΚΟΣΜΟΥ Στηρίζουμε τα σπίτια φιλοξενίας σε ολόκληρη την Ελλάδα και στέλνουμε μήνυμα αγάπης.
#opentv #OpentoXmas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https://www.instagram.com/p/Br4zIP0I7Ts/media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2294380"/>
                  </a:ext>
                </a:extLst>
              </a:tr>
            </a:tbl>
          </a:graphicData>
        </a:graphic>
      </p:graphicFrame>
      <p:sp>
        <p:nvSpPr>
          <p:cNvPr id="4" name="Text Placeholder 3">
            <a:extLst>
              <a:ext uri="{FF2B5EF4-FFF2-40B4-BE49-F238E27FC236}">
                <a16:creationId xmlns:a16="http://schemas.microsoft.com/office/drawing/2014/main" id="{FA316438-62C2-475D-AEDE-16374C8FE05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519022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712</Words>
  <Application>Microsoft Office PowerPoint</Application>
  <PresentationFormat>On-screen Show (4:3)</PresentationFormat>
  <Paragraphs>222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Instagram Posts Table | opentvgr - 1 of 9</vt:lpstr>
      <vt:lpstr>Instagram Posts Table | opentvgr - 2 of 9</vt:lpstr>
      <vt:lpstr>Instagram Posts Table | opentvgr - 3 of 9</vt:lpstr>
      <vt:lpstr>Instagram Posts Table | opentvgr - 4 of 9</vt:lpstr>
      <vt:lpstr>Instagram Posts Table | opentvgr - 5 of 9</vt:lpstr>
      <vt:lpstr>Instagram Posts Table | opentvgr - 6 of 9</vt:lpstr>
      <vt:lpstr>Instagram Posts Table | opentvgr - 7 of 9</vt:lpstr>
      <vt:lpstr>Instagram Posts Table | opentvgr - 8 of 9</vt:lpstr>
      <vt:lpstr>Instagram Posts Table | opentvgr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opentvgr - 1 of 9</dc:title>
  <dc:creator>Frederik Peiniger</dc:creator>
  <cp:lastModifiedBy>Frederik Peiniger</cp:lastModifiedBy>
  <cp:revision>1</cp:revision>
  <dcterms:created xsi:type="dcterms:W3CDTF">2019-01-15T10:58:21Z</dcterms:created>
  <dcterms:modified xsi:type="dcterms:W3CDTF">2019-01-15T11:00:03Z</dcterms:modified>
</cp:coreProperties>
</file>