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C5A8E-224C-4C1A-8E2B-0A9C8021A683}"/>
              </a:ext>
            </a:extLst>
          </p:cNvPr>
          <p:cNvSpPr>
            <a:spLocks noGrp="1"/>
          </p:cNvSpPr>
          <p:nvPr>
            <p:ph type="title"/>
          </p:nvPr>
        </p:nvSpPr>
        <p:spPr/>
        <p:txBody>
          <a:bodyPr/>
          <a:lstStyle/>
          <a:p>
            <a:r>
              <a:rPr lang="en-US"/>
              <a:t>Facebook Own Posts Table | Εθνική Ομάδα Μπάσκετ - 1 of 10</a:t>
            </a:r>
          </a:p>
        </p:txBody>
      </p:sp>
      <p:graphicFrame>
        <p:nvGraphicFramePr>
          <p:cNvPr id="5" name="Table Placeholder 4">
            <a:extLst>
              <a:ext uri="{FF2B5EF4-FFF2-40B4-BE49-F238E27FC236}">
                <a16:creationId xmlns:a16="http://schemas.microsoft.com/office/drawing/2014/main" id="{BE279B67-721A-46CF-9BEF-8600A45D4450}"/>
              </a:ext>
            </a:extLst>
          </p:cNvPr>
          <p:cNvGraphicFramePr>
            <a:graphicFrameLocks noGrp="1"/>
          </p:cNvGraphicFramePr>
          <p:nvPr>
            <p:ph type="tbl" sz="quarter" idx="13"/>
            <p:extLst>
              <p:ext uri="{D42A27DB-BD31-4B8C-83A1-F6EECF244321}">
                <p14:modId xmlns:p14="http://schemas.microsoft.com/office/powerpoint/2010/main" val="3587980865"/>
              </p:ext>
            </p:extLst>
          </p:nvPr>
        </p:nvGraphicFramePr>
        <p:xfrm>
          <a:off x="457200" y="1731963"/>
          <a:ext cx="8229600" cy="301752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0027373"/>
                    </a:ext>
                  </a:extLst>
                </a:gridCol>
                <a:gridCol w="658368">
                  <a:extLst>
                    <a:ext uri="{9D8B030D-6E8A-4147-A177-3AD203B41FA5}">
                      <a16:colId xmlns:a16="http://schemas.microsoft.com/office/drawing/2014/main" val="1739805010"/>
                    </a:ext>
                  </a:extLst>
                </a:gridCol>
                <a:gridCol w="658368">
                  <a:extLst>
                    <a:ext uri="{9D8B030D-6E8A-4147-A177-3AD203B41FA5}">
                      <a16:colId xmlns:a16="http://schemas.microsoft.com/office/drawing/2014/main" val="3043856476"/>
                    </a:ext>
                  </a:extLst>
                </a:gridCol>
                <a:gridCol w="658368">
                  <a:extLst>
                    <a:ext uri="{9D8B030D-6E8A-4147-A177-3AD203B41FA5}">
                      <a16:colId xmlns:a16="http://schemas.microsoft.com/office/drawing/2014/main" val="3360237079"/>
                    </a:ext>
                  </a:extLst>
                </a:gridCol>
                <a:gridCol w="658368">
                  <a:extLst>
                    <a:ext uri="{9D8B030D-6E8A-4147-A177-3AD203B41FA5}">
                      <a16:colId xmlns:a16="http://schemas.microsoft.com/office/drawing/2014/main" val="3466813979"/>
                    </a:ext>
                  </a:extLst>
                </a:gridCol>
                <a:gridCol w="658368">
                  <a:extLst>
                    <a:ext uri="{9D8B030D-6E8A-4147-A177-3AD203B41FA5}">
                      <a16:colId xmlns:a16="http://schemas.microsoft.com/office/drawing/2014/main" val="1410359919"/>
                    </a:ext>
                  </a:extLst>
                </a:gridCol>
                <a:gridCol w="658368">
                  <a:extLst>
                    <a:ext uri="{9D8B030D-6E8A-4147-A177-3AD203B41FA5}">
                      <a16:colId xmlns:a16="http://schemas.microsoft.com/office/drawing/2014/main" val="2013361823"/>
                    </a:ext>
                  </a:extLst>
                </a:gridCol>
                <a:gridCol w="658368">
                  <a:extLst>
                    <a:ext uri="{9D8B030D-6E8A-4147-A177-3AD203B41FA5}">
                      <a16:colId xmlns:a16="http://schemas.microsoft.com/office/drawing/2014/main" val="929492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013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- 2018-12-24 11:06:54 </a:t>
                      </a:r>
                      <a:r>
                        <a:rPr kumimoji="0" lang="el-GR" sz="1000" b="0" i="0" u="none" strike="noStrike" kern="1200" cap="none" spc="0" normalizeH="0" baseline="0" noProof="0">
                          <a:ln>
                            <a:noFill/>
                          </a:ln>
                          <a:solidFill>
                            <a:prstClr val="black"/>
                          </a:solidFill>
                          <a:effectLst/>
                          <a:uLnTx/>
                          <a:uFillTx/>
                          <a:latin typeface="+mn-lt"/>
                          <a:ea typeface="+mn-ea"/>
                          <a:cs typeface="+mn-cs"/>
                        </a:rPr>
                        <a:t> 
 Η Εθνική ομάδα μπάσκετ επισκέφτηκε τα Παιδικά Χωριά SOS Ελλάδος - SOS Children's Villages Greece στη Βάρη για να προσφέρει χαμόγελα και δώρα στα παιδιά, τις φετινές γιορτές! Δείτε τα στιγμιότυπα της εκδήλωσης εδώ: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672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- 2018-12-20 18:04:45 </a:t>
                      </a:r>
                      <a:r>
                        <a:rPr kumimoji="0" lang="el-GR" sz="1000" b="0" i="0" u="none" strike="noStrike" kern="1200" cap="none" spc="0" normalizeH="0" baseline="0" noProof="0">
                          <a:ln>
                            <a:noFill/>
                          </a:ln>
                          <a:solidFill>
                            <a:prstClr val="black"/>
                          </a:solidFill>
                          <a:effectLst/>
                          <a:uLnTx/>
                          <a:uFillTx/>
                          <a:latin typeface="+mn-lt"/>
                          <a:ea typeface="+mn-ea"/>
                          <a:cs typeface="+mn-cs"/>
                        </a:rPr>
                        <a:t> 
 Η Εθνική Ομάδα Μπάσκετ επισκέφτηκε τα Παιδικά Χωριά SOS Ελλάδος - SOS Children's Villages Greece στη Βάρη για να προσφέρει χαμόγελα και δώρα για τα Χριστούγεννα. Οι παίκτες μας γνώρισαν τα παιδιά, γευμάτισαν μαζί τους και υπέγραψαν φανέλες και μπάλες. Επαιξαν, σούταραν με τους μικρούς μας φίλους και τους χάρισαν αληθινές στιγμές χαράς. Η Eurobank είναι Μεγάλος Χορηγός όλων των Εθνικών Ομάδων Μπάσκετ και συμβάλει σε δράσεις που ενισχύουν την αξία της αλληλεγγύης. #pantadipla Καλά Χριστούγεννα σε όλους!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3776011"/>
                  </a:ext>
                </a:extLst>
              </a:tr>
            </a:tbl>
          </a:graphicData>
        </a:graphic>
      </p:graphicFrame>
      <p:sp>
        <p:nvSpPr>
          <p:cNvPr id="4" name="Text Placeholder 3">
            <a:extLst>
              <a:ext uri="{FF2B5EF4-FFF2-40B4-BE49-F238E27FC236}">
                <a16:creationId xmlns:a16="http://schemas.microsoft.com/office/drawing/2014/main" id="{16CBA28C-0746-4763-A7F8-502A14692A6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798403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ADDE5-4704-46A9-9321-87585ED9D922}"/>
              </a:ext>
            </a:extLst>
          </p:cNvPr>
          <p:cNvSpPr>
            <a:spLocks noGrp="1"/>
          </p:cNvSpPr>
          <p:nvPr>
            <p:ph type="title"/>
          </p:nvPr>
        </p:nvSpPr>
        <p:spPr/>
        <p:txBody>
          <a:bodyPr/>
          <a:lstStyle/>
          <a:p>
            <a:r>
              <a:rPr lang="en-US"/>
              <a:t>Facebook Own Posts Table | Εθνική Ομάδα Μπάσκετ - 2 of 10</a:t>
            </a:r>
          </a:p>
        </p:txBody>
      </p:sp>
      <p:graphicFrame>
        <p:nvGraphicFramePr>
          <p:cNvPr id="5" name="Table Placeholder 4">
            <a:extLst>
              <a:ext uri="{FF2B5EF4-FFF2-40B4-BE49-F238E27FC236}">
                <a16:creationId xmlns:a16="http://schemas.microsoft.com/office/drawing/2014/main" id="{976A53AC-26F3-4688-8CFC-C041DCFDF272}"/>
              </a:ext>
            </a:extLst>
          </p:cNvPr>
          <p:cNvGraphicFramePr>
            <a:graphicFrameLocks noGrp="1"/>
          </p:cNvGraphicFramePr>
          <p:nvPr>
            <p:ph type="tbl" sz="quarter" idx="13"/>
            <p:extLst>
              <p:ext uri="{D42A27DB-BD31-4B8C-83A1-F6EECF244321}">
                <p14:modId xmlns:p14="http://schemas.microsoft.com/office/powerpoint/2010/main" val="106676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5985353"/>
                    </a:ext>
                  </a:extLst>
                </a:gridCol>
                <a:gridCol w="658368">
                  <a:extLst>
                    <a:ext uri="{9D8B030D-6E8A-4147-A177-3AD203B41FA5}">
                      <a16:colId xmlns:a16="http://schemas.microsoft.com/office/drawing/2014/main" val="372140615"/>
                    </a:ext>
                  </a:extLst>
                </a:gridCol>
                <a:gridCol w="658368">
                  <a:extLst>
                    <a:ext uri="{9D8B030D-6E8A-4147-A177-3AD203B41FA5}">
                      <a16:colId xmlns:a16="http://schemas.microsoft.com/office/drawing/2014/main" val="2461728133"/>
                    </a:ext>
                  </a:extLst>
                </a:gridCol>
                <a:gridCol w="658368">
                  <a:extLst>
                    <a:ext uri="{9D8B030D-6E8A-4147-A177-3AD203B41FA5}">
                      <a16:colId xmlns:a16="http://schemas.microsoft.com/office/drawing/2014/main" val="4117668599"/>
                    </a:ext>
                  </a:extLst>
                </a:gridCol>
                <a:gridCol w="658368">
                  <a:extLst>
                    <a:ext uri="{9D8B030D-6E8A-4147-A177-3AD203B41FA5}">
                      <a16:colId xmlns:a16="http://schemas.microsoft.com/office/drawing/2014/main" val="160979665"/>
                    </a:ext>
                  </a:extLst>
                </a:gridCol>
                <a:gridCol w="658368">
                  <a:extLst>
                    <a:ext uri="{9D8B030D-6E8A-4147-A177-3AD203B41FA5}">
                      <a16:colId xmlns:a16="http://schemas.microsoft.com/office/drawing/2014/main" val="634599284"/>
                    </a:ext>
                  </a:extLst>
                </a:gridCol>
                <a:gridCol w="658368">
                  <a:extLst>
                    <a:ext uri="{9D8B030D-6E8A-4147-A177-3AD203B41FA5}">
                      <a16:colId xmlns:a16="http://schemas.microsoft.com/office/drawing/2014/main" val="396608907"/>
                    </a:ext>
                  </a:extLst>
                </a:gridCol>
                <a:gridCol w="658368">
                  <a:extLst>
                    <a:ext uri="{9D8B030D-6E8A-4147-A177-3AD203B41FA5}">
                      <a16:colId xmlns:a16="http://schemas.microsoft.com/office/drawing/2014/main" val="2313674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77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- 2018-12-18 12:00:01 </a:t>
                      </a:r>
                      <a:r>
                        <a:rPr kumimoji="0" lang="el-GR" sz="1000" b="0" i="0" u="none" strike="noStrike" kern="1200" cap="none" spc="0" normalizeH="0" baseline="0" noProof="0">
                          <a:ln>
                            <a:noFill/>
                          </a:ln>
                          <a:solidFill>
                            <a:prstClr val="black"/>
                          </a:solidFill>
                          <a:effectLst/>
                          <a:uLnTx/>
                          <a:uFillTx/>
                          <a:latin typeface="+mn-lt"/>
                          <a:ea typeface="+mn-ea"/>
                          <a:cs typeface="+mn-cs"/>
                        </a:rPr>
                        <a:t> 
 Το 1984 ο Παναγιώτης Γιαννάκης σύστησε το “John’s”, ένα μικρό ξενοδοχείο στη συμβολή των οδών Πανδώρας και Λαζαράκη στη Γλυφάδα, στους αρμόδιους της ΕΟΚ. Το ξενοδοχείο κρίθηκε κατάλληλο για να γίνει το «ορμητήριο» της γαλανόλευκης. Αν και βρισκόταν επί της οδού Πανδώρας, το John’s έφερε γούρι στην Εθνική και δεν έγινε το… κουτί της Πανδώρας! (από το βιβλίο του Β. Σκουντή ‘Είμαστε πια πρωταθλητές’) #pantadipla #ethniki_thymatai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083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- 2018-12-09 12:00:01 </a:t>
                      </a:r>
                      <a:r>
                        <a:rPr kumimoji="0" lang="el-GR" sz="1000" b="0" i="0" u="none" strike="noStrike" kern="1200" cap="none" spc="0" normalizeH="0" baseline="0" noProof="0">
                          <a:ln>
                            <a:noFill/>
                          </a:ln>
                          <a:solidFill>
                            <a:prstClr val="black"/>
                          </a:solidFill>
                          <a:effectLst/>
                          <a:uLnTx/>
                          <a:uFillTx/>
                          <a:latin typeface="+mn-lt"/>
                          <a:ea typeface="+mn-ea"/>
                          <a:cs typeface="+mn-cs"/>
                        </a:rPr>
                        <a:t> 
 Η Στέλλα Καλτσίδου φόρεσε για πρώτη φορά το εθνόσημο τον Αύγουστο του 1998 σε αγώνα της Εθνικής Κορασίδων. Το 2017 στο Ευρωμπάσκετ της Τσεχίας, η Ελλάδα κατέκτησε την υψηλότερη θέση και η Στέλλα Καλτσίδου έκανε ένα πολύ καλό τουρνουά έχοντας 13.7 πόντους, 5.3 ριμπάουντ και 2.3 ασίστ μέσο όρο. Ο δυναμισμός της βοήθησε την Εθνικής μας σε κάθε αγώνα που συμμετείχε. #womenbasketball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273470"/>
                  </a:ext>
                </a:extLst>
              </a:tr>
            </a:tbl>
          </a:graphicData>
        </a:graphic>
      </p:graphicFrame>
      <p:sp>
        <p:nvSpPr>
          <p:cNvPr id="4" name="Text Placeholder 3">
            <a:extLst>
              <a:ext uri="{FF2B5EF4-FFF2-40B4-BE49-F238E27FC236}">
                <a16:creationId xmlns:a16="http://schemas.microsoft.com/office/drawing/2014/main" id="{262051A0-57EC-4706-A7B9-1F9E37C72BD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777211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68FC2-0322-483E-B24C-B4A5675D03A4}"/>
              </a:ext>
            </a:extLst>
          </p:cNvPr>
          <p:cNvSpPr>
            <a:spLocks noGrp="1"/>
          </p:cNvSpPr>
          <p:nvPr>
            <p:ph type="title"/>
          </p:nvPr>
        </p:nvSpPr>
        <p:spPr/>
        <p:txBody>
          <a:bodyPr/>
          <a:lstStyle/>
          <a:p>
            <a:r>
              <a:rPr lang="en-US"/>
              <a:t>Facebook Own Posts Table | Εθνική Ομάδα Μπάσκετ - 3 of 10</a:t>
            </a:r>
          </a:p>
        </p:txBody>
      </p:sp>
      <p:graphicFrame>
        <p:nvGraphicFramePr>
          <p:cNvPr id="5" name="Table Placeholder 4">
            <a:extLst>
              <a:ext uri="{FF2B5EF4-FFF2-40B4-BE49-F238E27FC236}">
                <a16:creationId xmlns:a16="http://schemas.microsoft.com/office/drawing/2014/main" id="{50604543-1A71-4C54-8710-7413031AC324}"/>
              </a:ext>
            </a:extLst>
          </p:cNvPr>
          <p:cNvGraphicFramePr>
            <a:graphicFrameLocks noGrp="1"/>
          </p:cNvGraphicFramePr>
          <p:nvPr>
            <p:ph type="tbl" sz="quarter" idx="13"/>
            <p:extLst>
              <p:ext uri="{D42A27DB-BD31-4B8C-83A1-F6EECF244321}">
                <p14:modId xmlns:p14="http://schemas.microsoft.com/office/powerpoint/2010/main" val="2111901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0194001"/>
                    </a:ext>
                  </a:extLst>
                </a:gridCol>
                <a:gridCol w="658368">
                  <a:extLst>
                    <a:ext uri="{9D8B030D-6E8A-4147-A177-3AD203B41FA5}">
                      <a16:colId xmlns:a16="http://schemas.microsoft.com/office/drawing/2014/main" val="3961919161"/>
                    </a:ext>
                  </a:extLst>
                </a:gridCol>
                <a:gridCol w="658368">
                  <a:extLst>
                    <a:ext uri="{9D8B030D-6E8A-4147-A177-3AD203B41FA5}">
                      <a16:colId xmlns:a16="http://schemas.microsoft.com/office/drawing/2014/main" val="3633097462"/>
                    </a:ext>
                  </a:extLst>
                </a:gridCol>
                <a:gridCol w="658368">
                  <a:extLst>
                    <a:ext uri="{9D8B030D-6E8A-4147-A177-3AD203B41FA5}">
                      <a16:colId xmlns:a16="http://schemas.microsoft.com/office/drawing/2014/main" val="1708478373"/>
                    </a:ext>
                  </a:extLst>
                </a:gridCol>
                <a:gridCol w="658368">
                  <a:extLst>
                    <a:ext uri="{9D8B030D-6E8A-4147-A177-3AD203B41FA5}">
                      <a16:colId xmlns:a16="http://schemas.microsoft.com/office/drawing/2014/main" val="257759321"/>
                    </a:ext>
                  </a:extLst>
                </a:gridCol>
                <a:gridCol w="658368">
                  <a:extLst>
                    <a:ext uri="{9D8B030D-6E8A-4147-A177-3AD203B41FA5}">
                      <a16:colId xmlns:a16="http://schemas.microsoft.com/office/drawing/2014/main" val="3426475556"/>
                    </a:ext>
                  </a:extLst>
                </a:gridCol>
                <a:gridCol w="658368">
                  <a:extLst>
                    <a:ext uri="{9D8B030D-6E8A-4147-A177-3AD203B41FA5}">
                      <a16:colId xmlns:a16="http://schemas.microsoft.com/office/drawing/2014/main" val="2559727063"/>
                    </a:ext>
                  </a:extLst>
                </a:gridCol>
                <a:gridCol w="658368">
                  <a:extLst>
                    <a:ext uri="{9D8B030D-6E8A-4147-A177-3AD203B41FA5}">
                      <a16:colId xmlns:a16="http://schemas.microsoft.com/office/drawing/2014/main" val="40044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430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- 2018-12-03 23:27:44 </a:t>
                      </a:r>
                      <a:r>
                        <a:rPr kumimoji="0" lang="el-GR" sz="1000" b="0" i="0" u="none" strike="noStrike" kern="1200" cap="none" spc="0" normalizeH="0" baseline="0" noProof="0">
                          <a:ln>
                            <a:noFill/>
                          </a:ln>
                          <a:solidFill>
                            <a:prstClr val="black"/>
                          </a:solidFill>
                          <a:effectLst/>
                          <a:uLnTx/>
                          <a:uFillTx/>
                          <a:latin typeface="+mn-lt"/>
                          <a:ea typeface="+mn-ea"/>
                          <a:cs typeface="+mn-cs"/>
                        </a:rPr>
                        <a:t> 
 Κάποτε θα ερχόταν και η ήττα. Το κίνητρο των Σέρβων που έπαιζαν στην έδρα τους την πρόκριση και οι έξτρα απουσίες έσπασαν το αήττητο της Εθνικής που έχασε με 84-61. Ήταν ένα χρήσιμο μάθημα, μένουμε #pantadipla στην ομάδα μας, το διαβατήριο για την Κίνα έτσι κι αλλιώς έχει σφραγιστεί. 
Πού κρίθηκε το σημερινό ματς; #fibawc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955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- 2018-12-03 19:26:22 </a:t>
                      </a:r>
                      <a:r>
                        <a:rPr kumimoji="0" lang="el-GR" sz="1000" b="0" i="0" u="none" strike="noStrike" kern="1200" cap="none" spc="0" normalizeH="0" baseline="0" noProof="0">
                          <a:ln>
                            <a:noFill/>
                          </a:ln>
                          <a:solidFill>
                            <a:prstClr val="black"/>
                          </a:solidFill>
                          <a:effectLst/>
                          <a:uLnTx/>
                          <a:uFillTx/>
                          <a:latin typeface="+mn-lt"/>
                          <a:ea typeface="+mn-ea"/>
                          <a:cs typeface="+mn-cs"/>
                        </a:rPr>
                        <a:t> 
 «Αν δείτε πώς πανηγυρίζουν τα παιδιά τις νίκες, θα καταλάβετε το μυστικό του 9/9», μας είπε σήμερα το πρωί στο ξενοδοχείο της Εθνικής στο Βελιγράδι ο κόουτς Θανάσης Σκουρτόπουλος.
Ανέλυσε ακόμα τους αντιπάλους Σερβους, μίλησε για τον κίνδυνο αν η Εθνική έχανε την πρόκριση στο Μουντομπάσκετ κι αποκάλυψε τις... γνώσεις του στα κινέζικα.
Πού πιστεύετε θα κριθεί το σημερινό ματς με την Σερβία (21.15);
#pantadipla #fibawc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3896050"/>
                  </a:ext>
                </a:extLst>
              </a:tr>
            </a:tbl>
          </a:graphicData>
        </a:graphic>
      </p:graphicFrame>
      <p:sp>
        <p:nvSpPr>
          <p:cNvPr id="4" name="Text Placeholder 3">
            <a:extLst>
              <a:ext uri="{FF2B5EF4-FFF2-40B4-BE49-F238E27FC236}">
                <a16:creationId xmlns:a16="http://schemas.microsoft.com/office/drawing/2014/main" id="{A0A5A88C-DA64-49A0-9C3A-0037393C612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941490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BB079-71A3-42B1-983C-F2F0E1678F58}"/>
              </a:ext>
            </a:extLst>
          </p:cNvPr>
          <p:cNvSpPr>
            <a:spLocks noGrp="1"/>
          </p:cNvSpPr>
          <p:nvPr>
            <p:ph type="title"/>
          </p:nvPr>
        </p:nvSpPr>
        <p:spPr/>
        <p:txBody>
          <a:bodyPr/>
          <a:lstStyle/>
          <a:p>
            <a:r>
              <a:rPr lang="en-US"/>
              <a:t>Facebook Own Posts Table | Εθνική Ομάδα Μπάσκετ - 4 of 10</a:t>
            </a:r>
          </a:p>
        </p:txBody>
      </p:sp>
      <p:graphicFrame>
        <p:nvGraphicFramePr>
          <p:cNvPr id="5" name="Table Placeholder 4">
            <a:extLst>
              <a:ext uri="{FF2B5EF4-FFF2-40B4-BE49-F238E27FC236}">
                <a16:creationId xmlns:a16="http://schemas.microsoft.com/office/drawing/2014/main" id="{29910D9E-904C-4B0D-A194-EAAB95970C71}"/>
              </a:ext>
            </a:extLst>
          </p:cNvPr>
          <p:cNvGraphicFramePr>
            <a:graphicFrameLocks noGrp="1"/>
          </p:cNvGraphicFramePr>
          <p:nvPr>
            <p:ph type="tbl" sz="quarter" idx="13"/>
            <p:extLst>
              <p:ext uri="{D42A27DB-BD31-4B8C-83A1-F6EECF244321}">
                <p14:modId xmlns:p14="http://schemas.microsoft.com/office/powerpoint/2010/main" val="3750476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1760060"/>
                    </a:ext>
                  </a:extLst>
                </a:gridCol>
                <a:gridCol w="658368">
                  <a:extLst>
                    <a:ext uri="{9D8B030D-6E8A-4147-A177-3AD203B41FA5}">
                      <a16:colId xmlns:a16="http://schemas.microsoft.com/office/drawing/2014/main" val="410028965"/>
                    </a:ext>
                  </a:extLst>
                </a:gridCol>
                <a:gridCol w="658368">
                  <a:extLst>
                    <a:ext uri="{9D8B030D-6E8A-4147-A177-3AD203B41FA5}">
                      <a16:colId xmlns:a16="http://schemas.microsoft.com/office/drawing/2014/main" val="2531195477"/>
                    </a:ext>
                  </a:extLst>
                </a:gridCol>
                <a:gridCol w="658368">
                  <a:extLst>
                    <a:ext uri="{9D8B030D-6E8A-4147-A177-3AD203B41FA5}">
                      <a16:colId xmlns:a16="http://schemas.microsoft.com/office/drawing/2014/main" val="2503824527"/>
                    </a:ext>
                  </a:extLst>
                </a:gridCol>
                <a:gridCol w="658368">
                  <a:extLst>
                    <a:ext uri="{9D8B030D-6E8A-4147-A177-3AD203B41FA5}">
                      <a16:colId xmlns:a16="http://schemas.microsoft.com/office/drawing/2014/main" val="413158602"/>
                    </a:ext>
                  </a:extLst>
                </a:gridCol>
                <a:gridCol w="658368">
                  <a:extLst>
                    <a:ext uri="{9D8B030D-6E8A-4147-A177-3AD203B41FA5}">
                      <a16:colId xmlns:a16="http://schemas.microsoft.com/office/drawing/2014/main" val="1328756049"/>
                    </a:ext>
                  </a:extLst>
                </a:gridCol>
                <a:gridCol w="658368">
                  <a:extLst>
                    <a:ext uri="{9D8B030D-6E8A-4147-A177-3AD203B41FA5}">
                      <a16:colId xmlns:a16="http://schemas.microsoft.com/office/drawing/2014/main" val="3418072901"/>
                    </a:ext>
                  </a:extLst>
                </a:gridCol>
                <a:gridCol w="658368">
                  <a:extLst>
                    <a:ext uri="{9D8B030D-6E8A-4147-A177-3AD203B41FA5}">
                      <a16:colId xmlns:a16="http://schemas.microsoft.com/office/drawing/2014/main" val="10119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850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- 2018-12-02 19:26:28 </a:t>
                      </a:r>
                      <a:r>
                        <a:rPr kumimoji="0" lang="el-GR" sz="1000" b="0" i="0" u="none" strike="noStrike" kern="1200" cap="none" spc="0" normalizeH="0" baseline="0" noProof="0">
                          <a:ln>
                            <a:noFill/>
                          </a:ln>
                          <a:solidFill>
                            <a:prstClr val="black"/>
                          </a:solidFill>
                          <a:effectLst/>
                          <a:uLnTx/>
                          <a:uFillTx/>
                          <a:latin typeface="+mn-lt"/>
                          <a:ea typeface="+mn-ea"/>
                          <a:cs typeface="+mn-cs"/>
                        </a:rPr>
                        <a:t> 
 Ο Γιαννούλης Λαρεντζάκης, η επομενη γενιά γκαρντ του ελληνικού μπάσκετ, λίγο πριν την αναμέτρηση με τη Σερβία μιλάει...
Για αυτά που κέρδισε από τα «παράθυρα» και τις πιο δυνατές στιγμές τους.
Για τα μεγάλα ντέρμπι με τους Σέρβους από το παρελθόν...
Εσείς ποιον αγώνα με τους γείτονες θεωρείτε αξέχαστο;
#pantadipla #fibawc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015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- 2018-12-02 12:00:00 </a:t>
                      </a:r>
                      <a:r>
                        <a:rPr kumimoji="0" lang="el-GR" sz="1000" b="0" i="0" u="none" strike="noStrike" kern="1200" cap="none" spc="0" normalizeH="0" baseline="0" noProof="0">
                          <a:ln>
                            <a:noFill/>
                          </a:ln>
                          <a:solidFill>
                            <a:prstClr val="black"/>
                          </a:solidFill>
                          <a:effectLst/>
                          <a:uLnTx/>
                          <a:uFillTx/>
                          <a:latin typeface="+mn-lt"/>
                          <a:ea typeface="+mn-ea"/>
                          <a:cs typeface="+mn-cs"/>
                        </a:rPr>
                        <a:t> 
 Ο δεύτερος αγώνας της Εθνικής μας στο δεύτερο "παράθυρο" της β' φάσης των προκριματικών του Παγκοσμίου Κυπέλλου, είναι απέναντι στη Σερβία! Η αναμέτρηση θα γίνει στο Βελιγράδι 3/12 στις 21:15. Ο αγώνας θα μεταδοθεί από την ΕΡΤ. Πάμε δυνατά!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428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- 2018-11-30 21:26:28 </a:t>
                      </a:r>
                      <a:r>
                        <a:rPr kumimoji="0" lang="el-GR" sz="1000" b="0" i="0" u="none" strike="noStrike" kern="1200" cap="none" spc="0" normalizeH="0" baseline="0" noProof="0">
                          <a:ln>
                            <a:noFill/>
                          </a:ln>
                          <a:solidFill>
                            <a:prstClr val="black"/>
                          </a:solidFill>
                          <a:effectLst/>
                          <a:uLnTx/>
                          <a:uFillTx/>
                          <a:latin typeface="+mn-lt"/>
                          <a:ea typeface="+mn-ea"/>
                          <a:cs typeface="+mn-cs"/>
                        </a:rPr>
                        <a:t> 
 Με ηγετική εμφάνιση του Γιάννη Μπουρούση και τα τρίποντα των Σαλούστρου κι Αθηναίου να καθαρίζουν το ματς, η Εθνική κέρδισε τη Γερμανία 92-84 και συνεχίζει με 9/9 για το Παγκόσμιο της Κίνας #fibawc. Επόμενη στάση, στο Βελιγράδι τη Δευτέρα - #pantadipla κι εκεί.  
Πού πιστεύετε ότι κρίθηκε το σημερινό παιχνίδι;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3606089"/>
                  </a:ext>
                </a:extLst>
              </a:tr>
            </a:tbl>
          </a:graphicData>
        </a:graphic>
      </p:graphicFrame>
      <p:sp>
        <p:nvSpPr>
          <p:cNvPr id="4" name="Text Placeholder 3">
            <a:extLst>
              <a:ext uri="{FF2B5EF4-FFF2-40B4-BE49-F238E27FC236}">
                <a16:creationId xmlns:a16="http://schemas.microsoft.com/office/drawing/2014/main" id="{54D3B8FB-1E9E-4DCF-B3D4-8B298F96A8E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22815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FEDD-36CE-47CB-9E76-CA9F61D7524F}"/>
              </a:ext>
            </a:extLst>
          </p:cNvPr>
          <p:cNvSpPr>
            <a:spLocks noGrp="1"/>
          </p:cNvSpPr>
          <p:nvPr>
            <p:ph type="title"/>
          </p:nvPr>
        </p:nvSpPr>
        <p:spPr/>
        <p:txBody>
          <a:bodyPr/>
          <a:lstStyle/>
          <a:p>
            <a:r>
              <a:rPr lang="en-US"/>
              <a:t>Facebook Own Posts Table | Εθνική Ομάδα Μπάσκετ - 5 of 10</a:t>
            </a:r>
          </a:p>
        </p:txBody>
      </p:sp>
      <p:graphicFrame>
        <p:nvGraphicFramePr>
          <p:cNvPr id="5" name="Table Placeholder 4">
            <a:extLst>
              <a:ext uri="{FF2B5EF4-FFF2-40B4-BE49-F238E27FC236}">
                <a16:creationId xmlns:a16="http://schemas.microsoft.com/office/drawing/2014/main" id="{1539BACE-09B9-4172-821D-24DDA1AB8464}"/>
              </a:ext>
            </a:extLst>
          </p:cNvPr>
          <p:cNvGraphicFramePr>
            <a:graphicFrameLocks noGrp="1"/>
          </p:cNvGraphicFramePr>
          <p:nvPr>
            <p:ph type="tbl" sz="quarter" idx="13"/>
            <p:extLst>
              <p:ext uri="{D42A27DB-BD31-4B8C-83A1-F6EECF244321}">
                <p14:modId xmlns:p14="http://schemas.microsoft.com/office/powerpoint/2010/main" val="192983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9889211"/>
                    </a:ext>
                  </a:extLst>
                </a:gridCol>
                <a:gridCol w="658368">
                  <a:extLst>
                    <a:ext uri="{9D8B030D-6E8A-4147-A177-3AD203B41FA5}">
                      <a16:colId xmlns:a16="http://schemas.microsoft.com/office/drawing/2014/main" val="2156538440"/>
                    </a:ext>
                  </a:extLst>
                </a:gridCol>
                <a:gridCol w="658368">
                  <a:extLst>
                    <a:ext uri="{9D8B030D-6E8A-4147-A177-3AD203B41FA5}">
                      <a16:colId xmlns:a16="http://schemas.microsoft.com/office/drawing/2014/main" val="2347600871"/>
                    </a:ext>
                  </a:extLst>
                </a:gridCol>
                <a:gridCol w="658368">
                  <a:extLst>
                    <a:ext uri="{9D8B030D-6E8A-4147-A177-3AD203B41FA5}">
                      <a16:colId xmlns:a16="http://schemas.microsoft.com/office/drawing/2014/main" val="2447346643"/>
                    </a:ext>
                  </a:extLst>
                </a:gridCol>
                <a:gridCol w="658368">
                  <a:extLst>
                    <a:ext uri="{9D8B030D-6E8A-4147-A177-3AD203B41FA5}">
                      <a16:colId xmlns:a16="http://schemas.microsoft.com/office/drawing/2014/main" val="4066352945"/>
                    </a:ext>
                  </a:extLst>
                </a:gridCol>
                <a:gridCol w="658368">
                  <a:extLst>
                    <a:ext uri="{9D8B030D-6E8A-4147-A177-3AD203B41FA5}">
                      <a16:colId xmlns:a16="http://schemas.microsoft.com/office/drawing/2014/main" val="1911144362"/>
                    </a:ext>
                  </a:extLst>
                </a:gridCol>
                <a:gridCol w="658368">
                  <a:extLst>
                    <a:ext uri="{9D8B030D-6E8A-4147-A177-3AD203B41FA5}">
                      <a16:colId xmlns:a16="http://schemas.microsoft.com/office/drawing/2014/main" val="797765432"/>
                    </a:ext>
                  </a:extLst>
                </a:gridCol>
                <a:gridCol w="658368">
                  <a:extLst>
                    <a:ext uri="{9D8B030D-6E8A-4147-A177-3AD203B41FA5}">
                      <a16:colId xmlns:a16="http://schemas.microsoft.com/office/drawing/2014/main" val="769836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010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- 2018-11-29 12:00:00 </a:t>
                      </a:r>
                      <a:r>
                        <a:rPr kumimoji="0" lang="el-GR" sz="1000" b="0" i="0" u="none" strike="noStrike" kern="1200" cap="none" spc="0" normalizeH="0" baseline="0" noProof="0">
                          <a:ln>
                            <a:noFill/>
                          </a:ln>
                          <a:solidFill>
                            <a:prstClr val="black"/>
                          </a:solidFill>
                          <a:effectLst/>
                          <a:uLnTx/>
                          <a:uFillTx/>
                          <a:latin typeface="+mn-lt"/>
                          <a:ea typeface="+mn-ea"/>
                          <a:cs typeface="+mn-cs"/>
                        </a:rPr>
                        <a:t> 
 Η Εθνική μας βρίσκεται μπροστά σε ένα ακόμη «παράθυρο» για το Παγκόσμιο Κύπελλο 2019! Έχοντας εξασφαλίσει την πρόκριση, ο επόμενος αγώνας είναι εντός έδρας με την Γερμανία στην Πάτρα στις 30/11 στις 19:00. Ο αγώνας θα μεταδοθεί από την ΕΡΤ. Καλή επιτυχία!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236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- 2018-11-28 17:45:52 </a:t>
                      </a:r>
                      <a:r>
                        <a:rPr kumimoji="0" lang="el-GR" sz="1000" b="0" i="0" u="none" strike="noStrike" kern="1200" cap="none" spc="0" normalizeH="0" baseline="0" noProof="0">
                          <a:ln>
                            <a:noFill/>
                          </a:ln>
                          <a:solidFill>
                            <a:prstClr val="black"/>
                          </a:solidFill>
                          <a:effectLst/>
                          <a:uLnTx/>
                          <a:uFillTx/>
                          <a:latin typeface="+mn-lt"/>
                          <a:ea typeface="+mn-ea"/>
                          <a:cs typeface="+mn-cs"/>
                        </a:rPr>
                        <a:t> 
 13 χρόνια πριν στο Βελιγράδι, ο Παναγιώτης Βασιλόπουλος ήταν ο μόνος παρών από τη σημερινή ομάδα στον χρυσό τελικό με τη Γερμανία. Μας μίλησε για...
Την ανατριχίλα με τον Dirk Nowitzki και το δωμάτιο με τον Θοδωρή Παπαλουκά
Τη σημερινή Γερμανία και την πιο καθοριστική στιγμή στα «παράθυρα»
Εσείς που πανηγυρίσατε το #Eurobasket του 2005;
#pantadipla #fibawc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416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- 2018-11-26 12:00:02 </a:t>
                      </a:r>
                      <a:r>
                        <a:rPr kumimoji="0" lang="el-GR" sz="1000" b="0" i="0" u="none" strike="noStrike" kern="1200" cap="none" spc="0" normalizeH="0" baseline="0" noProof="0">
                          <a:ln>
                            <a:noFill/>
                          </a:ln>
                          <a:solidFill>
                            <a:prstClr val="black"/>
                          </a:solidFill>
                          <a:effectLst/>
                          <a:uLnTx/>
                          <a:uFillTx/>
                          <a:latin typeface="+mn-lt"/>
                          <a:ea typeface="+mn-ea"/>
                          <a:cs typeface="+mn-cs"/>
                        </a:rPr>
                        <a:t> 
 Τα κοψίματα είναι από τις πιο εντυπωσιακές φάσεις σε έναν αγώνα! Ποιος παίκτης της Επίσημης Αγαπημένης θεωρείς ότι «κόβει» καλύτερα τους αντιπάλους;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2347172"/>
                  </a:ext>
                </a:extLst>
              </a:tr>
            </a:tbl>
          </a:graphicData>
        </a:graphic>
      </p:graphicFrame>
      <p:sp>
        <p:nvSpPr>
          <p:cNvPr id="4" name="Text Placeholder 3">
            <a:extLst>
              <a:ext uri="{FF2B5EF4-FFF2-40B4-BE49-F238E27FC236}">
                <a16:creationId xmlns:a16="http://schemas.microsoft.com/office/drawing/2014/main" id="{1AE67017-351B-4F40-BFE2-825BB713E4A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977285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75B58-C9C4-405C-AFFE-D278ECE47CF3}"/>
              </a:ext>
            </a:extLst>
          </p:cNvPr>
          <p:cNvSpPr>
            <a:spLocks noGrp="1"/>
          </p:cNvSpPr>
          <p:nvPr>
            <p:ph type="title"/>
          </p:nvPr>
        </p:nvSpPr>
        <p:spPr/>
        <p:txBody>
          <a:bodyPr/>
          <a:lstStyle/>
          <a:p>
            <a:r>
              <a:rPr lang="en-US"/>
              <a:t>Facebook Own Posts Table | Εθνική Ομάδα Μπάσκετ - 6 of 10</a:t>
            </a:r>
          </a:p>
        </p:txBody>
      </p:sp>
      <p:graphicFrame>
        <p:nvGraphicFramePr>
          <p:cNvPr id="5" name="Table Placeholder 4">
            <a:extLst>
              <a:ext uri="{FF2B5EF4-FFF2-40B4-BE49-F238E27FC236}">
                <a16:creationId xmlns:a16="http://schemas.microsoft.com/office/drawing/2014/main" id="{DB2F9638-BB25-4536-829B-3A049B00E3C1}"/>
              </a:ext>
            </a:extLst>
          </p:cNvPr>
          <p:cNvGraphicFramePr>
            <a:graphicFrameLocks noGrp="1"/>
          </p:cNvGraphicFramePr>
          <p:nvPr>
            <p:ph type="tbl" sz="quarter" idx="13"/>
            <p:extLst>
              <p:ext uri="{D42A27DB-BD31-4B8C-83A1-F6EECF244321}">
                <p14:modId xmlns:p14="http://schemas.microsoft.com/office/powerpoint/2010/main" val="447877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4373266"/>
                    </a:ext>
                  </a:extLst>
                </a:gridCol>
                <a:gridCol w="658368">
                  <a:extLst>
                    <a:ext uri="{9D8B030D-6E8A-4147-A177-3AD203B41FA5}">
                      <a16:colId xmlns:a16="http://schemas.microsoft.com/office/drawing/2014/main" val="1735203058"/>
                    </a:ext>
                  </a:extLst>
                </a:gridCol>
                <a:gridCol w="658368">
                  <a:extLst>
                    <a:ext uri="{9D8B030D-6E8A-4147-A177-3AD203B41FA5}">
                      <a16:colId xmlns:a16="http://schemas.microsoft.com/office/drawing/2014/main" val="3224228437"/>
                    </a:ext>
                  </a:extLst>
                </a:gridCol>
                <a:gridCol w="658368">
                  <a:extLst>
                    <a:ext uri="{9D8B030D-6E8A-4147-A177-3AD203B41FA5}">
                      <a16:colId xmlns:a16="http://schemas.microsoft.com/office/drawing/2014/main" val="4187142236"/>
                    </a:ext>
                  </a:extLst>
                </a:gridCol>
                <a:gridCol w="658368">
                  <a:extLst>
                    <a:ext uri="{9D8B030D-6E8A-4147-A177-3AD203B41FA5}">
                      <a16:colId xmlns:a16="http://schemas.microsoft.com/office/drawing/2014/main" val="4239868267"/>
                    </a:ext>
                  </a:extLst>
                </a:gridCol>
                <a:gridCol w="658368">
                  <a:extLst>
                    <a:ext uri="{9D8B030D-6E8A-4147-A177-3AD203B41FA5}">
                      <a16:colId xmlns:a16="http://schemas.microsoft.com/office/drawing/2014/main" val="4290480826"/>
                    </a:ext>
                  </a:extLst>
                </a:gridCol>
                <a:gridCol w="658368">
                  <a:extLst>
                    <a:ext uri="{9D8B030D-6E8A-4147-A177-3AD203B41FA5}">
                      <a16:colId xmlns:a16="http://schemas.microsoft.com/office/drawing/2014/main" val="725500276"/>
                    </a:ext>
                  </a:extLst>
                </a:gridCol>
                <a:gridCol w="658368">
                  <a:extLst>
                    <a:ext uri="{9D8B030D-6E8A-4147-A177-3AD203B41FA5}">
                      <a16:colId xmlns:a16="http://schemas.microsoft.com/office/drawing/2014/main" val="2285034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2044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- 2018-11-22 12:07:00 </a:t>
                      </a:r>
                      <a:r>
                        <a:rPr kumimoji="0" lang="el-GR" sz="1000" b="0" i="0" u="none" strike="noStrike" kern="1200" cap="none" spc="0" normalizeH="0" baseline="0" noProof="0">
                          <a:ln>
                            <a:noFill/>
                          </a:ln>
                          <a:solidFill>
                            <a:prstClr val="black"/>
                          </a:solidFill>
                          <a:effectLst/>
                          <a:uLnTx/>
                          <a:uFillTx/>
                          <a:latin typeface="+mn-lt"/>
                          <a:ea typeface="+mn-ea"/>
                          <a:cs typeface="+mn-cs"/>
                        </a:rPr>
                        <a:t> 
 Η Άννα Σπυριδοπούλου, έχει φορέσει το εθνόσημο όλων των ηλικιακών βαθμίδων ξεκινώντας από το Ευρωπαϊκό Πρωτάθλημα Κορασίδων το 2004. Αργότερα έκανε πολλές εντυπωσιακές εμφανίσεις με την Εθνική Νέων Γυναικών και πλέον δίνει την ψυχή της σε κάθε αγώνα της Εθνικής Γυναικών. Για τα κορίτσια της γαλανόλευκης και για την Άννα Σπυριδοπούλου, η ομάδα είναι μια γροθιά. #womenbasketball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779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- 2018-11-21 22:26:09 </a:t>
                      </a:r>
                      <a:r>
                        <a:rPr kumimoji="0" lang="el-GR" sz="1000" b="0" i="0" u="none" strike="noStrike" kern="1200" cap="none" spc="0" normalizeH="0" baseline="0" noProof="0">
                          <a:ln>
                            <a:noFill/>
                          </a:ln>
                          <a:solidFill>
                            <a:prstClr val="black"/>
                          </a:solidFill>
                          <a:effectLst/>
                          <a:uLnTx/>
                          <a:uFillTx/>
                          <a:latin typeface="+mn-lt"/>
                          <a:ea typeface="+mn-ea"/>
                          <a:cs typeface="+mn-cs"/>
                        </a:rPr>
                        <a:t> 
 Με μια μεγαλη νίκη 83-57 επί του Ισραήλ, η Εθνική Γυναικών παραμένει ζωντανή στο κυνήγι της πρόκρισης για το Eurobasket 2019. Όμως αυτός ήταν και ο αποχαιρετιστήριος αγώνας για την Στέλλα Καλτσίδου με τα χρώματα της γαλανόλευκης. Με ένα Μεγάλο Ευχαριστώ Στέλλα, σου στέλνουμε τις καλύτερες ευχές μας από καρδιάς! #FIBAWWC2018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624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- 2018-11-20 12:00:01 </a:t>
                      </a:r>
                      <a:r>
                        <a:rPr kumimoji="0" lang="el-GR" sz="1000" b="0" i="0" u="none" strike="noStrike" kern="1200" cap="none" spc="0" normalizeH="0" baseline="0" noProof="0">
                          <a:ln>
                            <a:noFill/>
                          </a:ln>
                          <a:solidFill>
                            <a:prstClr val="black"/>
                          </a:solidFill>
                          <a:effectLst/>
                          <a:uLnTx/>
                          <a:uFillTx/>
                          <a:latin typeface="+mn-lt"/>
                          <a:ea typeface="+mn-ea"/>
                          <a:cs typeface="+mn-cs"/>
                        </a:rPr>
                        <a:t> 
 Τα κορίτσια μας υποδέχονται το Ισραήλ για τον Δ’ όμιλο των προκριματικών Ευρωμπάσκετ 2019, στην Κοζάνη στις 21 Νοεμβρίου στις 17:00. Ο αγώνας θα μεταδοθεί από την ΕΡΤ. Στηρίζουμε την Εθνική μας στην επόμενη κρίσιμη μάχη.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2869608"/>
                  </a:ext>
                </a:extLst>
              </a:tr>
            </a:tbl>
          </a:graphicData>
        </a:graphic>
      </p:graphicFrame>
      <p:sp>
        <p:nvSpPr>
          <p:cNvPr id="4" name="Text Placeholder 3">
            <a:extLst>
              <a:ext uri="{FF2B5EF4-FFF2-40B4-BE49-F238E27FC236}">
                <a16:creationId xmlns:a16="http://schemas.microsoft.com/office/drawing/2014/main" id="{F9B91A7B-51E2-4BB5-8529-E037220890C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85125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C1F5C-A017-416B-A57A-D2E9D599CFE4}"/>
              </a:ext>
            </a:extLst>
          </p:cNvPr>
          <p:cNvSpPr>
            <a:spLocks noGrp="1"/>
          </p:cNvSpPr>
          <p:nvPr>
            <p:ph type="title"/>
          </p:nvPr>
        </p:nvSpPr>
        <p:spPr/>
        <p:txBody>
          <a:bodyPr/>
          <a:lstStyle/>
          <a:p>
            <a:r>
              <a:rPr lang="en-US"/>
              <a:t>Facebook Own Posts Table | Εθνική Ομάδα Μπάσκετ - 7 of 10</a:t>
            </a:r>
          </a:p>
        </p:txBody>
      </p:sp>
      <p:graphicFrame>
        <p:nvGraphicFramePr>
          <p:cNvPr id="5" name="Table Placeholder 4">
            <a:extLst>
              <a:ext uri="{FF2B5EF4-FFF2-40B4-BE49-F238E27FC236}">
                <a16:creationId xmlns:a16="http://schemas.microsoft.com/office/drawing/2014/main" id="{ABA1F2FD-2085-4A5C-8A13-A0B55EE15F67}"/>
              </a:ext>
            </a:extLst>
          </p:cNvPr>
          <p:cNvGraphicFramePr>
            <a:graphicFrameLocks noGrp="1"/>
          </p:cNvGraphicFramePr>
          <p:nvPr>
            <p:ph type="tbl" sz="quarter" idx="13"/>
            <p:extLst>
              <p:ext uri="{D42A27DB-BD31-4B8C-83A1-F6EECF244321}">
                <p14:modId xmlns:p14="http://schemas.microsoft.com/office/powerpoint/2010/main" val="125437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9603122"/>
                    </a:ext>
                  </a:extLst>
                </a:gridCol>
                <a:gridCol w="658368">
                  <a:extLst>
                    <a:ext uri="{9D8B030D-6E8A-4147-A177-3AD203B41FA5}">
                      <a16:colId xmlns:a16="http://schemas.microsoft.com/office/drawing/2014/main" val="3458569314"/>
                    </a:ext>
                  </a:extLst>
                </a:gridCol>
                <a:gridCol w="658368">
                  <a:extLst>
                    <a:ext uri="{9D8B030D-6E8A-4147-A177-3AD203B41FA5}">
                      <a16:colId xmlns:a16="http://schemas.microsoft.com/office/drawing/2014/main" val="2280543215"/>
                    </a:ext>
                  </a:extLst>
                </a:gridCol>
                <a:gridCol w="658368">
                  <a:extLst>
                    <a:ext uri="{9D8B030D-6E8A-4147-A177-3AD203B41FA5}">
                      <a16:colId xmlns:a16="http://schemas.microsoft.com/office/drawing/2014/main" val="2309155716"/>
                    </a:ext>
                  </a:extLst>
                </a:gridCol>
                <a:gridCol w="658368">
                  <a:extLst>
                    <a:ext uri="{9D8B030D-6E8A-4147-A177-3AD203B41FA5}">
                      <a16:colId xmlns:a16="http://schemas.microsoft.com/office/drawing/2014/main" val="3042209236"/>
                    </a:ext>
                  </a:extLst>
                </a:gridCol>
                <a:gridCol w="658368">
                  <a:extLst>
                    <a:ext uri="{9D8B030D-6E8A-4147-A177-3AD203B41FA5}">
                      <a16:colId xmlns:a16="http://schemas.microsoft.com/office/drawing/2014/main" val="2743030267"/>
                    </a:ext>
                  </a:extLst>
                </a:gridCol>
                <a:gridCol w="658368">
                  <a:extLst>
                    <a:ext uri="{9D8B030D-6E8A-4147-A177-3AD203B41FA5}">
                      <a16:colId xmlns:a16="http://schemas.microsoft.com/office/drawing/2014/main" val="2183678780"/>
                    </a:ext>
                  </a:extLst>
                </a:gridCol>
                <a:gridCol w="658368">
                  <a:extLst>
                    <a:ext uri="{9D8B030D-6E8A-4147-A177-3AD203B41FA5}">
                      <a16:colId xmlns:a16="http://schemas.microsoft.com/office/drawing/2014/main" val="776152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0797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- 2018-11-19 12:06:00 </a:t>
                      </a:r>
                      <a:r>
                        <a:rPr kumimoji="0" lang="el-GR" sz="1000" b="0" i="0" u="none" strike="noStrike" kern="1200" cap="none" spc="0" normalizeH="0" baseline="0" noProof="0">
                          <a:ln>
                            <a:noFill/>
                          </a:ln>
                          <a:solidFill>
                            <a:prstClr val="black"/>
                          </a:solidFill>
                          <a:effectLst/>
                          <a:uLnTx/>
                          <a:uFillTx/>
                          <a:latin typeface="+mn-lt"/>
                          <a:ea typeface="+mn-ea"/>
                          <a:cs typeface="+mn-cs"/>
                        </a:rPr>
                        <a:t> 
 Η Γαλανόλευκη έχει εξαιρετικούς σουτέρ! Ποιος παίκτης όμως θεωρείς ότι είναι ο καλύτερος πίσω από τη γραμμή των 6,25; Γράψε μας την άποψή σου!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9029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- 2018-11-17 23:28:22 </a:t>
                      </a:r>
                      <a:r>
                        <a:rPr kumimoji="0" lang="el-GR" sz="1000" b="0" i="0" u="none" strike="noStrike" kern="1200" cap="none" spc="0" normalizeH="0" baseline="0" noProof="0">
                          <a:ln>
                            <a:noFill/>
                          </a:ln>
                          <a:solidFill>
                            <a:prstClr val="black"/>
                          </a:solidFill>
                          <a:effectLst/>
                          <a:uLnTx/>
                          <a:uFillTx/>
                          <a:latin typeface="+mn-lt"/>
                          <a:ea typeface="+mn-ea"/>
                          <a:cs typeface="+mn-cs"/>
                        </a:rPr>
                        <a:t> 
 Με 79 - 77 η Εθνική Γυναικών υπέκυψε τελικά στη Μεγάλη Βρετανία, για τα προκριματικά του Ευρωμπάσκετ 2019. Στηρίζουμε την προσπάθειά τους στον επόμενο αγώνα με το Ισραήλ στις 21/11 στην Κοζάνη. #FIBAWWC2018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837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- 2018-11-16 12:00:01 </a:t>
                      </a:r>
                      <a:r>
                        <a:rPr kumimoji="0" lang="el-GR" sz="1000" b="0" i="0" u="none" strike="noStrike" kern="1200" cap="none" spc="0" normalizeH="0" baseline="0" noProof="0">
                          <a:ln>
                            <a:noFill/>
                          </a:ln>
                          <a:solidFill>
                            <a:prstClr val="black"/>
                          </a:solidFill>
                          <a:effectLst/>
                          <a:uLnTx/>
                          <a:uFillTx/>
                          <a:latin typeface="+mn-lt"/>
                          <a:ea typeface="+mn-ea"/>
                          <a:cs typeface="+mn-cs"/>
                        </a:rPr>
                        <a:t> 
 Η Εθνική Γυναικών έρχεται αντιμέτωπη με τη Μεγάλη Βρετανία στα προκριματικά για το Ευρωμπάσκετ 2019. O αγώνας θα πραγματοποιηθεί στο Μάντσεστερ στις 17
Νοεμβρίου και ώρα 21:00. Πάμε δυνατά για την πρόκριση! #womenbasketball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3231295"/>
                  </a:ext>
                </a:extLst>
              </a:tr>
            </a:tbl>
          </a:graphicData>
        </a:graphic>
      </p:graphicFrame>
      <p:sp>
        <p:nvSpPr>
          <p:cNvPr id="4" name="Text Placeholder 3">
            <a:extLst>
              <a:ext uri="{FF2B5EF4-FFF2-40B4-BE49-F238E27FC236}">
                <a16:creationId xmlns:a16="http://schemas.microsoft.com/office/drawing/2014/main" id="{D7B848CC-B23A-426B-8DB2-76EA5A1E671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304899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3DA97-87AA-4AAA-B5FF-5D142FDDB053}"/>
              </a:ext>
            </a:extLst>
          </p:cNvPr>
          <p:cNvSpPr>
            <a:spLocks noGrp="1"/>
          </p:cNvSpPr>
          <p:nvPr>
            <p:ph type="title"/>
          </p:nvPr>
        </p:nvSpPr>
        <p:spPr/>
        <p:txBody>
          <a:bodyPr/>
          <a:lstStyle/>
          <a:p>
            <a:r>
              <a:rPr lang="en-US"/>
              <a:t>Facebook Own Posts Table | Εθνική Ομάδα Μπάσκετ - 8 of 10</a:t>
            </a:r>
          </a:p>
        </p:txBody>
      </p:sp>
      <p:graphicFrame>
        <p:nvGraphicFramePr>
          <p:cNvPr id="5" name="Table Placeholder 4">
            <a:extLst>
              <a:ext uri="{FF2B5EF4-FFF2-40B4-BE49-F238E27FC236}">
                <a16:creationId xmlns:a16="http://schemas.microsoft.com/office/drawing/2014/main" id="{5D48C8D1-23EB-4981-833C-9E49C13B9EA4}"/>
              </a:ext>
            </a:extLst>
          </p:cNvPr>
          <p:cNvGraphicFramePr>
            <a:graphicFrameLocks noGrp="1"/>
          </p:cNvGraphicFramePr>
          <p:nvPr>
            <p:ph type="tbl" sz="quarter" idx="13"/>
            <p:extLst>
              <p:ext uri="{D42A27DB-BD31-4B8C-83A1-F6EECF244321}">
                <p14:modId xmlns:p14="http://schemas.microsoft.com/office/powerpoint/2010/main" val="303112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57296666"/>
                    </a:ext>
                  </a:extLst>
                </a:gridCol>
                <a:gridCol w="658368">
                  <a:extLst>
                    <a:ext uri="{9D8B030D-6E8A-4147-A177-3AD203B41FA5}">
                      <a16:colId xmlns:a16="http://schemas.microsoft.com/office/drawing/2014/main" val="2871909810"/>
                    </a:ext>
                  </a:extLst>
                </a:gridCol>
                <a:gridCol w="658368">
                  <a:extLst>
                    <a:ext uri="{9D8B030D-6E8A-4147-A177-3AD203B41FA5}">
                      <a16:colId xmlns:a16="http://schemas.microsoft.com/office/drawing/2014/main" val="2210575045"/>
                    </a:ext>
                  </a:extLst>
                </a:gridCol>
                <a:gridCol w="658368">
                  <a:extLst>
                    <a:ext uri="{9D8B030D-6E8A-4147-A177-3AD203B41FA5}">
                      <a16:colId xmlns:a16="http://schemas.microsoft.com/office/drawing/2014/main" val="1362762736"/>
                    </a:ext>
                  </a:extLst>
                </a:gridCol>
                <a:gridCol w="658368">
                  <a:extLst>
                    <a:ext uri="{9D8B030D-6E8A-4147-A177-3AD203B41FA5}">
                      <a16:colId xmlns:a16="http://schemas.microsoft.com/office/drawing/2014/main" val="2035863346"/>
                    </a:ext>
                  </a:extLst>
                </a:gridCol>
                <a:gridCol w="658368">
                  <a:extLst>
                    <a:ext uri="{9D8B030D-6E8A-4147-A177-3AD203B41FA5}">
                      <a16:colId xmlns:a16="http://schemas.microsoft.com/office/drawing/2014/main" val="1284786541"/>
                    </a:ext>
                  </a:extLst>
                </a:gridCol>
                <a:gridCol w="658368">
                  <a:extLst>
                    <a:ext uri="{9D8B030D-6E8A-4147-A177-3AD203B41FA5}">
                      <a16:colId xmlns:a16="http://schemas.microsoft.com/office/drawing/2014/main" val="1746054364"/>
                    </a:ext>
                  </a:extLst>
                </a:gridCol>
                <a:gridCol w="658368">
                  <a:extLst>
                    <a:ext uri="{9D8B030D-6E8A-4147-A177-3AD203B41FA5}">
                      <a16:colId xmlns:a16="http://schemas.microsoft.com/office/drawing/2014/main" val="1508342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9671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- 2018-11-15 16:05:00 </a:t>
                      </a:r>
                      <a:r>
                        <a:rPr kumimoji="0" lang="el-GR" sz="1000" b="0" i="0" u="none" strike="noStrike" kern="1200" cap="none" spc="0" normalizeH="0" baseline="0" noProof="0">
                          <a:ln>
                            <a:noFill/>
                          </a:ln>
                          <a:solidFill>
                            <a:prstClr val="black"/>
                          </a:solidFill>
                          <a:effectLst/>
                          <a:uLnTx/>
                          <a:uFillTx/>
                          <a:latin typeface="+mn-lt"/>
                          <a:ea typeface="+mn-ea"/>
                          <a:cs typeface="+mn-cs"/>
                        </a:rPr>
                        <a:t> 
 Tο μαγικό «Χάλυ… Γκάλη», ποιος δεν θυμάται το τριπλό σπάσιμο της μέσης; Με το σκορ στο 33-25, ο Γκάλης επελαύνει μέσα στη ρακέτα και στην κορύφωση αυτού του μοναδικού σόλο του, καταφέρνει ο αθεόφοβος με ένα τριπλό σπάσιμο μέσης να νικήσει, την άμυνα των Σοβιετικών που τον είχαν περιστοιχίσει, τον νόμο της βαρύτητας, τη λογική, ακόμη και τη φαντασία! (από το βιβλίο του Β. Σκουντή ‘Είμαστε πια πρωταθλητές’) #pantadipla #ethniki_thymatai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6229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- 2018-10-24 12:00:02 </a:t>
                      </a:r>
                      <a:r>
                        <a:rPr kumimoji="0" lang="el-GR" sz="1000" b="0" i="0" u="none" strike="noStrike" kern="1200" cap="none" spc="0" normalizeH="0" baseline="0" noProof="0">
                          <a:ln>
                            <a:noFill/>
                          </a:ln>
                          <a:solidFill>
                            <a:prstClr val="black"/>
                          </a:solidFill>
                          <a:effectLst/>
                          <a:uLnTx/>
                          <a:uFillTx/>
                          <a:latin typeface="+mn-lt"/>
                          <a:ea typeface="+mn-ea"/>
                          <a:cs typeface="+mn-cs"/>
                        </a:rPr>
                        <a:t> 
 Ένα είναι το σίγουρο στο μπάσκετ, ότι η άμυνα και τα ριμπάουντ αν και δεν είναι εντυπωσιακά κερδίζουν τίτλους! Ποιος παίκτης μας πιστεύεις ότι έχει κάνει τα περισσότερα ριμπάουντ με τα χρώματα της Εθνικής; Πες μας την άποψή σου!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108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- 2018-10-19 15:30:01 </a:t>
                      </a:r>
                      <a:r>
                        <a:rPr kumimoji="0" lang="el-GR" sz="1000" b="0" i="0" u="none" strike="noStrike" kern="1200" cap="none" spc="0" normalizeH="0" baseline="0" noProof="0">
                          <a:ln>
                            <a:noFill/>
                          </a:ln>
                          <a:solidFill>
                            <a:prstClr val="black"/>
                          </a:solidFill>
                          <a:effectLst/>
                          <a:uLnTx/>
                          <a:uFillTx/>
                          <a:latin typeface="+mn-lt"/>
                          <a:ea typeface="+mn-ea"/>
                          <a:cs typeface="+mn-cs"/>
                        </a:rPr>
                        <a:t> 
 Ο Νίκος Γκάλης, προτού αρχίσει το Eurobasket, είχε επιλέξει την μπάλα με την οποία θα διεξάγονταν οι αγώνες τις Εθνικής. Μετά τη νίκη επί της Γιουγκοσλαβίας όμως, ο Μέμος Ιωάννου κλώτσησε την μπάλα στην εξέδρα! Την επόμενη μέρα ο Γκάλης, αφού αντιλήφθηκε ότι η μπάλα του είχε χαθεί, δοκίμασε 28 διαφορετικές μπάλες, μία προς μία και τέλος είπε «Λοιπόν, αυτή θα είναι η μπάλα μου στον τελικό. Πάρτε την και φυλάξτε την καλά!»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5027931"/>
                  </a:ext>
                </a:extLst>
              </a:tr>
            </a:tbl>
          </a:graphicData>
        </a:graphic>
      </p:graphicFrame>
      <p:sp>
        <p:nvSpPr>
          <p:cNvPr id="4" name="Text Placeholder 3">
            <a:extLst>
              <a:ext uri="{FF2B5EF4-FFF2-40B4-BE49-F238E27FC236}">
                <a16:creationId xmlns:a16="http://schemas.microsoft.com/office/drawing/2014/main" id="{70A826EC-83E3-4209-A5DA-2CC93D50C06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867004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1973-10ED-4361-A991-BEE09A06D8A4}"/>
              </a:ext>
            </a:extLst>
          </p:cNvPr>
          <p:cNvSpPr>
            <a:spLocks noGrp="1"/>
          </p:cNvSpPr>
          <p:nvPr>
            <p:ph type="title"/>
          </p:nvPr>
        </p:nvSpPr>
        <p:spPr/>
        <p:txBody>
          <a:bodyPr/>
          <a:lstStyle/>
          <a:p>
            <a:r>
              <a:rPr lang="en-US"/>
              <a:t>Facebook Own Posts Table | Εθνική Ομάδα Μπάσκετ - 9 of 10</a:t>
            </a:r>
          </a:p>
        </p:txBody>
      </p:sp>
      <p:graphicFrame>
        <p:nvGraphicFramePr>
          <p:cNvPr id="5" name="Table Placeholder 4">
            <a:extLst>
              <a:ext uri="{FF2B5EF4-FFF2-40B4-BE49-F238E27FC236}">
                <a16:creationId xmlns:a16="http://schemas.microsoft.com/office/drawing/2014/main" id="{C46AA3BD-6EB8-48BB-B632-2B3F50FA88BC}"/>
              </a:ext>
            </a:extLst>
          </p:cNvPr>
          <p:cNvGraphicFramePr>
            <a:graphicFrameLocks noGrp="1"/>
          </p:cNvGraphicFramePr>
          <p:nvPr>
            <p:ph type="tbl" sz="quarter" idx="13"/>
            <p:extLst>
              <p:ext uri="{D42A27DB-BD31-4B8C-83A1-F6EECF244321}">
                <p14:modId xmlns:p14="http://schemas.microsoft.com/office/powerpoint/2010/main" val="3094344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84540353"/>
                    </a:ext>
                  </a:extLst>
                </a:gridCol>
                <a:gridCol w="658368">
                  <a:extLst>
                    <a:ext uri="{9D8B030D-6E8A-4147-A177-3AD203B41FA5}">
                      <a16:colId xmlns:a16="http://schemas.microsoft.com/office/drawing/2014/main" val="1948797315"/>
                    </a:ext>
                  </a:extLst>
                </a:gridCol>
                <a:gridCol w="658368">
                  <a:extLst>
                    <a:ext uri="{9D8B030D-6E8A-4147-A177-3AD203B41FA5}">
                      <a16:colId xmlns:a16="http://schemas.microsoft.com/office/drawing/2014/main" val="2639542278"/>
                    </a:ext>
                  </a:extLst>
                </a:gridCol>
                <a:gridCol w="658368">
                  <a:extLst>
                    <a:ext uri="{9D8B030D-6E8A-4147-A177-3AD203B41FA5}">
                      <a16:colId xmlns:a16="http://schemas.microsoft.com/office/drawing/2014/main" val="599082003"/>
                    </a:ext>
                  </a:extLst>
                </a:gridCol>
                <a:gridCol w="658368">
                  <a:extLst>
                    <a:ext uri="{9D8B030D-6E8A-4147-A177-3AD203B41FA5}">
                      <a16:colId xmlns:a16="http://schemas.microsoft.com/office/drawing/2014/main" val="3068802407"/>
                    </a:ext>
                  </a:extLst>
                </a:gridCol>
                <a:gridCol w="658368">
                  <a:extLst>
                    <a:ext uri="{9D8B030D-6E8A-4147-A177-3AD203B41FA5}">
                      <a16:colId xmlns:a16="http://schemas.microsoft.com/office/drawing/2014/main" val="1837427828"/>
                    </a:ext>
                  </a:extLst>
                </a:gridCol>
                <a:gridCol w="658368">
                  <a:extLst>
                    <a:ext uri="{9D8B030D-6E8A-4147-A177-3AD203B41FA5}">
                      <a16:colId xmlns:a16="http://schemas.microsoft.com/office/drawing/2014/main" val="2539673915"/>
                    </a:ext>
                  </a:extLst>
                </a:gridCol>
                <a:gridCol w="658368">
                  <a:extLst>
                    <a:ext uri="{9D8B030D-6E8A-4147-A177-3AD203B41FA5}">
                      <a16:colId xmlns:a16="http://schemas.microsoft.com/office/drawing/2014/main" val="1206216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966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- 2018-10-05 13:00:01 </a:t>
                      </a:r>
                      <a:r>
                        <a:rPr kumimoji="0" lang="el-GR" sz="1000" b="0" i="0" u="none" strike="noStrike" kern="1200" cap="none" spc="0" normalizeH="0" baseline="0" noProof="0">
                          <a:ln>
                            <a:noFill/>
                          </a:ln>
                          <a:solidFill>
                            <a:prstClr val="black"/>
                          </a:solidFill>
                          <a:effectLst/>
                          <a:uLnTx/>
                          <a:uFillTx/>
                          <a:latin typeface="+mn-lt"/>
                          <a:ea typeface="+mn-ea"/>
                          <a:cs typeface="+mn-cs"/>
                        </a:rPr>
                        <a:t> 
 Η Εβίνα Μάλτση με 221 αγώνες στην Εθνική Γυναικών και με πολλές διακρίσεις στην καριέρα της είναι από τις σπουδαιότερες αθλήτριές μας. Η πρόκριση της «Γαλανόλευκης» στους “12” του Παγκοσμίου πριν λίγες ημέρες, ήταν ακόμη ένα προσωπικό της επίτευγμα. Η ψυχή της Εθνικής μας είναι η επιμονή, η θέληση και η αγάπη που έχουν τα κορίτσια μας για το μπάσκετ. https://bit.ly/2zT83YG #womenbasketball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279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- 2018-09-26 18:27:56 </a:t>
                      </a:r>
                      <a:r>
                        <a:rPr kumimoji="0" lang="el-GR" sz="1000" b="0" i="0" u="none" strike="noStrike" kern="1200" cap="none" spc="0" normalizeH="0" baseline="0" noProof="0">
                          <a:ln>
                            <a:noFill/>
                          </a:ln>
                          <a:solidFill>
                            <a:prstClr val="black"/>
                          </a:solidFill>
                          <a:effectLst/>
                          <a:uLnTx/>
                          <a:uFillTx/>
                          <a:latin typeface="+mn-lt"/>
                          <a:ea typeface="+mn-ea"/>
                          <a:cs typeface="+mn-cs"/>
                        </a:rPr>
                        <a:t> 
 Τα κορίτσια μας πάλεψαν για τη νίκη αλλά ηττήθηκαν τελικά με διαφορά ενός πόντου (57-56) από τη Νιγηρία. Είμαστε υπερήφανοι για την εντυπωσιακή εμφάνιση της «γαλανόλευκης»!  #FIBAWWC2018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519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- 2018-09-26 13:47:28 </a:t>
                      </a:r>
                      <a:r>
                        <a:rPr kumimoji="0" lang="el-GR" sz="1000" b="0" i="0" u="none" strike="noStrike" kern="1200" cap="none" spc="0" normalizeH="0" baseline="0" noProof="0">
                          <a:ln>
                            <a:noFill/>
                          </a:ln>
                          <a:solidFill>
                            <a:prstClr val="black"/>
                          </a:solidFill>
                          <a:effectLst/>
                          <a:uLnTx/>
                          <a:uFillTx/>
                          <a:latin typeface="+mn-lt"/>
                          <a:ea typeface="+mn-ea"/>
                          <a:cs typeface="+mn-cs"/>
                        </a:rPr>
                        <a:t> 
 Σήμερα η Εθνική Γυναικών δίνει καθοριστικό αγώνα με τη Νιγηρία (ΕΡΤ2-16:00), για να περάσει στους 8 της διοργάνωσης και να εξασφαλίσει το εισιτήριο για τους Ολυμπιακούς του Τόκιο το 2020. Καλή επιτυχία στην Εθνική μας! #FIBAWWC2018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8744604"/>
                  </a:ext>
                </a:extLst>
              </a:tr>
            </a:tbl>
          </a:graphicData>
        </a:graphic>
      </p:graphicFrame>
      <p:sp>
        <p:nvSpPr>
          <p:cNvPr id="4" name="Text Placeholder 3">
            <a:extLst>
              <a:ext uri="{FF2B5EF4-FFF2-40B4-BE49-F238E27FC236}">
                <a16:creationId xmlns:a16="http://schemas.microsoft.com/office/drawing/2014/main" id="{92A890D7-4D24-4AA1-8BDF-F4892ED99D92}"/>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878947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B21F4-AB6B-4B98-ACC8-EECB0B4D54B5}"/>
              </a:ext>
            </a:extLst>
          </p:cNvPr>
          <p:cNvSpPr>
            <a:spLocks noGrp="1"/>
          </p:cNvSpPr>
          <p:nvPr>
            <p:ph type="title"/>
          </p:nvPr>
        </p:nvSpPr>
        <p:spPr/>
        <p:txBody>
          <a:bodyPr/>
          <a:lstStyle/>
          <a:p>
            <a:r>
              <a:rPr lang="en-US"/>
              <a:t>Facebook Own Posts Table | Εθνική Ομάδα Μπάσκετ - 10 of 10</a:t>
            </a:r>
          </a:p>
        </p:txBody>
      </p:sp>
      <p:graphicFrame>
        <p:nvGraphicFramePr>
          <p:cNvPr id="5" name="Table Placeholder 4">
            <a:extLst>
              <a:ext uri="{FF2B5EF4-FFF2-40B4-BE49-F238E27FC236}">
                <a16:creationId xmlns:a16="http://schemas.microsoft.com/office/drawing/2014/main" id="{3A3EC04D-D0E2-49DB-8936-7877FA95B910}"/>
              </a:ext>
            </a:extLst>
          </p:cNvPr>
          <p:cNvGraphicFramePr>
            <a:graphicFrameLocks noGrp="1"/>
          </p:cNvGraphicFramePr>
          <p:nvPr>
            <p:ph type="tbl" sz="quarter" idx="13"/>
            <p:extLst>
              <p:ext uri="{D42A27DB-BD31-4B8C-83A1-F6EECF244321}">
                <p14:modId xmlns:p14="http://schemas.microsoft.com/office/powerpoint/2010/main" val="942521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2394927"/>
                    </a:ext>
                  </a:extLst>
                </a:gridCol>
                <a:gridCol w="658368">
                  <a:extLst>
                    <a:ext uri="{9D8B030D-6E8A-4147-A177-3AD203B41FA5}">
                      <a16:colId xmlns:a16="http://schemas.microsoft.com/office/drawing/2014/main" val="1608947734"/>
                    </a:ext>
                  </a:extLst>
                </a:gridCol>
                <a:gridCol w="658368">
                  <a:extLst>
                    <a:ext uri="{9D8B030D-6E8A-4147-A177-3AD203B41FA5}">
                      <a16:colId xmlns:a16="http://schemas.microsoft.com/office/drawing/2014/main" val="2199762966"/>
                    </a:ext>
                  </a:extLst>
                </a:gridCol>
                <a:gridCol w="658368">
                  <a:extLst>
                    <a:ext uri="{9D8B030D-6E8A-4147-A177-3AD203B41FA5}">
                      <a16:colId xmlns:a16="http://schemas.microsoft.com/office/drawing/2014/main" val="643213109"/>
                    </a:ext>
                  </a:extLst>
                </a:gridCol>
                <a:gridCol w="658368">
                  <a:extLst>
                    <a:ext uri="{9D8B030D-6E8A-4147-A177-3AD203B41FA5}">
                      <a16:colId xmlns:a16="http://schemas.microsoft.com/office/drawing/2014/main" val="3853861020"/>
                    </a:ext>
                  </a:extLst>
                </a:gridCol>
                <a:gridCol w="658368">
                  <a:extLst>
                    <a:ext uri="{9D8B030D-6E8A-4147-A177-3AD203B41FA5}">
                      <a16:colId xmlns:a16="http://schemas.microsoft.com/office/drawing/2014/main" val="117987083"/>
                    </a:ext>
                  </a:extLst>
                </a:gridCol>
                <a:gridCol w="658368">
                  <a:extLst>
                    <a:ext uri="{9D8B030D-6E8A-4147-A177-3AD203B41FA5}">
                      <a16:colId xmlns:a16="http://schemas.microsoft.com/office/drawing/2014/main" val="3991824674"/>
                    </a:ext>
                  </a:extLst>
                </a:gridCol>
                <a:gridCol w="658368">
                  <a:extLst>
                    <a:ext uri="{9D8B030D-6E8A-4147-A177-3AD203B41FA5}">
                      <a16:colId xmlns:a16="http://schemas.microsoft.com/office/drawing/2014/main" val="315990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09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 Εθνική Ομάδα Μπάσκετ - 2018-09-25 18:19:52 </a:t>
                      </a:r>
                      <a:r>
                        <a:rPr kumimoji="0" lang="el-GR" sz="1000" b="0" i="0" u="none" strike="noStrike" kern="1200" cap="none" spc="0" normalizeH="0" baseline="0" noProof="0">
                          <a:ln>
                            <a:noFill/>
                          </a:ln>
                          <a:solidFill>
                            <a:prstClr val="black"/>
                          </a:solidFill>
                          <a:effectLst/>
                          <a:uLnTx/>
                          <a:uFillTx/>
                          <a:latin typeface="+mn-lt"/>
                          <a:ea typeface="+mn-ea"/>
                          <a:cs typeface="+mn-cs"/>
                        </a:rPr>
                        <a:t> 
 Με 48 - 58 η «γαλανόλευκη» Εθνική Γυναικών πέρασε στην επόμενη φάση του Παγκοσμίου Κυπέλλου! Στον τρίτο αγώνα της Α’ φάσης νίκησε την Κορέα και εξασφάλισε την πρόκριση στην επόμενη φάση του Παγκοσμίου Κυπέλλου της Τενερίφης. Συγχαρητήρια σε όλα τα κορίτσια και καλή συνέχεια! #FIBAWWC2018 #pantadipla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0269917"/>
                  </a:ext>
                </a:extLst>
              </a:tr>
            </a:tbl>
          </a:graphicData>
        </a:graphic>
      </p:graphicFrame>
      <p:sp>
        <p:nvSpPr>
          <p:cNvPr id="4" name="Text Placeholder 3">
            <a:extLst>
              <a:ext uri="{FF2B5EF4-FFF2-40B4-BE49-F238E27FC236}">
                <a16:creationId xmlns:a16="http://schemas.microsoft.com/office/drawing/2014/main" id="{D8119694-069F-4C37-A9BF-A59F1E31B01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530963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650</Words>
  <Application>Microsoft Office PowerPoint</Application>
  <PresentationFormat>On-screen Show (4:3)</PresentationFormat>
  <Paragraphs>300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Facebook Own Posts Table | Εθνική Ομάδα Μπάσκετ - 1 of 10</vt:lpstr>
      <vt:lpstr>Facebook Own Posts Table | Εθνική Ομάδα Μπάσκετ - 2 of 10</vt:lpstr>
      <vt:lpstr>Facebook Own Posts Table | Εθνική Ομάδα Μπάσκετ - 3 of 10</vt:lpstr>
      <vt:lpstr>Facebook Own Posts Table | Εθνική Ομάδα Μπάσκετ - 4 of 10</vt:lpstr>
      <vt:lpstr>Facebook Own Posts Table | Εθνική Ομάδα Μπάσκετ - 5 of 10</vt:lpstr>
      <vt:lpstr>Facebook Own Posts Table | Εθνική Ομάδα Μπάσκετ - 6 of 10</vt:lpstr>
      <vt:lpstr>Facebook Own Posts Table | Εθνική Ομάδα Μπάσκετ - 7 of 10</vt:lpstr>
      <vt:lpstr>Facebook Own Posts Table | Εθνική Ομάδα Μπάσκετ - 8 of 10</vt:lpstr>
      <vt:lpstr>Facebook Own Posts Table | Εθνική Ομάδα Μπάσκετ - 9 of 10</vt:lpstr>
      <vt:lpstr>Facebook Own Posts Table | Εθνική Ομάδα Μπάσκετ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Εθνική Ομάδα Μπάσκετ - 1 of 10</dc:title>
  <dc:creator>Frederik Peiniger</dc:creator>
  <cp:lastModifiedBy>Frederik Peiniger</cp:lastModifiedBy>
  <cp:revision>1</cp:revision>
  <dcterms:created xsi:type="dcterms:W3CDTF">2019-01-10T15:59:06Z</dcterms:created>
  <dcterms:modified xsi:type="dcterms:W3CDTF">2019-01-10T16:01:28Z</dcterms:modified>
</cp:coreProperties>
</file>