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16-49A7-AF39-086D321B89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4091640"/>
        <c:axId val="254092296"/>
      </c:radarChart>
      <c:catAx>
        <c:axId val="254091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092296"/>
        <c:crosses val="autoZero"/>
        <c:auto val="1"/>
        <c:lblAlgn val="ctr"/>
        <c:lblOffset val="100"/>
        <c:noMultiLvlLbl val="0"/>
      </c:catAx>
      <c:valAx>
        <c:axId val="254092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091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43477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5114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92D-4973-93A6-D707F48632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8768536"/>
        <c:axId val="248768864"/>
      </c:lineChart>
      <c:dateAx>
        <c:axId val="2487685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768864"/>
        <c:crosses val="autoZero"/>
        <c:auto val="1"/>
        <c:lblOffset val="100"/>
        <c:baseTimeUnit val="days"/>
      </c:dateAx>
      <c:valAx>
        <c:axId val="248768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768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43477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6C8-4A9C-A71C-7FEEEC6D3F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6683304"/>
        <c:axId val="296684616"/>
      </c:lineChart>
      <c:dateAx>
        <c:axId val="2966833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684616"/>
        <c:crosses val="autoZero"/>
        <c:auto val="1"/>
        <c:lblOffset val="100"/>
        <c:baseTimeUnit val="days"/>
      </c:dateAx>
      <c:valAx>
        <c:axId val="296684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683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6</c:v>
                </c:pt>
                <c:pt idx="12">
                  <c:v>8</c:v>
                </c:pt>
                <c:pt idx="13">
                  <c:v>6</c:v>
                </c:pt>
                <c:pt idx="14">
                  <c:v>8</c:v>
                </c:pt>
                <c:pt idx="15">
                  <c:v>5</c:v>
                </c:pt>
                <c:pt idx="16">
                  <c:v>5</c:v>
                </c:pt>
                <c:pt idx="17">
                  <c:v>1</c:v>
                </c:pt>
                <c:pt idx="18">
                  <c:v>4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91D-43F6-8897-BB59993EAD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6685600"/>
        <c:axId val="296678712"/>
      </c:lineChart>
      <c:catAx>
        <c:axId val="296685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678712"/>
        <c:crosses val="autoZero"/>
        <c:auto val="1"/>
        <c:lblAlgn val="ctr"/>
        <c:lblOffset val="100"/>
        <c:noMultiLvlLbl val="0"/>
      </c:catAx>
      <c:valAx>
        <c:axId val="296678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685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13</c:v>
                </c:pt>
                <c:pt idx="1">
                  <c:v>10</c:v>
                </c:pt>
                <c:pt idx="2">
                  <c:v>9</c:v>
                </c:pt>
                <c:pt idx="3">
                  <c:v>5</c:v>
                </c:pt>
                <c:pt idx="4">
                  <c:v>1</c:v>
                </c:pt>
                <c:pt idx="5">
                  <c:v>0</c:v>
                </c:pt>
                <c:pt idx="6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6E-4506-BBF6-00199C7AFB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9957576"/>
        <c:axId val="289959872"/>
      </c:barChart>
      <c:catAx>
        <c:axId val="289957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959872"/>
        <c:crosses val="autoZero"/>
        <c:auto val="1"/>
        <c:lblAlgn val="ctr"/>
        <c:lblOffset val="100"/>
        <c:noMultiLvlLbl val="0"/>
      </c:catAx>
      <c:valAx>
        <c:axId val="289959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957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1E-4A3C-BECE-BBBE95715F2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81E-4A3C-BECE-BBBE95715F2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81E-4A3C-BECE-BBBE95715F2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81E-4A3C-BECE-BBBE95715F2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81E-4A3C-BECE-BBBE95715F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9961840"/>
        <c:axId val="289957904"/>
      </c:barChart>
      <c:catAx>
        <c:axId val="289961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957904"/>
        <c:crosses val="autoZero"/>
        <c:auto val="1"/>
        <c:lblAlgn val="ctr"/>
        <c:lblOffset val="100"/>
        <c:noMultiLvlLbl val="0"/>
      </c:catAx>
      <c:valAx>
        <c:axId val="289957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961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43477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672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E2A-440C-B3C0-F120D78EF1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948720"/>
        <c:axId val="289950032"/>
      </c:lineChart>
      <c:dateAx>
        <c:axId val="2899487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950032"/>
        <c:crosses val="autoZero"/>
        <c:auto val="1"/>
        <c:lblOffset val="100"/>
        <c:baseTimeUnit val="days"/>
      </c:dateAx>
      <c:valAx>
        <c:axId val="289950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948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43477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0.236323279801541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A7D-4881-B492-040932BE40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952000"/>
        <c:axId val="289949048"/>
      </c:lineChart>
      <c:dateAx>
        <c:axId val="2899520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949048"/>
        <c:crosses val="autoZero"/>
        <c:auto val="1"/>
        <c:lblOffset val="100"/>
        <c:baseTimeUnit val="days"/>
      </c:dateAx>
      <c:valAx>
        <c:axId val="289949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952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43477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D5B-468E-AB25-7BB6731D2B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7392320"/>
        <c:axId val="297399864"/>
      </c:lineChart>
      <c:dateAx>
        <c:axId val="2973923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399864"/>
        <c:crosses val="autoZero"/>
        <c:auto val="1"/>
        <c:lblOffset val="100"/>
        <c:baseTimeUnit val="days"/>
      </c:dateAx>
      <c:valAx>
        <c:axId val="297399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392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43477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D91-4F40-A944-27E61AFE6D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7399208"/>
        <c:axId val="297394288"/>
      </c:lineChart>
      <c:dateAx>
        <c:axId val="2973992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394288"/>
        <c:crosses val="autoZero"/>
        <c:auto val="1"/>
        <c:lblOffset val="100"/>
        <c:baseTimeUnit val="days"/>
      </c:dateAx>
      <c:valAx>
        <c:axId val="297394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399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CA-4621-B884-04B21D0D80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7403472"/>
        <c:axId val="297407736"/>
      </c:radarChart>
      <c:catAx>
        <c:axId val="297403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407736"/>
        <c:crosses val="autoZero"/>
        <c:auto val="1"/>
        <c:lblAlgn val="ctr"/>
        <c:lblOffset val="100"/>
        <c:noMultiLvlLbl val="0"/>
      </c:catAx>
      <c:valAx>
        <c:axId val="297407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403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43477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700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072-4B82-BA0D-36DD8DC7BE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8889856"/>
        <c:axId val="298889528"/>
      </c:lineChart>
      <c:dateAx>
        <c:axId val="2988898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889528"/>
        <c:crosses val="autoZero"/>
        <c:auto val="1"/>
        <c:lblOffset val="100"/>
        <c:baseTimeUnit val="days"/>
      </c:dateAx>
      <c:valAx>
        <c:axId val="298889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889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43477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DE4-4D9A-8777-C5C2A78A9C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8885920"/>
        <c:axId val="298880672"/>
      </c:lineChart>
      <c:dateAx>
        <c:axId val="2988859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880672"/>
        <c:crosses val="autoZero"/>
        <c:auto val="1"/>
        <c:lblOffset val="100"/>
        <c:baseTimeUnit val="days"/>
      </c:dateAx>
      <c:valAx>
        <c:axId val="298880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885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</c:v>
                </c:pt>
                <c:pt idx="12">
                  <c:v>4</c:v>
                </c:pt>
                <c:pt idx="13">
                  <c:v>3</c:v>
                </c:pt>
                <c:pt idx="14">
                  <c:v>5</c:v>
                </c:pt>
                <c:pt idx="15">
                  <c:v>3</c:v>
                </c:pt>
                <c:pt idx="16">
                  <c:v>5</c:v>
                </c:pt>
                <c:pt idx="17">
                  <c:v>1</c:v>
                </c:pt>
                <c:pt idx="18">
                  <c:v>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C14-4B5F-A095-9A9A9EFEF3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8887232"/>
        <c:axId val="298882968"/>
      </c:lineChart>
      <c:catAx>
        <c:axId val="298887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882968"/>
        <c:crosses val="autoZero"/>
        <c:auto val="1"/>
        <c:lblAlgn val="ctr"/>
        <c:lblOffset val="100"/>
        <c:noMultiLvlLbl val="0"/>
      </c:catAx>
      <c:valAx>
        <c:axId val="298882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887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</c:v>
                </c:pt>
                <c:pt idx="1">
                  <c:v>7</c:v>
                </c:pt>
                <c:pt idx="2">
                  <c:v>6</c:v>
                </c:pt>
                <c:pt idx="3">
                  <c:v>3</c:v>
                </c:pt>
                <c:pt idx="4">
                  <c:v>0</c:v>
                </c:pt>
                <c:pt idx="5">
                  <c:v>0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17-4FCC-8EEC-38064CA613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8880016"/>
        <c:axId val="298882312"/>
      </c:barChart>
      <c:catAx>
        <c:axId val="298880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882312"/>
        <c:crosses val="autoZero"/>
        <c:auto val="1"/>
        <c:lblAlgn val="ctr"/>
        <c:lblOffset val="100"/>
        <c:noMultiLvlLbl val="0"/>
      </c:catAx>
      <c:valAx>
        <c:axId val="298882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880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43477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0.72150072150072198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C05-46DA-AC56-C952690CA9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525488"/>
        <c:axId val="300528440"/>
      </c:lineChart>
      <c:dateAx>
        <c:axId val="3005254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528440"/>
        <c:crosses val="autoZero"/>
        <c:auto val="1"/>
        <c:lblOffset val="100"/>
        <c:baseTimeUnit val="days"/>
      </c:dateAx>
      <c:valAx>
        <c:axId val="300528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525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43477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C2F-48A0-AC53-55E41E933E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523848"/>
        <c:axId val="300526472"/>
      </c:lineChart>
      <c:dateAx>
        <c:axId val="3005238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526472"/>
        <c:crosses val="autoZero"/>
        <c:auto val="1"/>
        <c:lblOffset val="100"/>
        <c:baseTimeUnit val="days"/>
      </c:dateAx>
      <c:valAx>
        <c:axId val="300526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523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43477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3579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2AD-48F1-B07A-F0B1233A7B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103184"/>
        <c:axId val="300094000"/>
      </c:lineChart>
      <c:dateAx>
        <c:axId val="3001031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094000"/>
        <c:crosses val="autoZero"/>
        <c:auto val="1"/>
        <c:lblOffset val="100"/>
        <c:baseTimeUnit val="days"/>
      </c:dateAx>
      <c:valAx>
        <c:axId val="300094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103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43477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3.7972000000000001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EC7-4E93-95C7-19317B6FCD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104824"/>
        <c:axId val="300108760"/>
      </c:lineChart>
      <c:dateAx>
        <c:axId val="3001048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108760"/>
        <c:crosses val="autoZero"/>
        <c:auto val="1"/>
        <c:lblOffset val="100"/>
        <c:baseTimeUnit val="days"/>
      </c:dateAx>
      <c:valAx>
        <c:axId val="300108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104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43477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B65-4740-917F-0AD0CD10F0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107776"/>
        <c:axId val="300105808"/>
      </c:lineChart>
      <c:dateAx>
        <c:axId val="3001077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105808"/>
        <c:crosses val="autoZero"/>
        <c:auto val="1"/>
        <c:lblOffset val="100"/>
        <c:baseTimeUnit val="days"/>
      </c:dateAx>
      <c:valAx>
        <c:axId val="300105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107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3631D-EAEF-49C0-89AE-F83DD9E3110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/>
              <a:t>Virgin Radio Oman vs Hi FM vs TFM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BFBBC7-9658-40C5-90A2-3C32DCABB7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SABCO Media</a:t>
            </a:r>
          </a:p>
        </p:txBody>
      </p:sp>
    </p:spTree>
    <p:extLst>
      <p:ext uri="{BB962C8B-B14F-4D97-AF65-F5344CB8AC3E}">
        <p14:creationId xmlns:p14="http://schemas.microsoft.com/office/powerpoint/2010/main" val="3121320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BB0C14-2392-4259-8FAA-23F51DC3C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93629FC-5B49-403B-929E-000DF5119BA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054652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B89F83-91FC-466D-A71D-1A64996457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01/12/2019 - 31/12/2019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B36C78-C508-4B38-8576-1DB57C8721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24577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5B1F56-EFEE-4C91-A1EF-393334227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40AABA-CACC-47E7-9329-61D2EC8FFD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569909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9199977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7534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712459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584227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374549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531375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143868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06078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517035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035485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7616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Virgin Radio 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0.2363 %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76340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A58DD7-BBF3-4620-A84F-CC68BD9893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01/12/2019 - 31/12/2019</a:t>
            </a:r>
          </a:p>
        </p:txBody>
      </p:sp>
    </p:spTree>
    <p:extLst>
      <p:ext uri="{BB962C8B-B14F-4D97-AF65-F5344CB8AC3E}">
        <p14:creationId xmlns:p14="http://schemas.microsoft.com/office/powerpoint/2010/main" val="21096957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152346-A2D0-4E88-9AF9-35497FDB6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5042666-23E4-48B4-B02D-631DED8C945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880194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5268C8-A6B9-46DD-BB06-2CB1BD1BE5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01/12/2019 - 31/12/2019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B71053-7061-4607-A813-A89A70736F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14755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7830A8-7D5A-44A2-9CD2-09CD1CB08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3A8DADA-4F50-42FF-8DFA-C0597D28237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123932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E45DBF-15AC-4367-8037-FFC2036176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01/12/2019 - 31/12/2019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8F70E2-F04F-428A-9434-AC8469EB9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65227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BDC0A-FF41-4A04-9A08-7F54A51A6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D0068A7-1A48-4DBD-9AA2-7EDA3719176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847110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EEDC24-A1D3-464D-871E-C1ABDFCDCC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01/12/2019 - 31/12/2019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9C4B7A-6967-4785-97D7-DB45F2FB7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09886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1A555B-90F0-4F06-A2B6-54F65E5DF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062B281-1A42-4474-9F61-D68E7C745C1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561994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D1E307-3DF3-401B-B1D2-F909854907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01/12/2019 - 31/12/2019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758F45-0235-4FAE-AEE6-5D53E0E53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58337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CF7F6-272E-41F9-BDA0-E00573C17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EB998D8-3ECC-4909-AFFD-102902B2F58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771080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EE2D50-AD19-4274-9EE3-765874E0ED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01/12/2019 - 31/12/2019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AB7DDB-D016-4222-AC72-64B61AAA6D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9529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02AA75-8CE4-495E-B860-466D1ADA9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People Talking About This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5AF9DFC-E9AC-4C69-A29B-1F8A3271B2C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70081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195AD1-C2CE-45CD-B45B-0E7AC77921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01/12/2019 - 31/12/2019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DE0A0B-F2DA-4DCC-B82E-A8335ADDB9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35389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24558-3D8B-4489-9EA7-8C9E82E32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E6E63E8-3EB5-463C-AE70-27CB723F525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539087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BE46E1-95F0-43EC-926D-9128F4B4B5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01/12/2019 - 31/12/2019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61CAD0-75B0-4888-872D-120651960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39208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5F5A10-FB1F-483A-8378-141755404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People Talking About This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F15A792-F007-41E0-BD86-3C84C4D763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058250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A4853A-9ABB-4897-91E1-8C16A1B3CC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01/12/2019 - 31/12/2019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3A69A0-9AE0-4B69-8A76-6DB083865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97217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2F4A2E-E9B5-42E6-AF0C-1E5C1603D2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4C77458-0E01-46BA-946F-E664B46E382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950761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2CECC8-2897-48A7-BC95-076BE7713E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01/12/2019 - 31/12/2019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A4C4FE-04AB-4B49-B421-CE8F3F712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26299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42E71A-5EB3-4371-93FE-7C8A4F4915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A0B12DF-EE7F-43CA-BD4D-1A95712E184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308948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017C8A-10AA-4B81-A612-9C58855A73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01/12/2019 - 31/12/2019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EF60FB-DF2E-4A92-AAD9-BE6787DE86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04324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EB06D-EB95-4896-9474-F1FE76E77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362CA8-AF73-4B5E-B205-8D5EDDC2FE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327078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169130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939971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871616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436299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72656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405013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563266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142277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027906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0106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169764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232812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698203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668067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853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Virgin Radio 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0.7215 %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96237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E36158-53B1-4B19-BF36-53D80571D1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01/12/2019 - 31/12/2019</a:t>
            </a:r>
          </a:p>
        </p:txBody>
      </p:sp>
    </p:spTree>
    <p:extLst>
      <p:ext uri="{BB962C8B-B14F-4D97-AF65-F5344CB8AC3E}">
        <p14:creationId xmlns:p14="http://schemas.microsoft.com/office/powerpoint/2010/main" val="24886500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D87AC-CF51-4884-9444-AA4051B47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02C338D-2560-4D9F-82DA-F5A325E3633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763681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66731A-0B5F-4AAC-AC8D-2AF2BB26C2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01/12/2019 - 31/12/2019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AE65DC-F58D-40E6-89EA-33CE7FFCA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32388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0F4D05-C86B-4643-A750-0F372EE81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Tweets Change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985BCE2-F089-46BB-BBB5-B510814605D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881277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BBC9C0-A706-4D94-9290-CED5EE8E2E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01/12/2019 - 31/12/2019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B5DD4E-50A7-4629-B252-B336BD7A8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99743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94967-0C75-4A5B-B4F6-6F17AE20B1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C354851-EA2B-4DE4-95F1-38FCFCA35A9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354431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2C0423-1547-4CE1-A93D-0C4669CD8D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01/12/2019 - 31/12/2019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71FD3C-15C7-4190-97AE-297880E1D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46869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A4EA9-6C7B-4CC2-A57C-161AE4218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6854462-A45B-4932-B37F-EDBE10EB4DA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578280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A71A2F-E4E0-498F-ADDB-E704E60440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01/12/2019 - 31/12/2019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FCC035-9A59-468A-B441-3A86C3A423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5912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4BFE21-6E0D-479E-94B5-547466B44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E733746-0635-4AAE-84A8-34ED4DD453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189843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3D0FDE-ABC8-4149-A50E-AEC3D7ACC5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01/12/2019 - 31/12/2019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6D4AF3-CF3C-4C8F-B48D-394270C18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0008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999AC-8FBE-4F61-87BA-2D12E8D9A8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Interactions Per Own Tweet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E312ED3-B9A1-4431-AACB-4AD919A2882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241616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A94126-AEFB-45D3-96C3-A326907E8E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01/12/2019 - 31/12/2019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4ADDC5-105E-4199-BE82-EB36539AA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17592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9E61B-4DAD-4B19-8065-FCD235B3C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294157-FEC2-4153-9D74-995580731A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968282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141233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89119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11526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85134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95867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47504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2361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45540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67348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210311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0802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3.7972 %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45856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EFF79A-DD2C-4BCF-B757-14BD95E787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01/12/2019 - 31/12/2019</a:t>
            </a:r>
          </a:p>
        </p:txBody>
      </p:sp>
    </p:spTree>
    <p:extLst>
      <p:ext uri="{BB962C8B-B14F-4D97-AF65-F5344CB8AC3E}">
        <p14:creationId xmlns:p14="http://schemas.microsoft.com/office/powerpoint/2010/main" val="1725742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5DCE52-0668-4ADC-AD59-3D14CEC353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1AC5A5C-4514-4ED8-A502-E14D75693FB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60358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7F2211-BBC1-4886-A4DE-E56CEB5559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01/12/2019 - 31/12/2019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93B2EE-997E-48E7-9B13-16255413E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77214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AF86F5-13AC-4A5F-8468-124A7EAEBF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1949C40-9ED5-4F05-B731-66542D89CDF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216515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0E54C3-F2B2-400A-9C00-10858DA145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01/12/2019 - 31/12/2019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258933-50F7-4ECB-BECD-1F2D5A927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41222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67E059-86E2-46B5-8F8C-51E4F083A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8EA9D28-B1AC-4AA2-B432-F275B7DF7CC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287693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FA3D5E-6B6D-4046-A2B4-F9A656637E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01/12/2019 - 31/12/2019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223E5C-BB55-4ED4-BE96-DC0CD6389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5530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396</Words>
  <Application>Microsoft Office PowerPoint</Application>
  <PresentationFormat>On-screen Show (4:3)</PresentationFormat>
  <Paragraphs>136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quintly_template</vt:lpstr>
      <vt:lpstr>Virgin Radio Oman vs Hi FM vs TFM</vt:lpstr>
      <vt:lpstr>Facebook Key Metrics Radar | VRO Only</vt:lpstr>
      <vt:lpstr>Facebook Key Metrics Table | VRO Only</vt:lpstr>
      <vt:lpstr>Facebook Fans Total | VRO Only</vt:lpstr>
      <vt:lpstr>Facebook Own Posts | VRO Only</vt:lpstr>
      <vt:lpstr>Facebook Own Posts By Hour | VRO Only</vt:lpstr>
      <vt:lpstr>Facebook Own Posts By Weekday | VRO Only</vt:lpstr>
      <vt:lpstr>Facebook Post Type Distribution Per Profile | VRO Only</vt:lpstr>
      <vt:lpstr>Facebook People Talking About This | VRO Only</vt:lpstr>
      <vt:lpstr>Facebook Interaction Rate | VRO Only</vt:lpstr>
      <vt:lpstr>Facebook Average People Talking About This | VRO Only</vt:lpstr>
      <vt:lpstr>Facebook Average Interactions Per Post | VRO Only</vt:lpstr>
      <vt:lpstr>Twitter Key Metrics Radar | VRO Only</vt:lpstr>
      <vt:lpstr>Twitter Key Metrics Table | VRO Only</vt:lpstr>
      <vt:lpstr>Twitter Followers Total | VRO Only</vt:lpstr>
      <vt:lpstr>Twitter Tweets Change | VRO Only</vt:lpstr>
      <vt:lpstr>Twitter Own Tweets By Hour | VRO Only</vt:lpstr>
      <vt:lpstr>Twitter Own Tweets By Weekday | VRO Only</vt:lpstr>
      <vt:lpstr>Twitter Interaction Rate | VRO Only</vt:lpstr>
      <vt:lpstr>Twitter Average Interactions Per Own Tweet | VRO Only</vt:lpstr>
      <vt:lpstr>Instagram Key Metrics Table | VRO Only</vt:lpstr>
      <vt:lpstr>Instagram Followers Total | VRO Only</vt:lpstr>
      <vt:lpstr>Instagram Interaction Rate | VRO Only</vt:lpstr>
      <vt:lpstr>Instagram Posts | VRO Only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Virgin Radio Oman vs Hi FM vs TFM</dc:title>
  <dc:creator>Frederik Peiniger</dc:creator>
  <cp:lastModifiedBy>Frederik Peiniger</cp:lastModifiedBy>
  <cp:revision>1</cp:revision>
  <dcterms:created xsi:type="dcterms:W3CDTF">2020-02-10T08:18:50Z</dcterms:created>
  <dcterms:modified xsi:type="dcterms:W3CDTF">2020-02-10T08:19:21Z</dcterms:modified>
</cp:coreProperties>
</file>