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5" r:id="rId38"/>
    <p:sldId id="296" r:id="rId39"/>
    <p:sldId id="297" r:id="rId40"/>
    <p:sldId id="298" r:id="rId41"/>
    <p:sldId id="299" r:id="rId42"/>
    <p:sldId id="300" r:id="rId43"/>
    <p:sldId id="301" r:id="rId44"/>
    <p:sldId id="302"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2" r:id="rId63"/>
    <p:sldId id="323" r:id="rId64"/>
    <p:sldId id="324" r:id="rId65"/>
    <p:sldId id="325" r:id="rId66"/>
    <p:sldId id="326" r:id="rId67"/>
    <p:sldId id="327" r:id="rId68"/>
    <p:sldId id="328" r:id="rId69"/>
    <p:sldId id="330" r:id="rId70"/>
    <p:sldId id="331" r:id="rId71"/>
    <p:sldId id="332" r:id="rId72"/>
    <p:sldId id="333" r:id="rId73"/>
    <p:sldId id="334" r:id="rId74"/>
    <p:sldId id="335" r:id="rId75"/>
    <p:sldId id="336" r:id="rId76"/>
    <p:sldId id="337" r:id="rId77"/>
    <p:sldId id="338" r:id="rId78"/>
    <p:sldId id="339" r:id="rId79"/>
    <p:sldId id="340" r:id="rId80"/>
    <p:sldId id="341" r:id="rId81"/>
    <p:sldId id="343" r:id="rId82"/>
    <p:sldId id="344" r:id="rId83"/>
    <p:sldId id="345" r:id="rId84"/>
    <p:sldId id="346" r:id="rId85"/>
    <p:sldId id="347" r:id="rId86"/>
    <p:sldId id="348" r:id="rId87"/>
    <p:sldId id="349" r:id="rId88"/>
    <p:sldId id="350" r:id="rId89"/>
    <p:sldId id="351" r:id="rId90"/>
    <p:sldId id="352" r:id="rId91"/>
    <p:sldId id="353" r:id="rId92"/>
    <p:sldId id="354" r:id="rId93"/>
    <p:sldId id="355" r:id="rId94"/>
    <p:sldId id="356" r:id="rId95"/>
    <p:sldId id="357" r:id="rId96"/>
    <p:sldId id="358" r:id="rId97"/>
  </p:sldIdLst>
  <p:sldSz cx="9144000" cy="6858000" type="screen4x3"/>
  <p:notesSz cx="6858000" cy="9144000"/>
  <p:embeddedFontLst>
    <p:embeddedFont>
      <p:font typeface="Calibri" panose="020F0502020204030204" pitchFamily="34" charset="0"/>
      <p:regular r:id="rId98"/>
      <p:bold r:id="rId99"/>
      <p:italic r:id="rId100"/>
      <p:boldItalic r:id="rId10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font" Target="fonts/font3.fntdata"/><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font" Target="fonts/font2.fntdata"/><Relationship Id="rId10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gamescom</c:v>
                </c:pt>
              </c:strCache>
            </c:strRef>
          </c:tx>
          <c:spPr>
            <a:ln w="28575" cap="rnd">
              <a:solidFill>
                <a:schemeClr val="accent1"/>
              </a:solidFill>
              <a:round/>
            </a:ln>
            <a:effectLst/>
          </c:spPr>
          <c:marker>
            <c:symbol val="none"/>
          </c:marker>
          <c:cat>
            <c:numRef>
              <c:f>Sheet1!$A$2:$A$31</c:f>
              <c:numCache>
                <c:formatCode>m/d/yyyy</c:formatCode>
                <c:ptCount val="30"/>
                <c:pt idx="0">
                  <c:v>46266</c:v>
                </c:pt>
                <c:pt idx="1">
                  <c:v>46267</c:v>
                </c:pt>
                <c:pt idx="2">
                  <c:v>46268</c:v>
                </c:pt>
                <c:pt idx="3">
                  <c:v>46269</c:v>
                </c:pt>
                <c:pt idx="4">
                  <c:v>46270</c:v>
                </c:pt>
                <c:pt idx="5">
                  <c:v>46271</c:v>
                </c:pt>
                <c:pt idx="6">
                  <c:v>46272</c:v>
                </c:pt>
                <c:pt idx="7">
                  <c:v>46273</c:v>
                </c:pt>
                <c:pt idx="8">
                  <c:v>46274</c:v>
                </c:pt>
                <c:pt idx="9">
                  <c:v>46275</c:v>
                </c:pt>
                <c:pt idx="10">
                  <c:v>46276</c:v>
                </c:pt>
                <c:pt idx="11">
                  <c:v>46277</c:v>
                </c:pt>
                <c:pt idx="12">
                  <c:v>46278</c:v>
                </c:pt>
                <c:pt idx="13">
                  <c:v>46279</c:v>
                </c:pt>
                <c:pt idx="14">
                  <c:v>46280</c:v>
                </c:pt>
                <c:pt idx="15">
                  <c:v>46281</c:v>
                </c:pt>
                <c:pt idx="16">
                  <c:v>46282</c:v>
                </c:pt>
                <c:pt idx="17">
                  <c:v>46283</c:v>
                </c:pt>
                <c:pt idx="18">
                  <c:v>46284</c:v>
                </c:pt>
                <c:pt idx="19">
                  <c:v>46285</c:v>
                </c:pt>
                <c:pt idx="20">
                  <c:v>46286</c:v>
                </c:pt>
                <c:pt idx="21">
                  <c:v>46287</c:v>
                </c:pt>
                <c:pt idx="22">
                  <c:v>46288</c:v>
                </c:pt>
                <c:pt idx="23">
                  <c:v>46289</c:v>
                </c:pt>
                <c:pt idx="24">
                  <c:v>46290</c:v>
                </c:pt>
                <c:pt idx="25">
                  <c:v>46291</c:v>
                </c:pt>
                <c:pt idx="26">
                  <c:v>46292</c:v>
                </c:pt>
                <c:pt idx="27">
                  <c:v>46293</c:v>
                </c:pt>
                <c:pt idx="28">
                  <c:v>46294</c:v>
                </c:pt>
                <c:pt idx="29">
                  <c:v>46295</c:v>
                </c:pt>
              </c:numCache>
            </c:numRef>
          </c:cat>
          <c:val>
            <c:numRef>
              <c:f>Sheet1!$B$2:$B$31</c:f>
              <c:numCache>
                <c:formatCode>General</c:formatCode>
                <c:ptCount val="30"/>
                <c:pt idx="0">
                  <c:v>296856</c:v>
                </c:pt>
                <c:pt idx="1">
                  <c:v>296984</c:v>
                </c:pt>
                <c:pt idx="2">
                  <c:v>297462</c:v>
                </c:pt>
                <c:pt idx="3">
                  <c:v>297701</c:v>
                </c:pt>
                <c:pt idx="4">
                  <c:v>297958</c:v>
                </c:pt>
                <c:pt idx="5">
                  <c:v>298109</c:v>
                </c:pt>
                <c:pt idx="6">
                  <c:v>298243</c:v>
                </c:pt>
                <c:pt idx="7">
                  <c:v>298307</c:v>
                </c:pt>
                <c:pt idx="8">
                  <c:v>298379</c:v>
                </c:pt>
                <c:pt idx="9">
                  <c:v>298414</c:v>
                </c:pt>
                <c:pt idx="10">
                  <c:v>298487</c:v>
                </c:pt>
                <c:pt idx="11">
                  <c:v>298526</c:v>
                </c:pt>
                <c:pt idx="12">
                  <c:v>298573</c:v>
                </c:pt>
                <c:pt idx="13">
                  <c:v>298599</c:v>
                </c:pt>
                <c:pt idx="14">
                  <c:v>298615</c:v>
                </c:pt>
                <c:pt idx="15">
                  <c:v>298671</c:v>
                </c:pt>
                <c:pt idx="16">
                  <c:v>298723</c:v>
                </c:pt>
                <c:pt idx="17">
                  <c:v>298740</c:v>
                </c:pt>
                <c:pt idx="18">
                  <c:v>298749</c:v>
                </c:pt>
                <c:pt idx="19">
                  <c:v>298767</c:v>
                </c:pt>
                <c:pt idx="20">
                  <c:v>298754</c:v>
                </c:pt>
                <c:pt idx="21">
                  <c:v>298731</c:v>
                </c:pt>
                <c:pt idx="22">
                  <c:v>298687</c:v>
                </c:pt>
                <c:pt idx="23">
                  <c:v>298667</c:v>
                </c:pt>
                <c:pt idx="24">
                  <c:v>298684</c:v>
                </c:pt>
                <c:pt idx="25">
                  <c:v>298704</c:v>
                </c:pt>
                <c:pt idx="26">
                  <c:v>298695</c:v>
                </c:pt>
                <c:pt idx="27">
                  <c:v>298695</c:v>
                </c:pt>
                <c:pt idx="28">
                  <c:v>298715</c:v>
                </c:pt>
                <c:pt idx="29">
                  <c:v>298750</c:v>
                </c:pt>
              </c:numCache>
            </c:numRef>
          </c:val>
          <c:smooth val="0"/>
          <c:extLst>
            <c:ext xmlns:c16="http://schemas.microsoft.com/office/drawing/2014/chart" uri="{C3380CC4-5D6E-409C-BE32-E72D297353CC}">
              <c16:uniqueId val="{00000000-59D4-46B6-9EB2-E437F7547D91}"/>
            </c:ext>
          </c:extLst>
        </c:ser>
        <c:dLbls>
          <c:showLegendKey val="0"/>
          <c:showVal val="0"/>
          <c:showCatName val="0"/>
          <c:showSerName val="0"/>
          <c:showPercent val="0"/>
          <c:showBubbleSize val="0"/>
        </c:dLbls>
        <c:smooth val="0"/>
        <c:axId val="780695128"/>
        <c:axId val="780701032"/>
      </c:lineChart>
      <c:dateAx>
        <c:axId val="780695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0701032"/>
        <c:crosses val="autoZero"/>
        <c:auto val="1"/>
        <c:lblOffset val="100"/>
        <c:baseTimeUnit val="days"/>
      </c:dateAx>
      <c:valAx>
        <c:axId val="780701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069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@gamescom</c:v>
                </c:pt>
              </c:strCache>
            </c:strRef>
          </c:tx>
          <c:spPr>
            <a:ln w="28575" cap="rnd">
              <a:solidFill>
                <a:schemeClr val="accent1"/>
              </a:solidFill>
              <a:round/>
            </a:ln>
            <a:effectLst/>
          </c:spPr>
          <c:marker>
            <c:symbol val="none"/>
          </c:marker>
          <c:cat>
            <c:numRef>
              <c:f>Sheet1!$A$2:$A$31</c:f>
              <c:numCache>
                <c:formatCode>m/d/yyyy</c:formatCode>
                <c:ptCount val="30"/>
                <c:pt idx="0">
                  <c:v>46266</c:v>
                </c:pt>
                <c:pt idx="1">
                  <c:v>46267</c:v>
                </c:pt>
                <c:pt idx="2">
                  <c:v>46268</c:v>
                </c:pt>
                <c:pt idx="3">
                  <c:v>46269</c:v>
                </c:pt>
                <c:pt idx="4">
                  <c:v>46270</c:v>
                </c:pt>
                <c:pt idx="5">
                  <c:v>46271</c:v>
                </c:pt>
                <c:pt idx="6">
                  <c:v>46272</c:v>
                </c:pt>
                <c:pt idx="7">
                  <c:v>46273</c:v>
                </c:pt>
                <c:pt idx="8">
                  <c:v>46274</c:v>
                </c:pt>
                <c:pt idx="9">
                  <c:v>46275</c:v>
                </c:pt>
                <c:pt idx="10">
                  <c:v>46276</c:v>
                </c:pt>
                <c:pt idx="11">
                  <c:v>46277</c:v>
                </c:pt>
                <c:pt idx="12">
                  <c:v>46278</c:v>
                </c:pt>
                <c:pt idx="13">
                  <c:v>46279</c:v>
                </c:pt>
                <c:pt idx="14">
                  <c:v>46280</c:v>
                </c:pt>
                <c:pt idx="15">
                  <c:v>46281</c:v>
                </c:pt>
                <c:pt idx="16">
                  <c:v>46282</c:v>
                </c:pt>
                <c:pt idx="17">
                  <c:v>46283</c:v>
                </c:pt>
                <c:pt idx="18">
                  <c:v>46284</c:v>
                </c:pt>
                <c:pt idx="19">
                  <c:v>46285</c:v>
                </c:pt>
                <c:pt idx="20">
                  <c:v>46286</c:v>
                </c:pt>
                <c:pt idx="21">
                  <c:v>46287</c:v>
                </c:pt>
                <c:pt idx="22">
                  <c:v>46288</c:v>
                </c:pt>
                <c:pt idx="23">
                  <c:v>46289</c:v>
                </c:pt>
                <c:pt idx="24">
                  <c:v>46290</c:v>
                </c:pt>
                <c:pt idx="25">
                  <c:v>46291</c:v>
                </c:pt>
                <c:pt idx="26">
                  <c:v>46292</c:v>
                </c:pt>
                <c:pt idx="27">
                  <c:v>46293</c:v>
                </c:pt>
                <c:pt idx="28">
                  <c:v>46294</c:v>
                </c:pt>
                <c:pt idx="29">
                  <c:v>46295</c:v>
                </c:pt>
              </c:numCache>
            </c:numRef>
          </c:cat>
          <c:val>
            <c:numRef>
              <c:f>Sheet1!$B$2:$B$31</c:f>
              <c:numCache>
                <c:formatCode>General</c:formatCode>
                <c:ptCount val="30"/>
                <c:pt idx="0">
                  <c:v>177152</c:v>
                </c:pt>
                <c:pt idx="1">
                  <c:v>177208</c:v>
                </c:pt>
                <c:pt idx="2">
                  <c:v>177239</c:v>
                </c:pt>
                <c:pt idx="3">
                  <c:v>177249</c:v>
                </c:pt>
                <c:pt idx="4">
                  <c:v>177241</c:v>
                </c:pt>
                <c:pt idx="5">
                  <c:v>177248</c:v>
                </c:pt>
                <c:pt idx="6">
                  <c:v>177254</c:v>
                </c:pt>
                <c:pt idx="7">
                  <c:v>177256</c:v>
                </c:pt>
                <c:pt idx="8">
                  <c:v>177258</c:v>
                </c:pt>
                <c:pt idx="9">
                  <c:v>177257</c:v>
                </c:pt>
                <c:pt idx="10">
                  <c:v>177250</c:v>
                </c:pt>
                <c:pt idx="11">
                  <c:v>177236</c:v>
                </c:pt>
                <c:pt idx="12">
                  <c:v>177223</c:v>
                </c:pt>
                <c:pt idx="13">
                  <c:v>177218</c:v>
                </c:pt>
                <c:pt idx="14">
                  <c:v>177214</c:v>
                </c:pt>
                <c:pt idx="15">
                  <c:v>177206</c:v>
                </c:pt>
                <c:pt idx="16">
                  <c:v>177202</c:v>
                </c:pt>
                <c:pt idx="17">
                  <c:v>177180</c:v>
                </c:pt>
                <c:pt idx="18">
                  <c:v>177175</c:v>
                </c:pt>
                <c:pt idx="19">
                  <c:v>177167</c:v>
                </c:pt>
                <c:pt idx="20">
                  <c:v>177150</c:v>
                </c:pt>
                <c:pt idx="21">
                  <c:v>177134</c:v>
                </c:pt>
                <c:pt idx="22">
                  <c:v>177119</c:v>
                </c:pt>
                <c:pt idx="23">
                  <c:v>177097</c:v>
                </c:pt>
                <c:pt idx="24">
                  <c:v>177077</c:v>
                </c:pt>
                <c:pt idx="25">
                  <c:v>177057</c:v>
                </c:pt>
                <c:pt idx="26">
                  <c:v>177052</c:v>
                </c:pt>
                <c:pt idx="27">
                  <c:v>177035</c:v>
                </c:pt>
                <c:pt idx="28">
                  <c:v>177027</c:v>
                </c:pt>
                <c:pt idx="29">
                  <c:v>177018</c:v>
                </c:pt>
              </c:numCache>
            </c:numRef>
          </c:val>
          <c:smooth val="0"/>
          <c:extLst>
            <c:ext xmlns:c16="http://schemas.microsoft.com/office/drawing/2014/chart" uri="{C3380CC4-5D6E-409C-BE32-E72D297353CC}">
              <c16:uniqueId val="{00000000-BAA0-4F96-869B-285D2C4301A6}"/>
            </c:ext>
          </c:extLst>
        </c:ser>
        <c:dLbls>
          <c:showLegendKey val="0"/>
          <c:showVal val="0"/>
          <c:showCatName val="0"/>
          <c:showSerName val="0"/>
          <c:showPercent val="0"/>
          <c:showBubbleSize val="0"/>
        </c:dLbls>
        <c:smooth val="0"/>
        <c:axId val="780694800"/>
        <c:axId val="780695456"/>
      </c:lineChart>
      <c:dateAx>
        <c:axId val="780694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0695456"/>
        <c:crosses val="autoZero"/>
        <c:auto val="1"/>
        <c:lblOffset val="100"/>
        <c:baseTimeUnit val="days"/>
      </c:dateAx>
      <c:valAx>
        <c:axId val="780695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0694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@gamescom</c:v>
                </c:pt>
              </c:strCache>
            </c:strRef>
          </c:tx>
          <c:spPr>
            <a:ln w="28575" cap="rnd">
              <a:solidFill>
                <a:schemeClr val="accent1"/>
              </a:solidFill>
              <a:round/>
            </a:ln>
            <a:effectLst/>
          </c:spPr>
          <c:marker>
            <c:symbol val="none"/>
          </c:marker>
          <c:cat>
            <c:numRef>
              <c:f>Sheet1!$A$2:$A$31</c:f>
              <c:numCache>
                <c:formatCode>m/d/yyyy</c:formatCode>
                <c:ptCount val="30"/>
                <c:pt idx="0">
                  <c:v>46266</c:v>
                </c:pt>
                <c:pt idx="1">
                  <c:v>46267</c:v>
                </c:pt>
                <c:pt idx="2">
                  <c:v>46268</c:v>
                </c:pt>
                <c:pt idx="3">
                  <c:v>46269</c:v>
                </c:pt>
                <c:pt idx="4">
                  <c:v>46270</c:v>
                </c:pt>
                <c:pt idx="5">
                  <c:v>46271</c:v>
                </c:pt>
                <c:pt idx="6">
                  <c:v>46272</c:v>
                </c:pt>
                <c:pt idx="7">
                  <c:v>46273</c:v>
                </c:pt>
                <c:pt idx="8">
                  <c:v>46274</c:v>
                </c:pt>
                <c:pt idx="9">
                  <c:v>46275</c:v>
                </c:pt>
                <c:pt idx="10">
                  <c:v>46276</c:v>
                </c:pt>
                <c:pt idx="11">
                  <c:v>46277</c:v>
                </c:pt>
                <c:pt idx="12">
                  <c:v>46278</c:v>
                </c:pt>
                <c:pt idx="13">
                  <c:v>46279</c:v>
                </c:pt>
                <c:pt idx="14">
                  <c:v>46280</c:v>
                </c:pt>
                <c:pt idx="15">
                  <c:v>46281</c:v>
                </c:pt>
                <c:pt idx="16">
                  <c:v>46282</c:v>
                </c:pt>
                <c:pt idx="17">
                  <c:v>46283</c:v>
                </c:pt>
                <c:pt idx="18">
                  <c:v>46284</c:v>
                </c:pt>
                <c:pt idx="19">
                  <c:v>46285</c:v>
                </c:pt>
                <c:pt idx="20">
                  <c:v>46286</c:v>
                </c:pt>
                <c:pt idx="21">
                  <c:v>46287</c:v>
                </c:pt>
                <c:pt idx="22">
                  <c:v>46288</c:v>
                </c:pt>
                <c:pt idx="23">
                  <c:v>46289</c:v>
                </c:pt>
                <c:pt idx="24">
                  <c:v>46290</c:v>
                </c:pt>
                <c:pt idx="25">
                  <c:v>46291</c:v>
                </c:pt>
                <c:pt idx="26">
                  <c:v>46292</c:v>
                </c:pt>
                <c:pt idx="27">
                  <c:v>46293</c:v>
                </c:pt>
                <c:pt idx="28">
                  <c:v>46294</c:v>
                </c:pt>
                <c:pt idx="29">
                  <c:v>46295</c:v>
                </c:pt>
              </c:numCache>
            </c:numRef>
          </c:cat>
          <c:val>
            <c:numRef>
              <c:f>Sheet1!$B$2:$B$31</c:f>
              <c:numCache>
                <c:formatCode>General</c:formatCode>
                <c:ptCount val="30"/>
                <c:pt idx="0">
                  <c:v>305951</c:v>
                </c:pt>
                <c:pt idx="1">
                  <c:v>305951</c:v>
                </c:pt>
                <c:pt idx="2">
                  <c:v>305951</c:v>
                </c:pt>
                <c:pt idx="3">
                  <c:v>306004</c:v>
                </c:pt>
                <c:pt idx="4">
                  <c:v>306004</c:v>
                </c:pt>
                <c:pt idx="5">
                  <c:v>306004</c:v>
                </c:pt>
                <c:pt idx="6">
                  <c:v>306056</c:v>
                </c:pt>
                <c:pt idx="7">
                  <c:v>306056</c:v>
                </c:pt>
                <c:pt idx="8">
                  <c:v>306056</c:v>
                </c:pt>
                <c:pt idx="9">
                  <c:v>306005</c:v>
                </c:pt>
                <c:pt idx="10">
                  <c:v>306005</c:v>
                </c:pt>
                <c:pt idx="11">
                  <c:v>306005</c:v>
                </c:pt>
                <c:pt idx="12">
                  <c:v>306007</c:v>
                </c:pt>
                <c:pt idx="13">
                  <c:v>306007</c:v>
                </c:pt>
                <c:pt idx="14">
                  <c:v>306007</c:v>
                </c:pt>
                <c:pt idx="15">
                  <c:v>305954</c:v>
                </c:pt>
                <c:pt idx="16">
                  <c:v>305954</c:v>
                </c:pt>
                <c:pt idx="17">
                  <c:v>305954</c:v>
                </c:pt>
                <c:pt idx="18">
                  <c:v>305899</c:v>
                </c:pt>
                <c:pt idx="19">
                  <c:v>305899</c:v>
                </c:pt>
                <c:pt idx="20">
                  <c:v>305899</c:v>
                </c:pt>
                <c:pt idx="21">
                  <c:v>305838</c:v>
                </c:pt>
                <c:pt idx="22">
                  <c:v>305838</c:v>
                </c:pt>
                <c:pt idx="23">
                  <c:v>305838</c:v>
                </c:pt>
                <c:pt idx="24">
                  <c:v>305786</c:v>
                </c:pt>
                <c:pt idx="25">
                  <c:v>305786</c:v>
                </c:pt>
                <c:pt idx="26">
                  <c:v>305786</c:v>
                </c:pt>
                <c:pt idx="27">
                  <c:v>305715</c:v>
                </c:pt>
                <c:pt idx="28">
                  <c:v>305715</c:v>
                </c:pt>
                <c:pt idx="29">
                  <c:v>305715</c:v>
                </c:pt>
              </c:numCache>
            </c:numRef>
          </c:val>
          <c:smooth val="0"/>
          <c:extLst>
            <c:ext xmlns:c16="http://schemas.microsoft.com/office/drawing/2014/chart" uri="{C3380CC4-5D6E-409C-BE32-E72D297353CC}">
              <c16:uniqueId val="{00000000-6BFB-4DF8-8AEA-8CB3F42CE612}"/>
            </c:ext>
          </c:extLst>
        </c:ser>
        <c:dLbls>
          <c:showLegendKey val="0"/>
          <c:showVal val="0"/>
          <c:showCatName val="0"/>
          <c:showSerName val="0"/>
          <c:showPercent val="0"/>
          <c:showBubbleSize val="0"/>
        </c:dLbls>
        <c:smooth val="0"/>
        <c:axId val="780702344"/>
        <c:axId val="780702672"/>
      </c:lineChart>
      <c:dateAx>
        <c:axId val="780702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0702672"/>
        <c:crosses val="autoZero"/>
        <c:auto val="1"/>
        <c:lblOffset val="100"/>
        <c:baseTimeUnit val="days"/>
      </c:dateAx>
      <c:valAx>
        <c:axId val="780702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0702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gamescom</c:v>
                </c:pt>
              </c:strCache>
            </c:strRef>
          </c:tx>
          <c:spPr>
            <a:ln w="28575" cap="rnd">
              <a:solidFill>
                <a:schemeClr val="accent1"/>
              </a:solidFill>
              <a:round/>
            </a:ln>
            <a:effectLst/>
          </c:spPr>
          <c:marker>
            <c:symbol val="none"/>
          </c:marker>
          <c:cat>
            <c:numRef>
              <c:f>Sheet1!$A$2:$A$31</c:f>
              <c:numCache>
                <c:formatCode>m/d/yyyy</c:formatCode>
                <c:ptCount val="30"/>
                <c:pt idx="0">
                  <c:v>46266</c:v>
                </c:pt>
                <c:pt idx="1">
                  <c:v>46267</c:v>
                </c:pt>
                <c:pt idx="2">
                  <c:v>46268</c:v>
                </c:pt>
                <c:pt idx="3">
                  <c:v>46269</c:v>
                </c:pt>
                <c:pt idx="4">
                  <c:v>46270</c:v>
                </c:pt>
                <c:pt idx="5">
                  <c:v>46271</c:v>
                </c:pt>
                <c:pt idx="6">
                  <c:v>46272</c:v>
                </c:pt>
                <c:pt idx="7">
                  <c:v>46273</c:v>
                </c:pt>
                <c:pt idx="8">
                  <c:v>46274</c:v>
                </c:pt>
                <c:pt idx="9">
                  <c:v>46275</c:v>
                </c:pt>
                <c:pt idx="10">
                  <c:v>46276</c:v>
                </c:pt>
                <c:pt idx="11">
                  <c:v>46277</c:v>
                </c:pt>
                <c:pt idx="12">
                  <c:v>46278</c:v>
                </c:pt>
                <c:pt idx="13">
                  <c:v>46279</c:v>
                </c:pt>
                <c:pt idx="14">
                  <c:v>46280</c:v>
                </c:pt>
                <c:pt idx="15">
                  <c:v>46281</c:v>
                </c:pt>
                <c:pt idx="16">
                  <c:v>46282</c:v>
                </c:pt>
                <c:pt idx="17">
                  <c:v>46283</c:v>
                </c:pt>
                <c:pt idx="18">
                  <c:v>46284</c:v>
                </c:pt>
                <c:pt idx="19">
                  <c:v>46285</c:v>
                </c:pt>
                <c:pt idx="20">
                  <c:v>46286</c:v>
                </c:pt>
                <c:pt idx="21">
                  <c:v>46287</c:v>
                </c:pt>
                <c:pt idx="22">
                  <c:v>46288</c:v>
                </c:pt>
                <c:pt idx="23">
                  <c:v>46289</c:v>
                </c:pt>
                <c:pt idx="24">
                  <c:v>46290</c:v>
                </c:pt>
                <c:pt idx="25">
                  <c:v>46291</c:v>
                </c:pt>
                <c:pt idx="26">
                  <c:v>46292</c:v>
                </c:pt>
                <c:pt idx="27">
                  <c:v>46293</c:v>
                </c:pt>
                <c:pt idx="28">
                  <c:v>46294</c:v>
                </c:pt>
                <c:pt idx="29">
                  <c:v>46295</c:v>
                </c:pt>
              </c:numCache>
            </c:numRef>
          </c:cat>
          <c:val>
            <c:numRef>
              <c:f>Sheet1!$B$2:$B$31</c:f>
              <c:numCache>
                <c:formatCode>General</c:formatCode>
                <c:ptCount val="30"/>
                <c:pt idx="0">
                  <c:v>29249</c:v>
                </c:pt>
                <c:pt idx="1">
                  <c:v>29345</c:v>
                </c:pt>
                <c:pt idx="2">
                  <c:v>29426</c:v>
                </c:pt>
                <c:pt idx="3">
                  <c:v>29480</c:v>
                </c:pt>
                <c:pt idx="4">
                  <c:v>29515</c:v>
                </c:pt>
                <c:pt idx="5">
                  <c:v>29544</c:v>
                </c:pt>
                <c:pt idx="6">
                  <c:v>29599</c:v>
                </c:pt>
                <c:pt idx="7">
                  <c:v>29657</c:v>
                </c:pt>
                <c:pt idx="8">
                  <c:v>29687</c:v>
                </c:pt>
                <c:pt idx="9">
                  <c:v>29723</c:v>
                </c:pt>
                <c:pt idx="10">
                  <c:v>29760</c:v>
                </c:pt>
                <c:pt idx="11">
                  <c:v>29784</c:v>
                </c:pt>
                <c:pt idx="12">
                  <c:v>29804</c:v>
                </c:pt>
                <c:pt idx="13">
                  <c:v>29838</c:v>
                </c:pt>
                <c:pt idx="14">
                  <c:v>29871</c:v>
                </c:pt>
                <c:pt idx="15">
                  <c:v>29894</c:v>
                </c:pt>
                <c:pt idx="16">
                  <c:v>29921</c:v>
                </c:pt>
                <c:pt idx="17">
                  <c:v>29940</c:v>
                </c:pt>
                <c:pt idx="18">
                  <c:v>29966</c:v>
                </c:pt>
                <c:pt idx="19">
                  <c:v>29988</c:v>
                </c:pt>
                <c:pt idx="20">
                  <c:v>30009</c:v>
                </c:pt>
                <c:pt idx="21">
                  <c:v>30035</c:v>
                </c:pt>
                <c:pt idx="22">
                  <c:v>30055</c:v>
                </c:pt>
                <c:pt idx="23">
                  <c:v>30077</c:v>
                </c:pt>
                <c:pt idx="24">
                  <c:v>30089</c:v>
                </c:pt>
                <c:pt idx="25">
                  <c:v>30088</c:v>
                </c:pt>
                <c:pt idx="26">
                  <c:v>30099</c:v>
                </c:pt>
                <c:pt idx="27">
                  <c:v>30105</c:v>
                </c:pt>
                <c:pt idx="28">
                  <c:v>30117</c:v>
                </c:pt>
                <c:pt idx="29">
                  <c:v>30133</c:v>
                </c:pt>
              </c:numCache>
            </c:numRef>
          </c:val>
          <c:smooth val="0"/>
          <c:extLst>
            <c:ext xmlns:c16="http://schemas.microsoft.com/office/drawing/2014/chart" uri="{C3380CC4-5D6E-409C-BE32-E72D297353CC}">
              <c16:uniqueId val="{00000000-9AED-4B85-B983-941EA1F2534E}"/>
            </c:ext>
          </c:extLst>
        </c:ser>
        <c:dLbls>
          <c:showLegendKey val="0"/>
          <c:showVal val="0"/>
          <c:showCatName val="0"/>
          <c:showSerName val="0"/>
          <c:showPercent val="0"/>
          <c:showBubbleSize val="0"/>
        </c:dLbls>
        <c:smooth val="0"/>
        <c:axId val="780709888"/>
        <c:axId val="780703328"/>
      </c:lineChart>
      <c:dateAx>
        <c:axId val="780709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0703328"/>
        <c:crosses val="autoZero"/>
        <c:auto val="1"/>
        <c:lblOffset val="100"/>
        <c:baseTimeUnit val="days"/>
      </c:dateAx>
      <c:valAx>
        <c:axId val="780703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0709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gamescom</c:v>
                </c:pt>
              </c:strCache>
            </c:strRef>
          </c:tx>
          <c:spPr>
            <a:ln w="28575" cap="rnd">
              <a:solidFill>
                <a:schemeClr val="accent1"/>
              </a:solidFill>
              <a:round/>
            </a:ln>
            <a:effectLst/>
          </c:spPr>
          <c:marker>
            <c:symbol val="none"/>
          </c:marker>
          <c:cat>
            <c:numRef>
              <c:f>Sheet1!$A$2:$A$31</c:f>
              <c:numCache>
                <c:formatCode>m/d/yyyy</c:formatCode>
                <c:ptCount val="30"/>
                <c:pt idx="0">
                  <c:v>46266</c:v>
                </c:pt>
                <c:pt idx="1">
                  <c:v>46267</c:v>
                </c:pt>
                <c:pt idx="2">
                  <c:v>46268</c:v>
                </c:pt>
                <c:pt idx="3">
                  <c:v>46269</c:v>
                </c:pt>
                <c:pt idx="4">
                  <c:v>46270</c:v>
                </c:pt>
                <c:pt idx="5">
                  <c:v>46271</c:v>
                </c:pt>
                <c:pt idx="6">
                  <c:v>46272</c:v>
                </c:pt>
                <c:pt idx="7">
                  <c:v>46273</c:v>
                </c:pt>
                <c:pt idx="8">
                  <c:v>46274</c:v>
                </c:pt>
                <c:pt idx="9">
                  <c:v>46275</c:v>
                </c:pt>
                <c:pt idx="10">
                  <c:v>46276</c:v>
                </c:pt>
                <c:pt idx="11">
                  <c:v>46277</c:v>
                </c:pt>
                <c:pt idx="12">
                  <c:v>46278</c:v>
                </c:pt>
                <c:pt idx="13">
                  <c:v>46279</c:v>
                </c:pt>
                <c:pt idx="14">
                  <c:v>46280</c:v>
                </c:pt>
                <c:pt idx="15">
                  <c:v>46281</c:v>
                </c:pt>
                <c:pt idx="16">
                  <c:v>46282</c:v>
                </c:pt>
                <c:pt idx="17">
                  <c:v>46283</c:v>
                </c:pt>
                <c:pt idx="18">
                  <c:v>46284</c:v>
                </c:pt>
                <c:pt idx="19">
                  <c:v>46285</c:v>
                </c:pt>
                <c:pt idx="20">
                  <c:v>46286</c:v>
                </c:pt>
                <c:pt idx="21">
                  <c:v>46287</c:v>
                </c:pt>
                <c:pt idx="22">
                  <c:v>46288</c:v>
                </c:pt>
                <c:pt idx="23">
                  <c:v>46289</c:v>
                </c:pt>
                <c:pt idx="24">
                  <c:v>46290</c:v>
                </c:pt>
                <c:pt idx="25">
                  <c:v>46291</c:v>
                </c:pt>
                <c:pt idx="26">
                  <c:v>46292</c:v>
                </c:pt>
                <c:pt idx="27">
                  <c:v>46293</c:v>
                </c:pt>
                <c:pt idx="28">
                  <c:v>46294</c:v>
                </c:pt>
                <c:pt idx="29">
                  <c:v>46295</c:v>
                </c:pt>
              </c:numCache>
            </c:numRef>
          </c:cat>
          <c:val>
            <c:numRef>
              <c:f>Sheet1!$B$2:$B$31</c:f>
              <c:numCache>
                <c:formatCode>General</c:formatCode>
                <c:ptCount val="30"/>
                <c:pt idx="0">
                  <c:v>446937</c:v>
                </c:pt>
                <c:pt idx="1">
                  <c:v>446957</c:v>
                </c:pt>
                <c:pt idx="2">
                  <c:v>446945</c:v>
                </c:pt>
                <c:pt idx="3">
                  <c:v>446935</c:v>
                </c:pt>
                <c:pt idx="4">
                  <c:v>446928</c:v>
                </c:pt>
                <c:pt idx="5">
                  <c:v>446917</c:v>
                </c:pt>
                <c:pt idx="6">
                  <c:v>446894</c:v>
                </c:pt>
                <c:pt idx="7">
                  <c:v>446872</c:v>
                </c:pt>
                <c:pt idx="8">
                  <c:v>446853</c:v>
                </c:pt>
                <c:pt idx="9">
                  <c:v>446834</c:v>
                </c:pt>
                <c:pt idx="10">
                  <c:v>446824</c:v>
                </c:pt>
                <c:pt idx="11">
                  <c:v>446796</c:v>
                </c:pt>
                <c:pt idx="12">
                  <c:v>446776</c:v>
                </c:pt>
                <c:pt idx="13">
                  <c:v>446747</c:v>
                </c:pt>
                <c:pt idx="14">
                  <c:v>446717</c:v>
                </c:pt>
                <c:pt idx="15">
                  <c:v>446708</c:v>
                </c:pt>
                <c:pt idx="16">
                  <c:v>446692</c:v>
                </c:pt>
                <c:pt idx="17">
                  <c:v>446672</c:v>
                </c:pt>
                <c:pt idx="18">
                  <c:v>446638</c:v>
                </c:pt>
                <c:pt idx="19">
                  <c:v>446618</c:v>
                </c:pt>
                <c:pt idx="20">
                  <c:v>446602</c:v>
                </c:pt>
                <c:pt idx="21">
                  <c:v>446570</c:v>
                </c:pt>
                <c:pt idx="22">
                  <c:v>446504</c:v>
                </c:pt>
                <c:pt idx="23">
                  <c:v>446482</c:v>
                </c:pt>
                <c:pt idx="24">
                  <c:v>446463</c:v>
                </c:pt>
                <c:pt idx="25">
                  <c:v>446438</c:v>
                </c:pt>
                <c:pt idx="26">
                  <c:v>446419</c:v>
                </c:pt>
                <c:pt idx="27">
                  <c:v>446388</c:v>
                </c:pt>
                <c:pt idx="28">
                  <c:v>446357</c:v>
                </c:pt>
                <c:pt idx="29">
                  <c:v>446336</c:v>
                </c:pt>
              </c:numCache>
            </c:numRef>
          </c:val>
          <c:smooth val="0"/>
          <c:extLst>
            <c:ext xmlns:c16="http://schemas.microsoft.com/office/drawing/2014/chart" uri="{C3380CC4-5D6E-409C-BE32-E72D297353CC}">
              <c16:uniqueId val="{00000000-A20F-43F5-B76B-7547A436A2BB}"/>
            </c:ext>
          </c:extLst>
        </c:ser>
        <c:dLbls>
          <c:showLegendKey val="0"/>
          <c:showVal val="0"/>
          <c:showCatName val="0"/>
          <c:showSerName val="0"/>
          <c:showPercent val="0"/>
          <c:showBubbleSize val="0"/>
        </c:dLbls>
        <c:smooth val="0"/>
        <c:axId val="780711856"/>
        <c:axId val="780712184"/>
      </c:lineChart>
      <c:dateAx>
        <c:axId val="780711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0712184"/>
        <c:crosses val="autoZero"/>
        <c:auto val="1"/>
        <c:lblOffset val="100"/>
        <c:baseTimeUnit val="days"/>
      </c:dateAx>
      <c:valAx>
        <c:axId val="780712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071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gamescom</c:v>
                </c:pt>
              </c:strCache>
            </c:strRef>
          </c:tx>
          <c:spPr>
            <a:ln w="28575" cap="rnd">
              <a:solidFill>
                <a:schemeClr val="accent1"/>
              </a:solidFill>
              <a:round/>
            </a:ln>
            <a:effectLst/>
          </c:spPr>
          <c:marker>
            <c:symbol val="none"/>
          </c:marker>
          <c:cat>
            <c:numRef>
              <c:f>Sheet1!$A$2:$A$31</c:f>
              <c:numCache>
                <c:formatCode>m/d/yyyy</c:formatCode>
                <c:ptCount val="30"/>
                <c:pt idx="0">
                  <c:v>46266</c:v>
                </c:pt>
                <c:pt idx="1">
                  <c:v>46267</c:v>
                </c:pt>
                <c:pt idx="2">
                  <c:v>46268</c:v>
                </c:pt>
                <c:pt idx="3">
                  <c:v>46269</c:v>
                </c:pt>
                <c:pt idx="4">
                  <c:v>46270</c:v>
                </c:pt>
                <c:pt idx="5">
                  <c:v>46271</c:v>
                </c:pt>
                <c:pt idx="6">
                  <c:v>46272</c:v>
                </c:pt>
                <c:pt idx="7">
                  <c:v>46273</c:v>
                </c:pt>
                <c:pt idx="8">
                  <c:v>46274</c:v>
                </c:pt>
                <c:pt idx="9">
                  <c:v>46275</c:v>
                </c:pt>
                <c:pt idx="10">
                  <c:v>46276</c:v>
                </c:pt>
                <c:pt idx="11">
                  <c:v>46277</c:v>
                </c:pt>
                <c:pt idx="12">
                  <c:v>46278</c:v>
                </c:pt>
                <c:pt idx="13">
                  <c:v>46279</c:v>
                </c:pt>
                <c:pt idx="14">
                  <c:v>46280</c:v>
                </c:pt>
                <c:pt idx="15">
                  <c:v>46281</c:v>
                </c:pt>
                <c:pt idx="16">
                  <c:v>46282</c:v>
                </c:pt>
                <c:pt idx="17">
                  <c:v>46283</c:v>
                </c:pt>
                <c:pt idx="18">
                  <c:v>46284</c:v>
                </c:pt>
                <c:pt idx="19">
                  <c:v>46285</c:v>
                </c:pt>
                <c:pt idx="20">
                  <c:v>46286</c:v>
                </c:pt>
                <c:pt idx="21">
                  <c:v>46287</c:v>
                </c:pt>
                <c:pt idx="22">
                  <c:v>46288</c:v>
                </c:pt>
                <c:pt idx="23">
                  <c:v>46289</c:v>
                </c:pt>
                <c:pt idx="24">
                  <c:v>46290</c:v>
                </c:pt>
                <c:pt idx="25">
                  <c:v>46291</c:v>
                </c:pt>
                <c:pt idx="26">
                  <c:v>46292</c:v>
                </c:pt>
                <c:pt idx="27">
                  <c:v>46293</c:v>
                </c:pt>
                <c:pt idx="28">
                  <c:v>46294</c:v>
                </c:pt>
                <c:pt idx="29">
                  <c:v>46295</c:v>
                </c:pt>
              </c:numCache>
            </c:numRef>
          </c:cat>
          <c:val>
            <c:numRef>
              <c:f>Sheet1!$B$2:$B$31</c:f>
              <c:numCache>
                <c:formatCode>General</c:formatCode>
                <c:ptCount val="30"/>
                <c:pt idx="0">
                  <c:v>92941</c:v>
                </c:pt>
                <c:pt idx="1">
                  <c:v>92959</c:v>
                </c:pt>
                <c:pt idx="2">
                  <c:v>92982</c:v>
                </c:pt>
                <c:pt idx="3">
                  <c:v>92992</c:v>
                </c:pt>
                <c:pt idx="4">
                  <c:v>93004</c:v>
                </c:pt>
                <c:pt idx="5">
                  <c:v>93002</c:v>
                </c:pt>
                <c:pt idx="6">
                  <c:v>93013</c:v>
                </c:pt>
                <c:pt idx="7">
                  <c:v>93010</c:v>
                </c:pt>
                <c:pt idx="8">
                  <c:v>93022</c:v>
                </c:pt>
                <c:pt idx="9">
                  <c:v>93025</c:v>
                </c:pt>
                <c:pt idx="10">
                  <c:v>93022</c:v>
                </c:pt>
                <c:pt idx="11">
                  <c:v>93029</c:v>
                </c:pt>
                <c:pt idx="12">
                  <c:v>93009</c:v>
                </c:pt>
                <c:pt idx="13">
                  <c:v>92994</c:v>
                </c:pt>
                <c:pt idx="14">
                  <c:v>92993</c:v>
                </c:pt>
                <c:pt idx="15">
                  <c:v>92994</c:v>
                </c:pt>
                <c:pt idx="16">
                  <c:v>93004</c:v>
                </c:pt>
                <c:pt idx="17">
                  <c:v>92991</c:v>
                </c:pt>
                <c:pt idx="18">
                  <c:v>92991</c:v>
                </c:pt>
                <c:pt idx="19">
                  <c:v>92991</c:v>
                </c:pt>
                <c:pt idx="20">
                  <c:v>92986</c:v>
                </c:pt>
                <c:pt idx="21">
                  <c:v>92971</c:v>
                </c:pt>
                <c:pt idx="22">
                  <c:v>92965</c:v>
                </c:pt>
                <c:pt idx="23">
                  <c:v>92959</c:v>
                </c:pt>
                <c:pt idx="24">
                  <c:v>92961</c:v>
                </c:pt>
                <c:pt idx="25">
                  <c:v>92956</c:v>
                </c:pt>
                <c:pt idx="26">
                  <c:v>92947</c:v>
                </c:pt>
                <c:pt idx="27">
                  <c:v>92946</c:v>
                </c:pt>
              </c:numCache>
            </c:numRef>
          </c:val>
          <c:smooth val="0"/>
          <c:extLst>
            <c:ext xmlns:c16="http://schemas.microsoft.com/office/drawing/2014/chart" uri="{C3380CC4-5D6E-409C-BE32-E72D297353CC}">
              <c16:uniqueId val="{00000000-FEE4-4266-B837-D6B13A40CA8C}"/>
            </c:ext>
          </c:extLst>
        </c:ser>
        <c:dLbls>
          <c:showLegendKey val="0"/>
          <c:showVal val="0"/>
          <c:showCatName val="0"/>
          <c:showSerName val="0"/>
          <c:showPercent val="0"/>
          <c:showBubbleSize val="0"/>
        </c:dLbls>
        <c:smooth val="0"/>
        <c:axId val="780720056"/>
        <c:axId val="780715136"/>
      </c:lineChart>
      <c:dateAx>
        <c:axId val="780720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0715136"/>
        <c:crosses val="autoZero"/>
        <c:auto val="1"/>
        <c:lblOffset val="100"/>
        <c:baseTimeUnit val="days"/>
      </c:dateAx>
      <c:valAx>
        <c:axId val="780715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0720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gamescom</c:v>
                </c:pt>
              </c:strCache>
            </c:strRef>
          </c:tx>
          <c:spPr>
            <a:ln w="28575" cap="rnd">
              <a:solidFill>
                <a:schemeClr val="accent1"/>
              </a:solidFill>
              <a:round/>
            </a:ln>
            <a:effectLst/>
          </c:spPr>
          <c:marker>
            <c:symbol val="none"/>
          </c:marker>
          <c:cat>
            <c:numRef>
              <c:f>Sheet1!$A$2:$A$31</c:f>
              <c:numCache>
                <c:formatCode>m/d/yyyy</c:formatCode>
                <c:ptCount val="30"/>
                <c:pt idx="0">
                  <c:v>46266</c:v>
                </c:pt>
                <c:pt idx="1">
                  <c:v>46267</c:v>
                </c:pt>
                <c:pt idx="2">
                  <c:v>46268</c:v>
                </c:pt>
                <c:pt idx="3">
                  <c:v>46269</c:v>
                </c:pt>
                <c:pt idx="4">
                  <c:v>46270</c:v>
                </c:pt>
                <c:pt idx="5">
                  <c:v>46271</c:v>
                </c:pt>
                <c:pt idx="6">
                  <c:v>46272</c:v>
                </c:pt>
                <c:pt idx="7">
                  <c:v>46273</c:v>
                </c:pt>
                <c:pt idx="8">
                  <c:v>46274</c:v>
                </c:pt>
                <c:pt idx="9">
                  <c:v>46275</c:v>
                </c:pt>
                <c:pt idx="10">
                  <c:v>46276</c:v>
                </c:pt>
                <c:pt idx="11">
                  <c:v>46277</c:v>
                </c:pt>
                <c:pt idx="12">
                  <c:v>46278</c:v>
                </c:pt>
                <c:pt idx="13">
                  <c:v>46279</c:v>
                </c:pt>
                <c:pt idx="14">
                  <c:v>46280</c:v>
                </c:pt>
                <c:pt idx="15">
                  <c:v>46281</c:v>
                </c:pt>
                <c:pt idx="16">
                  <c:v>46282</c:v>
                </c:pt>
                <c:pt idx="17">
                  <c:v>46283</c:v>
                </c:pt>
                <c:pt idx="18">
                  <c:v>46284</c:v>
                </c:pt>
                <c:pt idx="19">
                  <c:v>46285</c:v>
                </c:pt>
                <c:pt idx="20">
                  <c:v>46286</c:v>
                </c:pt>
                <c:pt idx="21">
                  <c:v>46287</c:v>
                </c:pt>
                <c:pt idx="22">
                  <c:v>46288</c:v>
                </c:pt>
                <c:pt idx="23">
                  <c:v>46289</c:v>
                </c:pt>
                <c:pt idx="24">
                  <c:v>46290</c:v>
                </c:pt>
                <c:pt idx="25">
                  <c:v>46291</c:v>
                </c:pt>
                <c:pt idx="26">
                  <c:v>46292</c:v>
                </c:pt>
                <c:pt idx="27">
                  <c:v>46293</c:v>
                </c:pt>
                <c:pt idx="28">
                  <c:v>46294</c:v>
                </c:pt>
                <c:pt idx="29">
                  <c:v>46295</c:v>
                </c:pt>
              </c:numCache>
            </c:numRef>
          </c:cat>
          <c:val>
            <c:numRef>
              <c:f>Sheet1!$B$2:$B$31</c:f>
              <c:numCache>
                <c:formatCode>General</c:formatCode>
                <c:ptCount val="30"/>
                <c:pt idx="0">
                  <c:v>48228</c:v>
                </c:pt>
                <c:pt idx="1">
                  <c:v>48453</c:v>
                </c:pt>
                <c:pt idx="2">
                  <c:v>48732</c:v>
                </c:pt>
                <c:pt idx="3">
                  <c:v>49147</c:v>
                </c:pt>
                <c:pt idx="4">
                  <c:v>49275</c:v>
                </c:pt>
                <c:pt idx="5">
                  <c:v>49326</c:v>
                </c:pt>
                <c:pt idx="6">
                  <c:v>49368</c:v>
                </c:pt>
                <c:pt idx="7">
                  <c:v>49447</c:v>
                </c:pt>
                <c:pt idx="8">
                  <c:v>49508</c:v>
                </c:pt>
                <c:pt idx="9">
                  <c:v>49541</c:v>
                </c:pt>
                <c:pt idx="10">
                  <c:v>49566</c:v>
                </c:pt>
                <c:pt idx="11">
                  <c:v>49605</c:v>
                </c:pt>
                <c:pt idx="12">
                  <c:v>49633</c:v>
                </c:pt>
                <c:pt idx="13">
                  <c:v>49661</c:v>
                </c:pt>
                <c:pt idx="14">
                  <c:v>49769</c:v>
                </c:pt>
                <c:pt idx="15">
                  <c:v>49883</c:v>
                </c:pt>
                <c:pt idx="16">
                  <c:v>49926</c:v>
                </c:pt>
                <c:pt idx="17">
                  <c:v>49984</c:v>
                </c:pt>
                <c:pt idx="18">
                  <c:v>50026</c:v>
                </c:pt>
                <c:pt idx="19">
                  <c:v>50092</c:v>
                </c:pt>
                <c:pt idx="20">
                  <c:v>50144</c:v>
                </c:pt>
                <c:pt idx="21">
                  <c:v>50174</c:v>
                </c:pt>
                <c:pt idx="22">
                  <c:v>50211</c:v>
                </c:pt>
                <c:pt idx="23">
                  <c:v>50261</c:v>
                </c:pt>
                <c:pt idx="24">
                  <c:v>50326</c:v>
                </c:pt>
              </c:numCache>
            </c:numRef>
          </c:val>
          <c:smooth val="0"/>
          <c:extLst>
            <c:ext xmlns:c16="http://schemas.microsoft.com/office/drawing/2014/chart" uri="{C3380CC4-5D6E-409C-BE32-E72D297353CC}">
              <c16:uniqueId val="{00000000-1CEA-4F0C-B700-BA2ED5D10C0A}"/>
            </c:ext>
          </c:extLst>
        </c:ser>
        <c:dLbls>
          <c:showLegendKey val="0"/>
          <c:showVal val="0"/>
          <c:showCatName val="0"/>
          <c:showSerName val="0"/>
          <c:showPercent val="0"/>
          <c:showBubbleSize val="0"/>
        </c:dLbls>
        <c:smooth val="0"/>
        <c:axId val="780715464"/>
        <c:axId val="780723992"/>
      </c:lineChart>
      <c:dateAx>
        <c:axId val="780715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0723992"/>
        <c:crosses val="autoZero"/>
        <c:auto val="1"/>
        <c:lblOffset val="100"/>
        <c:baseTimeUnit val="days"/>
      </c:dateAx>
      <c:valAx>
        <c:axId val="780723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0715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A8411-A76F-4F9C-9908-FFD1090C7330}"/>
              </a:ext>
            </a:extLst>
          </p:cNvPr>
          <p:cNvSpPr>
            <a:spLocks noGrp="1"/>
          </p:cNvSpPr>
          <p:nvPr>
            <p:ph type="ctrTitle"/>
          </p:nvPr>
        </p:nvSpPr>
        <p:spPr/>
        <p:txBody>
          <a:bodyPr/>
          <a:lstStyle/>
          <a:p>
            <a:r>
              <a:rPr lang="en-US"/>
              <a:t>gamescom PRIVATE DATA</a:t>
            </a:r>
          </a:p>
        </p:txBody>
      </p:sp>
      <p:sp>
        <p:nvSpPr>
          <p:cNvPr id="3" name="Subtitle 2">
            <a:extLst>
              <a:ext uri="{FF2B5EF4-FFF2-40B4-BE49-F238E27FC236}">
                <a16:creationId xmlns:a16="http://schemas.microsoft.com/office/drawing/2014/main" id="{D134D326-CE47-4D68-B489-3EB43E6A54B0}"/>
              </a:ext>
            </a:extLst>
          </p:cNvPr>
          <p:cNvSpPr>
            <a:spLocks noGrp="1"/>
          </p:cNvSpPr>
          <p:nvPr>
            <p:ph type="subTitle" idx="1"/>
          </p:nvPr>
        </p:nvSpPr>
        <p:spPr/>
        <p:txBody>
          <a:bodyPr/>
          <a:lstStyle/>
          <a:p>
            <a:r>
              <a:rPr lang="en-US"/>
              <a:t>Omnicom Media Group Germany GmbH</a:t>
            </a:r>
          </a:p>
        </p:txBody>
      </p:sp>
    </p:spTree>
    <p:extLst>
      <p:ext uri="{BB962C8B-B14F-4D97-AF65-F5344CB8AC3E}">
        <p14:creationId xmlns:p14="http://schemas.microsoft.com/office/powerpoint/2010/main" val="785808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AEAC5-3126-49D4-9520-EA03955CEEE1}"/>
              </a:ext>
            </a:extLst>
          </p:cNvPr>
          <p:cNvSpPr>
            <a:spLocks noGrp="1"/>
          </p:cNvSpPr>
          <p:nvPr>
            <p:ph type="title"/>
          </p:nvPr>
        </p:nvSpPr>
        <p:spPr/>
        <p:txBody>
          <a:bodyPr/>
          <a:lstStyle/>
          <a:p>
            <a:r>
              <a:rPr lang="en-US"/>
              <a:t>Instagram Posts Table | GAMESCOM - 1 of 9</a:t>
            </a:r>
          </a:p>
        </p:txBody>
      </p:sp>
      <p:graphicFrame>
        <p:nvGraphicFramePr>
          <p:cNvPr id="5" name="Table Placeholder 4">
            <a:extLst>
              <a:ext uri="{FF2B5EF4-FFF2-40B4-BE49-F238E27FC236}">
                <a16:creationId xmlns:a16="http://schemas.microsoft.com/office/drawing/2014/main" id="{8106082C-811D-4EFD-9288-DD0BF73EAFA9}"/>
              </a:ext>
            </a:extLst>
          </p:cNvPr>
          <p:cNvGraphicFramePr>
            <a:graphicFrameLocks noGrp="1"/>
          </p:cNvGraphicFramePr>
          <p:nvPr>
            <p:ph type="tbl" sz="quarter" idx="13"/>
            <p:extLst>
              <p:ext uri="{D42A27DB-BD31-4B8C-83A1-F6EECF244321}">
                <p14:modId xmlns:p14="http://schemas.microsoft.com/office/powerpoint/2010/main" val="176746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919154365"/>
                    </a:ext>
                  </a:extLst>
                </a:gridCol>
                <a:gridCol w="576072">
                  <a:extLst>
                    <a:ext uri="{9D8B030D-6E8A-4147-A177-3AD203B41FA5}">
                      <a16:colId xmlns:a16="http://schemas.microsoft.com/office/drawing/2014/main" val="3376729661"/>
                    </a:ext>
                  </a:extLst>
                </a:gridCol>
                <a:gridCol w="822961">
                  <a:extLst>
                    <a:ext uri="{9D8B030D-6E8A-4147-A177-3AD203B41FA5}">
                      <a16:colId xmlns:a16="http://schemas.microsoft.com/office/drawing/2014/main" val="997404042"/>
                    </a:ext>
                  </a:extLst>
                </a:gridCol>
                <a:gridCol w="246888">
                  <a:extLst>
                    <a:ext uri="{9D8B030D-6E8A-4147-A177-3AD203B41FA5}">
                      <a16:colId xmlns:a16="http://schemas.microsoft.com/office/drawing/2014/main" val="2380659873"/>
                    </a:ext>
                  </a:extLst>
                </a:gridCol>
                <a:gridCol w="246888">
                  <a:extLst>
                    <a:ext uri="{9D8B030D-6E8A-4147-A177-3AD203B41FA5}">
                      <a16:colId xmlns:a16="http://schemas.microsoft.com/office/drawing/2014/main" val="2750074924"/>
                    </a:ext>
                  </a:extLst>
                </a:gridCol>
                <a:gridCol w="246888">
                  <a:extLst>
                    <a:ext uri="{9D8B030D-6E8A-4147-A177-3AD203B41FA5}">
                      <a16:colId xmlns:a16="http://schemas.microsoft.com/office/drawing/2014/main" val="3069172876"/>
                    </a:ext>
                  </a:extLst>
                </a:gridCol>
                <a:gridCol w="246888">
                  <a:extLst>
                    <a:ext uri="{9D8B030D-6E8A-4147-A177-3AD203B41FA5}">
                      <a16:colId xmlns:a16="http://schemas.microsoft.com/office/drawing/2014/main" val="3188887601"/>
                    </a:ext>
                  </a:extLst>
                </a:gridCol>
                <a:gridCol w="246888">
                  <a:extLst>
                    <a:ext uri="{9D8B030D-6E8A-4147-A177-3AD203B41FA5}">
                      <a16:colId xmlns:a16="http://schemas.microsoft.com/office/drawing/2014/main" val="2518343213"/>
                    </a:ext>
                  </a:extLst>
                </a:gridCol>
                <a:gridCol w="246888">
                  <a:extLst>
                    <a:ext uri="{9D8B030D-6E8A-4147-A177-3AD203B41FA5}">
                      <a16:colId xmlns:a16="http://schemas.microsoft.com/office/drawing/2014/main" val="314014944"/>
                    </a:ext>
                  </a:extLst>
                </a:gridCol>
                <a:gridCol w="246888">
                  <a:extLst>
                    <a:ext uri="{9D8B030D-6E8A-4147-A177-3AD203B41FA5}">
                      <a16:colId xmlns:a16="http://schemas.microsoft.com/office/drawing/2014/main" val="2816208925"/>
                    </a:ext>
                  </a:extLst>
                </a:gridCol>
                <a:gridCol w="246888">
                  <a:extLst>
                    <a:ext uri="{9D8B030D-6E8A-4147-A177-3AD203B41FA5}">
                      <a16:colId xmlns:a16="http://schemas.microsoft.com/office/drawing/2014/main" val="1910086232"/>
                    </a:ext>
                  </a:extLst>
                </a:gridCol>
                <a:gridCol w="246888">
                  <a:extLst>
                    <a:ext uri="{9D8B030D-6E8A-4147-A177-3AD203B41FA5}">
                      <a16:colId xmlns:a16="http://schemas.microsoft.com/office/drawing/2014/main" val="2681464014"/>
                    </a:ext>
                  </a:extLst>
                </a:gridCol>
                <a:gridCol w="246888">
                  <a:extLst>
                    <a:ext uri="{9D8B030D-6E8A-4147-A177-3AD203B41FA5}">
                      <a16:colId xmlns:a16="http://schemas.microsoft.com/office/drawing/2014/main" val="2339133596"/>
                    </a:ext>
                  </a:extLst>
                </a:gridCol>
                <a:gridCol w="246888">
                  <a:extLst>
                    <a:ext uri="{9D8B030D-6E8A-4147-A177-3AD203B41FA5}">
                      <a16:colId xmlns:a16="http://schemas.microsoft.com/office/drawing/2014/main" val="2794094866"/>
                    </a:ext>
                  </a:extLst>
                </a:gridCol>
                <a:gridCol w="246888">
                  <a:extLst>
                    <a:ext uri="{9D8B030D-6E8A-4147-A177-3AD203B41FA5}">
                      <a16:colId xmlns:a16="http://schemas.microsoft.com/office/drawing/2014/main" val="111092841"/>
                    </a:ext>
                  </a:extLst>
                </a:gridCol>
                <a:gridCol w="246888">
                  <a:extLst>
                    <a:ext uri="{9D8B030D-6E8A-4147-A177-3AD203B41FA5}">
                      <a16:colId xmlns:a16="http://schemas.microsoft.com/office/drawing/2014/main" val="4293935823"/>
                    </a:ext>
                  </a:extLst>
                </a:gridCol>
                <a:gridCol w="246888">
                  <a:extLst>
                    <a:ext uri="{9D8B030D-6E8A-4147-A177-3AD203B41FA5}">
                      <a16:colId xmlns:a16="http://schemas.microsoft.com/office/drawing/2014/main" val="2104382241"/>
                    </a:ext>
                  </a:extLst>
                </a:gridCol>
                <a:gridCol w="246888">
                  <a:extLst>
                    <a:ext uri="{9D8B030D-6E8A-4147-A177-3AD203B41FA5}">
                      <a16:colId xmlns:a16="http://schemas.microsoft.com/office/drawing/2014/main" val="3291538456"/>
                    </a:ext>
                  </a:extLst>
                </a:gridCol>
                <a:gridCol w="246888">
                  <a:extLst>
                    <a:ext uri="{9D8B030D-6E8A-4147-A177-3AD203B41FA5}">
                      <a16:colId xmlns:a16="http://schemas.microsoft.com/office/drawing/2014/main" val="2653610759"/>
                    </a:ext>
                  </a:extLst>
                </a:gridCol>
                <a:gridCol w="246888">
                  <a:extLst>
                    <a:ext uri="{9D8B030D-6E8A-4147-A177-3AD203B41FA5}">
                      <a16:colId xmlns:a16="http://schemas.microsoft.com/office/drawing/2014/main" val="1508827226"/>
                    </a:ext>
                  </a:extLst>
                </a:gridCol>
                <a:gridCol w="246888">
                  <a:extLst>
                    <a:ext uri="{9D8B030D-6E8A-4147-A177-3AD203B41FA5}">
                      <a16:colId xmlns:a16="http://schemas.microsoft.com/office/drawing/2014/main" val="2156156585"/>
                    </a:ext>
                  </a:extLst>
                </a:gridCol>
                <a:gridCol w="246888">
                  <a:extLst>
                    <a:ext uri="{9D8B030D-6E8A-4147-A177-3AD203B41FA5}">
                      <a16:colId xmlns:a16="http://schemas.microsoft.com/office/drawing/2014/main" val="1569368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205294819"/>
                  </a:ext>
                </a:extLst>
              </a:tr>
            </a:tbl>
          </a:graphicData>
        </a:graphic>
      </p:graphicFrame>
      <p:sp>
        <p:nvSpPr>
          <p:cNvPr id="4" name="Text Placeholder 3">
            <a:extLst>
              <a:ext uri="{FF2B5EF4-FFF2-40B4-BE49-F238E27FC236}">
                <a16:creationId xmlns:a16="http://schemas.microsoft.com/office/drawing/2014/main" id="{7234752E-F695-4569-BF41-EEA403A1FAFD}"/>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4253664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D05E0-AE96-4E80-8EE4-AD0F3F51D07D}"/>
              </a:ext>
            </a:extLst>
          </p:cNvPr>
          <p:cNvSpPr>
            <a:spLocks noGrp="1"/>
          </p:cNvSpPr>
          <p:nvPr>
            <p:ph type="title"/>
          </p:nvPr>
        </p:nvSpPr>
        <p:spPr/>
        <p:txBody>
          <a:bodyPr/>
          <a:lstStyle/>
          <a:p>
            <a:r>
              <a:rPr lang="en-US"/>
              <a:t>Instagram Posts Table | GAMESCOM - 2 of 9</a:t>
            </a:r>
          </a:p>
        </p:txBody>
      </p:sp>
      <p:graphicFrame>
        <p:nvGraphicFramePr>
          <p:cNvPr id="5" name="Table Placeholder 4">
            <a:extLst>
              <a:ext uri="{FF2B5EF4-FFF2-40B4-BE49-F238E27FC236}">
                <a16:creationId xmlns:a16="http://schemas.microsoft.com/office/drawing/2014/main" id="{ADFCD6CD-CFC4-49F0-AD23-860171F5954E}"/>
              </a:ext>
            </a:extLst>
          </p:cNvPr>
          <p:cNvGraphicFramePr>
            <a:graphicFrameLocks noGrp="1"/>
          </p:cNvGraphicFramePr>
          <p:nvPr>
            <p:ph type="tbl" sz="quarter" idx="13"/>
            <p:extLst>
              <p:ext uri="{D42A27DB-BD31-4B8C-83A1-F6EECF244321}">
                <p14:modId xmlns:p14="http://schemas.microsoft.com/office/powerpoint/2010/main" val="3379643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415428110"/>
                    </a:ext>
                  </a:extLst>
                </a:gridCol>
                <a:gridCol w="576072">
                  <a:extLst>
                    <a:ext uri="{9D8B030D-6E8A-4147-A177-3AD203B41FA5}">
                      <a16:colId xmlns:a16="http://schemas.microsoft.com/office/drawing/2014/main" val="615762282"/>
                    </a:ext>
                  </a:extLst>
                </a:gridCol>
                <a:gridCol w="822961">
                  <a:extLst>
                    <a:ext uri="{9D8B030D-6E8A-4147-A177-3AD203B41FA5}">
                      <a16:colId xmlns:a16="http://schemas.microsoft.com/office/drawing/2014/main" val="3063387788"/>
                    </a:ext>
                  </a:extLst>
                </a:gridCol>
                <a:gridCol w="246888">
                  <a:extLst>
                    <a:ext uri="{9D8B030D-6E8A-4147-A177-3AD203B41FA5}">
                      <a16:colId xmlns:a16="http://schemas.microsoft.com/office/drawing/2014/main" val="2619143737"/>
                    </a:ext>
                  </a:extLst>
                </a:gridCol>
                <a:gridCol w="246888">
                  <a:extLst>
                    <a:ext uri="{9D8B030D-6E8A-4147-A177-3AD203B41FA5}">
                      <a16:colId xmlns:a16="http://schemas.microsoft.com/office/drawing/2014/main" val="1738584193"/>
                    </a:ext>
                  </a:extLst>
                </a:gridCol>
                <a:gridCol w="246888">
                  <a:extLst>
                    <a:ext uri="{9D8B030D-6E8A-4147-A177-3AD203B41FA5}">
                      <a16:colId xmlns:a16="http://schemas.microsoft.com/office/drawing/2014/main" val="1362026713"/>
                    </a:ext>
                  </a:extLst>
                </a:gridCol>
                <a:gridCol w="246888">
                  <a:extLst>
                    <a:ext uri="{9D8B030D-6E8A-4147-A177-3AD203B41FA5}">
                      <a16:colId xmlns:a16="http://schemas.microsoft.com/office/drawing/2014/main" val="2751432945"/>
                    </a:ext>
                  </a:extLst>
                </a:gridCol>
                <a:gridCol w="246888">
                  <a:extLst>
                    <a:ext uri="{9D8B030D-6E8A-4147-A177-3AD203B41FA5}">
                      <a16:colId xmlns:a16="http://schemas.microsoft.com/office/drawing/2014/main" val="3803559368"/>
                    </a:ext>
                  </a:extLst>
                </a:gridCol>
                <a:gridCol w="246888">
                  <a:extLst>
                    <a:ext uri="{9D8B030D-6E8A-4147-A177-3AD203B41FA5}">
                      <a16:colId xmlns:a16="http://schemas.microsoft.com/office/drawing/2014/main" val="3834917231"/>
                    </a:ext>
                  </a:extLst>
                </a:gridCol>
                <a:gridCol w="246888">
                  <a:extLst>
                    <a:ext uri="{9D8B030D-6E8A-4147-A177-3AD203B41FA5}">
                      <a16:colId xmlns:a16="http://schemas.microsoft.com/office/drawing/2014/main" val="1770924462"/>
                    </a:ext>
                  </a:extLst>
                </a:gridCol>
                <a:gridCol w="246888">
                  <a:extLst>
                    <a:ext uri="{9D8B030D-6E8A-4147-A177-3AD203B41FA5}">
                      <a16:colId xmlns:a16="http://schemas.microsoft.com/office/drawing/2014/main" val="3125583263"/>
                    </a:ext>
                  </a:extLst>
                </a:gridCol>
                <a:gridCol w="246888">
                  <a:extLst>
                    <a:ext uri="{9D8B030D-6E8A-4147-A177-3AD203B41FA5}">
                      <a16:colId xmlns:a16="http://schemas.microsoft.com/office/drawing/2014/main" val="3203247343"/>
                    </a:ext>
                  </a:extLst>
                </a:gridCol>
                <a:gridCol w="246888">
                  <a:extLst>
                    <a:ext uri="{9D8B030D-6E8A-4147-A177-3AD203B41FA5}">
                      <a16:colId xmlns:a16="http://schemas.microsoft.com/office/drawing/2014/main" val="1153930974"/>
                    </a:ext>
                  </a:extLst>
                </a:gridCol>
                <a:gridCol w="246888">
                  <a:extLst>
                    <a:ext uri="{9D8B030D-6E8A-4147-A177-3AD203B41FA5}">
                      <a16:colId xmlns:a16="http://schemas.microsoft.com/office/drawing/2014/main" val="2543551138"/>
                    </a:ext>
                  </a:extLst>
                </a:gridCol>
                <a:gridCol w="246888">
                  <a:extLst>
                    <a:ext uri="{9D8B030D-6E8A-4147-A177-3AD203B41FA5}">
                      <a16:colId xmlns:a16="http://schemas.microsoft.com/office/drawing/2014/main" val="455308484"/>
                    </a:ext>
                  </a:extLst>
                </a:gridCol>
                <a:gridCol w="246888">
                  <a:extLst>
                    <a:ext uri="{9D8B030D-6E8A-4147-A177-3AD203B41FA5}">
                      <a16:colId xmlns:a16="http://schemas.microsoft.com/office/drawing/2014/main" val="2595488122"/>
                    </a:ext>
                  </a:extLst>
                </a:gridCol>
                <a:gridCol w="246888">
                  <a:extLst>
                    <a:ext uri="{9D8B030D-6E8A-4147-A177-3AD203B41FA5}">
                      <a16:colId xmlns:a16="http://schemas.microsoft.com/office/drawing/2014/main" val="2518010280"/>
                    </a:ext>
                  </a:extLst>
                </a:gridCol>
                <a:gridCol w="246888">
                  <a:extLst>
                    <a:ext uri="{9D8B030D-6E8A-4147-A177-3AD203B41FA5}">
                      <a16:colId xmlns:a16="http://schemas.microsoft.com/office/drawing/2014/main" val="390054340"/>
                    </a:ext>
                  </a:extLst>
                </a:gridCol>
                <a:gridCol w="246888">
                  <a:extLst>
                    <a:ext uri="{9D8B030D-6E8A-4147-A177-3AD203B41FA5}">
                      <a16:colId xmlns:a16="http://schemas.microsoft.com/office/drawing/2014/main" val="3983336399"/>
                    </a:ext>
                  </a:extLst>
                </a:gridCol>
                <a:gridCol w="246888">
                  <a:extLst>
                    <a:ext uri="{9D8B030D-6E8A-4147-A177-3AD203B41FA5}">
                      <a16:colId xmlns:a16="http://schemas.microsoft.com/office/drawing/2014/main" val="4094687101"/>
                    </a:ext>
                  </a:extLst>
                </a:gridCol>
                <a:gridCol w="246888">
                  <a:extLst>
                    <a:ext uri="{9D8B030D-6E8A-4147-A177-3AD203B41FA5}">
                      <a16:colId xmlns:a16="http://schemas.microsoft.com/office/drawing/2014/main" val="1202848313"/>
                    </a:ext>
                  </a:extLst>
                </a:gridCol>
                <a:gridCol w="246888">
                  <a:extLst>
                    <a:ext uri="{9D8B030D-6E8A-4147-A177-3AD203B41FA5}">
                      <a16:colId xmlns:a16="http://schemas.microsoft.com/office/drawing/2014/main" val="3379439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091637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09/29/2026 14:13:32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09/29/2026 14:13:32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27176556"/>
                  </a:ext>
                </a:extLst>
              </a:tr>
            </a:tbl>
          </a:graphicData>
        </a:graphic>
      </p:graphicFrame>
      <p:sp>
        <p:nvSpPr>
          <p:cNvPr id="4" name="Text Placeholder 3">
            <a:extLst>
              <a:ext uri="{FF2B5EF4-FFF2-40B4-BE49-F238E27FC236}">
                <a16:creationId xmlns:a16="http://schemas.microsoft.com/office/drawing/2014/main" id="{05AB3A5B-5CDF-48EC-8CC1-DB68BC8A6C3F}"/>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358272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75616-43D4-4308-8C93-6D3B9056CE6D}"/>
              </a:ext>
            </a:extLst>
          </p:cNvPr>
          <p:cNvSpPr>
            <a:spLocks noGrp="1"/>
          </p:cNvSpPr>
          <p:nvPr>
            <p:ph type="title"/>
          </p:nvPr>
        </p:nvSpPr>
        <p:spPr/>
        <p:txBody>
          <a:bodyPr/>
          <a:lstStyle/>
          <a:p>
            <a:r>
              <a:rPr lang="en-US"/>
              <a:t>Instagram Posts Table | GAMESCOM - 3 of 9</a:t>
            </a:r>
          </a:p>
        </p:txBody>
      </p:sp>
      <p:graphicFrame>
        <p:nvGraphicFramePr>
          <p:cNvPr id="5" name="Table Placeholder 4">
            <a:extLst>
              <a:ext uri="{FF2B5EF4-FFF2-40B4-BE49-F238E27FC236}">
                <a16:creationId xmlns:a16="http://schemas.microsoft.com/office/drawing/2014/main" id="{49C3F5F8-6FFF-45C2-941B-7403E79B5598}"/>
              </a:ext>
            </a:extLst>
          </p:cNvPr>
          <p:cNvGraphicFramePr>
            <a:graphicFrameLocks noGrp="1"/>
          </p:cNvGraphicFramePr>
          <p:nvPr>
            <p:ph type="tbl" sz="quarter" idx="13"/>
            <p:extLst>
              <p:ext uri="{D42A27DB-BD31-4B8C-83A1-F6EECF244321}">
                <p14:modId xmlns:p14="http://schemas.microsoft.com/office/powerpoint/2010/main" val="2561752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853453242"/>
                    </a:ext>
                  </a:extLst>
                </a:gridCol>
                <a:gridCol w="576072">
                  <a:extLst>
                    <a:ext uri="{9D8B030D-6E8A-4147-A177-3AD203B41FA5}">
                      <a16:colId xmlns:a16="http://schemas.microsoft.com/office/drawing/2014/main" val="4266155567"/>
                    </a:ext>
                  </a:extLst>
                </a:gridCol>
                <a:gridCol w="822961">
                  <a:extLst>
                    <a:ext uri="{9D8B030D-6E8A-4147-A177-3AD203B41FA5}">
                      <a16:colId xmlns:a16="http://schemas.microsoft.com/office/drawing/2014/main" val="396358710"/>
                    </a:ext>
                  </a:extLst>
                </a:gridCol>
                <a:gridCol w="246888">
                  <a:extLst>
                    <a:ext uri="{9D8B030D-6E8A-4147-A177-3AD203B41FA5}">
                      <a16:colId xmlns:a16="http://schemas.microsoft.com/office/drawing/2014/main" val="831363773"/>
                    </a:ext>
                  </a:extLst>
                </a:gridCol>
                <a:gridCol w="246888">
                  <a:extLst>
                    <a:ext uri="{9D8B030D-6E8A-4147-A177-3AD203B41FA5}">
                      <a16:colId xmlns:a16="http://schemas.microsoft.com/office/drawing/2014/main" val="4090004653"/>
                    </a:ext>
                  </a:extLst>
                </a:gridCol>
                <a:gridCol w="246888">
                  <a:extLst>
                    <a:ext uri="{9D8B030D-6E8A-4147-A177-3AD203B41FA5}">
                      <a16:colId xmlns:a16="http://schemas.microsoft.com/office/drawing/2014/main" val="2041988260"/>
                    </a:ext>
                  </a:extLst>
                </a:gridCol>
                <a:gridCol w="246888">
                  <a:extLst>
                    <a:ext uri="{9D8B030D-6E8A-4147-A177-3AD203B41FA5}">
                      <a16:colId xmlns:a16="http://schemas.microsoft.com/office/drawing/2014/main" val="3575433687"/>
                    </a:ext>
                  </a:extLst>
                </a:gridCol>
                <a:gridCol w="246888">
                  <a:extLst>
                    <a:ext uri="{9D8B030D-6E8A-4147-A177-3AD203B41FA5}">
                      <a16:colId xmlns:a16="http://schemas.microsoft.com/office/drawing/2014/main" val="2574166579"/>
                    </a:ext>
                  </a:extLst>
                </a:gridCol>
                <a:gridCol w="246888">
                  <a:extLst>
                    <a:ext uri="{9D8B030D-6E8A-4147-A177-3AD203B41FA5}">
                      <a16:colId xmlns:a16="http://schemas.microsoft.com/office/drawing/2014/main" val="3622599537"/>
                    </a:ext>
                  </a:extLst>
                </a:gridCol>
                <a:gridCol w="246888">
                  <a:extLst>
                    <a:ext uri="{9D8B030D-6E8A-4147-A177-3AD203B41FA5}">
                      <a16:colId xmlns:a16="http://schemas.microsoft.com/office/drawing/2014/main" val="2036485553"/>
                    </a:ext>
                  </a:extLst>
                </a:gridCol>
                <a:gridCol w="246888">
                  <a:extLst>
                    <a:ext uri="{9D8B030D-6E8A-4147-A177-3AD203B41FA5}">
                      <a16:colId xmlns:a16="http://schemas.microsoft.com/office/drawing/2014/main" val="3029977485"/>
                    </a:ext>
                  </a:extLst>
                </a:gridCol>
                <a:gridCol w="246888">
                  <a:extLst>
                    <a:ext uri="{9D8B030D-6E8A-4147-A177-3AD203B41FA5}">
                      <a16:colId xmlns:a16="http://schemas.microsoft.com/office/drawing/2014/main" val="2863024125"/>
                    </a:ext>
                  </a:extLst>
                </a:gridCol>
                <a:gridCol w="246888">
                  <a:extLst>
                    <a:ext uri="{9D8B030D-6E8A-4147-A177-3AD203B41FA5}">
                      <a16:colId xmlns:a16="http://schemas.microsoft.com/office/drawing/2014/main" val="1471950708"/>
                    </a:ext>
                  </a:extLst>
                </a:gridCol>
                <a:gridCol w="246888">
                  <a:extLst>
                    <a:ext uri="{9D8B030D-6E8A-4147-A177-3AD203B41FA5}">
                      <a16:colId xmlns:a16="http://schemas.microsoft.com/office/drawing/2014/main" val="2833600990"/>
                    </a:ext>
                  </a:extLst>
                </a:gridCol>
                <a:gridCol w="246888">
                  <a:extLst>
                    <a:ext uri="{9D8B030D-6E8A-4147-A177-3AD203B41FA5}">
                      <a16:colId xmlns:a16="http://schemas.microsoft.com/office/drawing/2014/main" val="3101695779"/>
                    </a:ext>
                  </a:extLst>
                </a:gridCol>
                <a:gridCol w="246888">
                  <a:extLst>
                    <a:ext uri="{9D8B030D-6E8A-4147-A177-3AD203B41FA5}">
                      <a16:colId xmlns:a16="http://schemas.microsoft.com/office/drawing/2014/main" val="2839033331"/>
                    </a:ext>
                  </a:extLst>
                </a:gridCol>
                <a:gridCol w="246888">
                  <a:extLst>
                    <a:ext uri="{9D8B030D-6E8A-4147-A177-3AD203B41FA5}">
                      <a16:colId xmlns:a16="http://schemas.microsoft.com/office/drawing/2014/main" val="344055336"/>
                    </a:ext>
                  </a:extLst>
                </a:gridCol>
                <a:gridCol w="246888">
                  <a:extLst>
                    <a:ext uri="{9D8B030D-6E8A-4147-A177-3AD203B41FA5}">
                      <a16:colId xmlns:a16="http://schemas.microsoft.com/office/drawing/2014/main" val="492943003"/>
                    </a:ext>
                  </a:extLst>
                </a:gridCol>
                <a:gridCol w="246888">
                  <a:extLst>
                    <a:ext uri="{9D8B030D-6E8A-4147-A177-3AD203B41FA5}">
                      <a16:colId xmlns:a16="http://schemas.microsoft.com/office/drawing/2014/main" val="239315795"/>
                    </a:ext>
                  </a:extLst>
                </a:gridCol>
                <a:gridCol w="246888">
                  <a:extLst>
                    <a:ext uri="{9D8B030D-6E8A-4147-A177-3AD203B41FA5}">
                      <a16:colId xmlns:a16="http://schemas.microsoft.com/office/drawing/2014/main" val="956332961"/>
                    </a:ext>
                  </a:extLst>
                </a:gridCol>
                <a:gridCol w="246888">
                  <a:extLst>
                    <a:ext uri="{9D8B030D-6E8A-4147-A177-3AD203B41FA5}">
                      <a16:colId xmlns:a16="http://schemas.microsoft.com/office/drawing/2014/main" val="2618720818"/>
                    </a:ext>
                  </a:extLst>
                </a:gridCol>
                <a:gridCol w="246888">
                  <a:extLst>
                    <a:ext uri="{9D8B030D-6E8A-4147-A177-3AD203B41FA5}">
                      <a16:colId xmlns:a16="http://schemas.microsoft.com/office/drawing/2014/main" val="2082910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848158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09/18/2026 15:21:46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09/18/2026 15:21:46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79122258"/>
                  </a:ext>
                </a:extLst>
              </a:tr>
            </a:tbl>
          </a:graphicData>
        </a:graphic>
      </p:graphicFrame>
      <p:sp>
        <p:nvSpPr>
          <p:cNvPr id="4" name="Text Placeholder 3">
            <a:extLst>
              <a:ext uri="{FF2B5EF4-FFF2-40B4-BE49-F238E27FC236}">
                <a16:creationId xmlns:a16="http://schemas.microsoft.com/office/drawing/2014/main" id="{C281C1CF-2585-4018-A6FE-C48010815334}"/>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877963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435D2-6331-4A6B-ACBF-6C77972CC858}"/>
              </a:ext>
            </a:extLst>
          </p:cNvPr>
          <p:cNvSpPr>
            <a:spLocks noGrp="1"/>
          </p:cNvSpPr>
          <p:nvPr>
            <p:ph type="title"/>
          </p:nvPr>
        </p:nvSpPr>
        <p:spPr/>
        <p:txBody>
          <a:bodyPr/>
          <a:lstStyle/>
          <a:p>
            <a:r>
              <a:rPr lang="en-US"/>
              <a:t>Instagram Posts Table | GAMESCOM - 4 of 9</a:t>
            </a:r>
          </a:p>
        </p:txBody>
      </p:sp>
      <p:graphicFrame>
        <p:nvGraphicFramePr>
          <p:cNvPr id="5" name="Table Placeholder 4">
            <a:extLst>
              <a:ext uri="{FF2B5EF4-FFF2-40B4-BE49-F238E27FC236}">
                <a16:creationId xmlns:a16="http://schemas.microsoft.com/office/drawing/2014/main" id="{2D147340-0F6C-48F9-83AA-4A1C02F27320}"/>
              </a:ext>
            </a:extLst>
          </p:cNvPr>
          <p:cNvGraphicFramePr>
            <a:graphicFrameLocks noGrp="1"/>
          </p:cNvGraphicFramePr>
          <p:nvPr>
            <p:ph type="tbl" sz="quarter" idx="13"/>
            <p:extLst>
              <p:ext uri="{D42A27DB-BD31-4B8C-83A1-F6EECF244321}">
                <p14:modId xmlns:p14="http://schemas.microsoft.com/office/powerpoint/2010/main" val="1855661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946625762"/>
                    </a:ext>
                  </a:extLst>
                </a:gridCol>
                <a:gridCol w="576072">
                  <a:extLst>
                    <a:ext uri="{9D8B030D-6E8A-4147-A177-3AD203B41FA5}">
                      <a16:colId xmlns:a16="http://schemas.microsoft.com/office/drawing/2014/main" val="3515871729"/>
                    </a:ext>
                  </a:extLst>
                </a:gridCol>
                <a:gridCol w="822961">
                  <a:extLst>
                    <a:ext uri="{9D8B030D-6E8A-4147-A177-3AD203B41FA5}">
                      <a16:colId xmlns:a16="http://schemas.microsoft.com/office/drawing/2014/main" val="2098011718"/>
                    </a:ext>
                  </a:extLst>
                </a:gridCol>
                <a:gridCol w="246888">
                  <a:extLst>
                    <a:ext uri="{9D8B030D-6E8A-4147-A177-3AD203B41FA5}">
                      <a16:colId xmlns:a16="http://schemas.microsoft.com/office/drawing/2014/main" val="3435088416"/>
                    </a:ext>
                  </a:extLst>
                </a:gridCol>
                <a:gridCol w="246888">
                  <a:extLst>
                    <a:ext uri="{9D8B030D-6E8A-4147-A177-3AD203B41FA5}">
                      <a16:colId xmlns:a16="http://schemas.microsoft.com/office/drawing/2014/main" val="3846781319"/>
                    </a:ext>
                  </a:extLst>
                </a:gridCol>
                <a:gridCol w="246888">
                  <a:extLst>
                    <a:ext uri="{9D8B030D-6E8A-4147-A177-3AD203B41FA5}">
                      <a16:colId xmlns:a16="http://schemas.microsoft.com/office/drawing/2014/main" val="2530512597"/>
                    </a:ext>
                  </a:extLst>
                </a:gridCol>
                <a:gridCol w="246888">
                  <a:extLst>
                    <a:ext uri="{9D8B030D-6E8A-4147-A177-3AD203B41FA5}">
                      <a16:colId xmlns:a16="http://schemas.microsoft.com/office/drawing/2014/main" val="4177545300"/>
                    </a:ext>
                  </a:extLst>
                </a:gridCol>
                <a:gridCol w="246888">
                  <a:extLst>
                    <a:ext uri="{9D8B030D-6E8A-4147-A177-3AD203B41FA5}">
                      <a16:colId xmlns:a16="http://schemas.microsoft.com/office/drawing/2014/main" val="2384468380"/>
                    </a:ext>
                  </a:extLst>
                </a:gridCol>
                <a:gridCol w="246888">
                  <a:extLst>
                    <a:ext uri="{9D8B030D-6E8A-4147-A177-3AD203B41FA5}">
                      <a16:colId xmlns:a16="http://schemas.microsoft.com/office/drawing/2014/main" val="985875422"/>
                    </a:ext>
                  </a:extLst>
                </a:gridCol>
                <a:gridCol w="246888">
                  <a:extLst>
                    <a:ext uri="{9D8B030D-6E8A-4147-A177-3AD203B41FA5}">
                      <a16:colId xmlns:a16="http://schemas.microsoft.com/office/drawing/2014/main" val="663187975"/>
                    </a:ext>
                  </a:extLst>
                </a:gridCol>
                <a:gridCol w="246888">
                  <a:extLst>
                    <a:ext uri="{9D8B030D-6E8A-4147-A177-3AD203B41FA5}">
                      <a16:colId xmlns:a16="http://schemas.microsoft.com/office/drawing/2014/main" val="1489892091"/>
                    </a:ext>
                  </a:extLst>
                </a:gridCol>
                <a:gridCol w="246888">
                  <a:extLst>
                    <a:ext uri="{9D8B030D-6E8A-4147-A177-3AD203B41FA5}">
                      <a16:colId xmlns:a16="http://schemas.microsoft.com/office/drawing/2014/main" val="2836754131"/>
                    </a:ext>
                  </a:extLst>
                </a:gridCol>
                <a:gridCol w="246888">
                  <a:extLst>
                    <a:ext uri="{9D8B030D-6E8A-4147-A177-3AD203B41FA5}">
                      <a16:colId xmlns:a16="http://schemas.microsoft.com/office/drawing/2014/main" val="1401100693"/>
                    </a:ext>
                  </a:extLst>
                </a:gridCol>
                <a:gridCol w="246888">
                  <a:extLst>
                    <a:ext uri="{9D8B030D-6E8A-4147-A177-3AD203B41FA5}">
                      <a16:colId xmlns:a16="http://schemas.microsoft.com/office/drawing/2014/main" val="4078968786"/>
                    </a:ext>
                  </a:extLst>
                </a:gridCol>
                <a:gridCol w="246888">
                  <a:extLst>
                    <a:ext uri="{9D8B030D-6E8A-4147-A177-3AD203B41FA5}">
                      <a16:colId xmlns:a16="http://schemas.microsoft.com/office/drawing/2014/main" val="530797895"/>
                    </a:ext>
                  </a:extLst>
                </a:gridCol>
                <a:gridCol w="246888">
                  <a:extLst>
                    <a:ext uri="{9D8B030D-6E8A-4147-A177-3AD203B41FA5}">
                      <a16:colId xmlns:a16="http://schemas.microsoft.com/office/drawing/2014/main" val="978122135"/>
                    </a:ext>
                  </a:extLst>
                </a:gridCol>
                <a:gridCol w="246888">
                  <a:extLst>
                    <a:ext uri="{9D8B030D-6E8A-4147-A177-3AD203B41FA5}">
                      <a16:colId xmlns:a16="http://schemas.microsoft.com/office/drawing/2014/main" val="2155633273"/>
                    </a:ext>
                  </a:extLst>
                </a:gridCol>
                <a:gridCol w="246888">
                  <a:extLst>
                    <a:ext uri="{9D8B030D-6E8A-4147-A177-3AD203B41FA5}">
                      <a16:colId xmlns:a16="http://schemas.microsoft.com/office/drawing/2014/main" val="211535907"/>
                    </a:ext>
                  </a:extLst>
                </a:gridCol>
                <a:gridCol w="246888">
                  <a:extLst>
                    <a:ext uri="{9D8B030D-6E8A-4147-A177-3AD203B41FA5}">
                      <a16:colId xmlns:a16="http://schemas.microsoft.com/office/drawing/2014/main" val="1204234125"/>
                    </a:ext>
                  </a:extLst>
                </a:gridCol>
                <a:gridCol w="246888">
                  <a:extLst>
                    <a:ext uri="{9D8B030D-6E8A-4147-A177-3AD203B41FA5}">
                      <a16:colId xmlns:a16="http://schemas.microsoft.com/office/drawing/2014/main" val="3296694801"/>
                    </a:ext>
                  </a:extLst>
                </a:gridCol>
                <a:gridCol w="246888">
                  <a:extLst>
                    <a:ext uri="{9D8B030D-6E8A-4147-A177-3AD203B41FA5}">
                      <a16:colId xmlns:a16="http://schemas.microsoft.com/office/drawing/2014/main" val="1093442717"/>
                    </a:ext>
                  </a:extLst>
                </a:gridCol>
                <a:gridCol w="246888">
                  <a:extLst>
                    <a:ext uri="{9D8B030D-6E8A-4147-A177-3AD203B41FA5}">
                      <a16:colId xmlns:a16="http://schemas.microsoft.com/office/drawing/2014/main" val="3693975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103223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09/15/2026 14:38:37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09/15/2026 14:38:37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09456048"/>
                  </a:ext>
                </a:extLst>
              </a:tr>
            </a:tbl>
          </a:graphicData>
        </a:graphic>
      </p:graphicFrame>
      <p:sp>
        <p:nvSpPr>
          <p:cNvPr id="4" name="Text Placeholder 3">
            <a:extLst>
              <a:ext uri="{FF2B5EF4-FFF2-40B4-BE49-F238E27FC236}">
                <a16:creationId xmlns:a16="http://schemas.microsoft.com/office/drawing/2014/main" id="{2D9BCF94-7940-4D95-BC89-624B6EB2A49F}"/>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749509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C6570-2C20-4FD9-9E37-D2040FA93290}"/>
              </a:ext>
            </a:extLst>
          </p:cNvPr>
          <p:cNvSpPr>
            <a:spLocks noGrp="1"/>
          </p:cNvSpPr>
          <p:nvPr>
            <p:ph type="title"/>
          </p:nvPr>
        </p:nvSpPr>
        <p:spPr/>
        <p:txBody>
          <a:bodyPr/>
          <a:lstStyle/>
          <a:p>
            <a:r>
              <a:rPr lang="en-US"/>
              <a:t>Instagram Posts Table | GAMESCOM - 5 of 9</a:t>
            </a:r>
          </a:p>
        </p:txBody>
      </p:sp>
      <p:graphicFrame>
        <p:nvGraphicFramePr>
          <p:cNvPr id="5" name="Table Placeholder 4">
            <a:extLst>
              <a:ext uri="{FF2B5EF4-FFF2-40B4-BE49-F238E27FC236}">
                <a16:creationId xmlns:a16="http://schemas.microsoft.com/office/drawing/2014/main" id="{0A564CB3-39EF-4406-8EBB-494D0C684966}"/>
              </a:ext>
            </a:extLst>
          </p:cNvPr>
          <p:cNvGraphicFramePr>
            <a:graphicFrameLocks noGrp="1"/>
          </p:cNvGraphicFramePr>
          <p:nvPr>
            <p:ph type="tbl" sz="quarter" idx="13"/>
            <p:extLst>
              <p:ext uri="{D42A27DB-BD31-4B8C-83A1-F6EECF244321}">
                <p14:modId xmlns:p14="http://schemas.microsoft.com/office/powerpoint/2010/main" val="74428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4109780553"/>
                    </a:ext>
                  </a:extLst>
                </a:gridCol>
                <a:gridCol w="576072">
                  <a:extLst>
                    <a:ext uri="{9D8B030D-6E8A-4147-A177-3AD203B41FA5}">
                      <a16:colId xmlns:a16="http://schemas.microsoft.com/office/drawing/2014/main" val="3265296003"/>
                    </a:ext>
                  </a:extLst>
                </a:gridCol>
                <a:gridCol w="822961">
                  <a:extLst>
                    <a:ext uri="{9D8B030D-6E8A-4147-A177-3AD203B41FA5}">
                      <a16:colId xmlns:a16="http://schemas.microsoft.com/office/drawing/2014/main" val="1097957570"/>
                    </a:ext>
                  </a:extLst>
                </a:gridCol>
                <a:gridCol w="246888">
                  <a:extLst>
                    <a:ext uri="{9D8B030D-6E8A-4147-A177-3AD203B41FA5}">
                      <a16:colId xmlns:a16="http://schemas.microsoft.com/office/drawing/2014/main" val="363417257"/>
                    </a:ext>
                  </a:extLst>
                </a:gridCol>
                <a:gridCol w="246888">
                  <a:extLst>
                    <a:ext uri="{9D8B030D-6E8A-4147-A177-3AD203B41FA5}">
                      <a16:colId xmlns:a16="http://schemas.microsoft.com/office/drawing/2014/main" val="2196672072"/>
                    </a:ext>
                  </a:extLst>
                </a:gridCol>
                <a:gridCol w="246888">
                  <a:extLst>
                    <a:ext uri="{9D8B030D-6E8A-4147-A177-3AD203B41FA5}">
                      <a16:colId xmlns:a16="http://schemas.microsoft.com/office/drawing/2014/main" val="2518928160"/>
                    </a:ext>
                  </a:extLst>
                </a:gridCol>
                <a:gridCol w="246888">
                  <a:extLst>
                    <a:ext uri="{9D8B030D-6E8A-4147-A177-3AD203B41FA5}">
                      <a16:colId xmlns:a16="http://schemas.microsoft.com/office/drawing/2014/main" val="2898446208"/>
                    </a:ext>
                  </a:extLst>
                </a:gridCol>
                <a:gridCol w="246888">
                  <a:extLst>
                    <a:ext uri="{9D8B030D-6E8A-4147-A177-3AD203B41FA5}">
                      <a16:colId xmlns:a16="http://schemas.microsoft.com/office/drawing/2014/main" val="786300154"/>
                    </a:ext>
                  </a:extLst>
                </a:gridCol>
                <a:gridCol w="246888">
                  <a:extLst>
                    <a:ext uri="{9D8B030D-6E8A-4147-A177-3AD203B41FA5}">
                      <a16:colId xmlns:a16="http://schemas.microsoft.com/office/drawing/2014/main" val="1524254565"/>
                    </a:ext>
                  </a:extLst>
                </a:gridCol>
                <a:gridCol w="246888">
                  <a:extLst>
                    <a:ext uri="{9D8B030D-6E8A-4147-A177-3AD203B41FA5}">
                      <a16:colId xmlns:a16="http://schemas.microsoft.com/office/drawing/2014/main" val="88930253"/>
                    </a:ext>
                  </a:extLst>
                </a:gridCol>
                <a:gridCol w="246888">
                  <a:extLst>
                    <a:ext uri="{9D8B030D-6E8A-4147-A177-3AD203B41FA5}">
                      <a16:colId xmlns:a16="http://schemas.microsoft.com/office/drawing/2014/main" val="2950878212"/>
                    </a:ext>
                  </a:extLst>
                </a:gridCol>
                <a:gridCol w="246888">
                  <a:extLst>
                    <a:ext uri="{9D8B030D-6E8A-4147-A177-3AD203B41FA5}">
                      <a16:colId xmlns:a16="http://schemas.microsoft.com/office/drawing/2014/main" val="499490432"/>
                    </a:ext>
                  </a:extLst>
                </a:gridCol>
                <a:gridCol w="246888">
                  <a:extLst>
                    <a:ext uri="{9D8B030D-6E8A-4147-A177-3AD203B41FA5}">
                      <a16:colId xmlns:a16="http://schemas.microsoft.com/office/drawing/2014/main" val="2294743847"/>
                    </a:ext>
                  </a:extLst>
                </a:gridCol>
                <a:gridCol w="246888">
                  <a:extLst>
                    <a:ext uri="{9D8B030D-6E8A-4147-A177-3AD203B41FA5}">
                      <a16:colId xmlns:a16="http://schemas.microsoft.com/office/drawing/2014/main" val="1585119491"/>
                    </a:ext>
                  </a:extLst>
                </a:gridCol>
                <a:gridCol w="246888">
                  <a:extLst>
                    <a:ext uri="{9D8B030D-6E8A-4147-A177-3AD203B41FA5}">
                      <a16:colId xmlns:a16="http://schemas.microsoft.com/office/drawing/2014/main" val="3434831369"/>
                    </a:ext>
                  </a:extLst>
                </a:gridCol>
                <a:gridCol w="246888">
                  <a:extLst>
                    <a:ext uri="{9D8B030D-6E8A-4147-A177-3AD203B41FA5}">
                      <a16:colId xmlns:a16="http://schemas.microsoft.com/office/drawing/2014/main" val="3539858055"/>
                    </a:ext>
                  </a:extLst>
                </a:gridCol>
                <a:gridCol w="246888">
                  <a:extLst>
                    <a:ext uri="{9D8B030D-6E8A-4147-A177-3AD203B41FA5}">
                      <a16:colId xmlns:a16="http://schemas.microsoft.com/office/drawing/2014/main" val="1853136303"/>
                    </a:ext>
                  </a:extLst>
                </a:gridCol>
                <a:gridCol w="246888">
                  <a:extLst>
                    <a:ext uri="{9D8B030D-6E8A-4147-A177-3AD203B41FA5}">
                      <a16:colId xmlns:a16="http://schemas.microsoft.com/office/drawing/2014/main" val="589173694"/>
                    </a:ext>
                  </a:extLst>
                </a:gridCol>
                <a:gridCol w="246888">
                  <a:extLst>
                    <a:ext uri="{9D8B030D-6E8A-4147-A177-3AD203B41FA5}">
                      <a16:colId xmlns:a16="http://schemas.microsoft.com/office/drawing/2014/main" val="1765671438"/>
                    </a:ext>
                  </a:extLst>
                </a:gridCol>
                <a:gridCol w="246888">
                  <a:extLst>
                    <a:ext uri="{9D8B030D-6E8A-4147-A177-3AD203B41FA5}">
                      <a16:colId xmlns:a16="http://schemas.microsoft.com/office/drawing/2014/main" val="2115590640"/>
                    </a:ext>
                  </a:extLst>
                </a:gridCol>
                <a:gridCol w="246888">
                  <a:extLst>
                    <a:ext uri="{9D8B030D-6E8A-4147-A177-3AD203B41FA5}">
                      <a16:colId xmlns:a16="http://schemas.microsoft.com/office/drawing/2014/main" val="1069815564"/>
                    </a:ext>
                  </a:extLst>
                </a:gridCol>
                <a:gridCol w="246888">
                  <a:extLst>
                    <a:ext uri="{9D8B030D-6E8A-4147-A177-3AD203B41FA5}">
                      <a16:colId xmlns:a16="http://schemas.microsoft.com/office/drawing/2014/main" val="2330275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47610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09/14/2026 15:31:35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09/14/2026 15:31:35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gamescom asia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60308395"/>
                  </a:ext>
                </a:extLst>
              </a:tr>
            </a:tbl>
          </a:graphicData>
        </a:graphic>
      </p:graphicFrame>
      <p:sp>
        <p:nvSpPr>
          <p:cNvPr id="4" name="Text Placeholder 3">
            <a:extLst>
              <a:ext uri="{FF2B5EF4-FFF2-40B4-BE49-F238E27FC236}">
                <a16:creationId xmlns:a16="http://schemas.microsoft.com/office/drawing/2014/main" id="{9692FD27-4202-4670-ABFC-F09D6B0D0FFD}"/>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913816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515CD-6FF2-4C4C-A5FA-25F6C815ADB4}"/>
              </a:ext>
            </a:extLst>
          </p:cNvPr>
          <p:cNvSpPr>
            <a:spLocks noGrp="1"/>
          </p:cNvSpPr>
          <p:nvPr>
            <p:ph type="title"/>
          </p:nvPr>
        </p:nvSpPr>
        <p:spPr/>
        <p:txBody>
          <a:bodyPr/>
          <a:lstStyle/>
          <a:p>
            <a:r>
              <a:rPr lang="en-US"/>
              <a:t>Instagram Posts Table | GAMESCOM - 6 of 9</a:t>
            </a:r>
          </a:p>
        </p:txBody>
      </p:sp>
      <p:graphicFrame>
        <p:nvGraphicFramePr>
          <p:cNvPr id="5" name="Table Placeholder 4">
            <a:extLst>
              <a:ext uri="{FF2B5EF4-FFF2-40B4-BE49-F238E27FC236}">
                <a16:creationId xmlns:a16="http://schemas.microsoft.com/office/drawing/2014/main" id="{280583FC-8EE4-49B7-9186-0082E2251BA7}"/>
              </a:ext>
            </a:extLst>
          </p:cNvPr>
          <p:cNvGraphicFramePr>
            <a:graphicFrameLocks noGrp="1"/>
          </p:cNvGraphicFramePr>
          <p:nvPr>
            <p:ph type="tbl" sz="quarter" idx="13"/>
            <p:extLst>
              <p:ext uri="{D42A27DB-BD31-4B8C-83A1-F6EECF244321}">
                <p14:modId xmlns:p14="http://schemas.microsoft.com/office/powerpoint/2010/main" val="1919879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070851388"/>
                    </a:ext>
                  </a:extLst>
                </a:gridCol>
                <a:gridCol w="576072">
                  <a:extLst>
                    <a:ext uri="{9D8B030D-6E8A-4147-A177-3AD203B41FA5}">
                      <a16:colId xmlns:a16="http://schemas.microsoft.com/office/drawing/2014/main" val="1872655846"/>
                    </a:ext>
                  </a:extLst>
                </a:gridCol>
                <a:gridCol w="822961">
                  <a:extLst>
                    <a:ext uri="{9D8B030D-6E8A-4147-A177-3AD203B41FA5}">
                      <a16:colId xmlns:a16="http://schemas.microsoft.com/office/drawing/2014/main" val="1599901911"/>
                    </a:ext>
                  </a:extLst>
                </a:gridCol>
                <a:gridCol w="246888">
                  <a:extLst>
                    <a:ext uri="{9D8B030D-6E8A-4147-A177-3AD203B41FA5}">
                      <a16:colId xmlns:a16="http://schemas.microsoft.com/office/drawing/2014/main" val="2057064130"/>
                    </a:ext>
                  </a:extLst>
                </a:gridCol>
                <a:gridCol w="246888">
                  <a:extLst>
                    <a:ext uri="{9D8B030D-6E8A-4147-A177-3AD203B41FA5}">
                      <a16:colId xmlns:a16="http://schemas.microsoft.com/office/drawing/2014/main" val="3026458045"/>
                    </a:ext>
                  </a:extLst>
                </a:gridCol>
                <a:gridCol w="246888">
                  <a:extLst>
                    <a:ext uri="{9D8B030D-6E8A-4147-A177-3AD203B41FA5}">
                      <a16:colId xmlns:a16="http://schemas.microsoft.com/office/drawing/2014/main" val="576854349"/>
                    </a:ext>
                  </a:extLst>
                </a:gridCol>
                <a:gridCol w="246888">
                  <a:extLst>
                    <a:ext uri="{9D8B030D-6E8A-4147-A177-3AD203B41FA5}">
                      <a16:colId xmlns:a16="http://schemas.microsoft.com/office/drawing/2014/main" val="2590883076"/>
                    </a:ext>
                  </a:extLst>
                </a:gridCol>
                <a:gridCol w="246888">
                  <a:extLst>
                    <a:ext uri="{9D8B030D-6E8A-4147-A177-3AD203B41FA5}">
                      <a16:colId xmlns:a16="http://schemas.microsoft.com/office/drawing/2014/main" val="2741441547"/>
                    </a:ext>
                  </a:extLst>
                </a:gridCol>
                <a:gridCol w="246888">
                  <a:extLst>
                    <a:ext uri="{9D8B030D-6E8A-4147-A177-3AD203B41FA5}">
                      <a16:colId xmlns:a16="http://schemas.microsoft.com/office/drawing/2014/main" val="2835759528"/>
                    </a:ext>
                  </a:extLst>
                </a:gridCol>
                <a:gridCol w="246888">
                  <a:extLst>
                    <a:ext uri="{9D8B030D-6E8A-4147-A177-3AD203B41FA5}">
                      <a16:colId xmlns:a16="http://schemas.microsoft.com/office/drawing/2014/main" val="1483800633"/>
                    </a:ext>
                  </a:extLst>
                </a:gridCol>
                <a:gridCol w="246888">
                  <a:extLst>
                    <a:ext uri="{9D8B030D-6E8A-4147-A177-3AD203B41FA5}">
                      <a16:colId xmlns:a16="http://schemas.microsoft.com/office/drawing/2014/main" val="4214368639"/>
                    </a:ext>
                  </a:extLst>
                </a:gridCol>
                <a:gridCol w="246888">
                  <a:extLst>
                    <a:ext uri="{9D8B030D-6E8A-4147-A177-3AD203B41FA5}">
                      <a16:colId xmlns:a16="http://schemas.microsoft.com/office/drawing/2014/main" val="3235801651"/>
                    </a:ext>
                  </a:extLst>
                </a:gridCol>
                <a:gridCol w="246888">
                  <a:extLst>
                    <a:ext uri="{9D8B030D-6E8A-4147-A177-3AD203B41FA5}">
                      <a16:colId xmlns:a16="http://schemas.microsoft.com/office/drawing/2014/main" val="399170428"/>
                    </a:ext>
                  </a:extLst>
                </a:gridCol>
                <a:gridCol w="246888">
                  <a:extLst>
                    <a:ext uri="{9D8B030D-6E8A-4147-A177-3AD203B41FA5}">
                      <a16:colId xmlns:a16="http://schemas.microsoft.com/office/drawing/2014/main" val="1086765047"/>
                    </a:ext>
                  </a:extLst>
                </a:gridCol>
                <a:gridCol w="246888">
                  <a:extLst>
                    <a:ext uri="{9D8B030D-6E8A-4147-A177-3AD203B41FA5}">
                      <a16:colId xmlns:a16="http://schemas.microsoft.com/office/drawing/2014/main" val="2476965765"/>
                    </a:ext>
                  </a:extLst>
                </a:gridCol>
                <a:gridCol w="246888">
                  <a:extLst>
                    <a:ext uri="{9D8B030D-6E8A-4147-A177-3AD203B41FA5}">
                      <a16:colId xmlns:a16="http://schemas.microsoft.com/office/drawing/2014/main" val="3482360098"/>
                    </a:ext>
                  </a:extLst>
                </a:gridCol>
                <a:gridCol w="246888">
                  <a:extLst>
                    <a:ext uri="{9D8B030D-6E8A-4147-A177-3AD203B41FA5}">
                      <a16:colId xmlns:a16="http://schemas.microsoft.com/office/drawing/2014/main" val="3201206337"/>
                    </a:ext>
                  </a:extLst>
                </a:gridCol>
                <a:gridCol w="246888">
                  <a:extLst>
                    <a:ext uri="{9D8B030D-6E8A-4147-A177-3AD203B41FA5}">
                      <a16:colId xmlns:a16="http://schemas.microsoft.com/office/drawing/2014/main" val="3100375833"/>
                    </a:ext>
                  </a:extLst>
                </a:gridCol>
                <a:gridCol w="246888">
                  <a:extLst>
                    <a:ext uri="{9D8B030D-6E8A-4147-A177-3AD203B41FA5}">
                      <a16:colId xmlns:a16="http://schemas.microsoft.com/office/drawing/2014/main" val="653280648"/>
                    </a:ext>
                  </a:extLst>
                </a:gridCol>
                <a:gridCol w="246888">
                  <a:extLst>
                    <a:ext uri="{9D8B030D-6E8A-4147-A177-3AD203B41FA5}">
                      <a16:colId xmlns:a16="http://schemas.microsoft.com/office/drawing/2014/main" val="388961520"/>
                    </a:ext>
                  </a:extLst>
                </a:gridCol>
                <a:gridCol w="246888">
                  <a:extLst>
                    <a:ext uri="{9D8B030D-6E8A-4147-A177-3AD203B41FA5}">
                      <a16:colId xmlns:a16="http://schemas.microsoft.com/office/drawing/2014/main" val="208441737"/>
                    </a:ext>
                  </a:extLst>
                </a:gridCol>
                <a:gridCol w="246888">
                  <a:extLst>
                    <a:ext uri="{9D8B030D-6E8A-4147-A177-3AD203B41FA5}">
                      <a16:colId xmlns:a16="http://schemas.microsoft.com/office/drawing/2014/main" val="3399395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334872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09/11/2026 15:23:25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09/11/2026 15:23:25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88434984"/>
                  </a:ext>
                </a:extLst>
              </a:tr>
            </a:tbl>
          </a:graphicData>
        </a:graphic>
      </p:graphicFrame>
      <p:sp>
        <p:nvSpPr>
          <p:cNvPr id="4" name="Text Placeholder 3">
            <a:extLst>
              <a:ext uri="{FF2B5EF4-FFF2-40B4-BE49-F238E27FC236}">
                <a16:creationId xmlns:a16="http://schemas.microsoft.com/office/drawing/2014/main" id="{EFF3ACDC-A4E1-4054-B0E7-63D7BF561138}"/>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883940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F6F90-9A68-4042-B58B-59B5B3D83519}"/>
              </a:ext>
            </a:extLst>
          </p:cNvPr>
          <p:cNvSpPr>
            <a:spLocks noGrp="1"/>
          </p:cNvSpPr>
          <p:nvPr>
            <p:ph type="title"/>
          </p:nvPr>
        </p:nvSpPr>
        <p:spPr/>
        <p:txBody>
          <a:bodyPr/>
          <a:lstStyle/>
          <a:p>
            <a:r>
              <a:rPr lang="en-US"/>
              <a:t>Instagram Posts Table | GAMESCOM - 7 of 9</a:t>
            </a:r>
          </a:p>
        </p:txBody>
      </p:sp>
      <p:graphicFrame>
        <p:nvGraphicFramePr>
          <p:cNvPr id="5" name="Table Placeholder 4">
            <a:extLst>
              <a:ext uri="{FF2B5EF4-FFF2-40B4-BE49-F238E27FC236}">
                <a16:creationId xmlns:a16="http://schemas.microsoft.com/office/drawing/2014/main" id="{9F407DAE-7C4E-40B2-8A83-BF5004C0C173}"/>
              </a:ext>
            </a:extLst>
          </p:cNvPr>
          <p:cNvGraphicFramePr>
            <a:graphicFrameLocks noGrp="1"/>
          </p:cNvGraphicFramePr>
          <p:nvPr>
            <p:ph type="tbl" sz="quarter" idx="13"/>
            <p:extLst>
              <p:ext uri="{D42A27DB-BD31-4B8C-83A1-F6EECF244321}">
                <p14:modId xmlns:p14="http://schemas.microsoft.com/office/powerpoint/2010/main" val="336919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524618547"/>
                    </a:ext>
                  </a:extLst>
                </a:gridCol>
                <a:gridCol w="576072">
                  <a:extLst>
                    <a:ext uri="{9D8B030D-6E8A-4147-A177-3AD203B41FA5}">
                      <a16:colId xmlns:a16="http://schemas.microsoft.com/office/drawing/2014/main" val="479344991"/>
                    </a:ext>
                  </a:extLst>
                </a:gridCol>
                <a:gridCol w="822961">
                  <a:extLst>
                    <a:ext uri="{9D8B030D-6E8A-4147-A177-3AD203B41FA5}">
                      <a16:colId xmlns:a16="http://schemas.microsoft.com/office/drawing/2014/main" val="4043660355"/>
                    </a:ext>
                  </a:extLst>
                </a:gridCol>
                <a:gridCol w="246888">
                  <a:extLst>
                    <a:ext uri="{9D8B030D-6E8A-4147-A177-3AD203B41FA5}">
                      <a16:colId xmlns:a16="http://schemas.microsoft.com/office/drawing/2014/main" val="1088809131"/>
                    </a:ext>
                  </a:extLst>
                </a:gridCol>
                <a:gridCol w="246888">
                  <a:extLst>
                    <a:ext uri="{9D8B030D-6E8A-4147-A177-3AD203B41FA5}">
                      <a16:colId xmlns:a16="http://schemas.microsoft.com/office/drawing/2014/main" val="1298701965"/>
                    </a:ext>
                  </a:extLst>
                </a:gridCol>
                <a:gridCol w="246888">
                  <a:extLst>
                    <a:ext uri="{9D8B030D-6E8A-4147-A177-3AD203B41FA5}">
                      <a16:colId xmlns:a16="http://schemas.microsoft.com/office/drawing/2014/main" val="42890852"/>
                    </a:ext>
                  </a:extLst>
                </a:gridCol>
                <a:gridCol w="246888">
                  <a:extLst>
                    <a:ext uri="{9D8B030D-6E8A-4147-A177-3AD203B41FA5}">
                      <a16:colId xmlns:a16="http://schemas.microsoft.com/office/drawing/2014/main" val="2145944092"/>
                    </a:ext>
                  </a:extLst>
                </a:gridCol>
                <a:gridCol w="246888">
                  <a:extLst>
                    <a:ext uri="{9D8B030D-6E8A-4147-A177-3AD203B41FA5}">
                      <a16:colId xmlns:a16="http://schemas.microsoft.com/office/drawing/2014/main" val="3666046164"/>
                    </a:ext>
                  </a:extLst>
                </a:gridCol>
                <a:gridCol w="246888">
                  <a:extLst>
                    <a:ext uri="{9D8B030D-6E8A-4147-A177-3AD203B41FA5}">
                      <a16:colId xmlns:a16="http://schemas.microsoft.com/office/drawing/2014/main" val="3753232416"/>
                    </a:ext>
                  </a:extLst>
                </a:gridCol>
                <a:gridCol w="246888">
                  <a:extLst>
                    <a:ext uri="{9D8B030D-6E8A-4147-A177-3AD203B41FA5}">
                      <a16:colId xmlns:a16="http://schemas.microsoft.com/office/drawing/2014/main" val="1794588947"/>
                    </a:ext>
                  </a:extLst>
                </a:gridCol>
                <a:gridCol w="246888">
                  <a:extLst>
                    <a:ext uri="{9D8B030D-6E8A-4147-A177-3AD203B41FA5}">
                      <a16:colId xmlns:a16="http://schemas.microsoft.com/office/drawing/2014/main" val="3693794494"/>
                    </a:ext>
                  </a:extLst>
                </a:gridCol>
                <a:gridCol w="246888">
                  <a:extLst>
                    <a:ext uri="{9D8B030D-6E8A-4147-A177-3AD203B41FA5}">
                      <a16:colId xmlns:a16="http://schemas.microsoft.com/office/drawing/2014/main" val="3242172292"/>
                    </a:ext>
                  </a:extLst>
                </a:gridCol>
                <a:gridCol w="246888">
                  <a:extLst>
                    <a:ext uri="{9D8B030D-6E8A-4147-A177-3AD203B41FA5}">
                      <a16:colId xmlns:a16="http://schemas.microsoft.com/office/drawing/2014/main" val="616137688"/>
                    </a:ext>
                  </a:extLst>
                </a:gridCol>
                <a:gridCol w="246888">
                  <a:extLst>
                    <a:ext uri="{9D8B030D-6E8A-4147-A177-3AD203B41FA5}">
                      <a16:colId xmlns:a16="http://schemas.microsoft.com/office/drawing/2014/main" val="2035750629"/>
                    </a:ext>
                  </a:extLst>
                </a:gridCol>
                <a:gridCol w="246888">
                  <a:extLst>
                    <a:ext uri="{9D8B030D-6E8A-4147-A177-3AD203B41FA5}">
                      <a16:colId xmlns:a16="http://schemas.microsoft.com/office/drawing/2014/main" val="1790470313"/>
                    </a:ext>
                  </a:extLst>
                </a:gridCol>
                <a:gridCol w="246888">
                  <a:extLst>
                    <a:ext uri="{9D8B030D-6E8A-4147-A177-3AD203B41FA5}">
                      <a16:colId xmlns:a16="http://schemas.microsoft.com/office/drawing/2014/main" val="3599819831"/>
                    </a:ext>
                  </a:extLst>
                </a:gridCol>
                <a:gridCol w="246888">
                  <a:extLst>
                    <a:ext uri="{9D8B030D-6E8A-4147-A177-3AD203B41FA5}">
                      <a16:colId xmlns:a16="http://schemas.microsoft.com/office/drawing/2014/main" val="3609803045"/>
                    </a:ext>
                  </a:extLst>
                </a:gridCol>
                <a:gridCol w="246888">
                  <a:extLst>
                    <a:ext uri="{9D8B030D-6E8A-4147-A177-3AD203B41FA5}">
                      <a16:colId xmlns:a16="http://schemas.microsoft.com/office/drawing/2014/main" val="245107073"/>
                    </a:ext>
                  </a:extLst>
                </a:gridCol>
                <a:gridCol w="246888">
                  <a:extLst>
                    <a:ext uri="{9D8B030D-6E8A-4147-A177-3AD203B41FA5}">
                      <a16:colId xmlns:a16="http://schemas.microsoft.com/office/drawing/2014/main" val="1681423038"/>
                    </a:ext>
                  </a:extLst>
                </a:gridCol>
                <a:gridCol w="246888">
                  <a:extLst>
                    <a:ext uri="{9D8B030D-6E8A-4147-A177-3AD203B41FA5}">
                      <a16:colId xmlns:a16="http://schemas.microsoft.com/office/drawing/2014/main" val="658906936"/>
                    </a:ext>
                  </a:extLst>
                </a:gridCol>
                <a:gridCol w="246888">
                  <a:extLst>
                    <a:ext uri="{9D8B030D-6E8A-4147-A177-3AD203B41FA5}">
                      <a16:colId xmlns:a16="http://schemas.microsoft.com/office/drawing/2014/main" val="782119331"/>
                    </a:ext>
                  </a:extLst>
                </a:gridCol>
                <a:gridCol w="246888">
                  <a:extLst>
                    <a:ext uri="{9D8B030D-6E8A-4147-A177-3AD203B41FA5}">
                      <a16:colId xmlns:a16="http://schemas.microsoft.com/office/drawing/2014/main" val="1720296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935176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09/08/2026 15:52:20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09/08/2026 15:52:20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40797648"/>
                  </a:ext>
                </a:extLst>
              </a:tr>
            </a:tbl>
          </a:graphicData>
        </a:graphic>
      </p:graphicFrame>
      <p:sp>
        <p:nvSpPr>
          <p:cNvPr id="4" name="Text Placeholder 3">
            <a:extLst>
              <a:ext uri="{FF2B5EF4-FFF2-40B4-BE49-F238E27FC236}">
                <a16:creationId xmlns:a16="http://schemas.microsoft.com/office/drawing/2014/main" id="{DDE0B9E6-7E00-4A8C-9478-A351AC4AD457}"/>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971608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D0F6B-8E54-44E4-B7EE-4AA66EC5D22F}"/>
              </a:ext>
            </a:extLst>
          </p:cNvPr>
          <p:cNvSpPr>
            <a:spLocks noGrp="1"/>
          </p:cNvSpPr>
          <p:nvPr>
            <p:ph type="title"/>
          </p:nvPr>
        </p:nvSpPr>
        <p:spPr/>
        <p:txBody>
          <a:bodyPr/>
          <a:lstStyle/>
          <a:p>
            <a:r>
              <a:rPr lang="en-US"/>
              <a:t>Instagram Posts Table | GAMESCOM - 8 of 9</a:t>
            </a:r>
          </a:p>
        </p:txBody>
      </p:sp>
      <p:graphicFrame>
        <p:nvGraphicFramePr>
          <p:cNvPr id="5" name="Table Placeholder 4">
            <a:extLst>
              <a:ext uri="{FF2B5EF4-FFF2-40B4-BE49-F238E27FC236}">
                <a16:creationId xmlns:a16="http://schemas.microsoft.com/office/drawing/2014/main" id="{9A3DCFE9-B528-4793-82C7-2E78AC226D71}"/>
              </a:ext>
            </a:extLst>
          </p:cNvPr>
          <p:cNvGraphicFramePr>
            <a:graphicFrameLocks noGrp="1"/>
          </p:cNvGraphicFramePr>
          <p:nvPr>
            <p:ph type="tbl" sz="quarter" idx="13"/>
            <p:extLst>
              <p:ext uri="{D42A27DB-BD31-4B8C-83A1-F6EECF244321}">
                <p14:modId xmlns:p14="http://schemas.microsoft.com/office/powerpoint/2010/main" val="3373859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120228358"/>
                    </a:ext>
                  </a:extLst>
                </a:gridCol>
                <a:gridCol w="576072">
                  <a:extLst>
                    <a:ext uri="{9D8B030D-6E8A-4147-A177-3AD203B41FA5}">
                      <a16:colId xmlns:a16="http://schemas.microsoft.com/office/drawing/2014/main" val="747118572"/>
                    </a:ext>
                  </a:extLst>
                </a:gridCol>
                <a:gridCol w="822961">
                  <a:extLst>
                    <a:ext uri="{9D8B030D-6E8A-4147-A177-3AD203B41FA5}">
                      <a16:colId xmlns:a16="http://schemas.microsoft.com/office/drawing/2014/main" val="2745505220"/>
                    </a:ext>
                  </a:extLst>
                </a:gridCol>
                <a:gridCol w="246888">
                  <a:extLst>
                    <a:ext uri="{9D8B030D-6E8A-4147-A177-3AD203B41FA5}">
                      <a16:colId xmlns:a16="http://schemas.microsoft.com/office/drawing/2014/main" val="4165589233"/>
                    </a:ext>
                  </a:extLst>
                </a:gridCol>
                <a:gridCol w="246888">
                  <a:extLst>
                    <a:ext uri="{9D8B030D-6E8A-4147-A177-3AD203B41FA5}">
                      <a16:colId xmlns:a16="http://schemas.microsoft.com/office/drawing/2014/main" val="3065275800"/>
                    </a:ext>
                  </a:extLst>
                </a:gridCol>
                <a:gridCol w="246888">
                  <a:extLst>
                    <a:ext uri="{9D8B030D-6E8A-4147-A177-3AD203B41FA5}">
                      <a16:colId xmlns:a16="http://schemas.microsoft.com/office/drawing/2014/main" val="2125296966"/>
                    </a:ext>
                  </a:extLst>
                </a:gridCol>
                <a:gridCol w="246888">
                  <a:extLst>
                    <a:ext uri="{9D8B030D-6E8A-4147-A177-3AD203B41FA5}">
                      <a16:colId xmlns:a16="http://schemas.microsoft.com/office/drawing/2014/main" val="1533235435"/>
                    </a:ext>
                  </a:extLst>
                </a:gridCol>
                <a:gridCol w="246888">
                  <a:extLst>
                    <a:ext uri="{9D8B030D-6E8A-4147-A177-3AD203B41FA5}">
                      <a16:colId xmlns:a16="http://schemas.microsoft.com/office/drawing/2014/main" val="3860405982"/>
                    </a:ext>
                  </a:extLst>
                </a:gridCol>
                <a:gridCol w="246888">
                  <a:extLst>
                    <a:ext uri="{9D8B030D-6E8A-4147-A177-3AD203B41FA5}">
                      <a16:colId xmlns:a16="http://schemas.microsoft.com/office/drawing/2014/main" val="2036666167"/>
                    </a:ext>
                  </a:extLst>
                </a:gridCol>
                <a:gridCol w="246888">
                  <a:extLst>
                    <a:ext uri="{9D8B030D-6E8A-4147-A177-3AD203B41FA5}">
                      <a16:colId xmlns:a16="http://schemas.microsoft.com/office/drawing/2014/main" val="3671031667"/>
                    </a:ext>
                  </a:extLst>
                </a:gridCol>
                <a:gridCol w="246888">
                  <a:extLst>
                    <a:ext uri="{9D8B030D-6E8A-4147-A177-3AD203B41FA5}">
                      <a16:colId xmlns:a16="http://schemas.microsoft.com/office/drawing/2014/main" val="3059082870"/>
                    </a:ext>
                  </a:extLst>
                </a:gridCol>
                <a:gridCol w="246888">
                  <a:extLst>
                    <a:ext uri="{9D8B030D-6E8A-4147-A177-3AD203B41FA5}">
                      <a16:colId xmlns:a16="http://schemas.microsoft.com/office/drawing/2014/main" val="1228560480"/>
                    </a:ext>
                  </a:extLst>
                </a:gridCol>
                <a:gridCol w="246888">
                  <a:extLst>
                    <a:ext uri="{9D8B030D-6E8A-4147-A177-3AD203B41FA5}">
                      <a16:colId xmlns:a16="http://schemas.microsoft.com/office/drawing/2014/main" val="1344219940"/>
                    </a:ext>
                  </a:extLst>
                </a:gridCol>
                <a:gridCol w="246888">
                  <a:extLst>
                    <a:ext uri="{9D8B030D-6E8A-4147-A177-3AD203B41FA5}">
                      <a16:colId xmlns:a16="http://schemas.microsoft.com/office/drawing/2014/main" val="1277328822"/>
                    </a:ext>
                  </a:extLst>
                </a:gridCol>
                <a:gridCol w="246888">
                  <a:extLst>
                    <a:ext uri="{9D8B030D-6E8A-4147-A177-3AD203B41FA5}">
                      <a16:colId xmlns:a16="http://schemas.microsoft.com/office/drawing/2014/main" val="2193689434"/>
                    </a:ext>
                  </a:extLst>
                </a:gridCol>
                <a:gridCol w="246888">
                  <a:extLst>
                    <a:ext uri="{9D8B030D-6E8A-4147-A177-3AD203B41FA5}">
                      <a16:colId xmlns:a16="http://schemas.microsoft.com/office/drawing/2014/main" val="687761550"/>
                    </a:ext>
                  </a:extLst>
                </a:gridCol>
                <a:gridCol w="246888">
                  <a:extLst>
                    <a:ext uri="{9D8B030D-6E8A-4147-A177-3AD203B41FA5}">
                      <a16:colId xmlns:a16="http://schemas.microsoft.com/office/drawing/2014/main" val="341855490"/>
                    </a:ext>
                  </a:extLst>
                </a:gridCol>
                <a:gridCol w="246888">
                  <a:extLst>
                    <a:ext uri="{9D8B030D-6E8A-4147-A177-3AD203B41FA5}">
                      <a16:colId xmlns:a16="http://schemas.microsoft.com/office/drawing/2014/main" val="2627742334"/>
                    </a:ext>
                  </a:extLst>
                </a:gridCol>
                <a:gridCol w="246888">
                  <a:extLst>
                    <a:ext uri="{9D8B030D-6E8A-4147-A177-3AD203B41FA5}">
                      <a16:colId xmlns:a16="http://schemas.microsoft.com/office/drawing/2014/main" val="1197052684"/>
                    </a:ext>
                  </a:extLst>
                </a:gridCol>
                <a:gridCol w="246888">
                  <a:extLst>
                    <a:ext uri="{9D8B030D-6E8A-4147-A177-3AD203B41FA5}">
                      <a16:colId xmlns:a16="http://schemas.microsoft.com/office/drawing/2014/main" val="1097363256"/>
                    </a:ext>
                  </a:extLst>
                </a:gridCol>
                <a:gridCol w="246888">
                  <a:extLst>
                    <a:ext uri="{9D8B030D-6E8A-4147-A177-3AD203B41FA5}">
                      <a16:colId xmlns:a16="http://schemas.microsoft.com/office/drawing/2014/main" val="1475606637"/>
                    </a:ext>
                  </a:extLst>
                </a:gridCol>
                <a:gridCol w="246888">
                  <a:extLst>
                    <a:ext uri="{9D8B030D-6E8A-4147-A177-3AD203B41FA5}">
                      <a16:colId xmlns:a16="http://schemas.microsoft.com/office/drawing/2014/main" val="3950651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0173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09/07/2026 16:46:40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09/07/2026 16:46:40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09031212"/>
                  </a:ext>
                </a:extLst>
              </a:tr>
            </a:tbl>
          </a:graphicData>
        </a:graphic>
      </p:graphicFrame>
      <p:sp>
        <p:nvSpPr>
          <p:cNvPr id="4" name="Text Placeholder 3">
            <a:extLst>
              <a:ext uri="{FF2B5EF4-FFF2-40B4-BE49-F238E27FC236}">
                <a16:creationId xmlns:a16="http://schemas.microsoft.com/office/drawing/2014/main" id="{2AE759D9-6F6E-4185-BFE7-5629AB6E2E29}"/>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435616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5D9A4-930C-4848-BBBF-8FFF253B8090}"/>
              </a:ext>
            </a:extLst>
          </p:cNvPr>
          <p:cNvSpPr>
            <a:spLocks noGrp="1"/>
          </p:cNvSpPr>
          <p:nvPr>
            <p:ph type="title"/>
          </p:nvPr>
        </p:nvSpPr>
        <p:spPr/>
        <p:txBody>
          <a:bodyPr/>
          <a:lstStyle/>
          <a:p>
            <a:r>
              <a:rPr lang="en-US"/>
              <a:t>Instagram Posts Table | GAMESCOM - 9 of 9</a:t>
            </a:r>
          </a:p>
        </p:txBody>
      </p:sp>
      <p:graphicFrame>
        <p:nvGraphicFramePr>
          <p:cNvPr id="5" name="Table Placeholder 4">
            <a:extLst>
              <a:ext uri="{FF2B5EF4-FFF2-40B4-BE49-F238E27FC236}">
                <a16:creationId xmlns:a16="http://schemas.microsoft.com/office/drawing/2014/main" id="{9068C71A-64B2-48D2-AD01-B3888C209639}"/>
              </a:ext>
            </a:extLst>
          </p:cNvPr>
          <p:cNvGraphicFramePr>
            <a:graphicFrameLocks noGrp="1"/>
          </p:cNvGraphicFramePr>
          <p:nvPr>
            <p:ph type="tbl" sz="quarter" idx="13"/>
            <p:extLst>
              <p:ext uri="{D42A27DB-BD31-4B8C-83A1-F6EECF244321}">
                <p14:modId xmlns:p14="http://schemas.microsoft.com/office/powerpoint/2010/main" val="527835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437966120"/>
                    </a:ext>
                  </a:extLst>
                </a:gridCol>
                <a:gridCol w="576072">
                  <a:extLst>
                    <a:ext uri="{9D8B030D-6E8A-4147-A177-3AD203B41FA5}">
                      <a16:colId xmlns:a16="http://schemas.microsoft.com/office/drawing/2014/main" val="1742034828"/>
                    </a:ext>
                  </a:extLst>
                </a:gridCol>
                <a:gridCol w="822961">
                  <a:extLst>
                    <a:ext uri="{9D8B030D-6E8A-4147-A177-3AD203B41FA5}">
                      <a16:colId xmlns:a16="http://schemas.microsoft.com/office/drawing/2014/main" val="2545024876"/>
                    </a:ext>
                  </a:extLst>
                </a:gridCol>
                <a:gridCol w="246888">
                  <a:extLst>
                    <a:ext uri="{9D8B030D-6E8A-4147-A177-3AD203B41FA5}">
                      <a16:colId xmlns:a16="http://schemas.microsoft.com/office/drawing/2014/main" val="1229933175"/>
                    </a:ext>
                  </a:extLst>
                </a:gridCol>
                <a:gridCol w="246888">
                  <a:extLst>
                    <a:ext uri="{9D8B030D-6E8A-4147-A177-3AD203B41FA5}">
                      <a16:colId xmlns:a16="http://schemas.microsoft.com/office/drawing/2014/main" val="1388783468"/>
                    </a:ext>
                  </a:extLst>
                </a:gridCol>
                <a:gridCol w="246888">
                  <a:extLst>
                    <a:ext uri="{9D8B030D-6E8A-4147-A177-3AD203B41FA5}">
                      <a16:colId xmlns:a16="http://schemas.microsoft.com/office/drawing/2014/main" val="4294055824"/>
                    </a:ext>
                  </a:extLst>
                </a:gridCol>
                <a:gridCol w="246888">
                  <a:extLst>
                    <a:ext uri="{9D8B030D-6E8A-4147-A177-3AD203B41FA5}">
                      <a16:colId xmlns:a16="http://schemas.microsoft.com/office/drawing/2014/main" val="903851303"/>
                    </a:ext>
                  </a:extLst>
                </a:gridCol>
                <a:gridCol w="246888">
                  <a:extLst>
                    <a:ext uri="{9D8B030D-6E8A-4147-A177-3AD203B41FA5}">
                      <a16:colId xmlns:a16="http://schemas.microsoft.com/office/drawing/2014/main" val="419478483"/>
                    </a:ext>
                  </a:extLst>
                </a:gridCol>
                <a:gridCol w="246888">
                  <a:extLst>
                    <a:ext uri="{9D8B030D-6E8A-4147-A177-3AD203B41FA5}">
                      <a16:colId xmlns:a16="http://schemas.microsoft.com/office/drawing/2014/main" val="4186441707"/>
                    </a:ext>
                  </a:extLst>
                </a:gridCol>
                <a:gridCol w="246888">
                  <a:extLst>
                    <a:ext uri="{9D8B030D-6E8A-4147-A177-3AD203B41FA5}">
                      <a16:colId xmlns:a16="http://schemas.microsoft.com/office/drawing/2014/main" val="2169166012"/>
                    </a:ext>
                  </a:extLst>
                </a:gridCol>
                <a:gridCol w="246888">
                  <a:extLst>
                    <a:ext uri="{9D8B030D-6E8A-4147-A177-3AD203B41FA5}">
                      <a16:colId xmlns:a16="http://schemas.microsoft.com/office/drawing/2014/main" val="34343974"/>
                    </a:ext>
                  </a:extLst>
                </a:gridCol>
                <a:gridCol w="246888">
                  <a:extLst>
                    <a:ext uri="{9D8B030D-6E8A-4147-A177-3AD203B41FA5}">
                      <a16:colId xmlns:a16="http://schemas.microsoft.com/office/drawing/2014/main" val="1849246121"/>
                    </a:ext>
                  </a:extLst>
                </a:gridCol>
                <a:gridCol w="246888">
                  <a:extLst>
                    <a:ext uri="{9D8B030D-6E8A-4147-A177-3AD203B41FA5}">
                      <a16:colId xmlns:a16="http://schemas.microsoft.com/office/drawing/2014/main" val="132565686"/>
                    </a:ext>
                  </a:extLst>
                </a:gridCol>
                <a:gridCol w="246888">
                  <a:extLst>
                    <a:ext uri="{9D8B030D-6E8A-4147-A177-3AD203B41FA5}">
                      <a16:colId xmlns:a16="http://schemas.microsoft.com/office/drawing/2014/main" val="3390616159"/>
                    </a:ext>
                  </a:extLst>
                </a:gridCol>
                <a:gridCol w="246888">
                  <a:extLst>
                    <a:ext uri="{9D8B030D-6E8A-4147-A177-3AD203B41FA5}">
                      <a16:colId xmlns:a16="http://schemas.microsoft.com/office/drawing/2014/main" val="6074607"/>
                    </a:ext>
                  </a:extLst>
                </a:gridCol>
                <a:gridCol w="246888">
                  <a:extLst>
                    <a:ext uri="{9D8B030D-6E8A-4147-A177-3AD203B41FA5}">
                      <a16:colId xmlns:a16="http://schemas.microsoft.com/office/drawing/2014/main" val="3143172888"/>
                    </a:ext>
                  </a:extLst>
                </a:gridCol>
                <a:gridCol w="246888">
                  <a:extLst>
                    <a:ext uri="{9D8B030D-6E8A-4147-A177-3AD203B41FA5}">
                      <a16:colId xmlns:a16="http://schemas.microsoft.com/office/drawing/2014/main" val="2909727884"/>
                    </a:ext>
                  </a:extLst>
                </a:gridCol>
                <a:gridCol w="246888">
                  <a:extLst>
                    <a:ext uri="{9D8B030D-6E8A-4147-A177-3AD203B41FA5}">
                      <a16:colId xmlns:a16="http://schemas.microsoft.com/office/drawing/2014/main" val="1470721305"/>
                    </a:ext>
                  </a:extLst>
                </a:gridCol>
                <a:gridCol w="246888">
                  <a:extLst>
                    <a:ext uri="{9D8B030D-6E8A-4147-A177-3AD203B41FA5}">
                      <a16:colId xmlns:a16="http://schemas.microsoft.com/office/drawing/2014/main" val="3115314815"/>
                    </a:ext>
                  </a:extLst>
                </a:gridCol>
                <a:gridCol w="246888">
                  <a:extLst>
                    <a:ext uri="{9D8B030D-6E8A-4147-A177-3AD203B41FA5}">
                      <a16:colId xmlns:a16="http://schemas.microsoft.com/office/drawing/2014/main" val="3018649899"/>
                    </a:ext>
                  </a:extLst>
                </a:gridCol>
                <a:gridCol w="246888">
                  <a:extLst>
                    <a:ext uri="{9D8B030D-6E8A-4147-A177-3AD203B41FA5}">
                      <a16:colId xmlns:a16="http://schemas.microsoft.com/office/drawing/2014/main" val="1446295681"/>
                    </a:ext>
                  </a:extLst>
                </a:gridCol>
                <a:gridCol w="246888">
                  <a:extLst>
                    <a:ext uri="{9D8B030D-6E8A-4147-A177-3AD203B41FA5}">
                      <a16:colId xmlns:a16="http://schemas.microsoft.com/office/drawing/2014/main" val="1274997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722758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09/04/2026 12:15:03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09/04/2026 12:15:03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54845616"/>
                  </a:ext>
                </a:extLst>
              </a:tr>
            </a:tbl>
          </a:graphicData>
        </a:graphic>
      </p:graphicFrame>
      <p:sp>
        <p:nvSpPr>
          <p:cNvPr id="4" name="Text Placeholder 3">
            <a:extLst>
              <a:ext uri="{FF2B5EF4-FFF2-40B4-BE49-F238E27FC236}">
                <a16:creationId xmlns:a16="http://schemas.microsoft.com/office/drawing/2014/main" id="{8E166AF8-F1F9-46D2-8F32-4FF5689C5FF6}"/>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553104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9A23F-6FDF-4840-B480-387C866C9F67}"/>
              </a:ext>
            </a:extLst>
          </p:cNvPr>
          <p:cNvSpPr>
            <a:spLocks noGrp="1"/>
          </p:cNvSpPr>
          <p:nvPr>
            <p:ph type="title"/>
          </p:nvPr>
        </p:nvSpPr>
        <p:spPr/>
        <p:txBody>
          <a:bodyPr/>
          <a:lstStyle/>
          <a:p>
            <a:r>
              <a:rPr lang="en-US"/>
              <a:t>Instagram Stories Table | GAMESCOM - 1 of 26</a:t>
            </a:r>
          </a:p>
        </p:txBody>
      </p:sp>
      <p:graphicFrame>
        <p:nvGraphicFramePr>
          <p:cNvPr id="5" name="Table Placeholder 4">
            <a:extLst>
              <a:ext uri="{FF2B5EF4-FFF2-40B4-BE49-F238E27FC236}">
                <a16:creationId xmlns:a16="http://schemas.microsoft.com/office/drawing/2014/main" id="{51D6EAE4-A3D6-4A85-943D-C4384F2B6E67}"/>
              </a:ext>
            </a:extLst>
          </p:cNvPr>
          <p:cNvGraphicFramePr>
            <a:graphicFrameLocks noGrp="1"/>
          </p:cNvGraphicFramePr>
          <p:nvPr>
            <p:ph type="tbl" sz="quarter" idx="13"/>
            <p:extLst>
              <p:ext uri="{D42A27DB-BD31-4B8C-83A1-F6EECF244321}">
                <p14:modId xmlns:p14="http://schemas.microsoft.com/office/powerpoint/2010/main" val="1484613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815780492"/>
                    </a:ext>
                  </a:extLst>
                </a:gridCol>
                <a:gridCol w="493776">
                  <a:extLst>
                    <a:ext uri="{9D8B030D-6E8A-4147-A177-3AD203B41FA5}">
                      <a16:colId xmlns:a16="http://schemas.microsoft.com/office/drawing/2014/main" val="1800549800"/>
                    </a:ext>
                  </a:extLst>
                </a:gridCol>
                <a:gridCol w="658368">
                  <a:extLst>
                    <a:ext uri="{9D8B030D-6E8A-4147-A177-3AD203B41FA5}">
                      <a16:colId xmlns:a16="http://schemas.microsoft.com/office/drawing/2014/main" val="1297504904"/>
                    </a:ext>
                  </a:extLst>
                </a:gridCol>
                <a:gridCol w="740664">
                  <a:extLst>
                    <a:ext uri="{9D8B030D-6E8A-4147-A177-3AD203B41FA5}">
                      <a16:colId xmlns:a16="http://schemas.microsoft.com/office/drawing/2014/main" val="2127073685"/>
                    </a:ext>
                  </a:extLst>
                </a:gridCol>
                <a:gridCol w="246888">
                  <a:extLst>
                    <a:ext uri="{9D8B030D-6E8A-4147-A177-3AD203B41FA5}">
                      <a16:colId xmlns:a16="http://schemas.microsoft.com/office/drawing/2014/main" val="430126879"/>
                    </a:ext>
                  </a:extLst>
                </a:gridCol>
                <a:gridCol w="246888">
                  <a:extLst>
                    <a:ext uri="{9D8B030D-6E8A-4147-A177-3AD203B41FA5}">
                      <a16:colId xmlns:a16="http://schemas.microsoft.com/office/drawing/2014/main" val="3864545095"/>
                    </a:ext>
                  </a:extLst>
                </a:gridCol>
                <a:gridCol w="246888">
                  <a:extLst>
                    <a:ext uri="{9D8B030D-6E8A-4147-A177-3AD203B41FA5}">
                      <a16:colId xmlns:a16="http://schemas.microsoft.com/office/drawing/2014/main" val="1908904798"/>
                    </a:ext>
                  </a:extLst>
                </a:gridCol>
                <a:gridCol w="246888">
                  <a:extLst>
                    <a:ext uri="{9D8B030D-6E8A-4147-A177-3AD203B41FA5}">
                      <a16:colId xmlns:a16="http://schemas.microsoft.com/office/drawing/2014/main" val="3198258987"/>
                    </a:ext>
                  </a:extLst>
                </a:gridCol>
                <a:gridCol w="246888">
                  <a:extLst>
                    <a:ext uri="{9D8B030D-6E8A-4147-A177-3AD203B41FA5}">
                      <a16:colId xmlns:a16="http://schemas.microsoft.com/office/drawing/2014/main" val="137057483"/>
                    </a:ext>
                  </a:extLst>
                </a:gridCol>
                <a:gridCol w="246888">
                  <a:extLst>
                    <a:ext uri="{9D8B030D-6E8A-4147-A177-3AD203B41FA5}">
                      <a16:colId xmlns:a16="http://schemas.microsoft.com/office/drawing/2014/main" val="1071275044"/>
                    </a:ext>
                  </a:extLst>
                </a:gridCol>
                <a:gridCol w="246888">
                  <a:extLst>
                    <a:ext uri="{9D8B030D-6E8A-4147-A177-3AD203B41FA5}">
                      <a16:colId xmlns:a16="http://schemas.microsoft.com/office/drawing/2014/main" val="1348168473"/>
                    </a:ext>
                  </a:extLst>
                </a:gridCol>
                <a:gridCol w="246888">
                  <a:extLst>
                    <a:ext uri="{9D8B030D-6E8A-4147-A177-3AD203B41FA5}">
                      <a16:colId xmlns:a16="http://schemas.microsoft.com/office/drawing/2014/main" val="872145294"/>
                    </a:ext>
                  </a:extLst>
                </a:gridCol>
                <a:gridCol w="246888">
                  <a:extLst>
                    <a:ext uri="{9D8B030D-6E8A-4147-A177-3AD203B41FA5}">
                      <a16:colId xmlns:a16="http://schemas.microsoft.com/office/drawing/2014/main" val="2744562857"/>
                    </a:ext>
                  </a:extLst>
                </a:gridCol>
                <a:gridCol w="246888">
                  <a:extLst>
                    <a:ext uri="{9D8B030D-6E8A-4147-A177-3AD203B41FA5}">
                      <a16:colId xmlns:a16="http://schemas.microsoft.com/office/drawing/2014/main" val="1634403107"/>
                    </a:ext>
                  </a:extLst>
                </a:gridCol>
                <a:gridCol w="246888">
                  <a:extLst>
                    <a:ext uri="{9D8B030D-6E8A-4147-A177-3AD203B41FA5}">
                      <a16:colId xmlns:a16="http://schemas.microsoft.com/office/drawing/2014/main" val="2179036166"/>
                    </a:ext>
                  </a:extLst>
                </a:gridCol>
                <a:gridCol w="246888">
                  <a:extLst>
                    <a:ext uri="{9D8B030D-6E8A-4147-A177-3AD203B41FA5}">
                      <a16:colId xmlns:a16="http://schemas.microsoft.com/office/drawing/2014/main" val="1157882631"/>
                    </a:ext>
                  </a:extLst>
                </a:gridCol>
                <a:gridCol w="246888">
                  <a:extLst>
                    <a:ext uri="{9D8B030D-6E8A-4147-A177-3AD203B41FA5}">
                      <a16:colId xmlns:a16="http://schemas.microsoft.com/office/drawing/2014/main" val="4248913022"/>
                    </a:ext>
                  </a:extLst>
                </a:gridCol>
                <a:gridCol w="246888">
                  <a:extLst>
                    <a:ext uri="{9D8B030D-6E8A-4147-A177-3AD203B41FA5}">
                      <a16:colId xmlns:a16="http://schemas.microsoft.com/office/drawing/2014/main" val="2253133334"/>
                    </a:ext>
                  </a:extLst>
                </a:gridCol>
                <a:gridCol w="246888">
                  <a:extLst>
                    <a:ext uri="{9D8B030D-6E8A-4147-A177-3AD203B41FA5}">
                      <a16:colId xmlns:a16="http://schemas.microsoft.com/office/drawing/2014/main" val="1661701698"/>
                    </a:ext>
                  </a:extLst>
                </a:gridCol>
                <a:gridCol w="246888">
                  <a:extLst>
                    <a:ext uri="{9D8B030D-6E8A-4147-A177-3AD203B41FA5}">
                      <a16:colId xmlns:a16="http://schemas.microsoft.com/office/drawing/2014/main" val="1038870776"/>
                    </a:ext>
                  </a:extLst>
                </a:gridCol>
                <a:gridCol w="246888">
                  <a:extLst>
                    <a:ext uri="{9D8B030D-6E8A-4147-A177-3AD203B41FA5}">
                      <a16:colId xmlns:a16="http://schemas.microsoft.com/office/drawing/2014/main" val="2248925109"/>
                    </a:ext>
                  </a:extLst>
                </a:gridCol>
                <a:gridCol w="246888">
                  <a:extLst>
                    <a:ext uri="{9D8B030D-6E8A-4147-A177-3AD203B41FA5}">
                      <a16:colId xmlns:a16="http://schemas.microsoft.com/office/drawing/2014/main" val="3332438928"/>
                    </a:ext>
                  </a:extLst>
                </a:gridCol>
                <a:gridCol w="246888">
                  <a:extLst>
                    <a:ext uri="{9D8B030D-6E8A-4147-A177-3AD203B41FA5}">
                      <a16:colId xmlns:a16="http://schemas.microsoft.com/office/drawing/2014/main" val="2153023257"/>
                    </a:ext>
                  </a:extLst>
                </a:gridCol>
                <a:gridCol w="246888">
                  <a:extLst>
                    <a:ext uri="{9D8B030D-6E8A-4147-A177-3AD203B41FA5}">
                      <a16:colId xmlns:a16="http://schemas.microsoft.com/office/drawing/2014/main" val="1979444701"/>
                    </a:ext>
                  </a:extLst>
                </a:gridCol>
                <a:gridCol w="246888">
                  <a:extLst>
                    <a:ext uri="{9D8B030D-6E8A-4147-A177-3AD203B41FA5}">
                      <a16:colId xmlns:a16="http://schemas.microsoft.com/office/drawing/2014/main" val="3498262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67680020"/>
                  </a:ext>
                </a:extLst>
              </a:tr>
            </a:tbl>
          </a:graphicData>
        </a:graphic>
      </p:graphicFrame>
      <p:sp>
        <p:nvSpPr>
          <p:cNvPr id="4" name="Text Placeholder 3">
            <a:extLst>
              <a:ext uri="{FF2B5EF4-FFF2-40B4-BE49-F238E27FC236}">
                <a16:creationId xmlns:a16="http://schemas.microsoft.com/office/drawing/2014/main" id="{29C306A1-C02C-4605-895C-B560EE2AE591}"/>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323990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22324-3FC1-4BBD-A2AC-A5778CFE1EBF}"/>
              </a:ext>
            </a:extLst>
          </p:cNvPr>
          <p:cNvSpPr>
            <a:spLocks noGrp="1"/>
          </p:cNvSpPr>
          <p:nvPr>
            <p:ph type="title"/>
          </p:nvPr>
        </p:nvSpPr>
        <p:spPr/>
        <p:txBody>
          <a:bodyPr/>
          <a:lstStyle/>
          <a:p>
            <a:r>
              <a:rPr lang="en-US"/>
              <a:t>Instagram Stories Table | GAMESCOM - 2 of 26</a:t>
            </a:r>
          </a:p>
        </p:txBody>
      </p:sp>
      <p:graphicFrame>
        <p:nvGraphicFramePr>
          <p:cNvPr id="5" name="Table Placeholder 4">
            <a:extLst>
              <a:ext uri="{FF2B5EF4-FFF2-40B4-BE49-F238E27FC236}">
                <a16:creationId xmlns:a16="http://schemas.microsoft.com/office/drawing/2014/main" id="{197B79A9-51EC-4893-ADA5-79CF21C22C74}"/>
              </a:ext>
            </a:extLst>
          </p:cNvPr>
          <p:cNvGraphicFramePr>
            <a:graphicFrameLocks noGrp="1"/>
          </p:cNvGraphicFramePr>
          <p:nvPr>
            <p:ph type="tbl" sz="quarter" idx="13"/>
            <p:extLst>
              <p:ext uri="{D42A27DB-BD31-4B8C-83A1-F6EECF244321}">
                <p14:modId xmlns:p14="http://schemas.microsoft.com/office/powerpoint/2010/main" val="3729907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019978935"/>
                    </a:ext>
                  </a:extLst>
                </a:gridCol>
                <a:gridCol w="493776">
                  <a:extLst>
                    <a:ext uri="{9D8B030D-6E8A-4147-A177-3AD203B41FA5}">
                      <a16:colId xmlns:a16="http://schemas.microsoft.com/office/drawing/2014/main" val="649464921"/>
                    </a:ext>
                  </a:extLst>
                </a:gridCol>
                <a:gridCol w="658368">
                  <a:extLst>
                    <a:ext uri="{9D8B030D-6E8A-4147-A177-3AD203B41FA5}">
                      <a16:colId xmlns:a16="http://schemas.microsoft.com/office/drawing/2014/main" val="2525089485"/>
                    </a:ext>
                  </a:extLst>
                </a:gridCol>
                <a:gridCol w="740664">
                  <a:extLst>
                    <a:ext uri="{9D8B030D-6E8A-4147-A177-3AD203B41FA5}">
                      <a16:colId xmlns:a16="http://schemas.microsoft.com/office/drawing/2014/main" val="35589113"/>
                    </a:ext>
                  </a:extLst>
                </a:gridCol>
                <a:gridCol w="246888">
                  <a:extLst>
                    <a:ext uri="{9D8B030D-6E8A-4147-A177-3AD203B41FA5}">
                      <a16:colId xmlns:a16="http://schemas.microsoft.com/office/drawing/2014/main" val="3985118086"/>
                    </a:ext>
                  </a:extLst>
                </a:gridCol>
                <a:gridCol w="246888">
                  <a:extLst>
                    <a:ext uri="{9D8B030D-6E8A-4147-A177-3AD203B41FA5}">
                      <a16:colId xmlns:a16="http://schemas.microsoft.com/office/drawing/2014/main" val="2621770114"/>
                    </a:ext>
                  </a:extLst>
                </a:gridCol>
                <a:gridCol w="246888">
                  <a:extLst>
                    <a:ext uri="{9D8B030D-6E8A-4147-A177-3AD203B41FA5}">
                      <a16:colId xmlns:a16="http://schemas.microsoft.com/office/drawing/2014/main" val="3815230420"/>
                    </a:ext>
                  </a:extLst>
                </a:gridCol>
                <a:gridCol w="246888">
                  <a:extLst>
                    <a:ext uri="{9D8B030D-6E8A-4147-A177-3AD203B41FA5}">
                      <a16:colId xmlns:a16="http://schemas.microsoft.com/office/drawing/2014/main" val="3684380289"/>
                    </a:ext>
                  </a:extLst>
                </a:gridCol>
                <a:gridCol w="246888">
                  <a:extLst>
                    <a:ext uri="{9D8B030D-6E8A-4147-A177-3AD203B41FA5}">
                      <a16:colId xmlns:a16="http://schemas.microsoft.com/office/drawing/2014/main" val="1389047477"/>
                    </a:ext>
                  </a:extLst>
                </a:gridCol>
                <a:gridCol w="246888">
                  <a:extLst>
                    <a:ext uri="{9D8B030D-6E8A-4147-A177-3AD203B41FA5}">
                      <a16:colId xmlns:a16="http://schemas.microsoft.com/office/drawing/2014/main" val="3040005774"/>
                    </a:ext>
                  </a:extLst>
                </a:gridCol>
                <a:gridCol w="246888">
                  <a:extLst>
                    <a:ext uri="{9D8B030D-6E8A-4147-A177-3AD203B41FA5}">
                      <a16:colId xmlns:a16="http://schemas.microsoft.com/office/drawing/2014/main" val="3512557856"/>
                    </a:ext>
                  </a:extLst>
                </a:gridCol>
                <a:gridCol w="246888">
                  <a:extLst>
                    <a:ext uri="{9D8B030D-6E8A-4147-A177-3AD203B41FA5}">
                      <a16:colId xmlns:a16="http://schemas.microsoft.com/office/drawing/2014/main" val="3809778402"/>
                    </a:ext>
                  </a:extLst>
                </a:gridCol>
                <a:gridCol w="246888">
                  <a:extLst>
                    <a:ext uri="{9D8B030D-6E8A-4147-A177-3AD203B41FA5}">
                      <a16:colId xmlns:a16="http://schemas.microsoft.com/office/drawing/2014/main" val="2705316492"/>
                    </a:ext>
                  </a:extLst>
                </a:gridCol>
                <a:gridCol w="246888">
                  <a:extLst>
                    <a:ext uri="{9D8B030D-6E8A-4147-A177-3AD203B41FA5}">
                      <a16:colId xmlns:a16="http://schemas.microsoft.com/office/drawing/2014/main" val="3484719286"/>
                    </a:ext>
                  </a:extLst>
                </a:gridCol>
                <a:gridCol w="246888">
                  <a:extLst>
                    <a:ext uri="{9D8B030D-6E8A-4147-A177-3AD203B41FA5}">
                      <a16:colId xmlns:a16="http://schemas.microsoft.com/office/drawing/2014/main" val="4264061720"/>
                    </a:ext>
                  </a:extLst>
                </a:gridCol>
                <a:gridCol w="246888">
                  <a:extLst>
                    <a:ext uri="{9D8B030D-6E8A-4147-A177-3AD203B41FA5}">
                      <a16:colId xmlns:a16="http://schemas.microsoft.com/office/drawing/2014/main" val="3360559857"/>
                    </a:ext>
                  </a:extLst>
                </a:gridCol>
                <a:gridCol w="246888">
                  <a:extLst>
                    <a:ext uri="{9D8B030D-6E8A-4147-A177-3AD203B41FA5}">
                      <a16:colId xmlns:a16="http://schemas.microsoft.com/office/drawing/2014/main" val="1138247870"/>
                    </a:ext>
                  </a:extLst>
                </a:gridCol>
                <a:gridCol w="246888">
                  <a:extLst>
                    <a:ext uri="{9D8B030D-6E8A-4147-A177-3AD203B41FA5}">
                      <a16:colId xmlns:a16="http://schemas.microsoft.com/office/drawing/2014/main" val="395102536"/>
                    </a:ext>
                  </a:extLst>
                </a:gridCol>
                <a:gridCol w="246888">
                  <a:extLst>
                    <a:ext uri="{9D8B030D-6E8A-4147-A177-3AD203B41FA5}">
                      <a16:colId xmlns:a16="http://schemas.microsoft.com/office/drawing/2014/main" val="672681334"/>
                    </a:ext>
                  </a:extLst>
                </a:gridCol>
                <a:gridCol w="246888">
                  <a:extLst>
                    <a:ext uri="{9D8B030D-6E8A-4147-A177-3AD203B41FA5}">
                      <a16:colId xmlns:a16="http://schemas.microsoft.com/office/drawing/2014/main" val="3576492682"/>
                    </a:ext>
                  </a:extLst>
                </a:gridCol>
                <a:gridCol w="246888">
                  <a:extLst>
                    <a:ext uri="{9D8B030D-6E8A-4147-A177-3AD203B41FA5}">
                      <a16:colId xmlns:a16="http://schemas.microsoft.com/office/drawing/2014/main" val="623813484"/>
                    </a:ext>
                  </a:extLst>
                </a:gridCol>
                <a:gridCol w="246888">
                  <a:extLst>
                    <a:ext uri="{9D8B030D-6E8A-4147-A177-3AD203B41FA5}">
                      <a16:colId xmlns:a16="http://schemas.microsoft.com/office/drawing/2014/main" val="2658826483"/>
                    </a:ext>
                  </a:extLst>
                </a:gridCol>
                <a:gridCol w="246888">
                  <a:extLst>
                    <a:ext uri="{9D8B030D-6E8A-4147-A177-3AD203B41FA5}">
                      <a16:colId xmlns:a16="http://schemas.microsoft.com/office/drawing/2014/main" val="2464406261"/>
                    </a:ext>
                  </a:extLst>
                </a:gridCol>
                <a:gridCol w="246888">
                  <a:extLst>
                    <a:ext uri="{9D8B030D-6E8A-4147-A177-3AD203B41FA5}">
                      <a16:colId xmlns:a16="http://schemas.microsoft.com/office/drawing/2014/main" val="55993844"/>
                    </a:ext>
                  </a:extLst>
                </a:gridCol>
                <a:gridCol w="246888">
                  <a:extLst>
                    <a:ext uri="{9D8B030D-6E8A-4147-A177-3AD203B41FA5}">
                      <a16:colId xmlns:a16="http://schemas.microsoft.com/office/drawing/2014/main" val="3359925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42243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09/29/2026 14:35:51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09/29/2026 14:35:51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thewitcher und cdprojektred
1:59
OUT
MATURE 17+
Intense Violence
Blood and Gore
M
Strong Sexual Content
Nudity
Strong Language
Use of Alcohol
ESRB
In-Game Purchases
Goodby social life, hello next-
gen Velen
Are you 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0.8317 %</a:t>
                      </a:r>
                    </a:p>
                  </a:txBody>
                  <a:tcPr/>
                </a:tc>
                <a:extLst>
                  <a:ext uri="{0D108BD9-81ED-4DB2-BD59-A6C34878D82A}">
                    <a16:rowId xmlns:a16="http://schemas.microsoft.com/office/drawing/2014/main" val="6600461"/>
                  </a:ext>
                </a:extLst>
              </a:tr>
            </a:tbl>
          </a:graphicData>
        </a:graphic>
      </p:graphicFrame>
      <p:sp>
        <p:nvSpPr>
          <p:cNvPr id="4" name="Text Placeholder 3">
            <a:extLst>
              <a:ext uri="{FF2B5EF4-FFF2-40B4-BE49-F238E27FC236}">
                <a16:creationId xmlns:a16="http://schemas.microsoft.com/office/drawing/2014/main" id="{96611309-551D-4E01-A3C5-ECE7AAD4782E}"/>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592216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8BAA4-31CF-49BD-B89C-94E44FC0C538}"/>
              </a:ext>
            </a:extLst>
          </p:cNvPr>
          <p:cNvSpPr>
            <a:spLocks noGrp="1"/>
          </p:cNvSpPr>
          <p:nvPr>
            <p:ph type="title"/>
          </p:nvPr>
        </p:nvSpPr>
        <p:spPr/>
        <p:txBody>
          <a:bodyPr/>
          <a:lstStyle/>
          <a:p>
            <a:r>
              <a:rPr lang="en-US"/>
              <a:t>Instagram Stories Table | GAMESCOM - 3 of 26</a:t>
            </a:r>
          </a:p>
        </p:txBody>
      </p:sp>
      <p:graphicFrame>
        <p:nvGraphicFramePr>
          <p:cNvPr id="5" name="Table Placeholder 4">
            <a:extLst>
              <a:ext uri="{FF2B5EF4-FFF2-40B4-BE49-F238E27FC236}">
                <a16:creationId xmlns:a16="http://schemas.microsoft.com/office/drawing/2014/main" id="{4C290BCF-EC23-4799-8627-AE822BFDF306}"/>
              </a:ext>
            </a:extLst>
          </p:cNvPr>
          <p:cNvGraphicFramePr>
            <a:graphicFrameLocks noGrp="1"/>
          </p:cNvGraphicFramePr>
          <p:nvPr>
            <p:ph type="tbl" sz="quarter" idx="13"/>
            <p:extLst>
              <p:ext uri="{D42A27DB-BD31-4B8C-83A1-F6EECF244321}">
                <p14:modId xmlns:p14="http://schemas.microsoft.com/office/powerpoint/2010/main" val="3781341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887166806"/>
                    </a:ext>
                  </a:extLst>
                </a:gridCol>
                <a:gridCol w="493776">
                  <a:extLst>
                    <a:ext uri="{9D8B030D-6E8A-4147-A177-3AD203B41FA5}">
                      <a16:colId xmlns:a16="http://schemas.microsoft.com/office/drawing/2014/main" val="579581452"/>
                    </a:ext>
                  </a:extLst>
                </a:gridCol>
                <a:gridCol w="658368">
                  <a:extLst>
                    <a:ext uri="{9D8B030D-6E8A-4147-A177-3AD203B41FA5}">
                      <a16:colId xmlns:a16="http://schemas.microsoft.com/office/drawing/2014/main" val="472591593"/>
                    </a:ext>
                  </a:extLst>
                </a:gridCol>
                <a:gridCol w="740664">
                  <a:extLst>
                    <a:ext uri="{9D8B030D-6E8A-4147-A177-3AD203B41FA5}">
                      <a16:colId xmlns:a16="http://schemas.microsoft.com/office/drawing/2014/main" val="1294165418"/>
                    </a:ext>
                  </a:extLst>
                </a:gridCol>
                <a:gridCol w="246888">
                  <a:extLst>
                    <a:ext uri="{9D8B030D-6E8A-4147-A177-3AD203B41FA5}">
                      <a16:colId xmlns:a16="http://schemas.microsoft.com/office/drawing/2014/main" val="1088197991"/>
                    </a:ext>
                  </a:extLst>
                </a:gridCol>
                <a:gridCol w="246888">
                  <a:extLst>
                    <a:ext uri="{9D8B030D-6E8A-4147-A177-3AD203B41FA5}">
                      <a16:colId xmlns:a16="http://schemas.microsoft.com/office/drawing/2014/main" val="913793142"/>
                    </a:ext>
                  </a:extLst>
                </a:gridCol>
                <a:gridCol w="246888">
                  <a:extLst>
                    <a:ext uri="{9D8B030D-6E8A-4147-A177-3AD203B41FA5}">
                      <a16:colId xmlns:a16="http://schemas.microsoft.com/office/drawing/2014/main" val="615735897"/>
                    </a:ext>
                  </a:extLst>
                </a:gridCol>
                <a:gridCol w="246888">
                  <a:extLst>
                    <a:ext uri="{9D8B030D-6E8A-4147-A177-3AD203B41FA5}">
                      <a16:colId xmlns:a16="http://schemas.microsoft.com/office/drawing/2014/main" val="3332131078"/>
                    </a:ext>
                  </a:extLst>
                </a:gridCol>
                <a:gridCol w="246888">
                  <a:extLst>
                    <a:ext uri="{9D8B030D-6E8A-4147-A177-3AD203B41FA5}">
                      <a16:colId xmlns:a16="http://schemas.microsoft.com/office/drawing/2014/main" val="1847709423"/>
                    </a:ext>
                  </a:extLst>
                </a:gridCol>
                <a:gridCol w="246888">
                  <a:extLst>
                    <a:ext uri="{9D8B030D-6E8A-4147-A177-3AD203B41FA5}">
                      <a16:colId xmlns:a16="http://schemas.microsoft.com/office/drawing/2014/main" val="3116039517"/>
                    </a:ext>
                  </a:extLst>
                </a:gridCol>
                <a:gridCol w="246888">
                  <a:extLst>
                    <a:ext uri="{9D8B030D-6E8A-4147-A177-3AD203B41FA5}">
                      <a16:colId xmlns:a16="http://schemas.microsoft.com/office/drawing/2014/main" val="1319084281"/>
                    </a:ext>
                  </a:extLst>
                </a:gridCol>
                <a:gridCol w="246888">
                  <a:extLst>
                    <a:ext uri="{9D8B030D-6E8A-4147-A177-3AD203B41FA5}">
                      <a16:colId xmlns:a16="http://schemas.microsoft.com/office/drawing/2014/main" val="4081228621"/>
                    </a:ext>
                  </a:extLst>
                </a:gridCol>
                <a:gridCol w="246888">
                  <a:extLst>
                    <a:ext uri="{9D8B030D-6E8A-4147-A177-3AD203B41FA5}">
                      <a16:colId xmlns:a16="http://schemas.microsoft.com/office/drawing/2014/main" val="4065677604"/>
                    </a:ext>
                  </a:extLst>
                </a:gridCol>
                <a:gridCol w="246888">
                  <a:extLst>
                    <a:ext uri="{9D8B030D-6E8A-4147-A177-3AD203B41FA5}">
                      <a16:colId xmlns:a16="http://schemas.microsoft.com/office/drawing/2014/main" val="446745132"/>
                    </a:ext>
                  </a:extLst>
                </a:gridCol>
                <a:gridCol w="246888">
                  <a:extLst>
                    <a:ext uri="{9D8B030D-6E8A-4147-A177-3AD203B41FA5}">
                      <a16:colId xmlns:a16="http://schemas.microsoft.com/office/drawing/2014/main" val="3457194207"/>
                    </a:ext>
                  </a:extLst>
                </a:gridCol>
                <a:gridCol w="246888">
                  <a:extLst>
                    <a:ext uri="{9D8B030D-6E8A-4147-A177-3AD203B41FA5}">
                      <a16:colId xmlns:a16="http://schemas.microsoft.com/office/drawing/2014/main" val="3488311169"/>
                    </a:ext>
                  </a:extLst>
                </a:gridCol>
                <a:gridCol w="246888">
                  <a:extLst>
                    <a:ext uri="{9D8B030D-6E8A-4147-A177-3AD203B41FA5}">
                      <a16:colId xmlns:a16="http://schemas.microsoft.com/office/drawing/2014/main" val="518540473"/>
                    </a:ext>
                  </a:extLst>
                </a:gridCol>
                <a:gridCol w="246888">
                  <a:extLst>
                    <a:ext uri="{9D8B030D-6E8A-4147-A177-3AD203B41FA5}">
                      <a16:colId xmlns:a16="http://schemas.microsoft.com/office/drawing/2014/main" val="1989151456"/>
                    </a:ext>
                  </a:extLst>
                </a:gridCol>
                <a:gridCol w="246888">
                  <a:extLst>
                    <a:ext uri="{9D8B030D-6E8A-4147-A177-3AD203B41FA5}">
                      <a16:colId xmlns:a16="http://schemas.microsoft.com/office/drawing/2014/main" val="1103546041"/>
                    </a:ext>
                  </a:extLst>
                </a:gridCol>
                <a:gridCol w="246888">
                  <a:extLst>
                    <a:ext uri="{9D8B030D-6E8A-4147-A177-3AD203B41FA5}">
                      <a16:colId xmlns:a16="http://schemas.microsoft.com/office/drawing/2014/main" val="525117036"/>
                    </a:ext>
                  </a:extLst>
                </a:gridCol>
                <a:gridCol w="246888">
                  <a:extLst>
                    <a:ext uri="{9D8B030D-6E8A-4147-A177-3AD203B41FA5}">
                      <a16:colId xmlns:a16="http://schemas.microsoft.com/office/drawing/2014/main" val="2165476542"/>
                    </a:ext>
                  </a:extLst>
                </a:gridCol>
                <a:gridCol w="246888">
                  <a:extLst>
                    <a:ext uri="{9D8B030D-6E8A-4147-A177-3AD203B41FA5}">
                      <a16:colId xmlns:a16="http://schemas.microsoft.com/office/drawing/2014/main" val="3258271030"/>
                    </a:ext>
                  </a:extLst>
                </a:gridCol>
                <a:gridCol w="246888">
                  <a:extLst>
                    <a:ext uri="{9D8B030D-6E8A-4147-A177-3AD203B41FA5}">
                      <a16:colId xmlns:a16="http://schemas.microsoft.com/office/drawing/2014/main" val="3945429745"/>
                    </a:ext>
                  </a:extLst>
                </a:gridCol>
                <a:gridCol w="246888">
                  <a:extLst>
                    <a:ext uri="{9D8B030D-6E8A-4147-A177-3AD203B41FA5}">
                      <a16:colId xmlns:a16="http://schemas.microsoft.com/office/drawing/2014/main" val="2506290458"/>
                    </a:ext>
                  </a:extLst>
                </a:gridCol>
                <a:gridCol w="246888">
                  <a:extLst>
                    <a:ext uri="{9D8B030D-6E8A-4147-A177-3AD203B41FA5}">
                      <a16:colId xmlns:a16="http://schemas.microsoft.com/office/drawing/2014/main" val="4289154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189943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09/25/2026 12:32:47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09/25/2026 12:32:47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thewitcher
WITCHER
HUNT
REMASTERED
AFTER
WORK IN PROGRESS DOES NOT REPRESENT THE FINAL LOOK OF THE GAME
BEFORE
HYPE CHECK: WHAT'S GOT YOU
MOST EXCITED?
New skill tree
transmog
the visual glow-up
Everything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0.8854 %</a:t>
                      </a:r>
                    </a:p>
                  </a:txBody>
                  <a:tcPr/>
                </a:tc>
                <a:extLst>
                  <a:ext uri="{0D108BD9-81ED-4DB2-BD59-A6C34878D82A}">
                    <a16:rowId xmlns:a16="http://schemas.microsoft.com/office/drawing/2014/main" val="4262538484"/>
                  </a:ext>
                </a:extLst>
              </a:tr>
            </a:tbl>
          </a:graphicData>
        </a:graphic>
      </p:graphicFrame>
      <p:sp>
        <p:nvSpPr>
          <p:cNvPr id="4" name="Text Placeholder 3">
            <a:extLst>
              <a:ext uri="{FF2B5EF4-FFF2-40B4-BE49-F238E27FC236}">
                <a16:creationId xmlns:a16="http://schemas.microsoft.com/office/drawing/2014/main" id="{F59C9B92-A38F-4A57-9781-D48BF823490A}"/>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914270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73330-4299-4AC7-9D85-9CBACA7D6981}"/>
              </a:ext>
            </a:extLst>
          </p:cNvPr>
          <p:cNvSpPr>
            <a:spLocks noGrp="1"/>
          </p:cNvSpPr>
          <p:nvPr>
            <p:ph type="title"/>
          </p:nvPr>
        </p:nvSpPr>
        <p:spPr/>
        <p:txBody>
          <a:bodyPr/>
          <a:lstStyle/>
          <a:p>
            <a:r>
              <a:rPr lang="en-US"/>
              <a:t>Instagram Stories Table | GAMESCOM - 4 of 26</a:t>
            </a:r>
          </a:p>
        </p:txBody>
      </p:sp>
      <p:graphicFrame>
        <p:nvGraphicFramePr>
          <p:cNvPr id="5" name="Table Placeholder 4">
            <a:extLst>
              <a:ext uri="{FF2B5EF4-FFF2-40B4-BE49-F238E27FC236}">
                <a16:creationId xmlns:a16="http://schemas.microsoft.com/office/drawing/2014/main" id="{10D20569-1599-4BD6-81D9-C0927CED2CE7}"/>
              </a:ext>
            </a:extLst>
          </p:cNvPr>
          <p:cNvGraphicFramePr>
            <a:graphicFrameLocks noGrp="1"/>
          </p:cNvGraphicFramePr>
          <p:nvPr>
            <p:ph type="tbl" sz="quarter" idx="13"/>
            <p:extLst>
              <p:ext uri="{D42A27DB-BD31-4B8C-83A1-F6EECF244321}">
                <p14:modId xmlns:p14="http://schemas.microsoft.com/office/powerpoint/2010/main" val="2391929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490823129"/>
                    </a:ext>
                  </a:extLst>
                </a:gridCol>
                <a:gridCol w="493776">
                  <a:extLst>
                    <a:ext uri="{9D8B030D-6E8A-4147-A177-3AD203B41FA5}">
                      <a16:colId xmlns:a16="http://schemas.microsoft.com/office/drawing/2014/main" val="1113302570"/>
                    </a:ext>
                  </a:extLst>
                </a:gridCol>
                <a:gridCol w="658368">
                  <a:extLst>
                    <a:ext uri="{9D8B030D-6E8A-4147-A177-3AD203B41FA5}">
                      <a16:colId xmlns:a16="http://schemas.microsoft.com/office/drawing/2014/main" val="2925830847"/>
                    </a:ext>
                  </a:extLst>
                </a:gridCol>
                <a:gridCol w="740664">
                  <a:extLst>
                    <a:ext uri="{9D8B030D-6E8A-4147-A177-3AD203B41FA5}">
                      <a16:colId xmlns:a16="http://schemas.microsoft.com/office/drawing/2014/main" val="2095316126"/>
                    </a:ext>
                  </a:extLst>
                </a:gridCol>
                <a:gridCol w="246888">
                  <a:extLst>
                    <a:ext uri="{9D8B030D-6E8A-4147-A177-3AD203B41FA5}">
                      <a16:colId xmlns:a16="http://schemas.microsoft.com/office/drawing/2014/main" val="2724598407"/>
                    </a:ext>
                  </a:extLst>
                </a:gridCol>
                <a:gridCol w="246888">
                  <a:extLst>
                    <a:ext uri="{9D8B030D-6E8A-4147-A177-3AD203B41FA5}">
                      <a16:colId xmlns:a16="http://schemas.microsoft.com/office/drawing/2014/main" val="2828326586"/>
                    </a:ext>
                  </a:extLst>
                </a:gridCol>
                <a:gridCol w="246888">
                  <a:extLst>
                    <a:ext uri="{9D8B030D-6E8A-4147-A177-3AD203B41FA5}">
                      <a16:colId xmlns:a16="http://schemas.microsoft.com/office/drawing/2014/main" val="2119380892"/>
                    </a:ext>
                  </a:extLst>
                </a:gridCol>
                <a:gridCol w="246888">
                  <a:extLst>
                    <a:ext uri="{9D8B030D-6E8A-4147-A177-3AD203B41FA5}">
                      <a16:colId xmlns:a16="http://schemas.microsoft.com/office/drawing/2014/main" val="3042587574"/>
                    </a:ext>
                  </a:extLst>
                </a:gridCol>
                <a:gridCol w="246888">
                  <a:extLst>
                    <a:ext uri="{9D8B030D-6E8A-4147-A177-3AD203B41FA5}">
                      <a16:colId xmlns:a16="http://schemas.microsoft.com/office/drawing/2014/main" val="44616748"/>
                    </a:ext>
                  </a:extLst>
                </a:gridCol>
                <a:gridCol w="246888">
                  <a:extLst>
                    <a:ext uri="{9D8B030D-6E8A-4147-A177-3AD203B41FA5}">
                      <a16:colId xmlns:a16="http://schemas.microsoft.com/office/drawing/2014/main" val="1857192901"/>
                    </a:ext>
                  </a:extLst>
                </a:gridCol>
                <a:gridCol w="246888">
                  <a:extLst>
                    <a:ext uri="{9D8B030D-6E8A-4147-A177-3AD203B41FA5}">
                      <a16:colId xmlns:a16="http://schemas.microsoft.com/office/drawing/2014/main" val="813097134"/>
                    </a:ext>
                  </a:extLst>
                </a:gridCol>
                <a:gridCol w="246888">
                  <a:extLst>
                    <a:ext uri="{9D8B030D-6E8A-4147-A177-3AD203B41FA5}">
                      <a16:colId xmlns:a16="http://schemas.microsoft.com/office/drawing/2014/main" val="894489330"/>
                    </a:ext>
                  </a:extLst>
                </a:gridCol>
                <a:gridCol w="246888">
                  <a:extLst>
                    <a:ext uri="{9D8B030D-6E8A-4147-A177-3AD203B41FA5}">
                      <a16:colId xmlns:a16="http://schemas.microsoft.com/office/drawing/2014/main" val="4233706132"/>
                    </a:ext>
                  </a:extLst>
                </a:gridCol>
                <a:gridCol w="246888">
                  <a:extLst>
                    <a:ext uri="{9D8B030D-6E8A-4147-A177-3AD203B41FA5}">
                      <a16:colId xmlns:a16="http://schemas.microsoft.com/office/drawing/2014/main" val="2936903997"/>
                    </a:ext>
                  </a:extLst>
                </a:gridCol>
                <a:gridCol w="246888">
                  <a:extLst>
                    <a:ext uri="{9D8B030D-6E8A-4147-A177-3AD203B41FA5}">
                      <a16:colId xmlns:a16="http://schemas.microsoft.com/office/drawing/2014/main" val="3753768909"/>
                    </a:ext>
                  </a:extLst>
                </a:gridCol>
                <a:gridCol w="246888">
                  <a:extLst>
                    <a:ext uri="{9D8B030D-6E8A-4147-A177-3AD203B41FA5}">
                      <a16:colId xmlns:a16="http://schemas.microsoft.com/office/drawing/2014/main" val="2073089921"/>
                    </a:ext>
                  </a:extLst>
                </a:gridCol>
                <a:gridCol w="246888">
                  <a:extLst>
                    <a:ext uri="{9D8B030D-6E8A-4147-A177-3AD203B41FA5}">
                      <a16:colId xmlns:a16="http://schemas.microsoft.com/office/drawing/2014/main" val="3926803364"/>
                    </a:ext>
                  </a:extLst>
                </a:gridCol>
                <a:gridCol w="246888">
                  <a:extLst>
                    <a:ext uri="{9D8B030D-6E8A-4147-A177-3AD203B41FA5}">
                      <a16:colId xmlns:a16="http://schemas.microsoft.com/office/drawing/2014/main" val="1002880072"/>
                    </a:ext>
                  </a:extLst>
                </a:gridCol>
                <a:gridCol w="246888">
                  <a:extLst>
                    <a:ext uri="{9D8B030D-6E8A-4147-A177-3AD203B41FA5}">
                      <a16:colId xmlns:a16="http://schemas.microsoft.com/office/drawing/2014/main" val="150034906"/>
                    </a:ext>
                  </a:extLst>
                </a:gridCol>
                <a:gridCol w="246888">
                  <a:extLst>
                    <a:ext uri="{9D8B030D-6E8A-4147-A177-3AD203B41FA5}">
                      <a16:colId xmlns:a16="http://schemas.microsoft.com/office/drawing/2014/main" val="762470360"/>
                    </a:ext>
                  </a:extLst>
                </a:gridCol>
                <a:gridCol w="246888">
                  <a:extLst>
                    <a:ext uri="{9D8B030D-6E8A-4147-A177-3AD203B41FA5}">
                      <a16:colId xmlns:a16="http://schemas.microsoft.com/office/drawing/2014/main" val="1578093741"/>
                    </a:ext>
                  </a:extLst>
                </a:gridCol>
                <a:gridCol w="246888">
                  <a:extLst>
                    <a:ext uri="{9D8B030D-6E8A-4147-A177-3AD203B41FA5}">
                      <a16:colId xmlns:a16="http://schemas.microsoft.com/office/drawing/2014/main" val="2418189294"/>
                    </a:ext>
                  </a:extLst>
                </a:gridCol>
                <a:gridCol w="246888">
                  <a:extLst>
                    <a:ext uri="{9D8B030D-6E8A-4147-A177-3AD203B41FA5}">
                      <a16:colId xmlns:a16="http://schemas.microsoft.com/office/drawing/2014/main" val="1693194721"/>
                    </a:ext>
                  </a:extLst>
                </a:gridCol>
                <a:gridCol w="246888">
                  <a:extLst>
                    <a:ext uri="{9D8B030D-6E8A-4147-A177-3AD203B41FA5}">
                      <a16:colId xmlns:a16="http://schemas.microsoft.com/office/drawing/2014/main" val="2542496164"/>
                    </a:ext>
                  </a:extLst>
                </a:gridCol>
                <a:gridCol w="246888">
                  <a:extLst>
                    <a:ext uri="{9D8B030D-6E8A-4147-A177-3AD203B41FA5}">
                      <a16:colId xmlns:a16="http://schemas.microsoft.com/office/drawing/2014/main" val="387228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889610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09/25/2026 12:23:36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09/25/2026 12:23:36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Time travelers, take note
Here's when The Witcher 3: Wild
Hunt-Remastered drops
THE
WITCHER
WILD
HUNT
LONDON
WARSCHAU
11:00 BST
12:00 MESZ
BOSTON
ALMATY
SEOUL
6:00 EDT
15:00 ALMT
BERLIN
KYJIW
19:00 KST
12:00 MESZ
13:00 EEST
PEKING
LOS ANGELES
TOKIO
18:00 CST
3:00 PDT
ALGIER
19:00 IST
11:00 WAT
KAIRO
MEXIKO-STADT
13:00 EEST
4:00 CST
ACCRA
BOGOTÁ
SINGAPUR
10:00
GMT
5:00 COT
18:00 SGT
BRASÍLIA
KAPSTADT
7:00 BRT
12:00 MESZ
MELBOURNE
20:00 AEST
REMASTERED
AUCKLAND
GLOBALE RELEASE-ZEITEN 29. SEPTEMBER 2026
23:00 NZDT
STEAM
@thewitcher_dach
Only 4 days left!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0.9010 %</a:t>
                      </a:r>
                    </a:p>
                  </a:txBody>
                  <a:tcPr/>
                </a:tc>
                <a:extLst>
                  <a:ext uri="{0D108BD9-81ED-4DB2-BD59-A6C34878D82A}">
                    <a16:rowId xmlns:a16="http://schemas.microsoft.com/office/drawing/2014/main" val="177107826"/>
                  </a:ext>
                </a:extLst>
              </a:tr>
            </a:tbl>
          </a:graphicData>
        </a:graphic>
      </p:graphicFrame>
      <p:sp>
        <p:nvSpPr>
          <p:cNvPr id="4" name="Text Placeholder 3">
            <a:extLst>
              <a:ext uri="{FF2B5EF4-FFF2-40B4-BE49-F238E27FC236}">
                <a16:creationId xmlns:a16="http://schemas.microsoft.com/office/drawing/2014/main" id="{C282DBA8-5D14-4CB3-B502-7AD211A7F064}"/>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672949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098E3-37EF-40B7-999B-5FB5482C0287}"/>
              </a:ext>
            </a:extLst>
          </p:cNvPr>
          <p:cNvSpPr>
            <a:spLocks noGrp="1"/>
          </p:cNvSpPr>
          <p:nvPr>
            <p:ph type="title"/>
          </p:nvPr>
        </p:nvSpPr>
        <p:spPr/>
        <p:txBody>
          <a:bodyPr/>
          <a:lstStyle/>
          <a:p>
            <a:r>
              <a:rPr lang="en-US"/>
              <a:t>Instagram Stories Table | GAMESCOM - 5 of 26</a:t>
            </a:r>
          </a:p>
        </p:txBody>
      </p:sp>
      <p:graphicFrame>
        <p:nvGraphicFramePr>
          <p:cNvPr id="5" name="Table Placeholder 4">
            <a:extLst>
              <a:ext uri="{FF2B5EF4-FFF2-40B4-BE49-F238E27FC236}">
                <a16:creationId xmlns:a16="http://schemas.microsoft.com/office/drawing/2014/main" id="{E856F71B-6608-4E3C-85FF-64238B090404}"/>
              </a:ext>
            </a:extLst>
          </p:cNvPr>
          <p:cNvGraphicFramePr>
            <a:graphicFrameLocks noGrp="1"/>
          </p:cNvGraphicFramePr>
          <p:nvPr>
            <p:ph type="tbl" sz="quarter" idx="13"/>
            <p:extLst>
              <p:ext uri="{D42A27DB-BD31-4B8C-83A1-F6EECF244321}">
                <p14:modId xmlns:p14="http://schemas.microsoft.com/office/powerpoint/2010/main" val="427584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562587653"/>
                    </a:ext>
                  </a:extLst>
                </a:gridCol>
                <a:gridCol w="493776">
                  <a:extLst>
                    <a:ext uri="{9D8B030D-6E8A-4147-A177-3AD203B41FA5}">
                      <a16:colId xmlns:a16="http://schemas.microsoft.com/office/drawing/2014/main" val="1351823982"/>
                    </a:ext>
                  </a:extLst>
                </a:gridCol>
                <a:gridCol w="658368">
                  <a:extLst>
                    <a:ext uri="{9D8B030D-6E8A-4147-A177-3AD203B41FA5}">
                      <a16:colId xmlns:a16="http://schemas.microsoft.com/office/drawing/2014/main" val="237633630"/>
                    </a:ext>
                  </a:extLst>
                </a:gridCol>
                <a:gridCol w="740664">
                  <a:extLst>
                    <a:ext uri="{9D8B030D-6E8A-4147-A177-3AD203B41FA5}">
                      <a16:colId xmlns:a16="http://schemas.microsoft.com/office/drawing/2014/main" val="2346958153"/>
                    </a:ext>
                  </a:extLst>
                </a:gridCol>
                <a:gridCol w="246888">
                  <a:extLst>
                    <a:ext uri="{9D8B030D-6E8A-4147-A177-3AD203B41FA5}">
                      <a16:colId xmlns:a16="http://schemas.microsoft.com/office/drawing/2014/main" val="3775506207"/>
                    </a:ext>
                  </a:extLst>
                </a:gridCol>
                <a:gridCol w="246888">
                  <a:extLst>
                    <a:ext uri="{9D8B030D-6E8A-4147-A177-3AD203B41FA5}">
                      <a16:colId xmlns:a16="http://schemas.microsoft.com/office/drawing/2014/main" val="2743742293"/>
                    </a:ext>
                  </a:extLst>
                </a:gridCol>
                <a:gridCol w="246888">
                  <a:extLst>
                    <a:ext uri="{9D8B030D-6E8A-4147-A177-3AD203B41FA5}">
                      <a16:colId xmlns:a16="http://schemas.microsoft.com/office/drawing/2014/main" val="1503635897"/>
                    </a:ext>
                  </a:extLst>
                </a:gridCol>
                <a:gridCol w="246888">
                  <a:extLst>
                    <a:ext uri="{9D8B030D-6E8A-4147-A177-3AD203B41FA5}">
                      <a16:colId xmlns:a16="http://schemas.microsoft.com/office/drawing/2014/main" val="3662752441"/>
                    </a:ext>
                  </a:extLst>
                </a:gridCol>
                <a:gridCol w="246888">
                  <a:extLst>
                    <a:ext uri="{9D8B030D-6E8A-4147-A177-3AD203B41FA5}">
                      <a16:colId xmlns:a16="http://schemas.microsoft.com/office/drawing/2014/main" val="1358963899"/>
                    </a:ext>
                  </a:extLst>
                </a:gridCol>
                <a:gridCol w="246888">
                  <a:extLst>
                    <a:ext uri="{9D8B030D-6E8A-4147-A177-3AD203B41FA5}">
                      <a16:colId xmlns:a16="http://schemas.microsoft.com/office/drawing/2014/main" val="1630961290"/>
                    </a:ext>
                  </a:extLst>
                </a:gridCol>
                <a:gridCol w="246888">
                  <a:extLst>
                    <a:ext uri="{9D8B030D-6E8A-4147-A177-3AD203B41FA5}">
                      <a16:colId xmlns:a16="http://schemas.microsoft.com/office/drawing/2014/main" val="3185460050"/>
                    </a:ext>
                  </a:extLst>
                </a:gridCol>
                <a:gridCol w="246888">
                  <a:extLst>
                    <a:ext uri="{9D8B030D-6E8A-4147-A177-3AD203B41FA5}">
                      <a16:colId xmlns:a16="http://schemas.microsoft.com/office/drawing/2014/main" val="1174102300"/>
                    </a:ext>
                  </a:extLst>
                </a:gridCol>
                <a:gridCol w="246888">
                  <a:extLst>
                    <a:ext uri="{9D8B030D-6E8A-4147-A177-3AD203B41FA5}">
                      <a16:colId xmlns:a16="http://schemas.microsoft.com/office/drawing/2014/main" val="3595648906"/>
                    </a:ext>
                  </a:extLst>
                </a:gridCol>
                <a:gridCol w="246888">
                  <a:extLst>
                    <a:ext uri="{9D8B030D-6E8A-4147-A177-3AD203B41FA5}">
                      <a16:colId xmlns:a16="http://schemas.microsoft.com/office/drawing/2014/main" val="623745521"/>
                    </a:ext>
                  </a:extLst>
                </a:gridCol>
                <a:gridCol w="246888">
                  <a:extLst>
                    <a:ext uri="{9D8B030D-6E8A-4147-A177-3AD203B41FA5}">
                      <a16:colId xmlns:a16="http://schemas.microsoft.com/office/drawing/2014/main" val="3110280182"/>
                    </a:ext>
                  </a:extLst>
                </a:gridCol>
                <a:gridCol w="246888">
                  <a:extLst>
                    <a:ext uri="{9D8B030D-6E8A-4147-A177-3AD203B41FA5}">
                      <a16:colId xmlns:a16="http://schemas.microsoft.com/office/drawing/2014/main" val="3657310406"/>
                    </a:ext>
                  </a:extLst>
                </a:gridCol>
                <a:gridCol w="246888">
                  <a:extLst>
                    <a:ext uri="{9D8B030D-6E8A-4147-A177-3AD203B41FA5}">
                      <a16:colId xmlns:a16="http://schemas.microsoft.com/office/drawing/2014/main" val="2856924445"/>
                    </a:ext>
                  </a:extLst>
                </a:gridCol>
                <a:gridCol w="246888">
                  <a:extLst>
                    <a:ext uri="{9D8B030D-6E8A-4147-A177-3AD203B41FA5}">
                      <a16:colId xmlns:a16="http://schemas.microsoft.com/office/drawing/2014/main" val="2505040354"/>
                    </a:ext>
                  </a:extLst>
                </a:gridCol>
                <a:gridCol w="246888">
                  <a:extLst>
                    <a:ext uri="{9D8B030D-6E8A-4147-A177-3AD203B41FA5}">
                      <a16:colId xmlns:a16="http://schemas.microsoft.com/office/drawing/2014/main" val="1054220604"/>
                    </a:ext>
                  </a:extLst>
                </a:gridCol>
                <a:gridCol w="246888">
                  <a:extLst>
                    <a:ext uri="{9D8B030D-6E8A-4147-A177-3AD203B41FA5}">
                      <a16:colId xmlns:a16="http://schemas.microsoft.com/office/drawing/2014/main" val="2603127852"/>
                    </a:ext>
                  </a:extLst>
                </a:gridCol>
                <a:gridCol w="246888">
                  <a:extLst>
                    <a:ext uri="{9D8B030D-6E8A-4147-A177-3AD203B41FA5}">
                      <a16:colId xmlns:a16="http://schemas.microsoft.com/office/drawing/2014/main" val="2759582374"/>
                    </a:ext>
                  </a:extLst>
                </a:gridCol>
                <a:gridCol w="246888">
                  <a:extLst>
                    <a:ext uri="{9D8B030D-6E8A-4147-A177-3AD203B41FA5}">
                      <a16:colId xmlns:a16="http://schemas.microsoft.com/office/drawing/2014/main" val="2116094441"/>
                    </a:ext>
                  </a:extLst>
                </a:gridCol>
                <a:gridCol w="246888">
                  <a:extLst>
                    <a:ext uri="{9D8B030D-6E8A-4147-A177-3AD203B41FA5}">
                      <a16:colId xmlns:a16="http://schemas.microsoft.com/office/drawing/2014/main" val="3544806010"/>
                    </a:ext>
                  </a:extLst>
                </a:gridCol>
                <a:gridCol w="246888">
                  <a:extLst>
                    <a:ext uri="{9D8B030D-6E8A-4147-A177-3AD203B41FA5}">
                      <a16:colId xmlns:a16="http://schemas.microsoft.com/office/drawing/2014/main" val="2143571281"/>
                    </a:ext>
                  </a:extLst>
                </a:gridCol>
                <a:gridCol w="246888">
                  <a:extLst>
                    <a:ext uri="{9D8B030D-6E8A-4147-A177-3AD203B41FA5}">
                      <a16:colId xmlns:a16="http://schemas.microsoft.com/office/drawing/2014/main" val="3672461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368228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09/23/2026 15:13:48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09/23/2026 15:13:48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Relive @gamescom GDQ on YouTube!!
FIND ALL THE VODS 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0.7844 %</a:t>
                      </a:r>
                    </a:p>
                  </a:txBody>
                  <a:tcPr/>
                </a:tc>
                <a:extLst>
                  <a:ext uri="{0D108BD9-81ED-4DB2-BD59-A6C34878D82A}">
                    <a16:rowId xmlns:a16="http://schemas.microsoft.com/office/drawing/2014/main" val="672161977"/>
                  </a:ext>
                </a:extLst>
              </a:tr>
            </a:tbl>
          </a:graphicData>
        </a:graphic>
      </p:graphicFrame>
      <p:sp>
        <p:nvSpPr>
          <p:cNvPr id="4" name="Text Placeholder 3">
            <a:extLst>
              <a:ext uri="{FF2B5EF4-FFF2-40B4-BE49-F238E27FC236}">
                <a16:creationId xmlns:a16="http://schemas.microsoft.com/office/drawing/2014/main" id="{D199AB96-E4DA-43A3-8A4E-A3E6DFBAA5C7}"/>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4066585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BD867-DB88-41AD-B843-3304CCEF68C6}"/>
              </a:ext>
            </a:extLst>
          </p:cNvPr>
          <p:cNvSpPr>
            <a:spLocks noGrp="1"/>
          </p:cNvSpPr>
          <p:nvPr>
            <p:ph type="title"/>
          </p:nvPr>
        </p:nvSpPr>
        <p:spPr/>
        <p:txBody>
          <a:bodyPr/>
          <a:lstStyle/>
          <a:p>
            <a:r>
              <a:rPr lang="en-US"/>
              <a:t>Instagram Stories Table | GAMESCOM - 6 of 26</a:t>
            </a:r>
          </a:p>
        </p:txBody>
      </p:sp>
      <p:graphicFrame>
        <p:nvGraphicFramePr>
          <p:cNvPr id="5" name="Table Placeholder 4">
            <a:extLst>
              <a:ext uri="{FF2B5EF4-FFF2-40B4-BE49-F238E27FC236}">
                <a16:creationId xmlns:a16="http://schemas.microsoft.com/office/drawing/2014/main" id="{6B3A10DB-98AA-47F8-A464-09CF9E1D083A}"/>
              </a:ext>
            </a:extLst>
          </p:cNvPr>
          <p:cNvGraphicFramePr>
            <a:graphicFrameLocks noGrp="1"/>
          </p:cNvGraphicFramePr>
          <p:nvPr>
            <p:ph type="tbl" sz="quarter" idx="13"/>
            <p:extLst>
              <p:ext uri="{D42A27DB-BD31-4B8C-83A1-F6EECF244321}">
                <p14:modId xmlns:p14="http://schemas.microsoft.com/office/powerpoint/2010/main" val="3634800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998367072"/>
                    </a:ext>
                  </a:extLst>
                </a:gridCol>
                <a:gridCol w="493776">
                  <a:extLst>
                    <a:ext uri="{9D8B030D-6E8A-4147-A177-3AD203B41FA5}">
                      <a16:colId xmlns:a16="http://schemas.microsoft.com/office/drawing/2014/main" val="2170759528"/>
                    </a:ext>
                  </a:extLst>
                </a:gridCol>
                <a:gridCol w="658368">
                  <a:extLst>
                    <a:ext uri="{9D8B030D-6E8A-4147-A177-3AD203B41FA5}">
                      <a16:colId xmlns:a16="http://schemas.microsoft.com/office/drawing/2014/main" val="3182573048"/>
                    </a:ext>
                  </a:extLst>
                </a:gridCol>
                <a:gridCol w="740664">
                  <a:extLst>
                    <a:ext uri="{9D8B030D-6E8A-4147-A177-3AD203B41FA5}">
                      <a16:colId xmlns:a16="http://schemas.microsoft.com/office/drawing/2014/main" val="938433179"/>
                    </a:ext>
                  </a:extLst>
                </a:gridCol>
                <a:gridCol w="246888">
                  <a:extLst>
                    <a:ext uri="{9D8B030D-6E8A-4147-A177-3AD203B41FA5}">
                      <a16:colId xmlns:a16="http://schemas.microsoft.com/office/drawing/2014/main" val="3886750897"/>
                    </a:ext>
                  </a:extLst>
                </a:gridCol>
                <a:gridCol w="246888">
                  <a:extLst>
                    <a:ext uri="{9D8B030D-6E8A-4147-A177-3AD203B41FA5}">
                      <a16:colId xmlns:a16="http://schemas.microsoft.com/office/drawing/2014/main" val="501334989"/>
                    </a:ext>
                  </a:extLst>
                </a:gridCol>
                <a:gridCol w="246888">
                  <a:extLst>
                    <a:ext uri="{9D8B030D-6E8A-4147-A177-3AD203B41FA5}">
                      <a16:colId xmlns:a16="http://schemas.microsoft.com/office/drawing/2014/main" val="3304782552"/>
                    </a:ext>
                  </a:extLst>
                </a:gridCol>
                <a:gridCol w="246888">
                  <a:extLst>
                    <a:ext uri="{9D8B030D-6E8A-4147-A177-3AD203B41FA5}">
                      <a16:colId xmlns:a16="http://schemas.microsoft.com/office/drawing/2014/main" val="2743163820"/>
                    </a:ext>
                  </a:extLst>
                </a:gridCol>
                <a:gridCol w="246888">
                  <a:extLst>
                    <a:ext uri="{9D8B030D-6E8A-4147-A177-3AD203B41FA5}">
                      <a16:colId xmlns:a16="http://schemas.microsoft.com/office/drawing/2014/main" val="3844311872"/>
                    </a:ext>
                  </a:extLst>
                </a:gridCol>
                <a:gridCol w="246888">
                  <a:extLst>
                    <a:ext uri="{9D8B030D-6E8A-4147-A177-3AD203B41FA5}">
                      <a16:colId xmlns:a16="http://schemas.microsoft.com/office/drawing/2014/main" val="3512097758"/>
                    </a:ext>
                  </a:extLst>
                </a:gridCol>
                <a:gridCol w="246888">
                  <a:extLst>
                    <a:ext uri="{9D8B030D-6E8A-4147-A177-3AD203B41FA5}">
                      <a16:colId xmlns:a16="http://schemas.microsoft.com/office/drawing/2014/main" val="3998295219"/>
                    </a:ext>
                  </a:extLst>
                </a:gridCol>
                <a:gridCol w="246888">
                  <a:extLst>
                    <a:ext uri="{9D8B030D-6E8A-4147-A177-3AD203B41FA5}">
                      <a16:colId xmlns:a16="http://schemas.microsoft.com/office/drawing/2014/main" val="2488274270"/>
                    </a:ext>
                  </a:extLst>
                </a:gridCol>
                <a:gridCol w="246888">
                  <a:extLst>
                    <a:ext uri="{9D8B030D-6E8A-4147-A177-3AD203B41FA5}">
                      <a16:colId xmlns:a16="http://schemas.microsoft.com/office/drawing/2014/main" val="1999637526"/>
                    </a:ext>
                  </a:extLst>
                </a:gridCol>
                <a:gridCol w="246888">
                  <a:extLst>
                    <a:ext uri="{9D8B030D-6E8A-4147-A177-3AD203B41FA5}">
                      <a16:colId xmlns:a16="http://schemas.microsoft.com/office/drawing/2014/main" val="3136091681"/>
                    </a:ext>
                  </a:extLst>
                </a:gridCol>
                <a:gridCol w="246888">
                  <a:extLst>
                    <a:ext uri="{9D8B030D-6E8A-4147-A177-3AD203B41FA5}">
                      <a16:colId xmlns:a16="http://schemas.microsoft.com/office/drawing/2014/main" val="3988277606"/>
                    </a:ext>
                  </a:extLst>
                </a:gridCol>
                <a:gridCol w="246888">
                  <a:extLst>
                    <a:ext uri="{9D8B030D-6E8A-4147-A177-3AD203B41FA5}">
                      <a16:colId xmlns:a16="http://schemas.microsoft.com/office/drawing/2014/main" val="3948824296"/>
                    </a:ext>
                  </a:extLst>
                </a:gridCol>
                <a:gridCol w="246888">
                  <a:extLst>
                    <a:ext uri="{9D8B030D-6E8A-4147-A177-3AD203B41FA5}">
                      <a16:colId xmlns:a16="http://schemas.microsoft.com/office/drawing/2014/main" val="2974395437"/>
                    </a:ext>
                  </a:extLst>
                </a:gridCol>
                <a:gridCol w="246888">
                  <a:extLst>
                    <a:ext uri="{9D8B030D-6E8A-4147-A177-3AD203B41FA5}">
                      <a16:colId xmlns:a16="http://schemas.microsoft.com/office/drawing/2014/main" val="3535452463"/>
                    </a:ext>
                  </a:extLst>
                </a:gridCol>
                <a:gridCol w="246888">
                  <a:extLst>
                    <a:ext uri="{9D8B030D-6E8A-4147-A177-3AD203B41FA5}">
                      <a16:colId xmlns:a16="http://schemas.microsoft.com/office/drawing/2014/main" val="434724510"/>
                    </a:ext>
                  </a:extLst>
                </a:gridCol>
                <a:gridCol w="246888">
                  <a:extLst>
                    <a:ext uri="{9D8B030D-6E8A-4147-A177-3AD203B41FA5}">
                      <a16:colId xmlns:a16="http://schemas.microsoft.com/office/drawing/2014/main" val="1775273934"/>
                    </a:ext>
                  </a:extLst>
                </a:gridCol>
                <a:gridCol w="246888">
                  <a:extLst>
                    <a:ext uri="{9D8B030D-6E8A-4147-A177-3AD203B41FA5}">
                      <a16:colId xmlns:a16="http://schemas.microsoft.com/office/drawing/2014/main" val="2250257093"/>
                    </a:ext>
                  </a:extLst>
                </a:gridCol>
                <a:gridCol w="246888">
                  <a:extLst>
                    <a:ext uri="{9D8B030D-6E8A-4147-A177-3AD203B41FA5}">
                      <a16:colId xmlns:a16="http://schemas.microsoft.com/office/drawing/2014/main" val="1526156263"/>
                    </a:ext>
                  </a:extLst>
                </a:gridCol>
                <a:gridCol w="246888">
                  <a:extLst>
                    <a:ext uri="{9D8B030D-6E8A-4147-A177-3AD203B41FA5}">
                      <a16:colId xmlns:a16="http://schemas.microsoft.com/office/drawing/2014/main" val="3191216076"/>
                    </a:ext>
                  </a:extLst>
                </a:gridCol>
                <a:gridCol w="246888">
                  <a:extLst>
                    <a:ext uri="{9D8B030D-6E8A-4147-A177-3AD203B41FA5}">
                      <a16:colId xmlns:a16="http://schemas.microsoft.com/office/drawing/2014/main" val="260485466"/>
                    </a:ext>
                  </a:extLst>
                </a:gridCol>
                <a:gridCol w="246888">
                  <a:extLst>
                    <a:ext uri="{9D8B030D-6E8A-4147-A177-3AD203B41FA5}">
                      <a16:colId xmlns:a16="http://schemas.microsoft.com/office/drawing/2014/main" val="1336397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779067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16:01:20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16:01:20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Have you seen the new
Cresidentevil yet?
How did you like it?
Schreib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0.7704 %</a:t>
                      </a:r>
                    </a:p>
                  </a:txBody>
                  <a:tcPr/>
                </a:tc>
                <a:extLst>
                  <a:ext uri="{0D108BD9-81ED-4DB2-BD59-A6C34878D82A}">
                    <a16:rowId xmlns:a16="http://schemas.microsoft.com/office/drawing/2014/main" val="1832561200"/>
                  </a:ext>
                </a:extLst>
              </a:tr>
            </a:tbl>
          </a:graphicData>
        </a:graphic>
      </p:graphicFrame>
      <p:sp>
        <p:nvSpPr>
          <p:cNvPr id="4" name="Text Placeholder 3">
            <a:extLst>
              <a:ext uri="{FF2B5EF4-FFF2-40B4-BE49-F238E27FC236}">
                <a16:creationId xmlns:a16="http://schemas.microsoft.com/office/drawing/2014/main" id="{37BD9620-D17A-4C11-B226-B042444A114B}"/>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9520574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26C64-8A01-4FB5-900D-55945E8DDE14}"/>
              </a:ext>
            </a:extLst>
          </p:cNvPr>
          <p:cNvSpPr>
            <a:spLocks noGrp="1"/>
          </p:cNvSpPr>
          <p:nvPr>
            <p:ph type="title"/>
          </p:nvPr>
        </p:nvSpPr>
        <p:spPr/>
        <p:txBody>
          <a:bodyPr/>
          <a:lstStyle/>
          <a:p>
            <a:r>
              <a:rPr lang="en-US"/>
              <a:t>Instagram Stories Table | GAMESCOM - 7 of 26</a:t>
            </a:r>
          </a:p>
        </p:txBody>
      </p:sp>
      <p:graphicFrame>
        <p:nvGraphicFramePr>
          <p:cNvPr id="5" name="Table Placeholder 4">
            <a:extLst>
              <a:ext uri="{FF2B5EF4-FFF2-40B4-BE49-F238E27FC236}">
                <a16:creationId xmlns:a16="http://schemas.microsoft.com/office/drawing/2014/main" id="{1BCB05DF-DCEE-4B46-AD31-FA6CD5F5F93A}"/>
              </a:ext>
            </a:extLst>
          </p:cNvPr>
          <p:cNvGraphicFramePr>
            <a:graphicFrameLocks noGrp="1"/>
          </p:cNvGraphicFramePr>
          <p:nvPr>
            <p:ph type="tbl" sz="quarter" idx="13"/>
            <p:extLst>
              <p:ext uri="{D42A27DB-BD31-4B8C-83A1-F6EECF244321}">
                <p14:modId xmlns:p14="http://schemas.microsoft.com/office/powerpoint/2010/main" val="642175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721049714"/>
                    </a:ext>
                  </a:extLst>
                </a:gridCol>
                <a:gridCol w="493776">
                  <a:extLst>
                    <a:ext uri="{9D8B030D-6E8A-4147-A177-3AD203B41FA5}">
                      <a16:colId xmlns:a16="http://schemas.microsoft.com/office/drawing/2014/main" val="559765115"/>
                    </a:ext>
                  </a:extLst>
                </a:gridCol>
                <a:gridCol w="658368">
                  <a:extLst>
                    <a:ext uri="{9D8B030D-6E8A-4147-A177-3AD203B41FA5}">
                      <a16:colId xmlns:a16="http://schemas.microsoft.com/office/drawing/2014/main" val="3566600654"/>
                    </a:ext>
                  </a:extLst>
                </a:gridCol>
                <a:gridCol w="740664">
                  <a:extLst>
                    <a:ext uri="{9D8B030D-6E8A-4147-A177-3AD203B41FA5}">
                      <a16:colId xmlns:a16="http://schemas.microsoft.com/office/drawing/2014/main" val="1565555746"/>
                    </a:ext>
                  </a:extLst>
                </a:gridCol>
                <a:gridCol w="246888">
                  <a:extLst>
                    <a:ext uri="{9D8B030D-6E8A-4147-A177-3AD203B41FA5}">
                      <a16:colId xmlns:a16="http://schemas.microsoft.com/office/drawing/2014/main" val="1379548253"/>
                    </a:ext>
                  </a:extLst>
                </a:gridCol>
                <a:gridCol w="246888">
                  <a:extLst>
                    <a:ext uri="{9D8B030D-6E8A-4147-A177-3AD203B41FA5}">
                      <a16:colId xmlns:a16="http://schemas.microsoft.com/office/drawing/2014/main" val="3006925938"/>
                    </a:ext>
                  </a:extLst>
                </a:gridCol>
                <a:gridCol w="246888">
                  <a:extLst>
                    <a:ext uri="{9D8B030D-6E8A-4147-A177-3AD203B41FA5}">
                      <a16:colId xmlns:a16="http://schemas.microsoft.com/office/drawing/2014/main" val="270942957"/>
                    </a:ext>
                  </a:extLst>
                </a:gridCol>
                <a:gridCol w="246888">
                  <a:extLst>
                    <a:ext uri="{9D8B030D-6E8A-4147-A177-3AD203B41FA5}">
                      <a16:colId xmlns:a16="http://schemas.microsoft.com/office/drawing/2014/main" val="545189870"/>
                    </a:ext>
                  </a:extLst>
                </a:gridCol>
                <a:gridCol w="246888">
                  <a:extLst>
                    <a:ext uri="{9D8B030D-6E8A-4147-A177-3AD203B41FA5}">
                      <a16:colId xmlns:a16="http://schemas.microsoft.com/office/drawing/2014/main" val="45452605"/>
                    </a:ext>
                  </a:extLst>
                </a:gridCol>
                <a:gridCol w="246888">
                  <a:extLst>
                    <a:ext uri="{9D8B030D-6E8A-4147-A177-3AD203B41FA5}">
                      <a16:colId xmlns:a16="http://schemas.microsoft.com/office/drawing/2014/main" val="3064383212"/>
                    </a:ext>
                  </a:extLst>
                </a:gridCol>
                <a:gridCol w="246888">
                  <a:extLst>
                    <a:ext uri="{9D8B030D-6E8A-4147-A177-3AD203B41FA5}">
                      <a16:colId xmlns:a16="http://schemas.microsoft.com/office/drawing/2014/main" val="1922613955"/>
                    </a:ext>
                  </a:extLst>
                </a:gridCol>
                <a:gridCol w="246888">
                  <a:extLst>
                    <a:ext uri="{9D8B030D-6E8A-4147-A177-3AD203B41FA5}">
                      <a16:colId xmlns:a16="http://schemas.microsoft.com/office/drawing/2014/main" val="4164254306"/>
                    </a:ext>
                  </a:extLst>
                </a:gridCol>
                <a:gridCol w="246888">
                  <a:extLst>
                    <a:ext uri="{9D8B030D-6E8A-4147-A177-3AD203B41FA5}">
                      <a16:colId xmlns:a16="http://schemas.microsoft.com/office/drawing/2014/main" val="3749834202"/>
                    </a:ext>
                  </a:extLst>
                </a:gridCol>
                <a:gridCol w="246888">
                  <a:extLst>
                    <a:ext uri="{9D8B030D-6E8A-4147-A177-3AD203B41FA5}">
                      <a16:colId xmlns:a16="http://schemas.microsoft.com/office/drawing/2014/main" val="1786858459"/>
                    </a:ext>
                  </a:extLst>
                </a:gridCol>
                <a:gridCol w="246888">
                  <a:extLst>
                    <a:ext uri="{9D8B030D-6E8A-4147-A177-3AD203B41FA5}">
                      <a16:colId xmlns:a16="http://schemas.microsoft.com/office/drawing/2014/main" val="767744084"/>
                    </a:ext>
                  </a:extLst>
                </a:gridCol>
                <a:gridCol w="246888">
                  <a:extLst>
                    <a:ext uri="{9D8B030D-6E8A-4147-A177-3AD203B41FA5}">
                      <a16:colId xmlns:a16="http://schemas.microsoft.com/office/drawing/2014/main" val="2238837130"/>
                    </a:ext>
                  </a:extLst>
                </a:gridCol>
                <a:gridCol w="246888">
                  <a:extLst>
                    <a:ext uri="{9D8B030D-6E8A-4147-A177-3AD203B41FA5}">
                      <a16:colId xmlns:a16="http://schemas.microsoft.com/office/drawing/2014/main" val="3782870640"/>
                    </a:ext>
                  </a:extLst>
                </a:gridCol>
                <a:gridCol w="246888">
                  <a:extLst>
                    <a:ext uri="{9D8B030D-6E8A-4147-A177-3AD203B41FA5}">
                      <a16:colId xmlns:a16="http://schemas.microsoft.com/office/drawing/2014/main" val="1370172527"/>
                    </a:ext>
                  </a:extLst>
                </a:gridCol>
                <a:gridCol w="246888">
                  <a:extLst>
                    <a:ext uri="{9D8B030D-6E8A-4147-A177-3AD203B41FA5}">
                      <a16:colId xmlns:a16="http://schemas.microsoft.com/office/drawing/2014/main" val="2281272012"/>
                    </a:ext>
                  </a:extLst>
                </a:gridCol>
                <a:gridCol w="246888">
                  <a:extLst>
                    <a:ext uri="{9D8B030D-6E8A-4147-A177-3AD203B41FA5}">
                      <a16:colId xmlns:a16="http://schemas.microsoft.com/office/drawing/2014/main" val="1729025450"/>
                    </a:ext>
                  </a:extLst>
                </a:gridCol>
                <a:gridCol w="246888">
                  <a:extLst>
                    <a:ext uri="{9D8B030D-6E8A-4147-A177-3AD203B41FA5}">
                      <a16:colId xmlns:a16="http://schemas.microsoft.com/office/drawing/2014/main" val="2948835766"/>
                    </a:ext>
                  </a:extLst>
                </a:gridCol>
                <a:gridCol w="246888">
                  <a:extLst>
                    <a:ext uri="{9D8B030D-6E8A-4147-A177-3AD203B41FA5}">
                      <a16:colId xmlns:a16="http://schemas.microsoft.com/office/drawing/2014/main" val="2339574228"/>
                    </a:ext>
                  </a:extLst>
                </a:gridCol>
                <a:gridCol w="246888">
                  <a:extLst>
                    <a:ext uri="{9D8B030D-6E8A-4147-A177-3AD203B41FA5}">
                      <a16:colId xmlns:a16="http://schemas.microsoft.com/office/drawing/2014/main" val="460044511"/>
                    </a:ext>
                  </a:extLst>
                </a:gridCol>
                <a:gridCol w="246888">
                  <a:extLst>
                    <a:ext uri="{9D8B030D-6E8A-4147-A177-3AD203B41FA5}">
                      <a16:colId xmlns:a16="http://schemas.microsoft.com/office/drawing/2014/main" val="3091633312"/>
                    </a:ext>
                  </a:extLst>
                </a:gridCol>
                <a:gridCol w="246888">
                  <a:extLst>
                    <a:ext uri="{9D8B030D-6E8A-4147-A177-3AD203B41FA5}">
                      <a16:colId xmlns:a16="http://schemas.microsoft.com/office/drawing/2014/main" val="2807239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39675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09/18/2026 19:35:01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09/18/2026 19:35:01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 NOW!
Are you ready for the
new @residentevil movie?
residentevil, sonypictures und sony
2:37
Yes let's goooo!
Na that's too scary for
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0.8000 %</a:t>
                      </a:r>
                    </a:p>
                  </a:txBody>
                  <a:tcPr/>
                </a:tc>
                <a:extLst>
                  <a:ext uri="{0D108BD9-81ED-4DB2-BD59-A6C34878D82A}">
                    <a16:rowId xmlns:a16="http://schemas.microsoft.com/office/drawing/2014/main" val="3700784568"/>
                  </a:ext>
                </a:extLst>
              </a:tr>
            </a:tbl>
          </a:graphicData>
        </a:graphic>
      </p:graphicFrame>
      <p:sp>
        <p:nvSpPr>
          <p:cNvPr id="4" name="Text Placeholder 3">
            <a:extLst>
              <a:ext uri="{FF2B5EF4-FFF2-40B4-BE49-F238E27FC236}">
                <a16:creationId xmlns:a16="http://schemas.microsoft.com/office/drawing/2014/main" id="{E2A7C433-8B50-45F4-8366-E308C7FA75EE}"/>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376655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0B73B-6CB0-48DD-8A10-5FF8B7FDB336}"/>
              </a:ext>
            </a:extLst>
          </p:cNvPr>
          <p:cNvSpPr>
            <a:spLocks noGrp="1"/>
          </p:cNvSpPr>
          <p:nvPr>
            <p:ph type="title"/>
          </p:nvPr>
        </p:nvSpPr>
        <p:spPr/>
        <p:txBody>
          <a:bodyPr/>
          <a:lstStyle/>
          <a:p>
            <a:r>
              <a:rPr lang="en-US"/>
              <a:t>Instagram Stories Table | GAMESCOM - 8 of 26</a:t>
            </a:r>
          </a:p>
        </p:txBody>
      </p:sp>
      <p:graphicFrame>
        <p:nvGraphicFramePr>
          <p:cNvPr id="5" name="Table Placeholder 4">
            <a:extLst>
              <a:ext uri="{FF2B5EF4-FFF2-40B4-BE49-F238E27FC236}">
                <a16:creationId xmlns:a16="http://schemas.microsoft.com/office/drawing/2014/main" id="{6F673796-663B-49F5-864D-AD2B58CBBEB8}"/>
              </a:ext>
            </a:extLst>
          </p:cNvPr>
          <p:cNvGraphicFramePr>
            <a:graphicFrameLocks noGrp="1"/>
          </p:cNvGraphicFramePr>
          <p:nvPr>
            <p:ph type="tbl" sz="quarter" idx="13"/>
            <p:extLst>
              <p:ext uri="{D42A27DB-BD31-4B8C-83A1-F6EECF244321}">
                <p14:modId xmlns:p14="http://schemas.microsoft.com/office/powerpoint/2010/main" val="3962759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749305976"/>
                    </a:ext>
                  </a:extLst>
                </a:gridCol>
                <a:gridCol w="493776">
                  <a:extLst>
                    <a:ext uri="{9D8B030D-6E8A-4147-A177-3AD203B41FA5}">
                      <a16:colId xmlns:a16="http://schemas.microsoft.com/office/drawing/2014/main" val="3456697249"/>
                    </a:ext>
                  </a:extLst>
                </a:gridCol>
                <a:gridCol w="658368">
                  <a:extLst>
                    <a:ext uri="{9D8B030D-6E8A-4147-A177-3AD203B41FA5}">
                      <a16:colId xmlns:a16="http://schemas.microsoft.com/office/drawing/2014/main" val="780035920"/>
                    </a:ext>
                  </a:extLst>
                </a:gridCol>
                <a:gridCol w="740664">
                  <a:extLst>
                    <a:ext uri="{9D8B030D-6E8A-4147-A177-3AD203B41FA5}">
                      <a16:colId xmlns:a16="http://schemas.microsoft.com/office/drawing/2014/main" val="2533257473"/>
                    </a:ext>
                  </a:extLst>
                </a:gridCol>
                <a:gridCol w="246888">
                  <a:extLst>
                    <a:ext uri="{9D8B030D-6E8A-4147-A177-3AD203B41FA5}">
                      <a16:colId xmlns:a16="http://schemas.microsoft.com/office/drawing/2014/main" val="1691090579"/>
                    </a:ext>
                  </a:extLst>
                </a:gridCol>
                <a:gridCol w="246888">
                  <a:extLst>
                    <a:ext uri="{9D8B030D-6E8A-4147-A177-3AD203B41FA5}">
                      <a16:colId xmlns:a16="http://schemas.microsoft.com/office/drawing/2014/main" val="22803237"/>
                    </a:ext>
                  </a:extLst>
                </a:gridCol>
                <a:gridCol w="246888">
                  <a:extLst>
                    <a:ext uri="{9D8B030D-6E8A-4147-A177-3AD203B41FA5}">
                      <a16:colId xmlns:a16="http://schemas.microsoft.com/office/drawing/2014/main" val="1268781949"/>
                    </a:ext>
                  </a:extLst>
                </a:gridCol>
                <a:gridCol w="246888">
                  <a:extLst>
                    <a:ext uri="{9D8B030D-6E8A-4147-A177-3AD203B41FA5}">
                      <a16:colId xmlns:a16="http://schemas.microsoft.com/office/drawing/2014/main" val="3687637770"/>
                    </a:ext>
                  </a:extLst>
                </a:gridCol>
                <a:gridCol w="246888">
                  <a:extLst>
                    <a:ext uri="{9D8B030D-6E8A-4147-A177-3AD203B41FA5}">
                      <a16:colId xmlns:a16="http://schemas.microsoft.com/office/drawing/2014/main" val="4143359144"/>
                    </a:ext>
                  </a:extLst>
                </a:gridCol>
                <a:gridCol w="246888">
                  <a:extLst>
                    <a:ext uri="{9D8B030D-6E8A-4147-A177-3AD203B41FA5}">
                      <a16:colId xmlns:a16="http://schemas.microsoft.com/office/drawing/2014/main" val="72085428"/>
                    </a:ext>
                  </a:extLst>
                </a:gridCol>
                <a:gridCol w="246888">
                  <a:extLst>
                    <a:ext uri="{9D8B030D-6E8A-4147-A177-3AD203B41FA5}">
                      <a16:colId xmlns:a16="http://schemas.microsoft.com/office/drawing/2014/main" val="1696672688"/>
                    </a:ext>
                  </a:extLst>
                </a:gridCol>
                <a:gridCol w="246888">
                  <a:extLst>
                    <a:ext uri="{9D8B030D-6E8A-4147-A177-3AD203B41FA5}">
                      <a16:colId xmlns:a16="http://schemas.microsoft.com/office/drawing/2014/main" val="309873720"/>
                    </a:ext>
                  </a:extLst>
                </a:gridCol>
                <a:gridCol w="246888">
                  <a:extLst>
                    <a:ext uri="{9D8B030D-6E8A-4147-A177-3AD203B41FA5}">
                      <a16:colId xmlns:a16="http://schemas.microsoft.com/office/drawing/2014/main" val="2404040311"/>
                    </a:ext>
                  </a:extLst>
                </a:gridCol>
                <a:gridCol w="246888">
                  <a:extLst>
                    <a:ext uri="{9D8B030D-6E8A-4147-A177-3AD203B41FA5}">
                      <a16:colId xmlns:a16="http://schemas.microsoft.com/office/drawing/2014/main" val="185064684"/>
                    </a:ext>
                  </a:extLst>
                </a:gridCol>
                <a:gridCol w="246888">
                  <a:extLst>
                    <a:ext uri="{9D8B030D-6E8A-4147-A177-3AD203B41FA5}">
                      <a16:colId xmlns:a16="http://schemas.microsoft.com/office/drawing/2014/main" val="1281811326"/>
                    </a:ext>
                  </a:extLst>
                </a:gridCol>
                <a:gridCol w="246888">
                  <a:extLst>
                    <a:ext uri="{9D8B030D-6E8A-4147-A177-3AD203B41FA5}">
                      <a16:colId xmlns:a16="http://schemas.microsoft.com/office/drawing/2014/main" val="3039847992"/>
                    </a:ext>
                  </a:extLst>
                </a:gridCol>
                <a:gridCol w="246888">
                  <a:extLst>
                    <a:ext uri="{9D8B030D-6E8A-4147-A177-3AD203B41FA5}">
                      <a16:colId xmlns:a16="http://schemas.microsoft.com/office/drawing/2014/main" val="2369940215"/>
                    </a:ext>
                  </a:extLst>
                </a:gridCol>
                <a:gridCol w="246888">
                  <a:extLst>
                    <a:ext uri="{9D8B030D-6E8A-4147-A177-3AD203B41FA5}">
                      <a16:colId xmlns:a16="http://schemas.microsoft.com/office/drawing/2014/main" val="2688555106"/>
                    </a:ext>
                  </a:extLst>
                </a:gridCol>
                <a:gridCol w="246888">
                  <a:extLst>
                    <a:ext uri="{9D8B030D-6E8A-4147-A177-3AD203B41FA5}">
                      <a16:colId xmlns:a16="http://schemas.microsoft.com/office/drawing/2014/main" val="4043060199"/>
                    </a:ext>
                  </a:extLst>
                </a:gridCol>
                <a:gridCol w="246888">
                  <a:extLst>
                    <a:ext uri="{9D8B030D-6E8A-4147-A177-3AD203B41FA5}">
                      <a16:colId xmlns:a16="http://schemas.microsoft.com/office/drawing/2014/main" val="3606959393"/>
                    </a:ext>
                  </a:extLst>
                </a:gridCol>
                <a:gridCol w="246888">
                  <a:extLst>
                    <a:ext uri="{9D8B030D-6E8A-4147-A177-3AD203B41FA5}">
                      <a16:colId xmlns:a16="http://schemas.microsoft.com/office/drawing/2014/main" val="2934877361"/>
                    </a:ext>
                  </a:extLst>
                </a:gridCol>
                <a:gridCol w="246888">
                  <a:extLst>
                    <a:ext uri="{9D8B030D-6E8A-4147-A177-3AD203B41FA5}">
                      <a16:colId xmlns:a16="http://schemas.microsoft.com/office/drawing/2014/main" val="335528961"/>
                    </a:ext>
                  </a:extLst>
                </a:gridCol>
                <a:gridCol w="246888">
                  <a:extLst>
                    <a:ext uri="{9D8B030D-6E8A-4147-A177-3AD203B41FA5}">
                      <a16:colId xmlns:a16="http://schemas.microsoft.com/office/drawing/2014/main" val="1751538144"/>
                    </a:ext>
                  </a:extLst>
                </a:gridCol>
                <a:gridCol w="246888">
                  <a:extLst>
                    <a:ext uri="{9D8B030D-6E8A-4147-A177-3AD203B41FA5}">
                      <a16:colId xmlns:a16="http://schemas.microsoft.com/office/drawing/2014/main" val="1024813247"/>
                    </a:ext>
                  </a:extLst>
                </a:gridCol>
                <a:gridCol w="246888">
                  <a:extLst>
                    <a:ext uri="{9D8B030D-6E8A-4147-A177-3AD203B41FA5}">
                      <a16:colId xmlns:a16="http://schemas.microsoft.com/office/drawing/2014/main" val="3417490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878301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09/18/2026 15:40:15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09/18/2026 15:40:15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 NOW!
sonymusicsoundtracks,
0:35
officialresidentevilreboot, residentevi...
WHO'S BRAVE ENOUGH TO
BORN READY
COUNT ME IN
NOPE. ABSOLUTELY
NOT.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0.7967 %</a:t>
                      </a:r>
                    </a:p>
                  </a:txBody>
                  <a:tcPr/>
                </a:tc>
                <a:extLst>
                  <a:ext uri="{0D108BD9-81ED-4DB2-BD59-A6C34878D82A}">
                    <a16:rowId xmlns:a16="http://schemas.microsoft.com/office/drawing/2014/main" val="3257606035"/>
                  </a:ext>
                </a:extLst>
              </a:tr>
            </a:tbl>
          </a:graphicData>
        </a:graphic>
      </p:graphicFrame>
      <p:sp>
        <p:nvSpPr>
          <p:cNvPr id="4" name="Text Placeholder 3">
            <a:extLst>
              <a:ext uri="{FF2B5EF4-FFF2-40B4-BE49-F238E27FC236}">
                <a16:creationId xmlns:a16="http://schemas.microsoft.com/office/drawing/2014/main" id="{4795F8FF-3316-4844-9541-A76527AE56B4}"/>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159335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E2622-A333-4F4D-8F46-0538EC74E426}"/>
              </a:ext>
            </a:extLst>
          </p:cNvPr>
          <p:cNvSpPr>
            <a:spLocks noGrp="1"/>
          </p:cNvSpPr>
          <p:nvPr>
            <p:ph type="title"/>
          </p:nvPr>
        </p:nvSpPr>
        <p:spPr/>
        <p:txBody>
          <a:bodyPr/>
          <a:lstStyle/>
          <a:p>
            <a:r>
              <a:rPr lang="en-US"/>
              <a:t>Instagram Stories Table | GAMESCOM - 9 of 26</a:t>
            </a:r>
          </a:p>
        </p:txBody>
      </p:sp>
      <p:graphicFrame>
        <p:nvGraphicFramePr>
          <p:cNvPr id="5" name="Table Placeholder 4">
            <a:extLst>
              <a:ext uri="{FF2B5EF4-FFF2-40B4-BE49-F238E27FC236}">
                <a16:creationId xmlns:a16="http://schemas.microsoft.com/office/drawing/2014/main" id="{AC413B27-3C83-4457-A53D-6BE64B85CB24}"/>
              </a:ext>
            </a:extLst>
          </p:cNvPr>
          <p:cNvGraphicFramePr>
            <a:graphicFrameLocks noGrp="1"/>
          </p:cNvGraphicFramePr>
          <p:nvPr>
            <p:ph type="tbl" sz="quarter" idx="13"/>
            <p:extLst>
              <p:ext uri="{D42A27DB-BD31-4B8C-83A1-F6EECF244321}">
                <p14:modId xmlns:p14="http://schemas.microsoft.com/office/powerpoint/2010/main" val="1140463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316317098"/>
                    </a:ext>
                  </a:extLst>
                </a:gridCol>
                <a:gridCol w="493776">
                  <a:extLst>
                    <a:ext uri="{9D8B030D-6E8A-4147-A177-3AD203B41FA5}">
                      <a16:colId xmlns:a16="http://schemas.microsoft.com/office/drawing/2014/main" val="3047881371"/>
                    </a:ext>
                  </a:extLst>
                </a:gridCol>
                <a:gridCol w="658368">
                  <a:extLst>
                    <a:ext uri="{9D8B030D-6E8A-4147-A177-3AD203B41FA5}">
                      <a16:colId xmlns:a16="http://schemas.microsoft.com/office/drawing/2014/main" val="1064273733"/>
                    </a:ext>
                  </a:extLst>
                </a:gridCol>
                <a:gridCol w="740664">
                  <a:extLst>
                    <a:ext uri="{9D8B030D-6E8A-4147-A177-3AD203B41FA5}">
                      <a16:colId xmlns:a16="http://schemas.microsoft.com/office/drawing/2014/main" val="1600628225"/>
                    </a:ext>
                  </a:extLst>
                </a:gridCol>
                <a:gridCol w="246888">
                  <a:extLst>
                    <a:ext uri="{9D8B030D-6E8A-4147-A177-3AD203B41FA5}">
                      <a16:colId xmlns:a16="http://schemas.microsoft.com/office/drawing/2014/main" val="2786920399"/>
                    </a:ext>
                  </a:extLst>
                </a:gridCol>
                <a:gridCol w="246888">
                  <a:extLst>
                    <a:ext uri="{9D8B030D-6E8A-4147-A177-3AD203B41FA5}">
                      <a16:colId xmlns:a16="http://schemas.microsoft.com/office/drawing/2014/main" val="769311545"/>
                    </a:ext>
                  </a:extLst>
                </a:gridCol>
                <a:gridCol w="246888">
                  <a:extLst>
                    <a:ext uri="{9D8B030D-6E8A-4147-A177-3AD203B41FA5}">
                      <a16:colId xmlns:a16="http://schemas.microsoft.com/office/drawing/2014/main" val="479964540"/>
                    </a:ext>
                  </a:extLst>
                </a:gridCol>
                <a:gridCol w="246888">
                  <a:extLst>
                    <a:ext uri="{9D8B030D-6E8A-4147-A177-3AD203B41FA5}">
                      <a16:colId xmlns:a16="http://schemas.microsoft.com/office/drawing/2014/main" val="767727399"/>
                    </a:ext>
                  </a:extLst>
                </a:gridCol>
                <a:gridCol w="246888">
                  <a:extLst>
                    <a:ext uri="{9D8B030D-6E8A-4147-A177-3AD203B41FA5}">
                      <a16:colId xmlns:a16="http://schemas.microsoft.com/office/drawing/2014/main" val="4082818791"/>
                    </a:ext>
                  </a:extLst>
                </a:gridCol>
                <a:gridCol w="246888">
                  <a:extLst>
                    <a:ext uri="{9D8B030D-6E8A-4147-A177-3AD203B41FA5}">
                      <a16:colId xmlns:a16="http://schemas.microsoft.com/office/drawing/2014/main" val="1992993054"/>
                    </a:ext>
                  </a:extLst>
                </a:gridCol>
                <a:gridCol w="246888">
                  <a:extLst>
                    <a:ext uri="{9D8B030D-6E8A-4147-A177-3AD203B41FA5}">
                      <a16:colId xmlns:a16="http://schemas.microsoft.com/office/drawing/2014/main" val="2304913568"/>
                    </a:ext>
                  </a:extLst>
                </a:gridCol>
                <a:gridCol w="246888">
                  <a:extLst>
                    <a:ext uri="{9D8B030D-6E8A-4147-A177-3AD203B41FA5}">
                      <a16:colId xmlns:a16="http://schemas.microsoft.com/office/drawing/2014/main" val="900483678"/>
                    </a:ext>
                  </a:extLst>
                </a:gridCol>
                <a:gridCol w="246888">
                  <a:extLst>
                    <a:ext uri="{9D8B030D-6E8A-4147-A177-3AD203B41FA5}">
                      <a16:colId xmlns:a16="http://schemas.microsoft.com/office/drawing/2014/main" val="3481791862"/>
                    </a:ext>
                  </a:extLst>
                </a:gridCol>
                <a:gridCol w="246888">
                  <a:extLst>
                    <a:ext uri="{9D8B030D-6E8A-4147-A177-3AD203B41FA5}">
                      <a16:colId xmlns:a16="http://schemas.microsoft.com/office/drawing/2014/main" val="774435"/>
                    </a:ext>
                  </a:extLst>
                </a:gridCol>
                <a:gridCol w="246888">
                  <a:extLst>
                    <a:ext uri="{9D8B030D-6E8A-4147-A177-3AD203B41FA5}">
                      <a16:colId xmlns:a16="http://schemas.microsoft.com/office/drawing/2014/main" val="1057131396"/>
                    </a:ext>
                  </a:extLst>
                </a:gridCol>
                <a:gridCol w="246888">
                  <a:extLst>
                    <a:ext uri="{9D8B030D-6E8A-4147-A177-3AD203B41FA5}">
                      <a16:colId xmlns:a16="http://schemas.microsoft.com/office/drawing/2014/main" val="2957691370"/>
                    </a:ext>
                  </a:extLst>
                </a:gridCol>
                <a:gridCol w="246888">
                  <a:extLst>
                    <a:ext uri="{9D8B030D-6E8A-4147-A177-3AD203B41FA5}">
                      <a16:colId xmlns:a16="http://schemas.microsoft.com/office/drawing/2014/main" val="53613653"/>
                    </a:ext>
                  </a:extLst>
                </a:gridCol>
                <a:gridCol w="246888">
                  <a:extLst>
                    <a:ext uri="{9D8B030D-6E8A-4147-A177-3AD203B41FA5}">
                      <a16:colId xmlns:a16="http://schemas.microsoft.com/office/drawing/2014/main" val="4082950983"/>
                    </a:ext>
                  </a:extLst>
                </a:gridCol>
                <a:gridCol w="246888">
                  <a:extLst>
                    <a:ext uri="{9D8B030D-6E8A-4147-A177-3AD203B41FA5}">
                      <a16:colId xmlns:a16="http://schemas.microsoft.com/office/drawing/2014/main" val="3687532993"/>
                    </a:ext>
                  </a:extLst>
                </a:gridCol>
                <a:gridCol w="246888">
                  <a:extLst>
                    <a:ext uri="{9D8B030D-6E8A-4147-A177-3AD203B41FA5}">
                      <a16:colId xmlns:a16="http://schemas.microsoft.com/office/drawing/2014/main" val="118459081"/>
                    </a:ext>
                  </a:extLst>
                </a:gridCol>
                <a:gridCol w="246888">
                  <a:extLst>
                    <a:ext uri="{9D8B030D-6E8A-4147-A177-3AD203B41FA5}">
                      <a16:colId xmlns:a16="http://schemas.microsoft.com/office/drawing/2014/main" val="1884804796"/>
                    </a:ext>
                  </a:extLst>
                </a:gridCol>
                <a:gridCol w="246888">
                  <a:extLst>
                    <a:ext uri="{9D8B030D-6E8A-4147-A177-3AD203B41FA5}">
                      <a16:colId xmlns:a16="http://schemas.microsoft.com/office/drawing/2014/main" val="4119087060"/>
                    </a:ext>
                  </a:extLst>
                </a:gridCol>
                <a:gridCol w="246888">
                  <a:extLst>
                    <a:ext uri="{9D8B030D-6E8A-4147-A177-3AD203B41FA5}">
                      <a16:colId xmlns:a16="http://schemas.microsoft.com/office/drawing/2014/main" val="2965592712"/>
                    </a:ext>
                  </a:extLst>
                </a:gridCol>
                <a:gridCol w="246888">
                  <a:extLst>
                    <a:ext uri="{9D8B030D-6E8A-4147-A177-3AD203B41FA5}">
                      <a16:colId xmlns:a16="http://schemas.microsoft.com/office/drawing/2014/main" val="3966867320"/>
                    </a:ext>
                  </a:extLst>
                </a:gridCol>
                <a:gridCol w="246888">
                  <a:extLst>
                    <a:ext uri="{9D8B030D-6E8A-4147-A177-3AD203B41FA5}">
                      <a16:colId xmlns:a16="http://schemas.microsoft.com/office/drawing/2014/main" val="3703314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120220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17:44:41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17:44:41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Direct
Nintendo
9.9.2026
7:00 AM PT 10:00 AM ET
HOW ARE WE FEELING ABOUT
THE NINTENDO DIRECT?
LOOOOOVED it!!
Meh
I'm still waiting for MY
game announcement...
(can't
results)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0.9177 %</a:t>
                      </a:r>
                    </a:p>
                  </a:txBody>
                  <a:tcPr/>
                </a:tc>
                <a:extLst>
                  <a:ext uri="{0D108BD9-81ED-4DB2-BD59-A6C34878D82A}">
                    <a16:rowId xmlns:a16="http://schemas.microsoft.com/office/drawing/2014/main" val="2345359203"/>
                  </a:ext>
                </a:extLst>
              </a:tr>
            </a:tbl>
          </a:graphicData>
        </a:graphic>
      </p:graphicFrame>
      <p:sp>
        <p:nvSpPr>
          <p:cNvPr id="4" name="Text Placeholder 3">
            <a:extLst>
              <a:ext uri="{FF2B5EF4-FFF2-40B4-BE49-F238E27FC236}">
                <a16:creationId xmlns:a16="http://schemas.microsoft.com/office/drawing/2014/main" id="{52482549-1315-4166-891B-B1DCF6230D6B}"/>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1017844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DBC46-FEF9-4192-8094-2C977504B233}"/>
              </a:ext>
            </a:extLst>
          </p:cNvPr>
          <p:cNvSpPr>
            <a:spLocks noGrp="1"/>
          </p:cNvSpPr>
          <p:nvPr>
            <p:ph type="title"/>
          </p:nvPr>
        </p:nvSpPr>
        <p:spPr/>
        <p:txBody>
          <a:bodyPr/>
          <a:lstStyle/>
          <a:p>
            <a:r>
              <a:rPr lang="en-US"/>
              <a:t>Instagram Stories Table | GAMESCOM - 10 of 26</a:t>
            </a:r>
          </a:p>
        </p:txBody>
      </p:sp>
      <p:graphicFrame>
        <p:nvGraphicFramePr>
          <p:cNvPr id="5" name="Table Placeholder 4">
            <a:extLst>
              <a:ext uri="{FF2B5EF4-FFF2-40B4-BE49-F238E27FC236}">
                <a16:creationId xmlns:a16="http://schemas.microsoft.com/office/drawing/2014/main" id="{55F9D862-A818-49E6-9026-BC599056EBB9}"/>
              </a:ext>
            </a:extLst>
          </p:cNvPr>
          <p:cNvGraphicFramePr>
            <a:graphicFrameLocks noGrp="1"/>
          </p:cNvGraphicFramePr>
          <p:nvPr>
            <p:ph type="tbl" sz="quarter" idx="13"/>
            <p:extLst>
              <p:ext uri="{D42A27DB-BD31-4B8C-83A1-F6EECF244321}">
                <p14:modId xmlns:p14="http://schemas.microsoft.com/office/powerpoint/2010/main" val="938888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686523952"/>
                    </a:ext>
                  </a:extLst>
                </a:gridCol>
                <a:gridCol w="493776">
                  <a:extLst>
                    <a:ext uri="{9D8B030D-6E8A-4147-A177-3AD203B41FA5}">
                      <a16:colId xmlns:a16="http://schemas.microsoft.com/office/drawing/2014/main" val="1833044842"/>
                    </a:ext>
                  </a:extLst>
                </a:gridCol>
                <a:gridCol w="658368">
                  <a:extLst>
                    <a:ext uri="{9D8B030D-6E8A-4147-A177-3AD203B41FA5}">
                      <a16:colId xmlns:a16="http://schemas.microsoft.com/office/drawing/2014/main" val="2971424145"/>
                    </a:ext>
                  </a:extLst>
                </a:gridCol>
                <a:gridCol w="740664">
                  <a:extLst>
                    <a:ext uri="{9D8B030D-6E8A-4147-A177-3AD203B41FA5}">
                      <a16:colId xmlns:a16="http://schemas.microsoft.com/office/drawing/2014/main" val="1991670946"/>
                    </a:ext>
                  </a:extLst>
                </a:gridCol>
                <a:gridCol w="246888">
                  <a:extLst>
                    <a:ext uri="{9D8B030D-6E8A-4147-A177-3AD203B41FA5}">
                      <a16:colId xmlns:a16="http://schemas.microsoft.com/office/drawing/2014/main" val="359470758"/>
                    </a:ext>
                  </a:extLst>
                </a:gridCol>
                <a:gridCol w="246888">
                  <a:extLst>
                    <a:ext uri="{9D8B030D-6E8A-4147-A177-3AD203B41FA5}">
                      <a16:colId xmlns:a16="http://schemas.microsoft.com/office/drawing/2014/main" val="1081958999"/>
                    </a:ext>
                  </a:extLst>
                </a:gridCol>
                <a:gridCol w="246888">
                  <a:extLst>
                    <a:ext uri="{9D8B030D-6E8A-4147-A177-3AD203B41FA5}">
                      <a16:colId xmlns:a16="http://schemas.microsoft.com/office/drawing/2014/main" val="2957608645"/>
                    </a:ext>
                  </a:extLst>
                </a:gridCol>
                <a:gridCol w="246888">
                  <a:extLst>
                    <a:ext uri="{9D8B030D-6E8A-4147-A177-3AD203B41FA5}">
                      <a16:colId xmlns:a16="http://schemas.microsoft.com/office/drawing/2014/main" val="1687669060"/>
                    </a:ext>
                  </a:extLst>
                </a:gridCol>
                <a:gridCol w="246888">
                  <a:extLst>
                    <a:ext uri="{9D8B030D-6E8A-4147-A177-3AD203B41FA5}">
                      <a16:colId xmlns:a16="http://schemas.microsoft.com/office/drawing/2014/main" val="1405818431"/>
                    </a:ext>
                  </a:extLst>
                </a:gridCol>
                <a:gridCol w="246888">
                  <a:extLst>
                    <a:ext uri="{9D8B030D-6E8A-4147-A177-3AD203B41FA5}">
                      <a16:colId xmlns:a16="http://schemas.microsoft.com/office/drawing/2014/main" val="2325398526"/>
                    </a:ext>
                  </a:extLst>
                </a:gridCol>
                <a:gridCol w="246888">
                  <a:extLst>
                    <a:ext uri="{9D8B030D-6E8A-4147-A177-3AD203B41FA5}">
                      <a16:colId xmlns:a16="http://schemas.microsoft.com/office/drawing/2014/main" val="2812090128"/>
                    </a:ext>
                  </a:extLst>
                </a:gridCol>
                <a:gridCol w="246888">
                  <a:extLst>
                    <a:ext uri="{9D8B030D-6E8A-4147-A177-3AD203B41FA5}">
                      <a16:colId xmlns:a16="http://schemas.microsoft.com/office/drawing/2014/main" val="1938629341"/>
                    </a:ext>
                  </a:extLst>
                </a:gridCol>
                <a:gridCol w="246888">
                  <a:extLst>
                    <a:ext uri="{9D8B030D-6E8A-4147-A177-3AD203B41FA5}">
                      <a16:colId xmlns:a16="http://schemas.microsoft.com/office/drawing/2014/main" val="4075894147"/>
                    </a:ext>
                  </a:extLst>
                </a:gridCol>
                <a:gridCol w="246888">
                  <a:extLst>
                    <a:ext uri="{9D8B030D-6E8A-4147-A177-3AD203B41FA5}">
                      <a16:colId xmlns:a16="http://schemas.microsoft.com/office/drawing/2014/main" val="3801188891"/>
                    </a:ext>
                  </a:extLst>
                </a:gridCol>
                <a:gridCol w="246888">
                  <a:extLst>
                    <a:ext uri="{9D8B030D-6E8A-4147-A177-3AD203B41FA5}">
                      <a16:colId xmlns:a16="http://schemas.microsoft.com/office/drawing/2014/main" val="2910665944"/>
                    </a:ext>
                  </a:extLst>
                </a:gridCol>
                <a:gridCol w="246888">
                  <a:extLst>
                    <a:ext uri="{9D8B030D-6E8A-4147-A177-3AD203B41FA5}">
                      <a16:colId xmlns:a16="http://schemas.microsoft.com/office/drawing/2014/main" val="3855588030"/>
                    </a:ext>
                  </a:extLst>
                </a:gridCol>
                <a:gridCol w="246888">
                  <a:extLst>
                    <a:ext uri="{9D8B030D-6E8A-4147-A177-3AD203B41FA5}">
                      <a16:colId xmlns:a16="http://schemas.microsoft.com/office/drawing/2014/main" val="1261974538"/>
                    </a:ext>
                  </a:extLst>
                </a:gridCol>
                <a:gridCol w="246888">
                  <a:extLst>
                    <a:ext uri="{9D8B030D-6E8A-4147-A177-3AD203B41FA5}">
                      <a16:colId xmlns:a16="http://schemas.microsoft.com/office/drawing/2014/main" val="2711452552"/>
                    </a:ext>
                  </a:extLst>
                </a:gridCol>
                <a:gridCol w="246888">
                  <a:extLst>
                    <a:ext uri="{9D8B030D-6E8A-4147-A177-3AD203B41FA5}">
                      <a16:colId xmlns:a16="http://schemas.microsoft.com/office/drawing/2014/main" val="88524789"/>
                    </a:ext>
                  </a:extLst>
                </a:gridCol>
                <a:gridCol w="246888">
                  <a:extLst>
                    <a:ext uri="{9D8B030D-6E8A-4147-A177-3AD203B41FA5}">
                      <a16:colId xmlns:a16="http://schemas.microsoft.com/office/drawing/2014/main" val="2689056296"/>
                    </a:ext>
                  </a:extLst>
                </a:gridCol>
                <a:gridCol w="246888">
                  <a:extLst>
                    <a:ext uri="{9D8B030D-6E8A-4147-A177-3AD203B41FA5}">
                      <a16:colId xmlns:a16="http://schemas.microsoft.com/office/drawing/2014/main" val="2825825016"/>
                    </a:ext>
                  </a:extLst>
                </a:gridCol>
                <a:gridCol w="246888">
                  <a:extLst>
                    <a:ext uri="{9D8B030D-6E8A-4147-A177-3AD203B41FA5}">
                      <a16:colId xmlns:a16="http://schemas.microsoft.com/office/drawing/2014/main" val="88015943"/>
                    </a:ext>
                  </a:extLst>
                </a:gridCol>
                <a:gridCol w="246888">
                  <a:extLst>
                    <a:ext uri="{9D8B030D-6E8A-4147-A177-3AD203B41FA5}">
                      <a16:colId xmlns:a16="http://schemas.microsoft.com/office/drawing/2014/main" val="1824071034"/>
                    </a:ext>
                  </a:extLst>
                </a:gridCol>
                <a:gridCol w="246888">
                  <a:extLst>
                    <a:ext uri="{9D8B030D-6E8A-4147-A177-3AD203B41FA5}">
                      <a16:colId xmlns:a16="http://schemas.microsoft.com/office/drawing/2014/main" val="136330942"/>
                    </a:ext>
                  </a:extLst>
                </a:gridCol>
                <a:gridCol w="246888">
                  <a:extLst>
                    <a:ext uri="{9D8B030D-6E8A-4147-A177-3AD203B41FA5}">
                      <a16:colId xmlns:a16="http://schemas.microsoft.com/office/drawing/2014/main" val="205624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365568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17:29:09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17:29:09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gamewithkiwi
0:06
Watching the Zelda
Direct like:
SLAY!!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0.9687 %</a:t>
                      </a:r>
                    </a:p>
                  </a:txBody>
                  <a:tcPr/>
                </a:tc>
                <a:extLst>
                  <a:ext uri="{0D108BD9-81ED-4DB2-BD59-A6C34878D82A}">
                    <a16:rowId xmlns:a16="http://schemas.microsoft.com/office/drawing/2014/main" val="3979251461"/>
                  </a:ext>
                </a:extLst>
              </a:tr>
            </a:tbl>
          </a:graphicData>
        </a:graphic>
      </p:graphicFrame>
      <p:sp>
        <p:nvSpPr>
          <p:cNvPr id="4" name="Text Placeholder 3">
            <a:extLst>
              <a:ext uri="{FF2B5EF4-FFF2-40B4-BE49-F238E27FC236}">
                <a16:creationId xmlns:a16="http://schemas.microsoft.com/office/drawing/2014/main" id="{9E8D0A76-230B-4C77-B20D-65CA3C0CD063}"/>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3214058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4D138-3DB3-4F03-AAB7-AD77C21D377D}"/>
              </a:ext>
            </a:extLst>
          </p:cNvPr>
          <p:cNvSpPr>
            <a:spLocks noGrp="1"/>
          </p:cNvSpPr>
          <p:nvPr>
            <p:ph type="title"/>
          </p:nvPr>
        </p:nvSpPr>
        <p:spPr/>
        <p:txBody>
          <a:bodyPr/>
          <a:lstStyle/>
          <a:p>
            <a:r>
              <a:rPr lang="en-US"/>
              <a:t>Instagram Stories Table | GAMESCOM - 11 of 26</a:t>
            </a:r>
          </a:p>
        </p:txBody>
      </p:sp>
      <p:graphicFrame>
        <p:nvGraphicFramePr>
          <p:cNvPr id="5" name="Table Placeholder 4">
            <a:extLst>
              <a:ext uri="{FF2B5EF4-FFF2-40B4-BE49-F238E27FC236}">
                <a16:creationId xmlns:a16="http://schemas.microsoft.com/office/drawing/2014/main" id="{3FF56161-23CC-4142-901C-F27A85BD5DB6}"/>
              </a:ext>
            </a:extLst>
          </p:cNvPr>
          <p:cNvGraphicFramePr>
            <a:graphicFrameLocks noGrp="1"/>
          </p:cNvGraphicFramePr>
          <p:nvPr>
            <p:ph type="tbl" sz="quarter" idx="13"/>
            <p:extLst>
              <p:ext uri="{D42A27DB-BD31-4B8C-83A1-F6EECF244321}">
                <p14:modId xmlns:p14="http://schemas.microsoft.com/office/powerpoint/2010/main" val="2601450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008223047"/>
                    </a:ext>
                  </a:extLst>
                </a:gridCol>
                <a:gridCol w="493776">
                  <a:extLst>
                    <a:ext uri="{9D8B030D-6E8A-4147-A177-3AD203B41FA5}">
                      <a16:colId xmlns:a16="http://schemas.microsoft.com/office/drawing/2014/main" val="1569178582"/>
                    </a:ext>
                  </a:extLst>
                </a:gridCol>
                <a:gridCol w="658368">
                  <a:extLst>
                    <a:ext uri="{9D8B030D-6E8A-4147-A177-3AD203B41FA5}">
                      <a16:colId xmlns:a16="http://schemas.microsoft.com/office/drawing/2014/main" val="4000895975"/>
                    </a:ext>
                  </a:extLst>
                </a:gridCol>
                <a:gridCol w="740664">
                  <a:extLst>
                    <a:ext uri="{9D8B030D-6E8A-4147-A177-3AD203B41FA5}">
                      <a16:colId xmlns:a16="http://schemas.microsoft.com/office/drawing/2014/main" val="120278912"/>
                    </a:ext>
                  </a:extLst>
                </a:gridCol>
                <a:gridCol w="246888">
                  <a:extLst>
                    <a:ext uri="{9D8B030D-6E8A-4147-A177-3AD203B41FA5}">
                      <a16:colId xmlns:a16="http://schemas.microsoft.com/office/drawing/2014/main" val="62687513"/>
                    </a:ext>
                  </a:extLst>
                </a:gridCol>
                <a:gridCol w="246888">
                  <a:extLst>
                    <a:ext uri="{9D8B030D-6E8A-4147-A177-3AD203B41FA5}">
                      <a16:colId xmlns:a16="http://schemas.microsoft.com/office/drawing/2014/main" val="3303405926"/>
                    </a:ext>
                  </a:extLst>
                </a:gridCol>
                <a:gridCol w="246888">
                  <a:extLst>
                    <a:ext uri="{9D8B030D-6E8A-4147-A177-3AD203B41FA5}">
                      <a16:colId xmlns:a16="http://schemas.microsoft.com/office/drawing/2014/main" val="3781779138"/>
                    </a:ext>
                  </a:extLst>
                </a:gridCol>
                <a:gridCol w="246888">
                  <a:extLst>
                    <a:ext uri="{9D8B030D-6E8A-4147-A177-3AD203B41FA5}">
                      <a16:colId xmlns:a16="http://schemas.microsoft.com/office/drawing/2014/main" val="1827951199"/>
                    </a:ext>
                  </a:extLst>
                </a:gridCol>
                <a:gridCol w="246888">
                  <a:extLst>
                    <a:ext uri="{9D8B030D-6E8A-4147-A177-3AD203B41FA5}">
                      <a16:colId xmlns:a16="http://schemas.microsoft.com/office/drawing/2014/main" val="4048524002"/>
                    </a:ext>
                  </a:extLst>
                </a:gridCol>
                <a:gridCol w="246888">
                  <a:extLst>
                    <a:ext uri="{9D8B030D-6E8A-4147-A177-3AD203B41FA5}">
                      <a16:colId xmlns:a16="http://schemas.microsoft.com/office/drawing/2014/main" val="4028736271"/>
                    </a:ext>
                  </a:extLst>
                </a:gridCol>
                <a:gridCol w="246888">
                  <a:extLst>
                    <a:ext uri="{9D8B030D-6E8A-4147-A177-3AD203B41FA5}">
                      <a16:colId xmlns:a16="http://schemas.microsoft.com/office/drawing/2014/main" val="3576537594"/>
                    </a:ext>
                  </a:extLst>
                </a:gridCol>
                <a:gridCol w="246888">
                  <a:extLst>
                    <a:ext uri="{9D8B030D-6E8A-4147-A177-3AD203B41FA5}">
                      <a16:colId xmlns:a16="http://schemas.microsoft.com/office/drawing/2014/main" val="85200269"/>
                    </a:ext>
                  </a:extLst>
                </a:gridCol>
                <a:gridCol w="246888">
                  <a:extLst>
                    <a:ext uri="{9D8B030D-6E8A-4147-A177-3AD203B41FA5}">
                      <a16:colId xmlns:a16="http://schemas.microsoft.com/office/drawing/2014/main" val="2228953490"/>
                    </a:ext>
                  </a:extLst>
                </a:gridCol>
                <a:gridCol w="246888">
                  <a:extLst>
                    <a:ext uri="{9D8B030D-6E8A-4147-A177-3AD203B41FA5}">
                      <a16:colId xmlns:a16="http://schemas.microsoft.com/office/drawing/2014/main" val="3445404372"/>
                    </a:ext>
                  </a:extLst>
                </a:gridCol>
                <a:gridCol w="246888">
                  <a:extLst>
                    <a:ext uri="{9D8B030D-6E8A-4147-A177-3AD203B41FA5}">
                      <a16:colId xmlns:a16="http://schemas.microsoft.com/office/drawing/2014/main" val="926457053"/>
                    </a:ext>
                  </a:extLst>
                </a:gridCol>
                <a:gridCol w="246888">
                  <a:extLst>
                    <a:ext uri="{9D8B030D-6E8A-4147-A177-3AD203B41FA5}">
                      <a16:colId xmlns:a16="http://schemas.microsoft.com/office/drawing/2014/main" val="1412111465"/>
                    </a:ext>
                  </a:extLst>
                </a:gridCol>
                <a:gridCol w="246888">
                  <a:extLst>
                    <a:ext uri="{9D8B030D-6E8A-4147-A177-3AD203B41FA5}">
                      <a16:colId xmlns:a16="http://schemas.microsoft.com/office/drawing/2014/main" val="2260108517"/>
                    </a:ext>
                  </a:extLst>
                </a:gridCol>
                <a:gridCol w="246888">
                  <a:extLst>
                    <a:ext uri="{9D8B030D-6E8A-4147-A177-3AD203B41FA5}">
                      <a16:colId xmlns:a16="http://schemas.microsoft.com/office/drawing/2014/main" val="2710340022"/>
                    </a:ext>
                  </a:extLst>
                </a:gridCol>
                <a:gridCol w="246888">
                  <a:extLst>
                    <a:ext uri="{9D8B030D-6E8A-4147-A177-3AD203B41FA5}">
                      <a16:colId xmlns:a16="http://schemas.microsoft.com/office/drawing/2014/main" val="1246264867"/>
                    </a:ext>
                  </a:extLst>
                </a:gridCol>
                <a:gridCol w="246888">
                  <a:extLst>
                    <a:ext uri="{9D8B030D-6E8A-4147-A177-3AD203B41FA5}">
                      <a16:colId xmlns:a16="http://schemas.microsoft.com/office/drawing/2014/main" val="1794293824"/>
                    </a:ext>
                  </a:extLst>
                </a:gridCol>
                <a:gridCol w="246888">
                  <a:extLst>
                    <a:ext uri="{9D8B030D-6E8A-4147-A177-3AD203B41FA5}">
                      <a16:colId xmlns:a16="http://schemas.microsoft.com/office/drawing/2014/main" val="931809908"/>
                    </a:ext>
                  </a:extLst>
                </a:gridCol>
                <a:gridCol w="246888">
                  <a:extLst>
                    <a:ext uri="{9D8B030D-6E8A-4147-A177-3AD203B41FA5}">
                      <a16:colId xmlns:a16="http://schemas.microsoft.com/office/drawing/2014/main" val="29893363"/>
                    </a:ext>
                  </a:extLst>
                </a:gridCol>
                <a:gridCol w="246888">
                  <a:extLst>
                    <a:ext uri="{9D8B030D-6E8A-4147-A177-3AD203B41FA5}">
                      <a16:colId xmlns:a16="http://schemas.microsoft.com/office/drawing/2014/main" val="3920781116"/>
                    </a:ext>
                  </a:extLst>
                </a:gridCol>
                <a:gridCol w="246888">
                  <a:extLst>
                    <a:ext uri="{9D8B030D-6E8A-4147-A177-3AD203B41FA5}">
                      <a16:colId xmlns:a16="http://schemas.microsoft.com/office/drawing/2014/main" val="30630335"/>
                    </a:ext>
                  </a:extLst>
                </a:gridCol>
                <a:gridCol w="246888">
                  <a:extLst>
                    <a:ext uri="{9D8B030D-6E8A-4147-A177-3AD203B41FA5}">
                      <a16:colId xmlns:a16="http://schemas.microsoft.com/office/drawing/2014/main" val="3511258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384325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nintendoamerica
2:53
NINTENDO
SWITCH™ 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0.9922 %</a:t>
                      </a:r>
                    </a:p>
                  </a:txBody>
                  <a:tcPr/>
                </a:tc>
                <a:extLst>
                  <a:ext uri="{0D108BD9-81ED-4DB2-BD59-A6C34878D82A}">
                    <a16:rowId xmlns:a16="http://schemas.microsoft.com/office/drawing/2014/main" val="408332793"/>
                  </a:ext>
                </a:extLst>
              </a:tr>
            </a:tbl>
          </a:graphicData>
        </a:graphic>
      </p:graphicFrame>
      <p:sp>
        <p:nvSpPr>
          <p:cNvPr id="4" name="Text Placeholder 3">
            <a:extLst>
              <a:ext uri="{FF2B5EF4-FFF2-40B4-BE49-F238E27FC236}">
                <a16:creationId xmlns:a16="http://schemas.microsoft.com/office/drawing/2014/main" id="{633AD65E-86C5-4C0D-90AA-A1F09C39B2C3}"/>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3590911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CA8BC-7A90-4FF8-BD93-D9E2123FE33D}"/>
              </a:ext>
            </a:extLst>
          </p:cNvPr>
          <p:cNvSpPr>
            <a:spLocks noGrp="1"/>
          </p:cNvSpPr>
          <p:nvPr>
            <p:ph type="title"/>
          </p:nvPr>
        </p:nvSpPr>
        <p:spPr/>
        <p:txBody>
          <a:bodyPr/>
          <a:lstStyle/>
          <a:p>
            <a:r>
              <a:rPr lang="en-US"/>
              <a:t>Instagram Stories Table | GAMESCOM - 12 of 26</a:t>
            </a:r>
          </a:p>
        </p:txBody>
      </p:sp>
      <p:graphicFrame>
        <p:nvGraphicFramePr>
          <p:cNvPr id="5" name="Table Placeholder 4">
            <a:extLst>
              <a:ext uri="{FF2B5EF4-FFF2-40B4-BE49-F238E27FC236}">
                <a16:creationId xmlns:a16="http://schemas.microsoft.com/office/drawing/2014/main" id="{0F1D6235-30B0-4994-AF50-B0F4CD6A29BD}"/>
              </a:ext>
            </a:extLst>
          </p:cNvPr>
          <p:cNvGraphicFramePr>
            <a:graphicFrameLocks noGrp="1"/>
          </p:cNvGraphicFramePr>
          <p:nvPr>
            <p:ph type="tbl" sz="quarter" idx="13"/>
            <p:extLst>
              <p:ext uri="{D42A27DB-BD31-4B8C-83A1-F6EECF244321}">
                <p14:modId xmlns:p14="http://schemas.microsoft.com/office/powerpoint/2010/main" val="2550249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757091307"/>
                    </a:ext>
                  </a:extLst>
                </a:gridCol>
                <a:gridCol w="493776">
                  <a:extLst>
                    <a:ext uri="{9D8B030D-6E8A-4147-A177-3AD203B41FA5}">
                      <a16:colId xmlns:a16="http://schemas.microsoft.com/office/drawing/2014/main" val="3837648782"/>
                    </a:ext>
                  </a:extLst>
                </a:gridCol>
                <a:gridCol w="658368">
                  <a:extLst>
                    <a:ext uri="{9D8B030D-6E8A-4147-A177-3AD203B41FA5}">
                      <a16:colId xmlns:a16="http://schemas.microsoft.com/office/drawing/2014/main" val="2527529525"/>
                    </a:ext>
                  </a:extLst>
                </a:gridCol>
                <a:gridCol w="740664">
                  <a:extLst>
                    <a:ext uri="{9D8B030D-6E8A-4147-A177-3AD203B41FA5}">
                      <a16:colId xmlns:a16="http://schemas.microsoft.com/office/drawing/2014/main" val="2599348053"/>
                    </a:ext>
                  </a:extLst>
                </a:gridCol>
                <a:gridCol w="246888">
                  <a:extLst>
                    <a:ext uri="{9D8B030D-6E8A-4147-A177-3AD203B41FA5}">
                      <a16:colId xmlns:a16="http://schemas.microsoft.com/office/drawing/2014/main" val="52156573"/>
                    </a:ext>
                  </a:extLst>
                </a:gridCol>
                <a:gridCol w="246888">
                  <a:extLst>
                    <a:ext uri="{9D8B030D-6E8A-4147-A177-3AD203B41FA5}">
                      <a16:colId xmlns:a16="http://schemas.microsoft.com/office/drawing/2014/main" val="3834871899"/>
                    </a:ext>
                  </a:extLst>
                </a:gridCol>
                <a:gridCol w="246888">
                  <a:extLst>
                    <a:ext uri="{9D8B030D-6E8A-4147-A177-3AD203B41FA5}">
                      <a16:colId xmlns:a16="http://schemas.microsoft.com/office/drawing/2014/main" val="372228106"/>
                    </a:ext>
                  </a:extLst>
                </a:gridCol>
                <a:gridCol w="246888">
                  <a:extLst>
                    <a:ext uri="{9D8B030D-6E8A-4147-A177-3AD203B41FA5}">
                      <a16:colId xmlns:a16="http://schemas.microsoft.com/office/drawing/2014/main" val="1079418448"/>
                    </a:ext>
                  </a:extLst>
                </a:gridCol>
                <a:gridCol w="246888">
                  <a:extLst>
                    <a:ext uri="{9D8B030D-6E8A-4147-A177-3AD203B41FA5}">
                      <a16:colId xmlns:a16="http://schemas.microsoft.com/office/drawing/2014/main" val="2269406426"/>
                    </a:ext>
                  </a:extLst>
                </a:gridCol>
                <a:gridCol w="246888">
                  <a:extLst>
                    <a:ext uri="{9D8B030D-6E8A-4147-A177-3AD203B41FA5}">
                      <a16:colId xmlns:a16="http://schemas.microsoft.com/office/drawing/2014/main" val="992811563"/>
                    </a:ext>
                  </a:extLst>
                </a:gridCol>
                <a:gridCol w="246888">
                  <a:extLst>
                    <a:ext uri="{9D8B030D-6E8A-4147-A177-3AD203B41FA5}">
                      <a16:colId xmlns:a16="http://schemas.microsoft.com/office/drawing/2014/main" val="3245460608"/>
                    </a:ext>
                  </a:extLst>
                </a:gridCol>
                <a:gridCol w="246888">
                  <a:extLst>
                    <a:ext uri="{9D8B030D-6E8A-4147-A177-3AD203B41FA5}">
                      <a16:colId xmlns:a16="http://schemas.microsoft.com/office/drawing/2014/main" val="1741759239"/>
                    </a:ext>
                  </a:extLst>
                </a:gridCol>
                <a:gridCol w="246888">
                  <a:extLst>
                    <a:ext uri="{9D8B030D-6E8A-4147-A177-3AD203B41FA5}">
                      <a16:colId xmlns:a16="http://schemas.microsoft.com/office/drawing/2014/main" val="3034366992"/>
                    </a:ext>
                  </a:extLst>
                </a:gridCol>
                <a:gridCol w="246888">
                  <a:extLst>
                    <a:ext uri="{9D8B030D-6E8A-4147-A177-3AD203B41FA5}">
                      <a16:colId xmlns:a16="http://schemas.microsoft.com/office/drawing/2014/main" val="2102883411"/>
                    </a:ext>
                  </a:extLst>
                </a:gridCol>
                <a:gridCol w="246888">
                  <a:extLst>
                    <a:ext uri="{9D8B030D-6E8A-4147-A177-3AD203B41FA5}">
                      <a16:colId xmlns:a16="http://schemas.microsoft.com/office/drawing/2014/main" val="362911739"/>
                    </a:ext>
                  </a:extLst>
                </a:gridCol>
                <a:gridCol w="246888">
                  <a:extLst>
                    <a:ext uri="{9D8B030D-6E8A-4147-A177-3AD203B41FA5}">
                      <a16:colId xmlns:a16="http://schemas.microsoft.com/office/drawing/2014/main" val="235362653"/>
                    </a:ext>
                  </a:extLst>
                </a:gridCol>
                <a:gridCol w="246888">
                  <a:extLst>
                    <a:ext uri="{9D8B030D-6E8A-4147-A177-3AD203B41FA5}">
                      <a16:colId xmlns:a16="http://schemas.microsoft.com/office/drawing/2014/main" val="576821225"/>
                    </a:ext>
                  </a:extLst>
                </a:gridCol>
                <a:gridCol w="246888">
                  <a:extLst>
                    <a:ext uri="{9D8B030D-6E8A-4147-A177-3AD203B41FA5}">
                      <a16:colId xmlns:a16="http://schemas.microsoft.com/office/drawing/2014/main" val="565782000"/>
                    </a:ext>
                  </a:extLst>
                </a:gridCol>
                <a:gridCol w="246888">
                  <a:extLst>
                    <a:ext uri="{9D8B030D-6E8A-4147-A177-3AD203B41FA5}">
                      <a16:colId xmlns:a16="http://schemas.microsoft.com/office/drawing/2014/main" val="3292941435"/>
                    </a:ext>
                  </a:extLst>
                </a:gridCol>
                <a:gridCol w="246888">
                  <a:extLst>
                    <a:ext uri="{9D8B030D-6E8A-4147-A177-3AD203B41FA5}">
                      <a16:colId xmlns:a16="http://schemas.microsoft.com/office/drawing/2014/main" val="416638731"/>
                    </a:ext>
                  </a:extLst>
                </a:gridCol>
                <a:gridCol w="246888">
                  <a:extLst>
                    <a:ext uri="{9D8B030D-6E8A-4147-A177-3AD203B41FA5}">
                      <a16:colId xmlns:a16="http://schemas.microsoft.com/office/drawing/2014/main" val="61546056"/>
                    </a:ext>
                  </a:extLst>
                </a:gridCol>
                <a:gridCol w="246888">
                  <a:extLst>
                    <a:ext uri="{9D8B030D-6E8A-4147-A177-3AD203B41FA5}">
                      <a16:colId xmlns:a16="http://schemas.microsoft.com/office/drawing/2014/main" val="2859197254"/>
                    </a:ext>
                  </a:extLst>
                </a:gridCol>
                <a:gridCol w="246888">
                  <a:extLst>
                    <a:ext uri="{9D8B030D-6E8A-4147-A177-3AD203B41FA5}">
                      <a16:colId xmlns:a16="http://schemas.microsoft.com/office/drawing/2014/main" val="1097103468"/>
                    </a:ext>
                  </a:extLst>
                </a:gridCol>
                <a:gridCol w="246888">
                  <a:extLst>
                    <a:ext uri="{9D8B030D-6E8A-4147-A177-3AD203B41FA5}">
                      <a16:colId xmlns:a16="http://schemas.microsoft.com/office/drawing/2014/main" val="3001155303"/>
                    </a:ext>
                  </a:extLst>
                </a:gridCol>
                <a:gridCol w="246888">
                  <a:extLst>
                    <a:ext uri="{9D8B030D-6E8A-4147-A177-3AD203B41FA5}">
                      <a16:colId xmlns:a16="http://schemas.microsoft.com/office/drawing/2014/main" val="200366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588917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nintendoamerica
1:59
NINTENDO
SWITCH™
So... who's missing now to get the SSB Crew
to Nintendo Switch 2?
What do you want to see
on Nintendo Switch 2 next
Schreib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1.0059 %</a:t>
                      </a:r>
                    </a:p>
                  </a:txBody>
                  <a:tcPr/>
                </a:tc>
                <a:extLst>
                  <a:ext uri="{0D108BD9-81ED-4DB2-BD59-A6C34878D82A}">
                    <a16:rowId xmlns:a16="http://schemas.microsoft.com/office/drawing/2014/main" val="1794562664"/>
                  </a:ext>
                </a:extLst>
              </a:tr>
            </a:tbl>
          </a:graphicData>
        </a:graphic>
      </p:graphicFrame>
      <p:sp>
        <p:nvSpPr>
          <p:cNvPr id="4" name="Text Placeholder 3">
            <a:extLst>
              <a:ext uri="{FF2B5EF4-FFF2-40B4-BE49-F238E27FC236}">
                <a16:creationId xmlns:a16="http://schemas.microsoft.com/office/drawing/2014/main" id="{58FAA29E-6E60-4822-8A2D-4CB6921E11CC}"/>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41120350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7B430-AC4D-4D1F-B433-DB659EFBD8C4}"/>
              </a:ext>
            </a:extLst>
          </p:cNvPr>
          <p:cNvSpPr>
            <a:spLocks noGrp="1"/>
          </p:cNvSpPr>
          <p:nvPr>
            <p:ph type="title"/>
          </p:nvPr>
        </p:nvSpPr>
        <p:spPr/>
        <p:txBody>
          <a:bodyPr/>
          <a:lstStyle/>
          <a:p>
            <a:r>
              <a:rPr lang="en-US"/>
              <a:t>Instagram Stories Table | GAMESCOM - 13 of 26</a:t>
            </a:r>
          </a:p>
        </p:txBody>
      </p:sp>
      <p:graphicFrame>
        <p:nvGraphicFramePr>
          <p:cNvPr id="5" name="Table Placeholder 4">
            <a:extLst>
              <a:ext uri="{FF2B5EF4-FFF2-40B4-BE49-F238E27FC236}">
                <a16:creationId xmlns:a16="http://schemas.microsoft.com/office/drawing/2014/main" id="{B43C3F95-BFF4-4E6E-A8C4-B80CB8014180}"/>
              </a:ext>
            </a:extLst>
          </p:cNvPr>
          <p:cNvGraphicFramePr>
            <a:graphicFrameLocks noGrp="1"/>
          </p:cNvGraphicFramePr>
          <p:nvPr>
            <p:ph type="tbl" sz="quarter" idx="13"/>
            <p:extLst>
              <p:ext uri="{D42A27DB-BD31-4B8C-83A1-F6EECF244321}">
                <p14:modId xmlns:p14="http://schemas.microsoft.com/office/powerpoint/2010/main" val="3375837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802593059"/>
                    </a:ext>
                  </a:extLst>
                </a:gridCol>
                <a:gridCol w="493776">
                  <a:extLst>
                    <a:ext uri="{9D8B030D-6E8A-4147-A177-3AD203B41FA5}">
                      <a16:colId xmlns:a16="http://schemas.microsoft.com/office/drawing/2014/main" val="3515668285"/>
                    </a:ext>
                  </a:extLst>
                </a:gridCol>
                <a:gridCol w="658368">
                  <a:extLst>
                    <a:ext uri="{9D8B030D-6E8A-4147-A177-3AD203B41FA5}">
                      <a16:colId xmlns:a16="http://schemas.microsoft.com/office/drawing/2014/main" val="2540856755"/>
                    </a:ext>
                  </a:extLst>
                </a:gridCol>
                <a:gridCol w="740664">
                  <a:extLst>
                    <a:ext uri="{9D8B030D-6E8A-4147-A177-3AD203B41FA5}">
                      <a16:colId xmlns:a16="http://schemas.microsoft.com/office/drawing/2014/main" val="2869262116"/>
                    </a:ext>
                  </a:extLst>
                </a:gridCol>
                <a:gridCol w="246888">
                  <a:extLst>
                    <a:ext uri="{9D8B030D-6E8A-4147-A177-3AD203B41FA5}">
                      <a16:colId xmlns:a16="http://schemas.microsoft.com/office/drawing/2014/main" val="1669095766"/>
                    </a:ext>
                  </a:extLst>
                </a:gridCol>
                <a:gridCol w="246888">
                  <a:extLst>
                    <a:ext uri="{9D8B030D-6E8A-4147-A177-3AD203B41FA5}">
                      <a16:colId xmlns:a16="http://schemas.microsoft.com/office/drawing/2014/main" val="1231133299"/>
                    </a:ext>
                  </a:extLst>
                </a:gridCol>
                <a:gridCol w="246888">
                  <a:extLst>
                    <a:ext uri="{9D8B030D-6E8A-4147-A177-3AD203B41FA5}">
                      <a16:colId xmlns:a16="http://schemas.microsoft.com/office/drawing/2014/main" val="293250881"/>
                    </a:ext>
                  </a:extLst>
                </a:gridCol>
                <a:gridCol w="246888">
                  <a:extLst>
                    <a:ext uri="{9D8B030D-6E8A-4147-A177-3AD203B41FA5}">
                      <a16:colId xmlns:a16="http://schemas.microsoft.com/office/drawing/2014/main" val="4006985981"/>
                    </a:ext>
                  </a:extLst>
                </a:gridCol>
                <a:gridCol w="246888">
                  <a:extLst>
                    <a:ext uri="{9D8B030D-6E8A-4147-A177-3AD203B41FA5}">
                      <a16:colId xmlns:a16="http://schemas.microsoft.com/office/drawing/2014/main" val="3216077332"/>
                    </a:ext>
                  </a:extLst>
                </a:gridCol>
                <a:gridCol w="246888">
                  <a:extLst>
                    <a:ext uri="{9D8B030D-6E8A-4147-A177-3AD203B41FA5}">
                      <a16:colId xmlns:a16="http://schemas.microsoft.com/office/drawing/2014/main" val="1876577432"/>
                    </a:ext>
                  </a:extLst>
                </a:gridCol>
                <a:gridCol w="246888">
                  <a:extLst>
                    <a:ext uri="{9D8B030D-6E8A-4147-A177-3AD203B41FA5}">
                      <a16:colId xmlns:a16="http://schemas.microsoft.com/office/drawing/2014/main" val="1018420071"/>
                    </a:ext>
                  </a:extLst>
                </a:gridCol>
                <a:gridCol w="246888">
                  <a:extLst>
                    <a:ext uri="{9D8B030D-6E8A-4147-A177-3AD203B41FA5}">
                      <a16:colId xmlns:a16="http://schemas.microsoft.com/office/drawing/2014/main" val="1372213408"/>
                    </a:ext>
                  </a:extLst>
                </a:gridCol>
                <a:gridCol w="246888">
                  <a:extLst>
                    <a:ext uri="{9D8B030D-6E8A-4147-A177-3AD203B41FA5}">
                      <a16:colId xmlns:a16="http://schemas.microsoft.com/office/drawing/2014/main" val="2916536610"/>
                    </a:ext>
                  </a:extLst>
                </a:gridCol>
                <a:gridCol w="246888">
                  <a:extLst>
                    <a:ext uri="{9D8B030D-6E8A-4147-A177-3AD203B41FA5}">
                      <a16:colId xmlns:a16="http://schemas.microsoft.com/office/drawing/2014/main" val="1737849934"/>
                    </a:ext>
                  </a:extLst>
                </a:gridCol>
                <a:gridCol w="246888">
                  <a:extLst>
                    <a:ext uri="{9D8B030D-6E8A-4147-A177-3AD203B41FA5}">
                      <a16:colId xmlns:a16="http://schemas.microsoft.com/office/drawing/2014/main" val="1737979921"/>
                    </a:ext>
                  </a:extLst>
                </a:gridCol>
                <a:gridCol w="246888">
                  <a:extLst>
                    <a:ext uri="{9D8B030D-6E8A-4147-A177-3AD203B41FA5}">
                      <a16:colId xmlns:a16="http://schemas.microsoft.com/office/drawing/2014/main" val="603816693"/>
                    </a:ext>
                  </a:extLst>
                </a:gridCol>
                <a:gridCol w="246888">
                  <a:extLst>
                    <a:ext uri="{9D8B030D-6E8A-4147-A177-3AD203B41FA5}">
                      <a16:colId xmlns:a16="http://schemas.microsoft.com/office/drawing/2014/main" val="184501718"/>
                    </a:ext>
                  </a:extLst>
                </a:gridCol>
                <a:gridCol w="246888">
                  <a:extLst>
                    <a:ext uri="{9D8B030D-6E8A-4147-A177-3AD203B41FA5}">
                      <a16:colId xmlns:a16="http://schemas.microsoft.com/office/drawing/2014/main" val="4122704461"/>
                    </a:ext>
                  </a:extLst>
                </a:gridCol>
                <a:gridCol w="246888">
                  <a:extLst>
                    <a:ext uri="{9D8B030D-6E8A-4147-A177-3AD203B41FA5}">
                      <a16:colId xmlns:a16="http://schemas.microsoft.com/office/drawing/2014/main" val="3461040263"/>
                    </a:ext>
                  </a:extLst>
                </a:gridCol>
                <a:gridCol w="246888">
                  <a:extLst>
                    <a:ext uri="{9D8B030D-6E8A-4147-A177-3AD203B41FA5}">
                      <a16:colId xmlns:a16="http://schemas.microsoft.com/office/drawing/2014/main" val="539958348"/>
                    </a:ext>
                  </a:extLst>
                </a:gridCol>
                <a:gridCol w="246888">
                  <a:extLst>
                    <a:ext uri="{9D8B030D-6E8A-4147-A177-3AD203B41FA5}">
                      <a16:colId xmlns:a16="http://schemas.microsoft.com/office/drawing/2014/main" val="2254424829"/>
                    </a:ext>
                  </a:extLst>
                </a:gridCol>
                <a:gridCol w="246888">
                  <a:extLst>
                    <a:ext uri="{9D8B030D-6E8A-4147-A177-3AD203B41FA5}">
                      <a16:colId xmlns:a16="http://schemas.microsoft.com/office/drawing/2014/main" val="733714325"/>
                    </a:ext>
                  </a:extLst>
                </a:gridCol>
                <a:gridCol w="246888">
                  <a:extLst>
                    <a:ext uri="{9D8B030D-6E8A-4147-A177-3AD203B41FA5}">
                      <a16:colId xmlns:a16="http://schemas.microsoft.com/office/drawing/2014/main" val="456554751"/>
                    </a:ext>
                  </a:extLst>
                </a:gridCol>
                <a:gridCol w="246888">
                  <a:extLst>
                    <a:ext uri="{9D8B030D-6E8A-4147-A177-3AD203B41FA5}">
                      <a16:colId xmlns:a16="http://schemas.microsoft.com/office/drawing/2014/main" val="1104788831"/>
                    </a:ext>
                  </a:extLst>
                </a:gridCol>
                <a:gridCol w="246888">
                  <a:extLst>
                    <a:ext uri="{9D8B030D-6E8A-4147-A177-3AD203B41FA5}">
                      <a16:colId xmlns:a16="http://schemas.microsoft.com/office/drawing/2014/main" val="3186641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20796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16:38:49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16:38:49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Are we admitting to "being old" by saying,
we're excited and feeling nostalgic about
this one?
nintendoamerica
0:31
NINTENDO
SWITCH™
ARE YOU OLD TOO?
Growing up is overrated
so WHO CARES?!
Old but gold! Tomb
Raider is forever
Ok boomer.
(I don't want to admit
results)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1.0357 %</a:t>
                      </a:r>
                    </a:p>
                  </a:txBody>
                  <a:tcPr/>
                </a:tc>
                <a:extLst>
                  <a:ext uri="{0D108BD9-81ED-4DB2-BD59-A6C34878D82A}">
                    <a16:rowId xmlns:a16="http://schemas.microsoft.com/office/drawing/2014/main" val="3363511797"/>
                  </a:ext>
                </a:extLst>
              </a:tr>
            </a:tbl>
          </a:graphicData>
        </a:graphic>
      </p:graphicFrame>
      <p:sp>
        <p:nvSpPr>
          <p:cNvPr id="4" name="Text Placeholder 3">
            <a:extLst>
              <a:ext uri="{FF2B5EF4-FFF2-40B4-BE49-F238E27FC236}">
                <a16:creationId xmlns:a16="http://schemas.microsoft.com/office/drawing/2014/main" id="{6E0F2D47-A210-4A6C-9BFE-936C5A47E104}"/>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4057118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639B3-FDAA-4B8F-8CC6-5F2AA4D69E87}"/>
              </a:ext>
            </a:extLst>
          </p:cNvPr>
          <p:cNvSpPr>
            <a:spLocks noGrp="1"/>
          </p:cNvSpPr>
          <p:nvPr>
            <p:ph type="title"/>
          </p:nvPr>
        </p:nvSpPr>
        <p:spPr/>
        <p:txBody>
          <a:bodyPr/>
          <a:lstStyle/>
          <a:p>
            <a:r>
              <a:rPr lang="en-US"/>
              <a:t>Instagram Stories Table | GAMESCOM - 14 of 26</a:t>
            </a:r>
          </a:p>
        </p:txBody>
      </p:sp>
      <p:graphicFrame>
        <p:nvGraphicFramePr>
          <p:cNvPr id="5" name="Table Placeholder 4">
            <a:extLst>
              <a:ext uri="{FF2B5EF4-FFF2-40B4-BE49-F238E27FC236}">
                <a16:creationId xmlns:a16="http://schemas.microsoft.com/office/drawing/2014/main" id="{570AA9C5-3FC6-429D-AA28-E96E7E75B88E}"/>
              </a:ext>
            </a:extLst>
          </p:cNvPr>
          <p:cNvGraphicFramePr>
            <a:graphicFrameLocks noGrp="1"/>
          </p:cNvGraphicFramePr>
          <p:nvPr>
            <p:ph type="tbl" sz="quarter" idx="13"/>
            <p:extLst>
              <p:ext uri="{D42A27DB-BD31-4B8C-83A1-F6EECF244321}">
                <p14:modId xmlns:p14="http://schemas.microsoft.com/office/powerpoint/2010/main" val="3558810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666627491"/>
                    </a:ext>
                  </a:extLst>
                </a:gridCol>
                <a:gridCol w="493776">
                  <a:extLst>
                    <a:ext uri="{9D8B030D-6E8A-4147-A177-3AD203B41FA5}">
                      <a16:colId xmlns:a16="http://schemas.microsoft.com/office/drawing/2014/main" val="2362689001"/>
                    </a:ext>
                  </a:extLst>
                </a:gridCol>
                <a:gridCol w="658368">
                  <a:extLst>
                    <a:ext uri="{9D8B030D-6E8A-4147-A177-3AD203B41FA5}">
                      <a16:colId xmlns:a16="http://schemas.microsoft.com/office/drawing/2014/main" val="1362454337"/>
                    </a:ext>
                  </a:extLst>
                </a:gridCol>
                <a:gridCol w="740664">
                  <a:extLst>
                    <a:ext uri="{9D8B030D-6E8A-4147-A177-3AD203B41FA5}">
                      <a16:colId xmlns:a16="http://schemas.microsoft.com/office/drawing/2014/main" val="3347578044"/>
                    </a:ext>
                  </a:extLst>
                </a:gridCol>
                <a:gridCol w="246888">
                  <a:extLst>
                    <a:ext uri="{9D8B030D-6E8A-4147-A177-3AD203B41FA5}">
                      <a16:colId xmlns:a16="http://schemas.microsoft.com/office/drawing/2014/main" val="1208255512"/>
                    </a:ext>
                  </a:extLst>
                </a:gridCol>
                <a:gridCol w="246888">
                  <a:extLst>
                    <a:ext uri="{9D8B030D-6E8A-4147-A177-3AD203B41FA5}">
                      <a16:colId xmlns:a16="http://schemas.microsoft.com/office/drawing/2014/main" val="4034751259"/>
                    </a:ext>
                  </a:extLst>
                </a:gridCol>
                <a:gridCol w="246888">
                  <a:extLst>
                    <a:ext uri="{9D8B030D-6E8A-4147-A177-3AD203B41FA5}">
                      <a16:colId xmlns:a16="http://schemas.microsoft.com/office/drawing/2014/main" val="546980780"/>
                    </a:ext>
                  </a:extLst>
                </a:gridCol>
                <a:gridCol w="246888">
                  <a:extLst>
                    <a:ext uri="{9D8B030D-6E8A-4147-A177-3AD203B41FA5}">
                      <a16:colId xmlns:a16="http://schemas.microsoft.com/office/drawing/2014/main" val="1196735171"/>
                    </a:ext>
                  </a:extLst>
                </a:gridCol>
                <a:gridCol w="246888">
                  <a:extLst>
                    <a:ext uri="{9D8B030D-6E8A-4147-A177-3AD203B41FA5}">
                      <a16:colId xmlns:a16="http://schemas.microsoft.com/office/drawing/2014/main" val="332744228"/>
                    </a:ext>
                  </a:extLst>
                </a:gridCol>
                <a:gridCol w="246888">
                  <a:extLst>
                    <a:ext uri="{9D8B030D-6E8A-4147-A177-3AD203B41FA5}">
                      <a16:colId xmlns:a16="http://schemas.microsoft.com/office/drawing/2014/main" val="2199776122"/>
                    </a:ext>
                  </a:extLst>
                </a:gridCol>
                <a:gridCol w="246888">
                  <a:extLst>
                    <a:ext uri="{9D8B030D-6E8A-4147-A177-3AD203B41FA5}">
                      <a16:colId xmlns:a16="http://schemas.microsoft.com/office/drawing/2014/main" val="950314484"/>
                    </a:ext>
                  </a:extLst>
                </a:gridCol>
                <a:gridCol w="246888">
                  <a:extLst>
                    <a:ext uri="{9D8B030D-6E8A-4147-A177-3AD203B41FA5}">
                      <a16:colId xmlns:a16="http://schemas.microsoft.com/office/drawing/2014/main" val="1778691785"/>
                    </a:ext>
                  </a:extLst>
                </a:gridCol>
                <a:gridCol w="246888">
                  <a:extLst>
                    <a:ext uri="{9D8B030D-6E8A-4147-A177-3AD203B41FA5}">
                      <a16:colId xmlns:a16="http://schemas.microsoft.com/office/drawing/2014/main" val="213775085"/>
                    </a:ext>
                  </a:extLst>
                </a:gridCol>
                <a:gridCol w="246888">
                  <a:extLst>
                    <a:ext uri="{9D8B030D-6E8A-4147-A177-3AD203B41FA5}">
                      <a16:colId xmlns:a16="http://schemas.microsoft.com/office/drawing/2014/main" val="4001237866"/>
                    </a:ext>
                  </a:extLst>
                </a:gridCol>
                <a:gridCol w="246888">
                  <a:extLst>
                    <a:ext uri="{9D8B030D-6E8A-4147-A177-3AD203B41FA5}">
                      <a16:colId xmlns:a16="http://schemas.microsoft.com/office/drawing/2014/main" val="1688393251"/>
                    </a:ext>
                  </a:extLst>
                </a:gridCol>
                <a:gridCol w="246888">
                  <a:extLst>
                    <a:ext uri="{9D8B030D-6E8A-4147-A177-3AD203B41FA5}">
                      <a16:colId xmlns:a16="http://schemas.microsoft.com/office/drawing/2014/main" val="3909388146"/>
                    </a:ext>
                  </a:extLst>
                </a:gridCol>
                <a:gridCol w="246888">
                  <a:extLst>
                    <a:ext uri="{9D8B030D-6E8A-4147-A177-3AD203B41FA5}">
                      <a16:colId xmlns:a16="http://schemas.microsoft.com/office/drawing/2014/main" val="3091999368"/>
                    </a:ext>
                  </a:extLst>
                </a:gridCol>
                <a:gridCol w="246888">
                  <a:extLst>
                    <a:ext uri="{9D8B030D-6E8A-4147-A177-3AD203B41FA5}">
                      <a16:colId xmlns:a16="http://schemas.microsoft.com/office/drawing/2014/main" val="3408571021"/>
                    </a:ext>
                  </a:extLst>
                </a:gridCol>
                <a:gridCol w="246888">
                  <a:extLst>
                    <a:ext uri="{9D8B030D-6E8A-4147-A177-3AD203B41FA5}">
                      <a16:colId xmlns:a16="http://schemas.microsoft.com/office/drawing/2014/main" val="1068281812"/>
                    </a:ext>
                  </a:extLst>
                </a:gridCol>
                <a:gridCol w="246888">
                  <a:extLst>
                    <a:ext uri="{9D8B030D-6E8A-4147-A177-3AD203B41FA5}">
                      <a16:colId xmlns:a16="http://schemas.microsoft.com/office/drawing/2014/main" val="3278848345"/>
                    </a:ext>
                  </a:extLst>
                </a:gridCol>
                <a:gridCol w="246888">
                  <a:extLst>
                    <a:ext uri="{9D8B030D-6E8A-4147-A177-3AD203B41FA5}">
                      <a16:colId xmlns:a16="http://schemas.microsoft.com/office/drawing/2014/main" val="2353842891"/>
                    </a:ext>
                  </a:extLst>
                </a:gridCol>
                <a:gridCol w="246888">
                  <a:extLst>
                    <a:ext uri="{9D8B030D-6E8A-4147-A177-3AD203B41FA5}">
                      <a16:colId xmlns:a16="http://schemas.microsoft.com/office/drawing/2014/main" val="2489225397"/>
                    </a:ext>
                  </a:extLst>
                </a:gridCol>
                <a:gridCol w="246888">
                  <a:extLst>
                    <a:ext uri="{9D8B030D-6E8A-4147-A177-3AD203B41FA5}">
                      <a16:colId xmlns:a16="http://schemas.microsoft.com/office/drawing/2014/main" val="1878214054"/>
                    </a:ext>
                  </a:extLst>
                </a:gridCol>
                <a:gridCol w="246888">
                  <a:extLst>
                    <a:ext uri="{9D8B030D-6E8A-4147-A177-3AD203B41FA5}">
                      <a16:colId xmlns:a16="http://schemas.microsoft.com/office/drawing/2014/main" val="3426073526"/>
                    </a:ext>
                  </a:extLst>
                </a:gridCol>
                <a:gridCol w="246888">
                  <a:extLst>
                    <a:ext uri="{9D8B030D-6E8A-4147-A177-3AD203B41FA5}">
                      <a16:colId xmlns:a16="http://schemas.microsoft.com/office/drawing/2014/main" val="3466090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911745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16:37:54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16:37:54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It's eat be eaten.
RAVENOUS
TM
SHE'S BACK
1.28.2027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1.0139 %</a:t>
                      </a:r>
                    </a:p>
                  </a:txBody>
                  <a:tcPr/>
                </a:tc>
                <a:extLst>
                  <a:ext uri="{0D108BD9-81ED-4DB2-BD59-A6C34878D82A}">
                    <a16:rowId xmlns:a16="http://schemas.microsoft.com/office/drawing/2014/main" val="348790635"/>
                  </a:ext>
                </a:extLst>
              </a:tr>
            </a:tbl>
          </a:graphicData>
        </a:graphic>
      </p:graphicFrame>
      <p:sp>
        <p:nvSpPr>
          <p:cNvPr id="4" name="Text Placeholder 3">
            <a:extLst>
              <a:ext uri="{FF2B5EF4-FFF2-40B4-BE49-F238E27FC236}">
                <a16:creationId xmlns:a16="http://schemas.microsoft.com/office/drawing/2014/main" id="{371D9702-6C6E-4E01-BFE3-18E4D9B14B74}"/>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9286881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05743-6344-4425-94D3-9C5A65D2D069}"/>
              </a:ext>
            </a:extLst>
          </p:cNvPr>
          <p:cNvSpPr>
            <a:spLocks noGrp="1"/>
          </p:cNvSpPr>
          <p:nvPr>
            <p:ph type="title"/>
          </p:nvPr>
        </p:nvSpPr>
        <p:spPr/>
        <p:txBody>
          <a:bodyPr/>
          <a:lstStyle/>
          <a:p>
            <a:r>
              <a:rPr lang="en-US"/>
              <a:t>Instagram Stories Table | GAMESCOM - 15 of 26</a:t>
            </a:r>
          </a:p>
        </p:txBody>
      </p:sp>
      <p:graphicFrame>
        <p:nvGraphicFramePr>
          <p:cNvPr id="5" name="Table Placeholder 4">
            <a:extLst>
              <a:ext uri="{FF2B5EF4-FFF2-40B4-BE49-F238E27FC236}">
                <a16:creationId xmlns:a16="http://schemas.microsoft.com/office/drawing/2014/main" id="{C1F91EF2-09FE-41FC-ACD7-32E11B91933F}"/>
              </a:ext>
            </a:extLst>
          </p:cNvPr>
          <p:cNvGraphicFramePr>
            <a:graphicFrameLocks noGrp="1"/>
          </p:cNvGraphicFramePr>
          <p:nvPr>
            <p:ph type="tbl" sz="quarter" idx="13"/>
            <p:extLst>
              <p:ext uri="{D42A27DB-BD31-4B8C-83A1-F6EECF244321}">
                <p14:modId xmlns:p14="http://schemas.microsoft.com/office/powerpoint/2010/main" val="159717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082990485"/>
                    </a:ext>
                  </a:extLst>
                </a:gridCol>
                <a:gridCol w="493776">
                  <a:extLst>
                    <a:ext uri="{9D8B030D-6E8A-4147-A177-3AD203B41FA5}">
                      <a16:colId xmlns:a16="http://schemas.microsoft.com/office/drawing/2014/main" val="2560277236"/>
                    </a:ext>
                  </a:extLst>
                </a:gridCol>
                <a:gridCol w="658368">
                  <a:extLst>
                    <a:ext uri="{9D8B030D-6E8A-4147-A177-3AD203B41FA5}">
                      <a16:colId xmlns:a16="http://schemas.microsoft.com/office/drawing/2014/main" val="250054185"/>
                    </a:ext>
                  </a:extLst>
                </a:gridCol>
                <a:gridCol w="740664">
                  <a:extLst>
                    <a:ext uri="{9D8B030D-6E8A-4147-A177-3AD203B41FA5}">
                      <a16:colId xmlns:a16="http://schemas.microsoft.com/office/drawing/2014/main" val="3354973046"/>
                    </a:ext>
                  </a:extLst>
                </a:gridCol>
                <a:gridCol w="246888">
                  <a:extLst>
                    <a:ext uri="{9D8B030D-6E8A-4147-A177-3AD203B41FA5}">
                      <a16:colId xmlns:a16="http://schemas.microsoft.com/office/drawing/2014/main" val="2049274569"/>
                    </a:ext>
                  </a:extLst>
                </a:gridCol>
                <a:gridCol w="246888">
                  <a:extLst>
                    <a:ext uri="{9D8B030D-6E8A-4147-A177-3AD203B41FA5}">
                      <a16:colId xmlns:a16="http://schemas.microsoft.com/office/drawing/2014/main" val="3878022526"/>
                    </a:ext>
                  </a:extLst>
                </a:gridCol>
                <a:gridCol w="246888">
                  <a:extLst>
                    <a:ext uri="{9D8B030D-6E8A-4147-A177-3AD203B41FA5}">
                      <a16:colId xmlns:a16="http://schemas.microsoft.com/office/drawing/2014/main" val="3481573619"/>
                    </a:ext>
                  </a:extLst>
                </a:gridCol>
                <a:gridCol w="246888">
                  <a:extLst>
                    <a:ext uri="{9D8B030D-6E8A-4147-A177-3AD203B41FA5}">
                      <a16:colId xmlns:a16="http://schemas.microsoft.com/office/drawing/2014/main" val="3885305736"/>
                    </a:ext>
                  </a:extLst>
                </a:gridCol>
                <a:gridCol w="246888">
                  <a:extLst>
                    <a:ext uri="{9D8B030D-6E8A-4147-A177-3AD203B41FA5}">
                      <a16:colId xmlns:a16="http://schemas.microsoft.com/office/drawing/2014/main" val="2878136625"/>
                    </a:ext>
                  </a:extLst>
                </a:gridCol>
                <a:gridCol w="246888">
                  <a:extLst>
                    <a:ext uri="{9D8B030D-6E8A-4147-A177-3AD203B41FA5}">
                      <a16:colId xmlns:a16="http://schemas.microsoft.com/office/drawing/2014/main" val="2487971836"/>
                    </a:ext>
                  </a:extLst>
                </a:gridCol>
                <a:gridCol w="246888">
                  <a:extLst>
                    <a:ext uri="{9D8B030D-6E8A-4147-A177-3AD203B41FA5}">
                      <a16:colId xmlns:a16="http://schemas.microsoft.com/office/drawing/2014/main" val="3902920145"/>
                    </a:ext>
                  </a:extLst>
                </a:gridCol>
                <a:gridCol w="246888">
                  <a:extLst>
                    <a:ext uri="{9D8B030D-6E8A-4147-A177-3AD203B41FA5}">
                      <a16:colId xmlns:a16="http://schemas.microsoft.com/office/drawing/2014/main" val="342073842"/>
                    </a:ext>
                  </a:extLst>
                </a:gridCol>
                <a:gridCol w="246888">
                  <a:extLst>
                    <a:ext uri="{9D8B030D-6E8A-4147-A177-3AD203B41FA5}">
                      <a16:colId xmlns:a16="http://schemas.microsoft.com/office/drawing/2014/main" val="1349776437"/>
                    </a:ext>
                  </a:extLst>
                </a:gridCol>
                <a:gridCol w="246888">
                  <a:extLst>
                    <a:ext uri="{9D8B030D-6E8A-4147-A177-3AD203B41FA5}">
                      <a16:colId xmlns:a16="http://schemas.microsoft.com/office/drawing/2014/main" val="3955377451"/>
                    </a:ext>
                  </a:extLst>
                </a:gridCol>
                <a:gridCol w="246888">
                  <a:extLst>
                    <a:ext uri="{9D8B030D-6E8A-4147-A177-3AD203B41FA5}">
                      <a16:colId xmlns:a16="http://schemas.microsoft.com/office/drawing/2014/main" val="909712913"/>
                    </a:ext>
                  </a:extLst>
                </a:gridCol>
                <a:gridCol w="246888">
                  <a:extLst>
                    <a:ext uri="{9D8B030D-6E8A-4147-A177-3AD203B41FA5}">
                      <a16:colId xmlns:a16="http://schemas.microsoft.com/office/drawing/2014/main" val="2035137271"/>
                    </a:ext>
                  </a:extLst>
                </a:gridCol>
                <a:gridCol w="246888">
                  <a:extLst>
                    <a:ext uri="{9D8B030D-6E8A-4147-A177-3AD203B41FA5}">
                      <a16:colId xmlns:a16="http://schemas.microsoft.com/office/drawing/2014/main" val="1218998443"/>
                    </a:ext>
                  </a:extLst>
                </a:gridCol>
                <a:gridCol w="246888">
                  <a:extLst>
                    <a:ext uri="{9D8B030D-6E8A-4147-A177-3AD203B41FA5}">
                      <a16:colId xmlns:a16="http://schemas.microsoft.com/office/drawing/2014/main" val="3839857962"/>
                    </a:ext>
                  </a:extLst>
                </a:gridCol>
                <a:gridCol w="246888">
                  <a:extLst>
                    <a:ext uri="{9D8B030D-6E8A-4147-A177-3AD203B41FA5}">
                      <a16:colId xmlns:a16="http://schemas.microsoft.com/office/drawing/2014/main" val="294007537"/>
                    </a:ext>
                  </a:extLst>
                </a:gridCol>
                <a:gridCol w="246888">
                  <a:extLst>
                    <a:ext uri="{9D8B030D-6E8A-4147-A177-3AD203B41FA5}">
                      <a16:colId xmlns:a16="http://schemas.microsoft.com/office/drawing/2014/main" val="4108556978"/>
                    </a:ext>
                  </a:extLst>
                </a:gridCol>
                <a:gridCol w="246888">
                  <a:extLst>
                    <a:ext uri="{9D8B030D-6E8A-4147-A177-3AD203B41FA5}">
                      <a16:colId xmlns:a16="http://schemas.microsoft.com/office/drawing/2014/main" val="1199281815"/>
                    </a:ext>
                  </a:extLst>
                </a:gridCol>
                <a:gridCol w="246888">
                  <a:extLst>
                    <a:ext uri="{9D8B030D-6E8A-4147-A177-3AD203B41FA5}">
                      <a16:colId xmlns:a16="http://schemas.microsoft.com/office/drawing/2014/main" val="4226752048"/>
                    </a:ext>
                  </a:extLst>
                </a:gridCol>
                <a:gridCol w="246888">
                  <a:extLst>
                    <a:ext uri="{9D8B030D-6E8A-4147-A177-3AD203B41FA5}">
                      <a16:colId xmlns:a16="http://schemas.microsoft.com/office/drawing/2014/main" val="2180601892"/>
                    </a:ext>
                  </a:extLst>
                </a:gridCol>
                <a:gridCol w="246888">
                  <a:extLst>
                    <a:ext uri="{9D8B030D-6E8A-4147-A177-3AD203B41FA5}">
                      <a16:colId xmlns:a16="http://schemas.microsoft.com/office/drawing/2014/main" val="123919493"/>
                    </a:ext>
                  </a:extLst>
                </a:gridCol>
                <a:gridCol w="246888">
                  <a:extLst>
                    <a:ext uri="{9D8B030D-6E8A-4147-A177-3AD203B41FA5}">
                      <a16:colId xmlns:a16="http://schemas.microsoft.com/office/drawing/2014/main" val="2421412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328809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16:29:51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16:29:51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gamebakers
1:40
One of our favorite
#awesomeindiesshow
games made it to the
Nintendo Direct!
NINTENDO
SWITCH™ TM
WATCH THE FULL GAMESCOM AWESOME INDIES SHOW HERE!
@gamebake WATCH THIS!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0.8755 %</a:t>
                      </a:r>
                    </a:p>
                  </a:txBody>
                  <a:tcPr/>
                </a:tc>
                <a:extLst>
                  <a:ext uri="{0D108BD9-81ED-4DB2-BD59-A6C34878D82A}">
                    <a16:rowId xmlns:a16="http://schemas.microsoft.com/office/drawing/2014/main" val="1603131470"/>
                  </a:ext>
                </a:extLst>
              </a:tr>
            </a:tbl>
          </a:graphicData>
        </a:graphic>
      </p:graphicFrame>
      <p:sp>
        <p:nvSpPr>
          <p:cNvPr id="4" name="Text Placeholder 3">
            <a:extLst>
              <a:ext uri="{FF2B5EF4-FFF2-40B4-BE49-F238E27FC236}">
                <a16:creationId xmlns:a16="http://schemas.microsoft.com/office/drawing/2014/main" id="{8F7594CE-413F-4074-A19D-256073D8049C}"/>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5633751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86051-2F99-446B-B7D4-70DE95EC7F58}"/>
              </a:ext>
            </a:extLst>
          </p:cNvPr>
          <p:cNvSpPr>
            <a:spLocks noGrp="1"/>
          </p:cNvSpPr>
          <p:nvPr>
            <p:ph type="title"/>
          </p:nvPr>
        </p:nvSpPr>
        <p:spPr/>
        <p:txBody>
          <a:bodyPr/>
          <a:lstStyle/>
          <a:p>
            <a:r>
              <a:rPr lang="en-US"/>
              <a:t>Instagram Stories Table | GAMESCOM - 16 of 26</a:t>
            </a:r>
          </a:p>
        </p:txBody>
      </p:sp>
      <p:graphicFrame>
        <p:nvGraphicFramePr>
          <p:cNvPr id="5" name="Table Placeholder 4">
            <a:extLst>
              <a:ext uri="{FF2B5EF4-FFF2-40B4-BE49-F238E27FC236}">
                <a16:creationId xmlns:a16="http://schemas.microsoft.com/office/drawing/2014/main" id="{5EB7DD36-B1C6-4EF5-B296-AED252E2AA02}"/>
              </a:ext>
            </a:extLst>
          </p:cNvPr>
          <p:cNvGraphicFramePr>
            <a:graphicFrameLocks noGrp="1"/>
          </p:cNvGraphicFramePr>
          <p:nvPr>
            <p:ph type="tbl" sz="quarter" idx="13"/>
            <p:extLst>
              <p:ext uri="{D42A27DB-BD31-4B8C-83A1-F6EECF244321}">
                <p14:modId xmlns:p14="http://schemas.microsoft.com/office/powerpoint/2010/main" val="3146228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648564616"/>
                    </a:ext>
                  </a:extLst>
                </a:gridCol>
                <a:gridCol w="493776">
                  <a:extLst>
                    <a:ext uri="{9D8B030D-6E8A-4147-A177-3AD203B41FA5}">
                      <a16:colId xmlns:a16="http://schemas.microsoft.com/office/drawing/2014/main" val="87572758"/>
                    </a:ext>
                  </a:extLst>
                </a:gridCol>
                <a:gridCol w="658368">
                  <a:extLst>
                    <a:ext uri="{9D8B030D-6E8A-4147-A177-3AD203B41FA5}">
                      <a16:colId xmlns:a16="http://schemas.microsoft.com/office/drawing/2014/main" val="2083846739"/>
                    </a:ext>
                  </a:extLst>
                </a:gridCol>
                <a:gridCol w="740664">
                  <a:extLst>
                    <a:ext uri="{9D8B030D-6E8A-4147-A177-3AD203B41FA5}">
                      <a16:colId xmlns:a16="http://schemas.microsoft.com/office/drawing/2014/main" val="845816954"/>
                    </a:ext>
                  </a:extLst>
                </a:gridCol>
                <a:gridCol w="246888">
                  <a:extLst>
                    <a:ext uri="{9D8B030D-6E8A-4147-A177-3AD203B41FA5}">
                      <a16:colId xmlns:a16="http://schemas.microsoft.com/office/drawing/2014/main" val="876492743"/>
                    </a:ext>
                  </a:extLst>
                </a:gridCol>
                <a:gridCol w="246888">
                  <a:extLst>
                    <a:ext uri="{9D8B030D-6E8A-4147-A177-3AD203B41FA5}">
                      <a16:colId xmlns:a16="http://schemas.microsoft.com/office/drawing/2014/main" val="963374576"/>
                    </a:ext>
                  </a:extLst>
                </a:gridCol>
                <a:gridCol w="246888">
                  <a:extLst>
                    <a:ext uri="{9D8B030D-6E8A-4147-A177-3AD203B41FA5}">
                      <a16:colId xmlns:a16="http://schemas.microsoft.com/office/drawing/2014/main" val="1646913369"/>
                    </a:ext>
                  </a:extLst>
                </a:gridCol>
                <a:gridCol w="246888">
                  <a:extLst>
                    <a:ext uri="{9D8B030D-6E8A-4147-A177-3AD203B41FA5}">
                      <a16:colId xmlns:a16="http://schemas.microsoft.com/office/drawing/2014/main" val="2026293577"/>
                    </a:ext>
                  </a:extLst>
                </a:gridCol>
                <a:gridCol w="246888">
                  <a:extLst>
                    <a:ext uri="{9D8B030D-6E8A-4147-A177-3AD203B41FA5}">
                      <a16:colId xmlns:a16="http://schemas.microsoft.com/office/drawing/2014/main" val="1719977322"/>
                    </a:ext>
                  </a:extLst>
                </a:gridCol>
                <a:gridCol w="246888">
                  <a:extLst>
                    <a:ext uri="{9D8B030D-6E8A-4147-A177-3AD203B41FA5}">
                      <a16:colId xmlns:a16="http://schemas.microsoft.com/office/drawing/2014/main" val="3184602264"/>
                    </a:ext>
                  </a:extLst>
                </a:gridCol>
                <a:gridCol w="246888">
                  <a:extLst>
                    <a:ext uri="{9D8B030D-6E8A-4147-A177-3AD203B41FA5}">
                      <a16:colId xmlns:a16="http://schemas.microsoft.com/office/drawing/2014/main" val="772246987"/>
                    </a:ext>
                  </a:extLst>
                </a:gridCol>
                <a:gridCol w="246888">
                  <a:extLst>
                    <a:ext uri="{9D8B030D-6E8A-4147-A177-3AD203B41FA5}">
                      <a16:colId xmlns:a16="http://schemas.microsoft.com/office/drawing/2014/main" val="3029170984"/>
                    </a:ext>
                  </a:extLst>
                </a:gridCol>
                <a:gridCol w="246888">
                  <a:extLst>
                    <a:ext uri="{9D8B030D-6E8A-4147-A177-3AD203B41FA5}">
                      <a16:colId xmlns:a16="http://schemas.microsoft.com/office/drawing/2014/main" val="739918771"/>
                    </a:ext>
                  </a:extLst>
                </a:gridCol>
                <a:gridCol w="246888">
                  <a:extLst>
                    <a:ext uri="{9D8B030D-6E8A-4147-A177-3AD203B41FA5}">
                      <a16:colId xmlns:a16="http://schemas.microsoft.com/office/drawing/2014/main" val="3532100299"/>
                    </a:ext>
                  </a:extLst>
                </a:gridCol>
                <a:gridCol w="246888">
                  <a:extLst>
                    <a:ext uri="{9D8B030D-6E8A-4147-A177-3AD203B41FA5}">
                      <a16:colId xmlns:a16="http://schemas.microsoft.com/office/drawing/2014/main" val="1882614412"/>
                    </a:ext>
                  </a:extLst>
                </a:gridCol>
                <a:gridCol w="246888">
                  <a:extLst>
                    <a:ext uri="{9D8B030D-6E8A-4147-A177-3AD203B41FA5}">
                      <a16:colId xmlns:a16="http://schemas.microsoft.com/office/drawing/2014/main" val="3814607127"/>
                    </a:ext>
                  </a:extLst>
                </a:gridCol>
                <a:gridCol w="246888">
                  <a:extLst>
                    <a:ext uri="{9D8B030D-6E8A-4147-A177-3AD203B41FA5}">
                      <a16:colId xmlns:a16="http://schemas.microsoft.com/office/drawing/2014/main" val="4079897658"/>
                    </a:ext>
                  </a:extLst>
                </a:gridCol>
                <a:gridCol w="246888">
                  <a:extLst>
                    <a:ext uri="{9D8B030D-6E8A-4147-A177-3AD203B41FA5}">
                      <a16:colId xmlns:a16="http://schemas.microsoft.com/office/drawing/2014/main" val="1866302137"/>
                    </a:ext>
                  </a:extLst>
                </a:gridCol>
                <a:gridCol w="246888">
                  <a:extLst>
                    <a:ext uri="{9D8B030D-6E8A-4147-A177-3AD203B41FA5}">
                      <a16:colId xmlns:a16="http://schemas.microsoft.com/office/drawing/2014/main" val="1561978503"/>
                    </a:ext>
                  </a:extLst>
                </a:gridCol>
                <a:gridCol w="246888">
                  <a:extLst>
                    <a:ext uri="{9D8B030D-6E8A-4147-A177-3AD203B41FA5}">
                      <a16:colId xmlns:a16="http://schemas.microsoft.com/office/drawing/2014/main" val="182241401"/>
                    </a:ext>
                  </a:extLst>
                </a:gridCol>
                <a:gridCol w="246888">
                  <a:extLst>
                    <a:ext uri="{9D8B030D-6E8A-4147-A177-3AD203B41FA5}">
                      <a16:colId xmlns:a16="http://schemas.microsoft.com/office/drawing/2014/main" val="3687780758"/>
                    </a:ext>
                  </a:extLst>
                </a:gridCol>
                <a:gridCol w="246888">
                  <a:extLst>
                    <a:ext uri="{9D8B030D-6E8A-4147-A177-3AD203B41FA5}">
                      <a16:colId xmlns:a16="http://schemas.microsoft.com/office/drawing/2014/main" val="2295089769"/>
                    </a:ext>
                  </a:extLst>
                </a:gridCol>
                <a:gridCol w="246888">
                  <a:extLst>
                    <a:ext uri="{9D8B030D-6E8A-4147-A177-3AD203B41FA5}">
                      <a16:colId xmlns:a16="http://schemas.microsoft.com/office/drawing/2014/main" val="3052451193"/>
                    </a:ext>
                  </a:extLst>
                </a:gridCol>
                <a:gridCol w="246888">
                  <a:extLst>
                    <a:ext uri="{9D8B030D-6E8A-4147-A177-3AD203B41FA5}">
                      <a16:colId xmlns:a16="http://schemas.microsoft.com/office/drawing/2014/main" val="598032977"/>
                    </a:ext>
                  </a:extLst>
                </a:gridCol>
                <a:gridCol w="246888">
                  <a:extLst>
                    <a:ext uri="{9D8B030D-6E8A-4147-A177-3AD203B41FA5}">
                      <a16:colId xmlns:a16="http://schemas.microsoft.com/office/drawing/2014/main" val="3534002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158013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lostkittn
How we are getting ready for
МЕССНА CHAMELEON 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1.0163 %</a:t>
                      </a:r>
                    </a:p>
                  </a:txBody>
                  <a:tcPr/>
                </a:tc>
                <a:extLst>
                  <a:ext uri="{0D108BD9-81ED-4DB2-BD59-A6C34878D82A}">
                    <a16:rowId xmlns:a16="http://schemas.microsoft.com/office/drawing/2014/main" val="3611606305"/>
                  </a:ext>
                </a:extLst>
              </a:tr>
            </a:tbl>
          </a:graphicData>
        </a:graphic>
      </p:graphicFrame>
      <p:sp>
        <p:nvSpPr>
          <p:cNvPr id="4" name="Text Placeholder 3">
            <a:extLst>
              <a:ext uri="{FF2B5EF4-FFF2-40B4-BE49-F238E27FC236}">
                <a16:creationId xmlns:a16="http://schemas.microsoft.com/office/drawing/2014/main" id="{193BE25C-D027-43D8-8B64-2B9A61BAB9BF}"/>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41465250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7F31-5B1E-46A6-803D-6316DC555AD4}"/>
              </a:ext>
            </a:extLst>
          </p:cNvPr>
          <p:cNvSpPr>
            <a:spLocks noGrp="1"/>
          </p:cNvSpPr>
          <p:nvPr>
            <p:ph type="title"/>
          </p:nvPr>
        </p:nvSpPr>
        <p:spPr/>
        <p:txBody>
          <a:bodyPr/>
          <a:lstStyle/>
          <a:p>
            <a:r>
              <a:rPr lang="en-US"/>
              <a:t>Instagram Stories Table | GAMESCOM - 17 of 26</a:t>
            </a:r>
          </a:p>
        </p:txBody>
      </p:sp>
      <p:graphicFrame>
        <p:nvGraphicFramePr>
          <p:cNvPr id="5" name="Table Placeholder 4">
            <a:extLst>
              <a:ext uri="{FF2B5EF4-FFF2-40B4-BE49-F238E27FC236}">
                <a16:creationId xmlns:a16="http://schemas.microsoft.com/office/drawing/2014/main" id="{0D0ABCEB-73CD-4580-A458-06E44D08CB14}"/>
              </a:ext>
            </a:extLst>
          </p:cNvPr>
          <p:cNvGraphicFramePr>
            <a:graphicFrameLocks noGrp="1"/>
          </p:cNvGraphicFramePr>
          <p:nvPr>
            <p:ph type="tbl" sz="quarter" idx="13"/>
            <p:extLst>
              <p:ext uri="{D42A27DB-BD31-4B8C-83A1-F6EECF244321}">
                <p14:modId xmlns:p14="http://schemas.microsoft.com/office/powerpoint/2010/main" val="725728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14021427"/>
                    </a:ext>
                  </a:extLst>
                </a:gridCol>
                <a:gridCol w="493776">
                  <a:extLst>
                    <a:ext uri="{9D8B030D-6E8A-4147-A177-3AD203B41FA5}">
                      <a16:colId xmlns:a16="http://schemas.microsoft.com/office/drawing/2014/main" val="1560582104"/>
                    </a:ext>
                  </a:extLst>
                </a:gridCol>
                <a:gridCol w="658368">
                  <a:extLst>
                    <a:ext uri="{9D8B030D-6E8A-4147-A177-3AD203B41FA5}">
                      <a16:colId xmlns:a16="http://schemas.microsoft.com/office/drawing/2014/main" val="702733926"/>
                    </a:ext>
                  </a:extLst>
                </a:gridCol>
                <a:gridCol w="740664">
                  <a:extLst>
                    <a:ext uri="{9D8B030D-6E8A-4147-A177-3AD203B41FA5}">
                      <a16:colId xmlns:a16="http://schemas.microsoft.com/office/drawing/2014/main" val="3290125408"/>
                    </a:ext>
                  </a:extLst>
                </a:gridCol>
                <a:gridCol w="246888">
                  <a:extLst>
                    <a:ext uri="{9D8B030D-6E8A-4147-A177-3AD203B41FA5}">
                      <a16:colId xmlns:a16="http://schemas.microsoft.com/office/drawing/2014/main" val="715431494"/>
                    </a:ext>
                  </a:extLst>
                </a:gridCol>
                <a:gridCol w="246888">
                  <a:extLst>
                    <a:ext uri="{9D8B030D-6E8A-4147-A177-3AD203B41FA5}">
                      <a16:colId xmlns:a16="http://schemas.microsoft.com/office/drawing/2014/main" val="441114757"/>
                    </a:ext>
                  </a:extLst>
                </a:gridCol>
                <a:gridCol w="246888">
                  <a:extLst>
                    <a:ext uri="{9D8B030D-6E8A-4147-A177-3AD203B41FA5}">
                      <a16:colId xmlns:a16="http://schemas.microsoft.com/office/drawing/2014/main" val="4042251319"/>
                    </a:ext>
                  </a:extLst>
                </a:gridCol>
                <a:gridCol w="246888">
                  <a:extLst>
                    <a:ext uri="{9D8B030D-6E8A-4147-A177-3AD203B41FA5}">
                      <a16:colId xmlns:a16="http://schemas.microsoft.com/office/drawing/2014/main" val="2354870117"/>
                    </a:ext>
                  </a:extLst>
                </a:gridCol>
                <a:gridCol w="246888">
                  <a:extLst>
                    <a:ext uri="{9D8B030D-6E8A-4147-A177-3AD203B41FA5}">
                      <a16:colId xmlns:a16="http://schemas.microsoft.com/office/drawing/2014/main" val="2426825335"/>
                    </a:ext>
                  </a:extLst>
                </a:gridCol>
                <a:gridCol w="246888">
                  <a:extLst>
                    <a:ext uri="{9D8B030D-6E8A-4147-A177-3AD203B41FA5}">
                      <a16:colId xmlns:a16="http://schemas.microsoft.com/office/drawing/2014/main" val="228126476"/>
                    </a:ext>
                  </a:extLst>
                </a:gridCol>
                <a:gridCol w="246888">
                  <a:extLst>
                    <a:ext uri="{9D8B030D-6E8A-4147-A177-3AD203B41FA5}">
                      <a16:colId xmlns:a16="http://schemas.microsoft.com/office/drawing/2014/main" val="548806932"/>
                    </a:ext>
                  </a:extLst>
                </a:gridCol>
                <a:gridCol w="246888">
                  <a:extLst>
                    <a:ext uri="{9D8B030D-6E8A-4147-A177-3AD203B41FA5}">
                      <a16:colId xmlns:a16="http://schemas.microsoft.com/office/drawing/2014/main" val="3909814893"/>
                    </a:ext>
                  </a:extLst>
                </a:gridCol>
                <a:gridCol w="246888">
                  <a:extLst>
                    <a:ext uri="{9D8B030D-6E8A-4147-A177-3AD203B41FA5}">
                      <a16:colId xmlns:a16="http://schemas.microsoft.com/office/drawing/2014/main" val="199516429"/>
                    </a:ext>
                  </a:extLst>
                </a:gridCol>
                <a:gridCol w="246888">
                  <a:extLst>
                    <a:ext uri="{9D8B030D-6E8A-4147-A177-3AD203B41FA5}">
                      <a16:colId xmlns:a16="http://schemas.microsoft.com/office/drawing/2014/main" val="3398850929"/>
                    </a:ext>
                  </a:extLst>
                </a:gridCol>
                <a:gridCol w="246888">
                  <a:extLst>
                    <a:ext uri="{9D8B030D-6E8A-4147-A177-3AD203B41FA5}">
                      <a16:colId xmlns:a16="http://schemas.microsoft.com/office/drawing/2014/main" val="1548318828"/>
                    </a:ext>
                  </a:extLst>
                </a:gridCol>
                <a:gridCol w="246888">
                  <a:extLst>
                    <a:ext uri="{9D8B030D-6E8A-4147-A177-3AD203B41FA5}">
                      <a16:colId xmlns:a16="http://schemas.microsoft.com/office/drawing/2014/main" val="3248561948"/>
                    </a:ext>
                  </a:extLst>
                </a:gridCol>
                <a:gridCol w="246888">
                  <a:extLst>
                    <a:ext uri="{9D8B030D-6E8A-4147-A177-3AD203B41FA5}">
                      <a16:colId xmlns:a16="http://schemas.microsoft.com/office/drawing/2014/main" val="449836718"/>
                    </a:ext>
                  </a:extLst>
                </a:gridCol>
                <a:gridCol w="246888">
                  <a:extLst>
                    <a:ext uri="{9D8B030D-6E8A-4147-A177-3AD203B41FA5}">
                      <a16:colId xmlns:a16="http://schemas.microsoft.com/office/drawing/2014/main" val="2471030885"/>
                    </a:ext>
                  </a:extLst>
                </a:gridCol>
                <a:gridCol w="246888">
                  <a:extLst>
                    <a:ext uri="{9D8B030D-6E8A-4147-A177-3AD203B41FA5}">
                      <a16:colId xmlns:a16="http://schemas.microsoft.com/office/drawing/2014/main" val="4130402131"/>
                    </a:ext>
                  </a:extLst>
                </a:gridCol>
                <a:gridCol w="246888">
                  <a:extLst>
                    <a:ext uri="{9D8B030D-6E8A-4147-A177-3AD203B41FA5}">
                      <a16:colId xmlns:a16="http://schemas.microsoft.com/office/drawing/2014/main" val="1073055831"/>
                    </a:ext>
                  </a:extLst>
                </a:gridCol>
                <a:gridCol w="246888">
                  <a:extLst>
                    <a:ext uri="{9D8B030D-6E8A-4147-A177-3AD203B41FA5}">
                      <a16:colId xmlns:a16="http://schemas.microsoft.com/office/drawing/2014/main" val="3558448031"/>
                    </a:ext>
                  </a:extLst>
                </a:gridCol>
                <a:gridCol w="246888">
                  <a:extLst>
                    <a:ext uri="{9D8B030D-6E8A-4147-A177-3AD203B41FA5}">
                      <a16:colId xmlns:a16="http://schemas.microsoft.com/office/drawing/2014/main" val="1710191546"/>
                    </a:ext>
                  </a:extLst>
                </a:gridCol>
                <a:gridCol w="246888">
                  <a:extLst>
                    <a:ext uri="{9D8B030D-6E8A-4147-A177-3AD203B41FA5}">
                      <a16:colId xmlns:a16="http://schemas.microsoft.com/office/drawing/2014/main" val="4163046747"/>
                    </a:ext>
                  </a:extLst>
                </a:gridCol>
                <a:gridCol w="246888">
                  <a:extLst>
                    <a:ext uri="{9D8B030D-6E8A-4147-A177-3AD203B41FA5}">
                      <a16:colId xmlns:a16="http://schemas.microsoft.com/office/drawing/2014/main" val="1481880097"/>
                    </a:ext>
                  </a:extLst>
                </a:gridCol>
                <a:gridCol w="246888">
                  <a:extLst>
                    <a:ext uri="{9D8B030D-6E8A-4147-A177-3AD203B41FA5}">
                      <a16:colId xmlns:a16="http://schemas.microsoft.com/office/drawing/2014/main" val="377830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669923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#IYKYK
nintendoamerica
1:09
NINTENDO
SWITCH™
@lostkittn we made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1.0413 %</a:t>
                      </a:r>
                    </a:p>
                  </a:txBody>
                  <a:tcPr/>
                </a:tc>
                <a:extLst>
                  <a:ext uri="{0D108BD9-81ED-4DB2-BD59-A6C34878D82A}">
                    <a16:rowId xmlns:a16="http://schemas.microsoft.com/office/drawing/2014/main" val="1986370451"/>
                  </a:ext>
                </a:extLst>
              </a:tr>
            </a:tbl>
          </a:graphicData>
        </a:graphic>
      </p:graphicFrame>
      <p:sp>
        <p:nvSpPr>
          <p:cNvPr id="4" name="Text Placeholder 3">
            <a:extLst>
              <a:ext uri="{FF2B5EF4-FFF2-40B4-BE49-F238E27FC236}">
                <a16:creationId xmlns:a16="http://schemas.microsoft.com/office/drawing/2014/main" id="{7E53A674-FC39-4D3A-8F09-39FB8B31AC00}"/>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0267242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0492D-5386-4BF2-A303-CD0DF1CD4503}"/>
              </a:ext>
            </a:extLst>
          </p:cNvPr>
          <p:cNvSpPr>
            <a:spLocks noGrp="1"/>
          </p:cNvSpPr>
          <p:nvPr>
            <p:ph type="title"/>
          </p:nvPr>
        </p:nvSpPr>
        <p:spPr/>
        <p:txBody>
          <a:bodyPr/>
          <a:lstStyle/>
          <a:p>
            <a:r>
              <a:rPr lang="en-US"/>
              <a:t>Instagram Stories Table | GAMESCOM - 18 of 26</a:t>
            </a:r>
          </a:p>
        </p:txBody>
      </p:sp>
      <p:graphicFrame>
        <p:nvGraphicFramePr>
          <p:cNvPr id="5" name="Table Placeholder 4">
            <a:extLst>
              <a:ext uri="{FF2B5EF4-FFF2-40B4-BE49-F238E27FC236}">
                <a16:creationId xmlns:a16="http://schemas.microsoft.com/office/drawing/2014/main" id="{31F132D8-B8BA-4064-9447-364033F9F9A6}"/>
              </a:ext>
            </a:extLst>
          </p:cNvPr>
          <p:cNvGraphicFramePr>
            <a:graphicFrameLocks noGrp="1"/>
          </p:cNvGraphicFramePr>
          <p:nvPr>
            <p:ph type="tbl" sz="quarter" idx="13"/>
            <p:extLst>
              <p:ext uri="{D42A27DB-BD31-4B8C-83A1-F6EECF244321}">
                <p14:modId xmlns:p14="http://schemas.microsoft.com/office/powerpoint/2010/main" val="2121208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931377842"/>
                    </a:ext>
                  </a:extLst>
                </a:gridCol>
                <a:gridCol w="493776">
                  <a:extLst>
                    <a:ext uri="{9D8B030D-6E8A-4147-A177-3AD203B41FA5}">
                      <a16:colId xmlns:a16="http://schemas.microsoft.com/office/drawing/2014/main" val="3796763608"/>
                    </a:ext>
                  </a:extLst>
                </a:gridCol>
                <a:gridCol w="658368">
                  <a:extLst>
                    <a:ext uri="{9D8B030D-6E8A-4147-A177-3AD203B41FA5}">
                      <a16:colId xmlns:a16="http://schemas.microsoft.com/office/drawing/2014/main" val="1286787741"/>
                    </a:ext>
                  </a:extLst>
                </a:gridCol>
                <a:gridCol w="740664">
                  <a:extLst>
                    <a:ext uri="{9D8B030D-6E8A-4147-A177-3AD203B41FA5}">
                      <a16:colId xmlns:a16="http://schemas.microsoft.com/office/drawing/2014/main" val="3737963616"/>
                    </a:ext>
                  </a:extLst>
                </a:gridCol>
                <a:gridCol w="246888">
                  <a:extLst>
                    <a:ext uri="{9D8B030D-6E8A-4147-A177-3AD203B41FA5}">
                      <a16:colId xmlns:a16="http://schemas.microsoft.com/office/drawing/2014/main" val="519173796"/>
                    </a:ext>
                  </a:extLst>
                </a:gridCol>
                <a:gridCol w="246888">
                  <a:extLst>
                    <a:ext uri="{9D8B030D-6E8A-4147-A177-3AD203B41FA5}">
                      <a16:colId xmlns:a16="http://schemas.microsoft.com/office/drawing/2014/main" val="716591560"/>
                    </a:ext>
                  </a:extLst>
                </a:gridCol>
                <a:gridCol w="246888">
                  <a:extLst>
                    <a:ext uri="{9D8B030D-6E8A-4147-A177-3AD203B41FA5}">
                      <a16:colId xmlns:a16="http://schemas.microsoft.com/office/drawing/2014/main" val="2198354646"/>
                    </a:ext>
                  </a:extLst>
                </a:gridCol>
                <a:gridCol w="246888">
                  <a:extLst>
                    <a:ext uri="{9D8B030D-6E8A-4147-A177-3AD203B41FA5}">
                      <a16:colId xmlns:a16="http://schemas.microsoft.com/office/drawing/2014/main" val="2004288771"/>
                    </a:ext>
                  </a:extLst>
                </a:gridCol>
                <a:gridCol w="246888">
                  <a:extLst>
                    <a:ext uri="{9D8B030D-6E8A-4147-A177-3AD203B41FA5}">
                      <a16:colId xmlns:a16="http://schemas.microsoft.com/office/drawing/2014/main" val="1980119503"/>
                    </a:ext>
                  </a:extLst>
                </a:gridCol>
                <a:gridCol w="246888">
                  <a:extLst>
                    <a:ext uri="{9D8B030D-6E8A-4147-A177-3AD203B41FA5}">
                      <a16:colId xmlns:a16="http://schemas.microsoft.com/office/drawing/2014/main" val="3218442297"/>
                    </a:ext>
                  </a:extLst>
                </a:gridCol>
                <a:gridCol w="246888">
                  <a:extLst>
                    <a:ext uri="{9D8B030D-6E8A-4147-A177-3AD203B41FA5}">
                      <a16:colId xmlns:a16="http://schemas.microsoft.com/office/drawing/2014/main" val="3932981986"/>
                    </a:ext>
                  </a:extLst>
                </a:gridCol>
                <a:gridCol w="246888">
                  <a:extLst>
                    <a:ext uri="{9D8B030D-6E8A-4147-A177-3AD203B41FA5}">
                      <a16:colId xmlns:a16="http://schemas.microsoft.com/office/drawing/2014/main" val="3280138690"/>
                    </a:ext>
                  </a:extLst>
                </a:gridCol>
                <a:gridCol w="246888">
                  <a:extLst>
                    <a:ext uri="{9D8B030D-6E8A-4147-A177-3AD203B41FA5}">
                      <a16:colId xmlns:a16="http://schemas.microsoft.com/office/drawing/2014/main" val="3950921301"/>
                    </a:ext>
                  </a:extLst>
                </a:gridCol>
                <a:gridCol w="246888">
                  <a:extLst>
                    <a:ext uri="{9D8B030D-6E8A-4147-A177-3AD203B41FA5}">
                      <a16:colId xmlns:a16="http://schemas.microsoft.com/office/drawing/2014/main" val="1030797158"/>
                    </a:ext>
                  </a:extLst>
                </a:gridCol>
                <a:gridCol w="246888">
                  <a:extLst>
                    <a:ext uri="{9D8B030D-6E8A-4147-A177-3AD203B41FA5}">
                      <a16:colId xmlns:a16="http://schemas.microsoft.com/office/drawing/2014/main" val="4166428071"/>
                    </a:ext>
                  </a:extLst>
                </a:gridCol>
                <a:gridCol w="246888">
                  <a:extLst>
                    <a:ext uri="{9D8B030D-6E8A-4147-A177-3AD203B41FA5}">
                      <a16:colId xmlns:a16="http://schemas.microsoft.com/office/drawing/2014/main" val="4260998386"/>
                    </a:ext>
                  </a:extLst>
                </a:gridCol>
                <a:gridCol w="246888">
                  <a:extLst>
                    <a:ext uri="{9D8B030D-6E8A-4147-A177-3AD203B41FA5}">
                      <a16:colId xmlns:a16="http://schemas.microsoft.com/office/drawing/2014/main" val="1598818744"/>
                    </a:ext>
                  </a:extLst>
                </a:gridCol>
                <a:gridCol w="246888">
                  <a:extLst>
                    <a:ext uri="{9D8B030D-6E8A-4147-A177-3AD203B41FA5}">
                      <a16:colId xmlns:a16="http://schemas.microsoft.com/office/drawing/2014/main" val="1829881248"/>
                    </a:ext>
                  </a:extLst>
                </a:gridCol>
                <a:gridCol w="246888">
                  <a:extLst>
                    <a:ext uri="{9D8B030D-6E8A-4147-A177-3AD203B41FA5}">
                      <a16:colId xmlns:a16="http://schemas.microsoft.com/office/drawing/2014/main" val="3941009915"/>
                    </a:ext>
                  </a:extLst>
                </a:gridCol>
                <a:gridCol w="246888">
                  <a:extLst>
                    <a:ext uri="{9D8B030D-6E8A-4147-A177-3AD203B41FA5}">
                      <a16:colId xmlns:a16="http://schemas.microsoft.com/office/drawing/2014/main" val="4063019875"/>
                    </a:ext>
                  </a:extLst>
                </a:gridCol>
                <a:gridCol w="246888">
                  <a:extLst>
                    <a:ext uri="{9D8B030D-6E8A-4147-A177-3AD203B41FA5}">
                      <a16:colId xmlns:a16="http://schemas.microsoft.com/office/drawing/2014/main" val="3454395043"/>
                    </a:ext>
                  </a:extLst>
                </a:gridCol>
                <a:gridCol w="246888">
                  <a:extLst>
                    <a:ext uri="{9D8B030D-6E8A-4147-A177-3AD203B41FA5}">
                      <a16:colId xmlns:a16="http://schemas.microsoft.com/office/drawing/2014/main" val="1649879101"/>
                    </a:ext>
                  </a:extLst>
                </a:gridCol>
                <a:gridCol w="246888">
                  <a:extLst>
                    <a:ext uri="{9D8B030D-6E8A-4147-A177-3AD203B41FA5}">
                      <a16:colId xmlns:a16="http://schemas.microsoft.com/office/drawing/2014/main" val="2669412925"/>
                    </a:ext>
                  </a:extLst>
                </a:gridCol>
                <a:gridCol w="246888">
                  <a:extLst>
                    <a:ext uri="{9D8B030D-6E8A-4147-A177-3AD203B41FA5}">
                      <a16:colId xmlns:a16="http://schemas.microsoft.com/office/drawing/2014/main" val="2630057168"/>
                    </a:ext>
                  </a:extLst>
                </a:gridCol>
                <a:gridCol w="246888">
                  <a:extLst>
                    <a:ext uri="{9D8B030D-6E8A-4147-A177-3AD203B41FA5}">
                      <a16:colId xmlns:a16="http://schemas.microsoft.com/office/drawing/2014/main" val="2438867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692601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Even more Legend of Zelda!
nintendoamerica
1:06
NINTENDO
SWITCH™
Here for it?!
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1.0457 %</a:t>
                      </a:r>
                    </a:p>
                  </a:txBody>
                  <a:tcPr/>
                </a:tc>
                <a:extLst>
                  <a:ext uri="{0D108BD9-81ED-4DB2-BD59-A6C34878D82A}">
                    <a16:rowId xmlns:a16="http://schemas.microsoft.com/office/drawing/2014/main" val="2843028325"/>
                  </a:ext>
                </a:extLst>
              </a:tr>
            </a:tbl>
          </a:graphicData>
        </a:graphic>
      </p:graphicFrame>
      <p:sp>
        <p:nvSpPr>
          <p:cNvPr id="4" name="Text Placeholder 3">
            <a:extLst>
              <a:ext uri="{FF2B5EF4-FFF2-40B4-BE49-F238E27FC236}">
                <a16:creationId xmlns:a16="http://schemas.microsoft.com/office/drawing/2014/main" id="{AE1ACDE7-33A2-4BBC-980D-096181FD9D93}"/>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4299074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943FD-E860-4A41-9408-431D177388F0}"/>
              </a:ext>
            </a:extLst>
          </p:cNvPr>
          <p:cNvSpPr>
            <a:spLocks noGrp="1"/>
          </p:cNvSpPr>
          <p:nvPr>
            <p:ph type="title"/>
          </p:nvPr>
        </p:nvSpPr>
        <p:spPr/>
        <p:txBody>
          <a:bodyPr/>
          <a:lstStyle/>
          <a:p>
            <a:r>
              <a:rPr lang="en-US"/>
              <a:t>Instagram Stories Table | GAMESCOM - 19 of 26</a:t>
            </a:r>
          </a:p>
        </p:txBody>
      </p:sp>
      <p:graphicFrame>
        <p:nvGraphicFramePr>
          <p:cNvPr id="5" name="Table Placeholder 4">
            <a:extLst>
              <a:ext uri="{FF2B5EF4-FFF2-40B4-BE49-F238E27FC236}">
                <a16:creationId xmlns:a16="http://schemas.microsoft.com/office/drawing/2014/main" id="{83EFE660-675E-4A5D-A380-A25CA38DE298}"/>
              </a:ext>
            </a:extLst>
          </p:cNvPr>
          <p:cNvGraphicFramePr>
            <a:graphicFrameLocks noGrp="1"/>
          </p:cNvGraphicFramePr>
          <p:nvPr>
            <p:ph type="tbl" sz="quarter" idx="13"/>
            <p:extLst>
              <p:ext uri="{D42A27DB-BD31-4B8C-83A1-F6EECF244321}">
                <p14:modId xmlns:p14="http://schemas.microsoft.com/office/powerpoint/2010/main" val="595356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202286928"/>
                    </a:ext>
                  </a:extLst>
                </a:gridCol>
                <a:gridCol w="493776">
                  <a:extLst>
                    <a:ext uri="{9D8B030D-6E8A-4147-A177-3AD203B41FA5}">
                      <a16:colId xmlns:a16="http://schemas.microsoft.com/office/drawing/2014/main" val="1369058017"/>
                    </a:ext>
                  </a:extLst>
                </a:gridCol>
                <a:gridCol w="658368">
                  <a:extLst>
                    <a:ext uri="{9D8B030D-6E8A-4147-A177-3AD203B41FA5}">
                      <a16:colId xmlns:a16="http://schemas.microsoft.com/office/drawing/2014/main" val="387987823"/>
                    </a:ext>
                  </a:extLst>
                </a:gridCol>
                <a:gridCol w="740664">
                  <a:extLst>
                    <a:ext uri="{9D8B030D-6E8A-4147-A177-3AD203B41FA5}">
                      <a16:colId xmlns:a16="http://schemas.microsoft.com/office/drawing/2014/main" val="141013539"/>
                    </a:ext>
                  </a:extLst>
                </a:gridCol>
                <a:gridCol w="246888">
                  <a:extLst>
                    <a:ext uri="{9D8B030D-6E8A-4147-A177-3AD203B41FA5}">
                      <a16:colId xmlns:a16="http://schemas.microsoft.com/office/drawing/2014/main" val="2514808414"/>
                    </a:ext>
                  </a:extLst>
                </a:gridCol>
                <a:gridCol w="246888">
                  <a:extLst>
                    <a:ext uri="{9D8B030D-6E8A-4147-A177-3AD203B41FA5}">
                      <a16:colId xmlns:a16="http://schemas.microsoft.com/office/drawing/2014/main" val="4149312236"/>
                    </a:ext>
                  </a:extLst>
                </a:gridCol>
                <a:gridCol w="246888">
                  <a:extLst>
                    <a:ext uri="{9D8B030D-6E8A-4147-A177-3AD203B41FA5}">
                      <a16:colId xmlns:a16="http://schemas.microsoft.com/office/drawing/2014/main" val="2149320602"/>
                    </a:ext>
                  </a:extLst>
                </a:gridCol>
                <a:gridCol w="246888">
                  <a:extLst>
                    <a:ext uri="{9D8B030D-6E8A-4147-A177-3AD203B41FA5}">
                      <a16:colId xmlns:a16="http://schemas.microsoft.com/office/drawing/2014/main" val="2517755115"/>
                    </a:ext>
                  </a:extLst>
                </a:gridCol>
                <a:gridCol w="246888">
                  <a:extLst>
                    <a:ext uri="{9D8B030D-6E8A-4147-A177-3AD203B41FA5}">
                      <a16:colId xmlns:a16="http://schemas.microsoft.com/office/drawing/2014/main" val="395983295"/>
                    </a:ext>
                  </a:extLst>
                </a:gridCol>
                <a:gridCol w="246888">
                  <a:extLst>
                    <a:ext uri="{9D8B030D-6E8A-4147-A177-3AD203B41FA5}">
                      <a16:colId xmlns:a16="http://schemas.microsoft.com/office/drawing/2014/main" val="212441250"/>
                    </a:ext>
                  </a:extLst>
                </a:gridCol>
                <a:gridCol w="246888">
                  <a:extLst>
                    <a:ext uri="{9D8B030D-6E8A-4147-A177-3AD203B41FA5}">
                      <a16:colId xmlns:a16="http://schemas.microsoft.com/office/drawing/2014/main" val="1164912132"/>
                    </a:ext>
                  </a:extLst>
                </a:gridCol>
                <a:gridCol w="246888">
                  <a:extLst>
                    <a:ext uri="{9D8B030D-6E8A-4147-A177-3AD203B41FA5}">
                      <a16:colId xmlns:a16="http://schemas.microsoft.com/office/drawing/2014/main" val="1446387450"/>
                    </a:ext>
                  </a:extLst>
                </a:gridCol>
                <a:gridCol w="246888">
                  <a:extLst>
                    <a:ext uri="{9D8B030D-6E8A-4147-A177-3AD203B41FA5}">
                      <a16:colId xmlns:a16="http://schemas.microsoft.com/office/drawing/2014/main" val="2510922434"/>
                    </a:ext>
                  </a:extLst>
                </a:gridCol>
                <a:gridCol w="246888">
                  <a:extLst>
                    <a:ext uri="{9D8B030D-6E8A-4147-A177-3AD203B41FA5}">
                      <a16:colId xmlns:a16="http://schemas.microsoft.com/office/drawing/2014/main" val="1550421936"/>
                    </a:ext>
                  </a:extLst>
                </a:gridCol>
                <a:gridCol w="246888">
                  <a:extLst>
                    <a:ext uri="{9D8B030D-6E8A-4147-A177-3AD203B41FA5}">
                      <a16:colId xmlns:a16="http://schemas.microsoft.com/office/drawing/2014/main" val="2182191052"/>
                    </a:ext>
                  </a:extLst>
                </a:gridCol>
                <a:gridCol w="246888">
                  <a:extLst>
                    <a:ext uri="{9D8B030D-6E8A-4147-A177-3AD203B41FA5}">
                      <a16:colId xmlns:a16="http://schemas.microsoft.com/office/drawing/2014/main" val="2874278678"/>
                    </a:ext>
                  </a:extLst>
                </a:gridCol>
                <a:gridCol w="246888">
                  <a:extLst>
                    <a:ext uri="{9D8B030D-6E8A-4147-A177-3AD203B41FA5}">
                      <a16:colId xmlns:a16="http://schemas.microsoft.com/office/drawing/2014/main" val="1566020157"/>
                    </a:ext>
                  </a:extLst>
                </a:gridCol>
                <a:gridCol w="246888">
                  <a:extLst>
                    <a:ext uri="{9D8B030D-6E8A-4147-A177-3AD203B41FA5}">
                      <a16:colId xmlns:a16="http://schemas.microsoft.com/office/drawing/2014/main" val="1709153411"/>
                    </a:ext>
                  </a:extLst>
                </a:gridCol>
                <a:gridCol w="246888">
                  <a:extLst>
                    <a:ext uri="{9D8B030D-6E8A-4147-A177-3AD203B41FA5}">
                      <a16:colId xmlns:a16="http://schemas.microsoft.com/office/drawing/2014/main" val="4054155009"/>
                    </a:ext>
                  </a:extLst>
                </a:gridCol>
                <a:gridCol w="246888">
                  <a:extLst>
                    <a:ext uri="{9D8B030D-6E8A-4147-A177-3AD203B41FA5}">
                      <a16:colId xmlns:a16="http://schemas.microsoft.com/office/drawing/2014/main" val="1058532678"/>
                    </a:ext>
                  </a:extLst>
                </a:gridCol>
                <a:gridCol w="246888">
                  <a:extLst>
                    <a:ext uri="{9D8B030D-6E8A-4147-A177-3AD203B41FA5}">
                      <a16:colId xmlns:a16="http://schemas.microsoft.com/office/drawing/2014/main" val="2209132083"/>
                    </a:ext>
                  </a:extLst>
                </a:gridCol>
                <a:gridCol w="246888">
                  <a:extLst>
                    <a:ext uri="{9D8B030D-6E8A-4147-A177-3AD203B41FA5}">
                      <a16:colId xmlns:a16="http://schemas.microsoft.com/office/drawing/2014/main" val="637610859"/>
                    </a:ext>
                  </a:extLst>
                </a:gridCol>
                <a:gridCol w="246888">
                  <a:extLst>
                    <a:ext uri="{9D8B030D-6E8A-4147-A177-3AD203B41FA5}">
                      <a16:colId xmlns:a16="http://schemas.microsoft.com/office/drawing/2014/main" val="3033083512"/>
                    </a:ext>
                  </a:extLst>
                </a:gridCol>
                <a:gridCol w="246888">
                  <a:extLst>
                    <a:ext uri="{9D8B030D-6E8A-4147-A177-3AD203B41FA5}">
                      <a16:colId xmlns:a16="http://schemas.microsoft.com/office/drawing/2014/main" val="1163393876"/>
                    </a:ext>
                  </a:extLst>
                </a:gridCol>
                <a:gridCol w="246888">
                  <a:extLst>
                    <a:ext uri="{9D8B030D-6E8A-4147-A177-3AD203B41FA5}">
                      <a16:colId xmlns:a16="http://schemas.microsoft.com/office/drawing/2014/main" val="3180123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972033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nintendoamerica
0:45
NINTENDO
SWITCH™
Are we here for
FINAL FANTASY?!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1.0601 %</a:t>
                      </a:r>
                    </a:p>
                  </a:txBody>
                  <a:tcPr/>
                </a:tc>
                <a:extLst>
                  <a:ext uri="{0D108BD9-81ED-4DB2-BD59-A6C34878D82A}">
                    <a16:rowId xmlns:a16="http://schemas.microsoft.com/office/drawing/2014/main" val="2086936511"/>
                  </a:ext>
                </a:extLst>
              </a:tr>
            </a:tbl>
          </a:graphicData>
        </a:graphic>
      </p:graphicFrame>
      <p:sp>
        <p:nvSpPr>
          <p:cNvPr id="4" name="Text Placeholder 3">
            <a:extLst>
              <a:ext uri="{FF2B5EF4-FFF2-40B4-BE49-F238E27FC236}">
                <a16:creationId xmlns:a16="http://schemas.microsoft.com/office/drawing/2014/main" id="{DC2058E0-2D21-4192-AA81-136EA3107281}"/>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1832724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584F2-CC5E-4F37-9A33-3A84E46E2476}"/>
              </a:ext>
            </a:extLst>
          </p:cNvPr>
          <p:cNvSpPr>
            <a:spLocks noGrp="1"/>
          </p:cNvSpPr>
          <p:nvPr>
            <p:ph type="title"/>
          </p:nvPr>
        </p:nvSpPr>
        <p:spPr/>
        <p:txBody>
          <a:bodyPr/>
          <a:lstStyle/>
          <a:p>
            <a:r>
              <a:rPr lang="en-US"/>
              <a:t>Instagram Stories Table | GAMESCOM - 20 of 26</a:t>
            </a:r>
          </a:p>
        </p:txBody>
      </p:sp>
      <p:graphicFrame>
        <p:nvGraphicFramePr>
          <p:cNvPr id="5" name="Table Placeholder 4">
            <a:extLst>
              <a:ext uri="{FF2B5EF4-FFF2-40B4-BE49-F238E27FC236}">
                <a16:creationId xmlns:a16="http://schemas.microsoft.com/office/drawing/2014/main" id="{08F99C4B-7860-4BF4-AFA0-D3683E285C90}"/>
              </a:ext>
            </a:extLst>
          </p:cNvPr>
          <p:cNvGraphicFramePr>
            <a:graphicFrameLocks noGrp="1"/>
          </p:cNvGraphicFramePr>
          <p:nvPr>
            <p:ph type="tbl" sz="quarter" idx="13"/>
            <p:extLst>
              <p:ext uri="{D42A27DB-BD31-4B8C-83A1-F6EECF244321}">
                <p14:modId xmlns:p14="http://schemas.microsoft.com/office/powerpoint/2010/main" val="2838429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59225289"/>
                    </a:ext>
                  </a:extLst>
                </a:gridCol>
                <a:gridCol w="493776">
                  <a:extLst>
                    <a:ext uri="{9D8B030D-6E8A-4147-A177-3AD203B41FA5}">
                      <a16:colId xmlns:a16="http://schemas.microsoft.com/office/drawing/2014/main" val="1688182991"/>
                    </a:ext>
                  </a:extLst>
                </a:gridCol>
                <a:gridCol w="658368">
                  <a:extLst>
                    <a:ext uri="{9D8B030D-6E8A-4147-A177-3AD203B41FA5}">
                      <a16:colId xmlns:a16="http://schemas.microsoft.com/office/drawing/2014/main" val="454702815"/>
                    </a:ext>
                  </a:extLst>
                </a:gridCol>
                <a:gridCol w="740664">
                  <a:extLst>
                    <a:ext uri="{9D8B030D-6E8A-4147-A177-3AD203B41FA5}">
                      <a16:colId xmlns:a16="http://schemas.microsoft.com/office/drawing/2014/main" val="1735040804"/>
                    </a:ext>
                  </a:extLst>
                </a:gridCol>
                <a:gridCol w="246888">
                  <a:extLst>
                    <a:ext uri="{9D8B030D-6E8A-4147-A177-3AD203B41FA5}">
                      <a16:colId xmlns:a16="http://schemas.microsoft.com/office/drawing/2014/main" val="212553663"/>
                    </a:ext>
                  </a:extLst>
                </a:gridCol>
                <a:gridCol w="246888">
                  <a:extLst>
                    <a:ext uri="{9D8B030D-6E8A-4147-A177-3AD203B41FA5}">
                      <a16:colId xmlns:a16="http://schemas.microsoft.com/office/drawing/2014/main" val="2957085963"/>
                    </a:ext>
                  </a:extLst>
                </a:gridCol>
                <a:gridCol w="246888">
                  <a:extLst>
                    <a:ext uri="{9D8B030D-6E8A-4147-A177-3AD203B41FA5}">
                      <a16:colId xmlns:a16="http://schemas.microsoft.com/office/drawing/2014/main" val="1082553908"/>
                    </a:ext>
                  </a:extLst>
                </a:gridCol>
                <a:gridCol w="246888">
                  <a:extLst>
                    <a:ext uri="{9D8B030D-6E8A-4147-A177-3AD203B41FA5}">
                      <a16:colId xmlns:a16="http://schemas.microsoft.com/office/drawing/2014/main" val="4245171021"/>
                    </a:ext>
                  </a:extLst>
                </a:gridCol>
                <a:gridCol w="246888">
                  <a:extLst>
                    <a:ext uri="{9D8B030D-6E8A-4147-A177-3AD203B41FA5}">
                      <a16:colId xmlns:a16="http://schemas.microsoft.com/office/drawing/2014/main" val="2971624468"/>
                    </a:ext>
                  </a:extLst>
                </a:gridCol>
                <a:gridCol w="246888">
                  <a:extLst>
                    <a:ext uri="{9D8B030D-6E8A-4147-A177-3AD203B41FA5}">
                      <a16:colId xmlns:a16="http://schemas.microsoft.com/office/drawing/2014/main" val="2453327626"/>
                    </a:ext>
                  </a:extLst>
                </a:gridCol>
                <a:gridCol w="246888">
                  <a:extLst>
                    <a:ext uri="{9D8B030D-6E8A-4147-A177-3AD203B41FA5}">
                      <a16:colId xmlns:a16="http://schemas.microsoft.com/office/drawing/2014/main" val="2304603626"/>
                    </a:ext>
                  </a:extLst>
                </a:gridCol>
                <a:gridCol w="246888">
                  <a:extLst>
                    <a:ext uri="{9D8B030D-6E8A-4147-A177-3AD203B41FA5}">
                      <a16:colId xmlns:a16="http://schemas.microsoft.com/office/drawing/2014/main" val="1732078403"/>
                    </a:ext>
                  </a:extLst>
                </a:gridCol>
                <a:gridCol w="246888">
                  <a:extLst>
                    <a:ext uri="{9D8B030D-6E8A-4147-A177-3AD203B41FA5}">
                      <a16:colId xmlns:a16="http://schemas.microsoft.com/office/drawing/2014/main" val="2807878187"/>
                    </a:ext>
                  </a:extLst>
                </a:gridCol>
                <a:gridCol w="246888">
                  <a:extLst>
                    <a:ext uri="{9D8B030D-6E8A-4147-A177-3AD203B41FA5}">
                      <a16:colId xmlns:a16="http://schemas.microsoft.com/office/drawing/2014/main" val="384656466"/>
                    </a:ext>
                  </a:extLst>
                </a:gridCol>
                <a:gridCol w="246888">
                  <a:extLst>
                    <a:ext uri="{9D8B030D-6E8A-4147-A177-3AD203B41FA5}">
                      <a16:colId xmlns:a16="http://schemas.microsoft.com/office/drawing/2014/main" val="144976"/>
                    </a:ext>
                  </a:extLst>
                </a:gridCol>
                <a:gridCol w="246888">
                  <a:extLst>
                    <a:ext uri="{9D8B030D-6E8A-4147-A177-3AD203B41FA5}">
                      <a16:colId xmlns:a16="http://schemas.microsoft.com/office/drawing/2014/main" val="1113766660"/>
                    </a:ext>
                  </a:extLst>
                </a:gridCol>
                <a:gridCol w="246888">
                  <a:extLst>
                    <a:ext uri="{9D8B030D-6E8A-4147-A177-3AD203B41FA5}">
                      <a16:colId xmlns:a16="http://schemas.microsoft.com/office/drawing/2014/main" val="1663162497"/>
                    </a:ext>
                  </a:extLst>
                </a:gridCol>
                <a:gridCol w="246888">
                  <a:extLst>
                    <a:ext uri="{9D8B030D-6E8A-4147-A177-3AD203B41FA5}">
                      <a16:colId xmlns:a16="http://schemas.microsoft.com/office/drawing/2014/main" val="2259653694"/>
                    </a:ext>
                  </a:extLst>
                </a:gridCol>
                <a:gridCol w="246888">
                  <a:extLst>
                    <a:ext uri="{9D8B030D-6E8A-4147-A177-3AD203B41FA5}">
                      <a16:colId xmlns:a16="http://schemas.microsoft.com/office/drawing/2014/main" val="440366815"/>
                    </a:ext>
                  </a:extLst>
                </a:gridCol>
                <a:gridCol w="246888">
                  <a:extLst>
                    <a:ext uri="{9D8B030D-6E8A-4147-A177-3AD203B41FA5}">
                      <a16:colId xmlns:a16="http://schemas.microsoft.com/office/drawing/2014/main" val="3858295227"/>
                    </a:ext>
                  </a:extLst>
                </a:gridCol>
                <a:gridCol w="246888">
                  <a:extLst>
                    <a:ext uri="{9D8B030D-6E8A-4147-A177-3AD203B41FA5}">
                      <a16:colId xmlns:a16="http://schemas.microsoft.com/office/drawing/2014/main" val="1883954419"/>
                    </a:ext>
                  </a:extLst>
                </a:gridCol>
                <a:gridCol w="246888">
                  <a:extLst>
                    <a:ext uri="{9D8B030D-6E8A-4147-A177-3AD203B41FA5}">
                      <a16:colId xmlns:a16="http://schemas.microsoft.com/office/drawing/2014/main" val="1400103579"/>
                    </a:ext>
                  </a:extLst>
                </a:gridCol>
                <a:gridCol w="246888">
                  <a:extLst>
                    <a:ext uri="{9D8B030D-6E8A-4147-A177-3AD203B41FA5}">
                      <a16:colId xmlns:a16="http://schemas.microsoft.com/office/drawing/2014/main" val="774407485"/>
                    </a:ext>
                  </a:extLst>
                </a:gridCol>
                <a:gridCol w="246888">
                  <a:extLst>
                    <a:ext uri="{9D8B030D-6E8A-4147-A177-3AD203B41FA5}">
                      <a16:colId xmlns:a16="http://schemas.microsoft.com/office/drawing/2014/main" val="4020541078"/>
                    </a:ext>
                  </a:extLst>
                </a:gridCol>
                <a:gridCol w="246888">
                  <a:extLst>
                    <a:ext uri="{9D8B030D-6E8A-4147-A177-3AD203B41FA5}">
                      <a16:colId xmlns:a16="http://schemas.microsoft.com/office/drawing/2014/main" val="862932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66948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16:21:02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16:21:02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ZL
+
ZR
+
A
21/80
A Pokopia cutie patootie DLC!
D2
NTENDO
Part 1
BU BBLY BASIN
Available Now
PoKéMoN
TM
pokopia
Part 2
New accessories!
Available late 2026
Expansion Pass
Part 3
Additional new town
Includes Part 1, Part 2, and Part 3
town will not be added in Part 2.
Available 2027
ersion of game required to use DLC. Sold separately unless otherwise noted. Individual DLC parts cannot be purchased separately.
are update and certain in-game progress required.
1995-2026 Nintendo/Creatures Inc./GAME FREAK inc.©2026 KOEI TECMO GAMES
+
ZL
ZR
+
A
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1.0400 %</a:t>
                      </a:r>
                    </a:p>
                  </a:txBody>
                  <a:tcPr/>
                </a:tc>
                <a:extLst>
                  <a:ext uri="{0D108BD9-81ED-4DB2-BD59-A6C34878D82A}">
                    <a16:rowId xmlns:a16="http://schemas.microsoft.com/office/drawing/2014/main" val="274809935"/>
                  </a:ext>
                </a:extLst>
              </a:tr>
            </a:tbl>
          </a:graphicData>
        </a:graphic>
      </p:graphicFrame>
      <p:sp>
        <p:nvSpPr>
          <p:cNvPr id="4" name="Text Placeholder 3">
            <a:extLst>
              <a:ext uri="{FF2B5EF4-FFF2-40B4-BE49-F238E27FC236}">
                <a16:creationId xmlns:a16="http://schemas.microsoft.com/office/drawing/2014/main" id="{17EEFA3E-22F1-4804-A8BC-571CD1F2D359}"/>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41458347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986CF-448E-4137-9685-4B9C0316740E}"/>
              </a:ext>
            </a:extLst>
          </p:cNvPr>
          <p:cNvSpPr>
            <a:spLocks noGrp="1"/>
          </p:cNvSpPr>
          <p:nvPr>
            <p:ph type="title"/>
          </p:nvPr>
        </p:nvSpPr>
        <p:spPr/>
        <p:txBody>
          <a:bodyPr/>
          <a:lstStyle/>
          <a:p>
            <a:r>
              <a:rPr lang="en-US"/>
              <a:t>Instagram Stories Table | GAMESCOM - 21 of 26</a:t>
            </a:r>
          </a:p>
        </p:txBody>
      </p:sp>
      <p:graphicFrame>
        <p:nvGraphicFramePr>
          <p:cNvPr id="5" name="Table Placeholder 4">
            <a:extLst>
              <a:ext uri="{FF2B5EF4-FFF2-40B4-BE49-F238E27FC236}">
                <a16:creationId xmlns:a16="http://schemas.microsoft.com/office/drawing/2014/main" id="{481CF7C5-0566-4A7E-90D5-BB593C5F453D}"/>
              </a:ext>
            </a:extLst>
          </p:cNvPr>
          <p:cNvGraphicFramePr>
            <a:graphicFrameLocks noGrp="1"/>
          </p:cNvGraphicFramePr>
          <p:nvPr>
            <p:ph type="tbl" sz="quarter" idx="13"/>
            <p:extLst>
              <p:ext uri="{D42A27DB-BD31-4B8C-83A1-F6EECF244321}">
                <p14:modId xmlns:p14="http://schemas.microsoft.com/office/powerpoint/2010/main" val="541527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187492171"/>
                    </a:ext>
                  </a:extLst>
                </a:gridCol>
                <a:gridCol w="493776">
                  <a:extLst>
                    <a:ext uri="{9D8B030D-6E8A-4147-A177-3AD203B41FA5}">
                      <a16:colId xmlns:a16="http://schemas.microsoft.com/office/drawing/2014/main" val="1789200562"/>
                    </a:ext>
                  </a:extLst>
                </a:gridCol>
                <a:gridCol w="658368">
                  <a:extLst>
                    <a:ext uri="{9D8B030D-6E8A-4147-A177-3AD203B41FA5}">
                      <a16:colId xmlns:a16="http://schemas.microsoft.com/office/drawing/2014/main" val="3001280245"/>
                    </a:ext>
                  </a:extLst>
                </a:gridCol>
                <a:gridCol w="740664">
                  <a:extLst>
                    <a:ext uri="{9D8B030D-6E8A-4147-A177-3AD203B41FA5}">
                      <a16:colId xmlns:a16="http://schemas.microsoft.com/office/drawing/2014/main" val="2848495505"/>
                    </a:ext>
                  </a:extLst>
                </a:gridCol>
                <a:gridCol w="246888">
                  <a:extLst>
                    <a:ext uri="{9D8B030D-6E8A-4147-A177-3AD203B41FA5}">
                      <a16:colId xmlns:a16="http://schemas.microsoft.com/office/drawing/2014/main" val="4023678605"/>
                    </a:ext>
                  </a:extLst>
                </a:gridCol>
                <a:gridCol w="246888">
                  <a:extLst>
                    <a:ext uri="{9D8B030D-6E8A-4147-A177-3AD203B41FA5}">
                      <a16:colId xmlns:a16="http://schemas.microsoft.com/office/drawing/2014/main" val="2756339036"/>
                    </a:ext>
                  </a:extLst>
                </a:gridCol>
                <a:gridCol w="246888">
                  <a:extLst>
                    <a:ext uri="{9D8B030D-6E8A-4147-A177-3AD203B41FA5}">
                      <a16:colId xmlns:a16="http://schemas.microsoft.com/office/drawing/2014/main" val="2823606000"/>
                    </a:ext>
                  </a:extLst>
                </a:gridCol>
                <a:gridCol w="246888">
                  <a:extLst>
                    <a:ext uri="{9D8B030D-6E8A-4147-A177-3AD203B41FA5}">
                      <a16:colId xmlns:a16="http://schemas.microsoft.com/office/drawing/2014/main" val="725194081"/>
                    </a:ext>
                  </a:extLst>
                </a:gridCol>
                <a:gridCol w="246888">
                  <a:extLst>
                    <a:ext uri="{9D8B030D-6E8A-4147-A177-3AD203B41FA5}">
                      <a16:colId xmlns:a16="http://schemas.microsoft.com/office/drawing/2014/main" val="2882007085"/>
                    </a:ext>
                  </a:extLst>
                </a:gridCol>
                <a:gridCol w="246888">
                  <a:extLst>
                    <a:ext uri="{9D8B030D-6E8A-4147-A177-3AD203B41FA5}">
                      <a16:colId xmlns:a16="http://schemas.microsoft.com/office/drawing/2014/main" val="1816559854"/>
                    </a:ext>
                  </a:extLst>
                </a:gridCol>
                <a:gridCol w="246888">
                  <a:extLst>
                    <a:ext uri="{9D8B030D-6E8A-4147-A177-3AD203B41FA5}">
                      <a16:colId xmlns:a16="http://schemas.microsoft.com/office/drawing/2014/main" val="913841465"/>
                    </a:ext>
                  </a:extLst>
                </a:gridCol>
                <a:gridCol w="246888">
                  <a:extLst>
                    <a:ext uri="{9D8B030D-6E8A-4147-A177-3AD203B41FA5}">
                      <a16:colId xmlns:a16="http://schemas.microsoft.com/office/drawing/2014/main" val="4174168495"/>
                    </a:ext>
                  </a:extLst>
                </a:gridCol>
                <a:gridCol w="246888">
                  <a:extLst>
                    <a:ext uri="{9D8B030D-6E8A-4147-A177-3AD203B41FA5}">
                      <a16:colId xmlns:a16="http://schemas.microsoft.com/office/drawing/2014/main" val="1023794758"/>
                    </a:ext>
                  </a:extLst>
                </a:gridCol>
                <a:gridCol w="246888">
                  <a:extLst>
                    <a:ext uri="{9D8B030D-6E8A-4147-A177-3AD203B41FA5}">
                      <a16:colId xmlns:a16="http://schemas.microsoft.com/office/drawing/2014/main" val="363657193"/>
                    </a:ext>
                  </a:extLst>
                </a:gridCol>
                <a:gridCol w="246888">
                  <a:extLst>
                    <a:ext uri="{9D8B030D-6E8A-4147-A177-3AD203B41FA5}">
                      <a16:colId xmlns:a16="http://schemas.microsoft.com/office/drawing/2014/main" val="3821171832"/>
                    </a:ext>
                  </a:extLst>
                </a:gridCol>
                <a:gridCol w="246888">
                  <a:extLst>
                    <a:ext uri="{9D8B030D-6E8A-4147-A177-3AD203B41FA5}">
                      <a16:colId xmlns:a16="http://schemas.microsoft.com/office/drawing/2014/main" val="2930930067"/>
                    </a:ext>
                  </a:extLst>
                </a:gridCol>
                <a:gridCol w="246888">
                  <a:extLst>
                    <a:ext uri="{9D8B030D-6E8A-4147-A177-3AD203B41FA5}">
                      <a16:colId xmlns:a16="http://schemas.microsoft.com/office/drawing/2014/main" val="1520411383"/>
                    </a:ext>
                  </a:extLst>
                </a:gridCol>
                <a:gridCol w="246888">
                  <a:extLst>
                    <a:ext uri="{9D8B030D-6E8A-4147-A177-3AD203B41FA5}">
                      <a16:colId xmlns:a16="http://schemas.microsoft.com/office/drawing/2014/main" val="2434939774"/>
                    </a:ext>
                  </a:extLst>
                </a:gridCol>
                <a:gridCol w="246888">
                  <a:extLst>
                    <a:ext uri="{9D8B030D-6E8A-4147-A177-3AD203B41FA5}">
                      <a16:colId xmlns:a16="http://schemas.microsoft.com/office/drawing/2014/main" val="4193190724"/>
                    </a:ext>
                  </a:extLst>
                </a:gridCol>
                <a:gridCol w="246888">
                  <a:extLst>
                    <a:ext uri="{9D8B030D-6E8A-4147-A177-3AD203B41FA5}">
                      <a16:colId xmlns:a16="http://schemas.microsoft.com/office/drawing/2014/main" val="1005942666"/>
                    </a:ext>
                  </a:extLst>
                </a:gridCol>
                <a:gridCol w="246888">
                  <a:extLst>
                    <a:ext uri="{9D8B030D-6E8A-4147-A177-3AD203B41FA5}">
                      <a16:colId xmlns:a16="http://schemas.microsoft.com/office/drawing/2014/main" val="2766565947"/>
                    </a:ext>
                  </a:extLst>
                </a:gridCol>
                <a:gridCol w="246888">
                  <a:extLst>
                    <a:ext uri="{9D8B030D-6E8A-4147-A177-3AD203B41FA5}">
                      <a16:colId xmlns:a16="http://schemas.microsoft.com/office/drawing/2014/main" val="3950394279"/>
                    </a:ext>
                  </a:extLst>
                </a:gridCol>
                <a:gridCol w="246888">
                  <a:extLst>
                    <a:ext uri="{9D8B030D-6E8A-4147-A177-3AD203B41FA5}">
                      <a16:colId xmlns:a16="http://schemas.microsoft.com/office/drawing/2014/main" val="4072024148"/>
                    </a:ext>
                  </a:extLst>
                </a:gridCol>
                <a:gridCol w="246888">
                  <a:extLst>
                    <a:ext uri="{9D8B030D-6E8A-4147-A177-3AD203B41FA5}">
                      <a16:colId xmlns:a16="http://schemas.microsoft.com/office/drawing/2014/main" val="3400328372"/>
                    </a:ext>
                  </a:extLst>
                </a:gridCol>
                <a:gridCol w="246888">
                  <a:extLst>
                    <a:ext uri="{9D8B030D-6E8A-4147-A177-3AD203B41FA5}">
                      <a16:colId xmlns:a16="http://schemas.microsoft.com/office/drawing/2014/main" val="3178658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320813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16:20:29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16:20:29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Chat
@neccem9549 brun
@TanjiroandNezukoinGenshinlmpac PEAK GAME
@BlueCherryblom any Silksong DLC yet?
@sakana8184 I don't car!
@GaggleOfPigeons This chat is actually awful
@summerycast7936 lol
@johnblandizzi3919
@blu2870 Bro we just got Deltarune Chapter 5, chill
out
THE COMMUNITY IS SHOWING UP FOR
THE NINTENDO DIRECT TODAYYYY
@HarshJ
ARE YOU WATCHING?
@Sultan
@lena.lk
Sure! I'm watching live
@sailor_
I'm watching your
stories, that's enough
MODE
@annen
Later in VOD!
gta6 rip
@pendir
@Scie8
(See results)
Chat...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1.0229 %</a:t>
                      </a:r>
                    </a:p>
                  </a:txBody>
                  <a:tcPr/>
                </a:tc>
                <a:extLst>
                  <a:ext uri="{0D108BD9-81ED-4DB2-BD59-A6C34878D82A}">
                    <a16:rowId xmlns:a16="http://schemas.microsoft.com/office/drawing/2014/main" val="2661881353"/>
                  </a:ext>
                </a:extLst>
              </a:tr>
            </a:tbl>
          </a:graphicData>
        </a:graphic>
      </p:graphicFrame>
      <p:sp>
        <p:nvSpPr>
          <p:cNvPr id="4" name="Text Placeholder 3">
            <a:extLst>
              <a:ext uri="{FF2B5EF4-FFF2-40B4-BE49-F238E27FC236}">
                <a16:creationId xmlns:a16="http://schemas.microsoft.com/office/drawing/2014/main" id="{53AA5873-B93A-48BD-B0AA-D724B7CCADD1}"/>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6807245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21B02-F239-4820-B648-0027D6D08716}"/>
              </a:ext>
            </a:extLst>
          </p:cNvPr>
          <p:cNvSpPr>
            <a:spLocks noGrp="1"/>
          </p:cNvSpPr>
          <p:nvPr>
            <p:ph type="title"/>
          </p:nvPr>
        </p:nvSpPr>
        <p:spPr/>
        <p:txBody>
          <a:bodyPr/>
          <a:lstStyle/>
          <a:p>
            <a:r>
              <a:rPr lang="en-US"/>
              <a:t>Instagram Stories Table | GAMESCOM - 22 of 26</a:t>
            </a:r>
          </a:p>
        </p:txBody>
      </p:sp>
      <p:graphicFrame>
        <p:nvGraphicFramePr>
          <p:cNvPr id="5" name="Table Placeholder 4">
            <a:extLst>
              <a:ext uri="{FF2B5EF4-FFF2-40B4-BE49-F238E27FC236}">
                <a16:creationId xmlns:a16="http://schemas.microsoft.com/office/drawing/2014/main" id="{120B718E-E77D-4476-98C2-C2C5A0CE37DB}"/>
              </a:ext>
            </a:extLst>
          </p:cNvPr>
          <p:cNvGraphicFramePr>
            <a:graphicFrameLocks noGrp="1"/>
          </p:cNvGraphicFramePr>
          <p:nvPr>
            <p:ph type="tbl" sz="quarter" idx="13"/>
            <p:extLst>
              <p:ext uri="{D42A27DB-BD31-4B8C-83A1-F6EECF244321}">
                <p14:modId xmlns:p14="http://schemas.microsoft.com/office/powerpoint/2010/main" val="3262906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059452692"/>
                    </a:ext>
                  </a:extLst>
                </a:gridCol>
                <a:gridCol w="493776">
                  <a:extLst>
                    <a:ext uri="{9D8B030D-6E8A-4147-A177-3AD203B41FA5}">
                      <a16:colId xmlns:a16="http://schemas.microsoft.com/office/drawing/2014/main" val="2069566107"/>
                    </a:ext>
                  </a:extLst>
                </a:gridCol>
                <a:gridCol w="658368">
                  <a:extLst>
                    <a:ext uri="{9D8B030D-6E8A-4147-A177-3AD203B41FA5}">
                      <a16:colId xmlns:a16="http://schemas.microsoft.com/office/drawing/2014/main" val="3875559201"/>
                    </a:ext>
                  </a:extLst>
                </a:gridCol>
                <a:gridCol w="740664">
                  <a:extLst>
                    <a:ext uri="{9D8B030D-6E8A-4147-A177-3AD203B41FA5}">
                      <a16:colId xmlns:a16="http://schemas.microsoft.com/office/drawing/2014/main" val="335752960"/>
                    </a:ext>
                  </a:extLst>
                </a:gridCol>
                <a:gridCol w="246888">
                  <a:extLst>
                    <a:ext uri="{9D8B030D-6E8A-4147-A177-3AD203B41FA5}">
                      <a16:colId xmlns:a16="http://schemas.microsoft.com/office/drawing/2014/main" val="1715798349"/>
                    </a:ext>
                  </a:extLst>
                </a:gridCol>
                <a:gridCol w="246888">
                  <a:extLst>
                    <a:ext uri="{9D8B030D-6E8A-4147-A177-3AD203B41FA5}">
                      <a16:colId xmlns:a16="http://schemas.microsoft.com/office/drawing/2014/main" val="2992070415"/>
                    </a:ext>
                  </a:extLst>
                </a:gridCol>
                <a:gridCol w="246888">
                  <a:extLst>
                    <a:ext uri="{9D8B030D-6E8A-4147-A177-3AD203B41FA5}">
                      <a16:colId xmlns:a16="http://schemas.microsoft.com/office/drawing/2014/main" val="576018849"/>
                    </a:ext>
                  </a:extLst>
                </a:gridCol>
                <a:gridCol w="246888">
                  <a:extLst>
                    <a:ext uri="{9D8B030D-6E8A-4147-A177-3AD203B41FA5}">
                      <a16:colId xmlns:a16="http://schemas.microsoft.com/office/drawing/2014/main" val="102485086"/>
                    </a:ext>
                  </a:extLst>
                </a:gridCol>
                <a:gridCol w="246888">
                  <a:extLst>
                    <a:ext uri="{9D8B030D-6E8A-4147-A177-3AD203B41FA5}">
                      <a16:colId xmlns:a16="http://schemas.microsoft.com/office/drawing/2014/main" val="1467331050"/>
                    </a:ext>
                  </a:extLst>
                </a:gridCol>
                <a:gridCol w="246888">
                  <a:extLst>
                    <a:ext uri="{9D8B030D-6E8A-4147-A177-3AD203B41FA5}">
                      <a16:colId xmlns:a16="http://schemas.microsoft.com/office/drawing/2014/main" val="2295599911"/>
                    </a:ext>
                  </a:extLst>
                </a:gridCol>
                <a:gridCol w="246888">
                  <a:extLst>
                    <a:ext uri="{9D8B030D-6E8A-4147-A177-3AD203B41FA5}">
                      <a16:colId xmlns:a16="http://schemas.microsoft.com/office/drawing/2014/main" val="2282370633"/>
                    </a:ext>
                  </a:extLst>
                </a:gridCol>
                <a:gridCol w="246888">
                  <a:extLst>
                    <a:ext uri="{9D8B030D-6E8A-4147-A177-3AD203B41FA5}">
                      <a16:colId xmlns:a16="http://schemas.microsoft.com/office/drawing/2014/main" val="3476817846"/>
                    </a:ext>
                  </a:extLst>
                </a:gridCol>
                <a:gridCol w="246888">
                  <a:extLst>
                    <a:ext uri="{9D8B030D-6E8A-4147-A177-3AD203B41FA5}">
                      <a16:colId xmlns:a16="http://schemas.microsoft.com/office/drawing/2014/main" val="4243129311"/>
                    </a:ext>
                  </a:extLst>
                </a:gridCol>
                <a:gridCol w="246888">
                  <a:extLst>
                    <a:ext uri="{9D8B030D-6E8A-4147-A177-3AD203B41FA5}">
                      <a16:colId xmlns:a16="http://schemas.microsoft.com/office/drawing/2014/main" val="4248139948"/>
                    </a:ext>
                  </a:extLst>
                </a:gridCol>
                <a:gridCol w="246888">
                  <a:extLst>
                    <a:ext uri="{9D8B030D-6E8A-4147-A177-3AD203B41FA5}">
                      <a16:colId xmlns:a16="http://schemas.microsoft.com/office/drawing/2014/main" val="3807895814"/>
                    </a:ext>
                  </a:extLst>
                </a:gridCol>
                <a:gridCol w="246888">
                  <a:extLst>
                    <a:ext uri="{9D8B030D-6E8A-4147-A177-3AD203B41FA5}">
                      <a16:colId xmlns:a16="http://schemas.microsoft.com/office/drawing/2014/main" val="1216603145"/>
                    </a:ext>
                  </a:extLst>
                </a:gridCol>
                <a:gridCol w="246888">
                  <a:extLst>
                    <a:ext uri="{9D8B030D-6E8A-4147-A177-3AD203B41FA5}">
                      <a16:colId xmlns:a16="http://schemas.microsoft.com/office/drawing/2014/main" val="2831635562"/>
                    </a:ext>
                  </a:extLst>
                </a:gridCol>
                <a:gridCol w="246888">
                  <a:extLst>
                    <a:ext uri="{9D8B030D-6E8A-4147-A177-3AD203B41FA5}">
                      <a16:colId xmlns:a16="http://schemas.microsoft.com/office/drawing/2014/main" val="3609804546"/>
                    </a:ext>
                  </a:extLst>
                </a:gridCol>
                <a:gridCol w="246888">
                  <a:extLst>
                    <a:ext uri="{9D8B030D-6E8A-4147-A177-3AD203B41FA5}">
                      <a16:colId xmlns:a16="http://schemas.microsoft.com/office/drawing/2014/main" val="756109756"/>
                    </a:ext>
                  </a:extLst>
                </a:gridCol>
                <a:gridCol w="246888">
                  <a:extLst>
                    <a:ext uri="{9D8B030D-6E8A-4147-A177-3AD203B41FA5}">
                      <a16:colId xmlns:a16="http://schemas.microsoft.com/office/drawing/2014/main" val="1708845935"/>
                    </a:ext>
                  </a:extLst>
                </a:gridCol>
                <a:gridCol w="246888">
                  <a:extLst>
                    <a:ext uri="{9D8B030D-6E8A-4147-A177-3AD203B41FA5}">
                      <a16:colId xmlns:a16="http://schemas.microsoft.com/office/drawing/2014/main" val="1639885720"/>
                    </a:ext>
                  </a:extLst>
                </a:gridCol>
                <a:gridCol w="246888">
                  <a:extLst>
                    <a:ext uri="{9D8B030D-6E8A-4147-A177-3AD203B41FA5}">
                      <a16:colId xmlns:a16="http://schemas.microsoft.com/office/drawing/2014/main" val="3805196569"/>
                    </a:ext>
                  </a:extLst>
                </a:gridCol>
                <a:gridCol w="246888">
                  <a:extLst>
                    <a:ext uri="{9D8B030D-6E8A-4147-A177-3AD203B41FA5}">
                      <a16:colId xmlns:a16="http://schemas.microsoft.com/office/drawing/2014/main" val="4172520731"/>
                    </a:ext>
                  </a:extLst>
                </a:gridCol>
                <a:gridCol w="246888">
                  <a:extLst>
                    <a:ext uri="{9D8B030D-6E8A-4147-A177-3AD203B41FA5}">
                      <a16:colId xmlns:a16="http://schemas.microsoft.com/office/drawing/2014/main" val="3047137830"/>
                    </a:ext>
                  </a:extLst>
                </a:gridCol>
                <a:gridCol w="246888">
                  <a:extLst>
                    <a:ext uri="{9D8B030D-6E8A-4147-A177-3AD203B41FA5}">
                      <a16:colId xmlns:a16="http://schemas.microsoft.com/office/drawing/2014/main" val="2489128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738585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nintendoamerica
1:39
NINTENDO
SWITCH™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1.0233 %</a:t>
                      </a:r>
                    </a:p>
                  </a:txBody>
                  <a:tcPr/>
                </a:tc>
                <a:extLst>
                  <a:ext uri="{0D108BD9-81ED-4DB2-BD59-A6C34878D82A}">
                    <a16:rowId xmlns:a16="http://schemas.microsoft.com/office/drawing/2014/main" val="3040063092"/>
                  </a:ext>
                </a:extLst>
              </a:tr>
            </a:tbl>
          </a:graphicData>
        </a:graphic>
      </p:graphicFrame>
      <p:sp>
        <p:nvSpPr>
          <p:cNvPr id="4" name="Text Placeholder 3">
            <a:extLst>
              <a:ext uri="{FF2B5EF4-FFF2-40B4-BE49-F238E27FC236}">
                <a16:creationId xmlns:a16="http://schemas.microsoft.com/office/drawing/2014/main" id="{9C0BDFF2-13A2-4B2C-8293-79670D9AB98C}"/>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3755937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B30ED-4D8E-4F82-B993-6E99EDFAF765}"/>
              </a:ext>
            </a:extLst>
          </p:cNvPr>
          <p:cNvSpPr>
            <a:spLocks noGrp="1"/>
          </p:cNvSpPr>
          <p:nvPr>
            <p:ph type="title"/>
          </p:nvPr>
        </p:nvSpPr>
        <p:spPr/>
        <p:txBody>
          <a:bodyPr/>
          <a:lstStyle/>
          <a:p>
            <a:r>
              <a:rPr lang="en-US"/>
              <a:t>Instagram Stories Table | GAMESCOM - 23 of 26</a:t>
            </a:r>
          </a:p>
        </p:txBody>
      </p:sp>
      <p:graphicFrame>
        <p:nvGraphicFramePr>
          <p:cNvPr id="5" name="Table Placeholder 4">
            <a:extLst>
              <a:ext uri="{FF2B5EF4-FFF2-40B4-BE49-F238E27FC236}">
                <a16:creationId xmlns:a16="http://schemas.microsoft.com/office/drawing/2014/main" id="{F0903818-6EDC-4501-861F-9E9F69206F18}"/>
              </a:ext>
            </a:extLst>
          </p:cNvPr>
          <p:cNvGraphicFramePr>
            <a:graphicFrameLocks noGrp="1"/>
          </p:cNvGraphicFramePr>
          <p:nvPr>
            <p:ph type="tbl" sz="quarter" idx="13"/>
            <p:extLst>
              <p:ext uri="{D42A27DB-BD31-4B8C-83A1-F6EECF244321}">
                <p14:modId xmlns:p14="http://schemas.microsoft.com/office/powerpoint/2010/main" val="662166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57392309"/>
                    </a:ext>
                  </a:extLst>
                </a:gridCol>
                <a:gridCol w="493776">
                  <a:extLst>
                    <a:ext uri="{9D8B030D-6E8A-4147-A177-3AD203B41FA5}">
                      <a16:colId xmlns:a16="http://schemas.microsoft.com/office/drawing/2014/main" val="3314201463"/>
                    </a:ext>
                  </a:extLst>
                </a:gridCol>
                <a:gridCol w="658368">
                  <a:extLst>
                    <a:ext uri="{9D8B030D-6E8A-4147-A177-3AD203B41FA5}">
                      <a16:colId xmlns:a16="http://schemas.microsoft.com/office/drawing/2014/main" val="1291116491"/>
                    </a:ext>
                  </a:extLst>
                </a:gridCol>
                <a:gridCol w="740664">
                  <a:extLst>
                    <a:ext uri="{9D8B030D-6E8A-4147-A177-3AD203B41FA5}">
                      <a16:colId xmlns:a16="http://schemas.microsoft.com/office/drawing/2014/main" val="1406943970"/>
                    </a:ext>
                  </a:extLst>
                </a:gridCol>
                <a:gridCol w="246888">
                  <a:extLst>
                    <a:ext uri="{9D8B030D-6E8A-4147-A177-3AD203B41FA5}">
                      <a16:colId xmlns:a16="http://schemas.microsoft.com/office/drawing/2014/main" val="476884603"/>
                    </a:ext>
                  </a:extLst>
                </a:gridCol>
                <a:gridCol w="246888">
                  <a:extLst>
                    <a:ext uri="{9D8B030D-6E8A-4147-A177-3AD203B41FA5}">
                      <a16:colId xmlns:a16="http://schemas.microsoft.com/office/drawing/2014/main" val="1561480393"/>
                    </a:ext>
                  </a:extLst>
                </a:gridCol>
                <a:gridCol w="246888">
                  <a:extLst>
                    <a:ext uri="{9D8B030D-6E8A-4147-A177-3AD203B41FA5}">
                      <a16:colId xmlns:a16="http://schemas.microsoft.com/office/drawing/2014/main" val="690657310"/>
                    </a:ext>
                  </a:extLst>
                </a:gridCol>
                <a:gridCol w="246888">
                  <a:extLst>
                    <a:ext uri="{9D8B030D-6E8A-4147-A177-3AD203B41FA5}">
                      <a16:colId xmlns:a16="http://schemas.microsoft.com/office/drawing/2014/main" val="3297428054"/>
                    </a:ext>
                  </a:extLst>
                </a:gridCol>
                <a:gridCol w="246888">
                  <a:extLst>
                    <a:ext uri="{9D8B030D-6E8A-4147-A177-3AD203B41FA5}">
                      <a16:colId xmlns:a16="http://schemas.microsoft.com/office/drawing/2014/main" val="458516937"/>
                    </a:ext>
                  </a:extLst>
                </a:gridCol>
                <a:gridCol w="246888">
                  <a:extLst>
                    <a:ext uri="{9D8B030D-6E8A-4147-A177-3AD203B41FA5}">
                      <a16:colId xmlns:a16="http://schemas.microsoft.com/office/drawing/2014/main" val="2376968796"/>
                    </a:ext>
                  </a:extLst>
                </a:gridCol>
                <a:gridCol w="246888">
                  <a:extLst>
                    <a:ext uri="{9D8B030D-6E8A-4147-A177-3AD203B41FA5}">
                      <a16:colId xmlns:a16="http://schemas.microsoft.com/office/drawing/2014/main" val="1424636524"/>
                    </a:ext>
                  </a:extLst>
                </a:gridCol>
                <a:gridCol w="246888">
                  <a:extLst>
                    <a:ext uri="{9D8B030D-6E8A-4147-A177-3AD203B41FA5}">
                      <a16:colId xmlns:a16="http://schemas.microsoft.com/office/drawing/2014/main" val="4245539804"/>
                    </a:ext>
                  </a:extLst>
                </a:gridCol>
                <a:gridCol w="246888">
                  <a:extLst>
                    <a:ext uri="{9D8B030D-6E8A-4147-A177-3AD203B41FA5}">
                      <a16:colId xmlns:a16="http://schemas.microsoft.com/office/drawing/2014/main" val="1632901109"/>
                    </a:ext>
                  </a:extLst>
                </a:gridCol>
                <a:gridCol w="246888">
                  <a:extLst>
                    <a:ext uri="{9D8B030D-6E8A-4147-A177-3AD203B41FA5}">
                      <a16:colId xmlns:a16="http://schemas.microsoft.com/office/drawing/2014/main" val="3340265682"/>
                    </a:ext>
                  </a:extLst>
                </a:gridCol>
                <a:gridCol w="246888">
                  <a:extLst>
                    <a:ext uri="{9D8B030D-6E8A-4147-A177-3AD203B41FA5}">
                      <a16:colId xmlns:a16="http://schemas.microsoft.com/office/drawing/2014/main" val="2816648322"/>
                    </a:ext>
                  </a:extLst>
                </a:gridCol>
                <a:gridCol w="246888">
                  <a:extLst>
                    <a:ext uri="{9D8B030D-6E8A-4147-A177-3AD203B41FA5}">
                      <a16:colId xmlns:a16="http://schemas.microsoft.com/office/drawing/2014/main" val="3487471229"/>
                    </a:ext>
                  </a:extLst>
                </a:gridCol>
                <a:gridCol w="246888">
                  <a:extLst>
                    <a:ext uri="{9D8B030D-6E8A-4147-A177-3AD203B41FA5}">
                      <a16:colId xmlns:a16="http://schemas.microsoft.com/office/drawing/2014/main" val="3133484733"/>
                    </a:ext>
                  </a:extLst>
                </a:gridCol>
                <a:gridCol w="246888">
                  <a:extLst>
                    <a:ext uri="{9D8B030D-6E8A-4147-A177-3AD203B41FA5}">
                      <a16:colId xmlns:a16="http://schemas.microsoft.com/office/drawing/2014/main" val="4195297829"/>
                    </a:ext>
                  </a:extLst>
                </a:gridCol>
                <a:gridCol w="246888">
                  <a:extLst>
                    <a:ext uri="{9D8B030D-6E8A-4147-A177-3AD203B41FA5}">
                      <a16:colId xmlns:a16="http://schemas.microsoft.com/office/drawing/2014/main" val="990415605"/>
                    </a:ext>
                  </a:extLst>
                </a:gridCol>
                <a:gridCol w="246888">
                  <a:extLst>
                    <a:ext uri="{9D8B030D-6E8A-4147-A177-3AD203B41FA5}">
                      <a16:colId xmlns:a16="http://schemas.microsoft.com/office/drawing/2014/main" val="1698531171"/>
                    </a:ext>
                  </a:extLst>
                </a:gridCol>
                <a:gridCol w="246888">
                  <a:extLst>
                    <a:ext uri="{9D8B030D-6E8A-4147-A177-3AD203B41FA5}">
                      <a16:colId xmlns:a16="http://schemas.microsoft.com/office/drawing/2014/main" val="1949967122"/>
                    </a:ext>
                  </a:extLst>
                </a:gridCol>
                <a:gridCol w="246888">
                  <a:extLst>
                    <a:ext uri="{9D8B030D-6E8A-4147-A177-3AD203B41FA5}">
                      <a16:colId xmlns:a16="http://schemas.microsoft.com/office/drawing/2014/main" val="3151548427"/>
                    </a:ext>
                  </a:extLst>
                </a:gridCol>
                <a:gridCol w="246888">
                  <a:extLst>
                    <a:ext uri="{9D8B030D-6E8A-4147-A177-3AD203B41FA5}">
                      <a16:colId xmlns:a16="http://schemas.microsoft.com/office/drawing/2014/main" val="253570487"/>
                    </a:ext>
                  </a:extLst>
                </a:gridCol>
                <a:gridCol w="246888">
                  <a:extLst>
                    <a:ext uri="{9D8B030D-6E8A-4147-A177-3AD203B41FA5}">
                      <a16:colId xmlns:a16="http://schemas.microsoft.com/office/drawing/2014/main" val="3795063492"/>
                    </a:ext>
                  </a:extLst>
                </a:gridCol>
                <a:gridCol w="246888">
                  <a:extLst>
                    <a:ext uri="{9D8B030D-6E8A-4147-A177-3AD203B41FA5}">
                      <a16:colId xmlns:a16="http://schemas.microsoft.com/office/drawing/2014/main" val="1827288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32209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INTENDO
MONSTER HUNTER
WILDS
December 4, 2026
Are you excited for Monster Hunter
Wilds on Nintendo Switch 2?
MONSTER HUNTER
ASCENDANCE®
2027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1.0018 %</a:t>
                      </a:r>
                    </a:p>
                  </a:txBody>
                  <a:tcPr/>
                </a:tc>
                <a:extLst>
                  <a:ext uri="{0D108BD9-81ED-4DB2-BD59-A6C34878D82A}">
                    <a16:rowId xmlns:a16="http://schemas.microsoft.com/office/drawing/2014/main" val="2575838352"/>
                  </a:ext>
                </a:extLst>
              </a:tr>
            </a:tbl>
          </a:graphicData>
        </a:graphic>
      </p:graphicFrame>
      <p:sp>
        <p:nvSpPr>
          <p:cNvPr id="4" name="Text Placeholder 3">
            <a:extLst>
              <a:ext uri="{FF2B5EF4-FFF2-40B4-BE49-F238E27FC236}">
                <a16:creationId xmlns:a16="http://schemas.microsoft.com/office/drawing/2014/main" id="{0991926E-3D32-4C98-99B3-DAB6138738AE}"/>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4342146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4496A-FCC0-469A-9AB5-E312A5F58323}"/>
              </a:ext>
            </a:extLst>
          </p:cNvPr>
          <p:cNvSpPr>
            <a:spLocks noGrp="1"/>
          </p:cNvSpPr>
          <p:nvPr>
            <p:ph type="title"/>
          </p:nvPr>
        </p:nvSpPr>
        <p:spPr/>
        <p:txBody>
          <a:bodyPr/>
          <a:lstStyle/>
          <a:p>
            <a:r>
              <a:rPr lang="en-US"/>
              <a:t>Instagram Stories Table | GAMESCOM - 24 of 26</a:t>
            </a:r>
          </a:p>
        </p:txBody>
      </p:sp>
      <p:graphicFrame>
        <p:nvGraphicFramePr>
          <p:cNvPr id="5" name="Table Placeholder 4">
            <a:extLst>
              <a:ext uri="{FF2B5EF4-FFF2-40B4-BE49-F238E27FC236}">
                <a16:creationId xmlns:a16="http://schemas.microsoft.com/office/drawing/2014/main" id="{B9430C0F-4352-43AD-9E86-98687848DE5D}"/>
              </a:ext>
            </a:extLst>
          </p:cNvPr>
          <p:cNvGraphicFramePr>
            <a:graphicFrameLocks noGrp="1"/>
          </p:cNvGraphicFramePr>
          <p:nvPr>
            <p:ph type="tbl" sz="quarter" idx="13"/>
            <p:extLst>
              <p:ext uri="{D42A27DB-BD31-4B8C-83A1-F6EECF244321}">
                <p14:modId xmlns:p14="http://schemas.microsoft.com/office/powerpoint/2010/main" val="2248705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33066853"/>
                    </a:ext>
                  </a:extLst>
                </a:gridCol>
                <a:gridCol w="493776">
                  <a:extLst>
                    <a:ext uri="{9D8B030D-6E8A-4147-A177-3AD203B41FA5}">
                      <a16:colId xmlns:a16="http://schemas.microsoft.com/office/drawing/2014/main" val="2989408427"/>
                    </a:ext>
                  </a:extLst>
                </a:gridCol>
                <a:gridCol w="658368">
                  <a:extLst>
                    <a:ext uri="{9D8B030D-6E8A-4147-A177-3AD203B41FA5}">
                      <a16:colId xmlns:a16="http://schemas.microsoft.com/office/drawing/2014/main" val="1761918022"/>
                    </a:ext>
                  </a:extLst>
                </a:gridCol>
                <a:gridCol w="740664">
                  <a:extLst>
                    <a:ext uri="{9D8B030D-6E8A-4147-A177-3AD203B41FA5}">
                      <a16:colId xmlns:a16="http://schemas.microsoft.com/office/drawing/2014/main" val="3171458780"/>
                    </a:ext>
                  </a:extLst>
                </a:gridCol>
                <a:gridCol w="246888">
                  <a:extLst>
                    <a:ext uri="{9D8B030D-6E8A-4147-A177-3AD203B41FA5}">
                      <a16:colId xmlns:a16="http://schemas.microsoft.com/office/drawing/2014/main" val="2478535934"/>
                    </a:ext>
                  </a:extLst>
                </a:gridCol>
                <a:gridCol w="246888">
                  <a:extLst>
                    <a:ext uri="{9D8B030D-6E8A-4147-A177-3AD203B41FA5}">
                      <a16:colId xmlns:a16="http://schemas.microsoft.com/office/drawing/2014/main" val="3269963456"/>
                    </a:ext>
                  </a:extLst>
                </a:gridCol>
                <a:gridCol w="246888">
                  <a:extLst>
                    <a:ext uri="{9D8B030D-6E8A-4147-A177-3AD203B41FA5}">
                      <a16:colId xmlns:a16="http://schemas.microsoft.com/office/drawing/2014/main" val="3675361885"/>
                    </a:ext>
                  </a:extLst>
                </a:gridCol>
                <a:gridCol w="246888">
                  <a:extLst>
                    <a:ext uri="{9D8B030D-6E8A-4147-A177-3AD203B41FA5}">
                      <a16:colId xmlns:a16="http://schemas.microsoft.com/office/drawing/2014/main" val="3620144146"/>
                    </a:ext>
                  </a:extLst>
                </a:gridCol>
                <a:gridCol w="246888">
                  <a:extLst>
                    <a:ext uri="{9D8B030D-6E8A-4147-A177-3AD203B41FA5}">
                      <a16:colId xmlns:a16="http://schemas.microsoft.com/office/drawing/2014/main" val="4155903002"/>
                    </a:ext>
                  </a:extLst>
                </a:gridCol>
                <a:gridCol w="246888">
                  <a:extLst>
                    <a:ext uri="{9D8B030D-6E8A-4147-A177-3AD203B41FA5}">
                      <a16:colId xmlns:a16="http://schemas.microsoft.com/office/drawing/2014/main" val="347217625"/>
                    </a:ext>
                  </a:extLst>
                </a:gridCol>
                <a:gridCol w="246888">
                  <a:extLst>
                    <a:ext uri="{9D8B030D-6E8A-4147-A177-3AD203B41FA5}">
                      <a16:colId xmlns:a16="http://schemas.microsoft.com/office/drawing/2014/main" val="1166923759"/>
                    </a:ext>
                  </a:extLst>
                </a:gridCol>
                <a:gridCol w="246888">
                  <a:extLst>
                    <a:ext uri="{9D8B030D-6E8A-4147-A177-3AD203B41FA5}">
                      <a16:colId xmlns:a16="http://schemas.microsoft.com/office/drawing/2014/main" val="2165349541"/>
                    </a:ext>
                  </a:extLst>
                </a:gridCol>
                <a:gridCol w="246888">
                  <a:extLst>
                    <a:ext uri="{9D8B030D-6E8A-4147-A177-3AD203B41FA5}">
                      <a16:colId xmlns:a16="http://schemas.microsoft.com/office/drawing/2014/main" val="146705434"/>
                    </a:ext>
                  </a:extLst>
                </a:gridCol>
                <a:gridCol w="246888">
                  <a:extLst>
                    <a:ext uri="{9D8B030D-6E8A-4147-A177-3AD203B41FA5}">
                      <a16:colId xmlns:a16="http://schemas.microsoft.com/office/drawing/2014/main" val="1953683019"/>
                    </a:ext>
                  </a:extLst>
                </a:gridCol>
                <a:gridCol w="246888">
                  <a:extLst>
                    <a:ext uri="{9D8B030D-6E8A-4147-A177-3AD203B41FA5}">
                      <a16:colId xmlns:a16="http://schemas.microsoft.com/office/drawing/2014/main" val="1871123072"/>
                    </a:ext>
                  </a:extLst>
                </a:gridCol>
                <a:gridCol w="246888">
                  <a:extLst>
                    <a:ext uri="{9D8B030D-6E8A-4147-A177-3AD203B41FA5}">
                      <a16:colId xmlns:a16="http://schemas.microsoft.com/office/drawing/2014/main" val="3630839414"/>
                    </a:ext>
                  </a:extLst>
                </a:gridCol>
                <a:gridCol w="246888">
                  <a:extLst>
                    <a:ext uri="{9D8B030D-6E8A-4147-A177-3AD203B41FA5}">
                      <a16:colId xmlns:a16="http://schemas.microsoft.com/office/drawing/2014/main" val="2400199129"/>
                    </a:ext>
                  </a:extLst>
                </a:gridCol>
                <a:gridCol w="246888">
                  <a:extLst>
                    <a:ext uri="{9D8B030D-6E8A-4147-A177-3AD203B41FA5}">
                      <a16:colId xmlns:a16="http://schemas.microsoft.com/office/drawing/2014/main" val="2106479973"/>
                    </a:ext>
                  </a:extLst>
                </a:gridCol>
                <a:gridCol w="246888">
                  <a:extLst>
                    <a:ext uri="{9D8B030D-6E8A-4147-A177-3AD203B41FA5}">
                      <a16:colId xmlns:a16="http://schemas.microsoft.com/office/drawing/2014/main" val="3768262313"/>
                    </a:ext>
                  </a:extLst>
                </a:gridCol>
                <a:gridCol w="246888">
                  <a:extLst>
                    <a:ext uri="{9D8B030D-6E8A-4147-A177-3AD203B41FA5}">
                      <a16:colId xmlns:a16="http://schemas.microsoft.com/office/drawing/2014/main" val="485946252"/>
                    </a:ext>
                  </a:extLst>
                </a:gridCol>
                <a:gridCol w="246888">
                  <a:extLst>
                    <a:ext uri="{9D8B030D-6E8A-4147-A177-3AD203B41FA5}">
                      <a16:colId xmlns:a16="http://schemas.microsoft.com/office/drawing/2014/main" val="2899519349"/>
                    </a:ext>
                  </a:extLst>
                </a:gridCol>
                <a:gridCol w="246888">
                  <a:extLst>
                    <a:ext uri="{9D8B030D-6E8A-4147-A177-3AD203B41FA5}">
                      <a16:colId xmlns:a16="http://schemas.microsoft.com/office/drawing/2014/main" val="635970791"/>
                    </a:ext>
                  </a:extLst>
                </a:gridCol>
                <a:gridCol w="246888">
                  <a:extLst>
                    <a:ext uri="{9D8B030D-6E8A-4147-A177-3AD203B41FA5}">
                      <a16:colId xmlns:a16="http://schemas.microsoft.com/office/drawing/2014/main" val="2522729501"/>
                    </a:ext>
                  </a:extLst>
                </a:gridCol>
                <a:gridCol w="246888">
                  <a:extLst>
                    <a:ext uri="{9D8B030D-6E8A-4147-A177-3AD203B41FA5}">
                      <a16:colId xmlns:a16="http://schemas.microsoft.com/office/drawing/2014/main" val="3866685428"/>
                    </a:ext>
                  </a:extLst>
                </a:gridCol>
                <a:gridCol w="246888">
                  <a:extLst>
                    <a:ext uri="{9D8B030D-6E8A-4147-A177-3AD203B41FA5}">
                      <a16:colId xmlns:a16="http://schemas.microsoft.com/office/drawing/2014/main" val="3152206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055246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Direct
Nintendo
9.9.2026
7:00 AM PT 10:00 AM ET
Ready to tune in again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0.9973 %</a:t>
                      </a:r>
                    </a:p>
                  </a:txBody>
                  <a:tcPr/>
                </a:tc>
                <a:extLst>
                  <a:ext uri="{0D108BD9-81ED-4DB2-BD59-A6C34878D82A}">
                    <a16:rowId xmlns:a16="http://schemas.microsoft.com/office/drawing/2014/main" val="539903893"/>
                  </a:ext>
                </a:extLst>
              </a:tr>
            </a:tbl>
          </a:graphicData>
        </a:graphic>
      </p:graphicFrame>
      <p:sp>
        <p:nvSpPr>
          <p:cNvPr id="4" name="Text Placeholder 3">
            <a:extLst>
              <a:ext uri="{FF2B5EF4-FFF2-40B4-BE49-F238E27FC236}">
                <a16:creationId xmlns:a16="http://schemas.microsoft.com/office/drawing/2014/main" id="{9E66310F-FE75-48E9-BBD3-6A61156ADB41}"/>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3834805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28B42-7EE7-4782-904A-408F42208126}"/>
              </a:ext>
            </a:extLst>
          </p:cNvPr>
          <p:cNvSpPr>
            <a:spLocks noGrp="1"/>
          </p:cNvSpPr>
          <p:nvPr>
            <p:ph type="title"/>
          </p:nvPr>
        </p:nvSpPr>
        <p:spPr/>
        <p:txBody>
          <a:bodyPr/>
          <a:lstStyle/>
          <a:p>
            <a:r>
              <a:rPr lang="en-US"/>
              <a:t>Instagram Stories Table | GAMESCOM - 25 of 26</a:t>
            </a:r>
          </a:p>
        </p:txBody>
      </p:sp>
      <p:graphicFrame>
        <p:nvGraphicFramePr>
          <p:cNvPr id="5" name="Table Placeholder 4">
            <a:extLst>
              <a:ext uri="{FF2B5EF4-FFF2-40B4-BE49-F238E27FC236}">
                <a16:creationId xmlns:a16="http://schemas.microsoft.com/office/drawing/2014/main" id="{E77707CB-E8A2-454E-A202-FDB143EFB360}"/>
              </a:ext>
            </a:extLst>
          </p:cNvPr>
          <p:cNvGraphicFramePr>
            <a:graphicFrameLocks noGrp="1"/>
          </p:cNvGraphicFramePr>
          <p:nvPr>
            <p:ph type="tbl" sz="quarter" idx="13"/>
            <p:extLst>
              <p:ext uri="{D42A27DB-BD31-4B8C-83A1-F6EECF244321}">
                <p14:modId xmlns:p14="http://schemas.microsoft.com/office/powerpoint/2010/main" val="3503286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572215006"/>
                    </a:ext>
                  </a:extLst>
                </a:gridCol>
                <a:gridCol w="493776">
                  <a:extLst>
                    <a:ext uri="{9D8B030D-6E8A-4147-A177-3AD203B41FA5}">
                      <a16:colId xmlns:a16="http://schemas.microsoft.com/office/drawing/2014/main" val="2109745055"/>
                    </a:ext>
                  </a:extLst>
                </a:gridCol>
                <a:gridCol w="658368">
                  <a:extLst>
                    <a:ext uri="{9D8B030D-6E8A-4147-A177-3AD203B41FA5}">
                      <a16:colId xmlns:a16="http://schemas.microsoft.com/office/drawing/2014/main" val="1179245929"/>
                    </a:ext>
                  </a:extLst>
                </a:gridCol>
                <a:gridCol w="740664">
                  <a:extLst>
                    <a:ext uri="{9D8B030D-6E8A-4147-A177-3AD203B41FA5}">
                      <a16:colId xmlns:a16="http://schemas.microsoft.com/office/drawing/2014/main" val="3108558222"/>
                    </a:ext>
                  </a:extLst>
                </a:gridCol>
                <a:gridCol w="246888">
                  <a:extLst>
                    <a:ext uri="{9D8B030D-6E8A-4147-A177-3AD203B41FA5}">
                      <a16:colId xmlns:a16="http://schemas.microsoft.com/office/drawing/2014/main" val="1993846591"/>
                    </a:ext>
                  </a:extLst>
                </a:gridCol>
                <a:gridCol w="246888">
                  <a:extLst>
                    <a:ext uri="{9D8B030D-6E8A-4147-A177-3AD203B41FA5}">
                      <a16:colId xmlns:a16="http://schemas.microsoft.com/office/drawing/2014/main" val="350701564"/>
                    </a:ext>
                  </a:extLst>
                </a:gridCol>
                <a:gridCol w="246888">
                  <a:extLst>
                    <a:ext uri="{9D8B030D-6E8A-4147-A177-3AD203B41FA5}">
                      <a16:colId xmlns:a16="http://schemas.microsoft.com/office/drawing/2014/main" val="1817112758"/>
                    </a:ext>
                  </a:extLst>
                </a:gridCol>
                <a:gridCol w="246888">
                  <a:extLst>
                    <a:ext uri="{9D8B030D-6E8A-4147-A177-3AD203B41FA5}">
                      <a16:colId xmlns:a16="http://schemas.microsoft.com/office/drawing/2014/main" val="908560570"/>
                    </a:ext>
                  </a:extLst>
                </a:gridCol>
                <a:gridCol w="246888">
                  <a:extLst>
                    <a:ext uri="{9D8B030D-6E8A-4147-A177-3AD203B41FA5}">
                      <a16:colId xmlns:a16="http://schemas.microsoft.com/office/drawing/2014/main" val="2143210541"/>
                    </a:ext>
                  </a:extLst>
                </a:gridCol>
                <a:gridCol w="246888">
                  <a:extLst>
                    <a:ext uri="{9D8B030D-6E8A-4147-A177-3AD203B41FA5}">
                      <a16:colId xmlns:a16="http://schemas.microsoft.com/office/drawing/2014/main" val="1217284535"/>
                    </a:ext>
                  </a:extLst>
                </a:gridCol>
                <a:gridCol w="246888">
                  <a:extLst>
                    <a:ext uri="{9D8B030D-6E8A-4147-A177-3AD203B41FA5}">
                      <a16:colId xmlns:a16="http://schemas.microsoft.com/office/drawing/2014/main" val="1390605723"/>
                    </a:ext>
                  </a:extLst>
                </a:gridCol>
                <a:gridCol w="246888">
                  <a:extLst>
                    <a:ext uri="{9D8B030D-6E8A-4147-A177-3AD203B41FA5}">
                      <a16:colId xmlns:a16="http://schemas.microsoft.com/office/drawing/2014/main" val="2431221427"/>
                    </a:ext>
                  </a:extLst>
                </a:gridCol>
                <a:gridCol w="246888">
                  <a:extLst>
                    <a:ext uri="{9D8B030D-6E8A-4147-A177-3AD203B41FA5}">
                      <a16:colId xmlns:a16="http://schemas.microsoft.com/office/drawing/2014/main" val="1268075961"/>
                    </a:ext>
                  </a:extLst>
                </a:gridCol>
                <a:gridCol w="246888">
                  <a:extLst>
                    <a:ext uri="{9D8B030D-6E8A-4147-A177-3AD203B41FA5}">
                      <a16:colId xmlns:a16="http://schemas.microsoft.com/office/drawing/2014/main" val="2400852159"/>
                    </a:ext>
                  </a:extLst>
                </a:gridCol>
                <a:gridCol w="246888">
                  <a:extLst>
                    <a:ext uri="{9D8B030D-6E8A-4147-A177-3AD203B41FA5}">
                      <a16:colId xmlns:a16="http://schemas.microsoft.com/office/drawing/2014/main" val="741353412"/>
                    </a:ext>
                  </a:extLst>
                </a:gridCol>
                <a:gridCol w="246888">
                  <a:extLst>
                    <a:ext uri="{9D8B030D-6E8A-4147-A177-3AD203B41FA5}">
                      <a16:colId xmlns:a16="http://schemas.microsoft.com/office/drawing/2014/main" val="647005332"/>
                    </a:ext>
                  </a:extLst>
                </a:gridCol>
                <a:gridCol w="246888">
                  <a:extLst>
                    <a:ext uri="{9D8B030D-6E8A-4147-A177-3AD203B41FA5}">
                      <a16:colId xmlns:a16="http://schemas.microsoft.com/office/drawing/2014/main" val="4281112099"/>
                    </a:ext>
                  </a:extLst>
                </a:gridCol>
                <a:gridCol w="246888">
                  <a:extLst>
                    <a:ext uri="{9D8B030D-6E8A-4147-A177-3AD203B41FA5}">
                      <a16:colId xmlns:a16="http://schemas.microsoft.com/office/drawing/2014/main" val="1714334788"/>
                    </a:ext>
                  </a:extLst>
                </a:gridCol>
                <a:gridCol w="246888">
                  <a:extLst>
                    <a:ext uri="{9D8B030D-6E8A-4147-A177-3AD203B41FA5}">
                      <a16:colId xmlns:a16="http://schemas.microsoft.com/office/drawing/2014/main" val="2302937537"/>
                    </a:ext>
                  </a:extLst>
                </a:gridCol>
                <a:gridCol w="246888">
                  <a:extLst>
                    <a:ext uri="{9D8B030D-6E8A-4147-A177-3AD203B41FA5}">
                      <a16:colId xmlns:a16="http://schemas.microsoft.com/office/drawing/2014/main" val="1713257392"/>
                    </a:ext>
                  </a:extLst>
                </a:gridCol>
                <a:gridCol w="246888">
                  <a:extLst>
                    <a:ext uri="{9D8B030D-6E8A-4147-A177-3AD203B41FA5}">
                      <a16:colId xmlns:a16="http://schemas.microsoft.com/office/drawing/2014/main" val="2838561895"/>
                    </a:ext>
                  </a:extLst>
                </a:gridCol>
                <a:gridCol w="246888">
                  <a:extLst>
                    <a:ext uri="{9D8B030D-6E8A-4147-A177-3AD203B41FA5}">
                      <a16:colId xmlns:a16="http://schemas.microsoft.com/office/drawing/2014/main" val="1269432767"/>
                    </a:ext>
                  </a:extLst>
                </a:gridCol>
                <a:gridCol w="246888">
                  <a:extLst>
                    <a:ext uri="{9D8B030D-6E8A-4147-A177-3AD203B41FA5}">
                      <a16:colId xmlns:a16="http://schemas.microsoft.com/office/drawing/2014/main" val="727996480"/>
                    </a:ext>
                  </a:extLst>
                </a:gridCol>
                <a:gridCol w="246888">
                  <a:extLst>
                    <a:ext uri="{9D8B030D-6E8A-4147-A177-3AD203B41FA5}">
                      <a16:colId xmlns:a16="http://schemas.microsoft.com/office/drawing/2014/main" val="1224196808"/>
                    </a:ext>
                  </a:extLst>
                </a:gridCol>
                <a:gridCol w="246888">
                  <a:extLst>
                    <a:ext uri="{9D8B030D-6E8A-4147-A177-3AD203B41FA5}">
                      <a16:colId xmlns:a16="http://schemas.microsoft.com/office/drawing/2014/main" val="2617246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950626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16:00:06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
40
40
40
THE LEGEND OF ZELDA 40TH
ANNIVERSARY DIRECT
9.8.2026
AM PT 10:00 AM ET
Are you ready for round 2?
Direct
Nintendo
9.9.2026
7:00 AM PT 10:00 AM ET
@nintendoamerica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0.9899 %</a:t>
                      </a:r>
                    </a:p>
                  </a:txBody>
                  <a:tcPr/>
                </a:tc>
                <a:extLst>
                  <a:ext uri="{0D108BD9-81ED-4DB2-BD59-A6C34878D82A}">
                    <a16:rowId xmlns:a16="http://schemas.microsoft.com/office/drawing/2014/main" val="1874855455"/>
                  </a:ext>
                </a:extLst>
              </a:tr>
            </a:tbl>
          </a:graphicData>
        </a:graphic>
      </p:graphicFrame>
      <p:sp>
        <p:nvSpPr>
          <p:cNvPr id="4" name="Text Placeholder 3">
            <a:extLst>
              <a:ext uri="{FF2B5EF4-FFF2-40B4-BE49-F238E27FC236}">
                <a16:creationId xmlns:a16="http://schemas.microsoft.com/office/drawing/2014/main" id="{436DDFD7-EA7A-470F-898E-B893D0CD84B9}"/>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5340271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A9096-7F83-443E-A73C-3E3AB61194A5}"/>
              </a:ext>
            </a:extLst>
          </p:cNvPr>
          <p:cNvSpPr>
            <a:spLocks noGrp="1"/>
          </p:cNvSpPr>
          <p:nvPr>
            <p:ph type="title"/>
          </p:nvPr>
        </p:nvSpPr>
        <p:spPr/>
        <p:txBody>
          <a:bodyPr/>
          <a:lstStyle/>
          <a:p>
            <a:r>
              <a:rPr lang="en-US"/>
              <a:t>Instagram Stories Table | GAMESCOM - 26 of 26</a:t>
            </a:r>
          </a:p>
        </p:txBody>
      </p:sp>
      <p:graphicFrame>
        <p:nvGraphicFramePr>
          <p:cNvPr id="5" name="Table Placeholder 4">
            <a:extLst>
              <a:ext uri="{FF2B5EF4-FFF2-40B4-BE49-F238E27FC236}">
                <a16:creationId xmlns:a16="http://schemas.microsoft.com/office/drawing/2014/main" id="{8320E354-9109-4586-8199-7E05C9BA3AA1}"/>
              </a:ext>
            </a:extLst>
          </p:cNvPr>
          <p:cNvGraphicFramePr>
            <a:graphicFrameLocks noGrp="1"/>
          </p:cNvGraphicFramePr>
          <p:nvPr>
            <p:ph type="tbl" sz="quarter" idx="13"/>
            <p:extLst>
              <p:ext uri="{D42A27DB-BD31-4B8C-83A1-F6EECF244321}">
                <p14:modId xmlns:p14="http://schemas.microsoft.com/office/powerpoint/2010/main" val="2604180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569304181"/>
                    </a:ext>
                  </a:extLst>
                </a:gridCol>
                <a:gridCol w="493776">
                  <a:extLst>
                    <a:ext uri="{9D8B030D-6E8A-4147-A177-3AD203B41FA5}">
                      <a16:colId xmlns:a16="http://schemas.microsoft.com/office/drawing/2014/main" val="1141672606"/>
                    </a:ext>
                  </a:extLst>
                </a:gridCol>
                <a:gridCol w="658368">
                  <a:extLst>
                    <a:ext uri="{9D8B030D-6E8A-4147-A177-3AD203B41FA5}">
                      <a16:colId xmlns:a16="http://schemas.microsoft.com/office/drawing/2014/main" val="3119566678"/>
                    </a:ext>
                  </a:extLst>
                </a:gridCol>
                <a:gridCol w="740664">
                  <a:extLst>
                    <a:ext uri="{9D8B030D-6E8A-4147-A177-3AD203B41FA5}">
                      <a16:colId xmlns:a16="http://schemas.microsoft.com/office/drawing/2014/main" val="993668559"/>
                    </a:ext>
                  </a:extLst>
                </a:gridCol>
                <a:gridCol w="246888">
                  <a:extLst>
                    <a:ext uri="{9D8B030D-6E8A-4147-A177-3AD203B41FA5}">
                      <a16:colId xmlns:a16="http://schemas.microsoft.com/office/drawing/2014/main" val="4107103567"/>
                    </a:ext>
                  </a:extLst>
                </a:gridCol>
                <a:gridCol w="246888">
                  <a:extLst>
                    <a:ext uri="{9D8B030D-6E8A-4147-A177-3AD203B41FA5}">
                      <a16:colId xmlns:a16="http://schemas.microsoft.com/office/drawing/2014/main" val="2261548683"/>
                    </a:ext>
                  </a:extLst>
                </a:gridCol>
                <a:gridCol w="246888">
                  <a:extLst>
                    <a:ext uri="{9D8B030D-6E8A-4147-A177-3AD203B41FA5}">
                      <a16:colId xmlns:a16="http://schemas.microsoft.com/office/drawing/2014/main" val="685241531"/>
                    </a:ext>
                  </a:extLst>
                </a:gridCol>
                <a:gridCol w="246888">
                  <a:extLst>
                    <a:ext uri="{9D8B030D-6E8A-4147-A177-3AD203B41FA5}">
                      <a16:colId xmlns:a16="http://schemas.microsoft.com/office/drawing/2014/main" val="2568194593"/>
                    </a:ext>
                  </a:extLst>
                </a:gridCol>
                <a:gridCol w="246888">
                  <a:extLst>
                    <a:ext uri="{9D8B030D-6E8A-4147-A177-3AD203B41FA5}">
                      <a16:colId xmlns:a16="http://schemas.microsoft.com/office/drawing/2014/main" val="2336988569"/>
                    </a:ext>
                  </a:extLst>
                </a:gridCol>
                <a:gridCol w="246888">
                  <a:extLst>
                    <a:ext uri="{9D8B030D-6E8A-4147-A177-3AD203B41FA5}">
                      <a16:colId xmlns:a16="http://schemas.microsoft.com/office/drawing/2014/main" val="995340491"/>
                    </a:ext>
                  </a:extLst>
                </a:gridCol>
                <a:gridCol w="246888">
                  <a:extLst>
                    <a:ext uri="{9D8B030D-6E8A-4147-A177-3AD203B41FA5}">
                      <a16:colId xmlns:a16="http://schemas.microsoft.com/office/drawing/2014/main" val="148997794"/>
                    </a:ext>
                  </a:extLst>
                </a:gridCol>
                <a:gridCol w="246888">
                  <a:extLst>
                    <a:ext uri="{9D8B030D-6E8A-4147-A177-3AD203B41FA5}">
                      <a16:colId xmlns:a16="http://schemas.microsoft.com/office/drawing/2014/main" val="2435064349"/>
                    </a:ext>
                  </a:extLst>
                </a:gridCol>
                <a:gridCol w="246888">
                  <a:extLst>
                    <a:ext uri="{9D8B030D-6E8A-4147-A177-3AD203B41FA5}">
                      <a16:colId xmlns:a16="http://schemas.microsoft.com/office/drawing/2014/main" val="1560805751"/>
                    </a:ext>
                  </a:extLst>
                </a:gridCol>
                <a:gridCol w="246888">
                  <a:extLst>
                    <a:ext uri="{9D8B030D-6E8A-4147-A177-3AD203B41FA5}">
                      <a16:colId xmlns:a16="http://schemas.microsoft.com/office/drawing/2014/main" val="3145107784"/>
                    </a:ext>
                  </a:extLst>
                </a:gridCol>
                <a:gridCol w="246888">
                  <a:extLst>
                    <a:ext uri="{9D8B030D-6E8A-4147-A177-3AD203B41FA5}">
                      <a16:colId xmlns:a16="http://schemas.microsoft.com/office/drawing/2014/main" val="11080845"/>
                    </a:ext>
                  </a:extLst>
                </a:gridCol>
                <a:gridCol w="246888">
                  <a:extLst>
                    <a:ext uri="{9D8B030D-6E8A-4147-A177-3AD203B41FA5}">
                      <a16:colId xmlns:a16="http://schemas.microsoft.com/office/drawing/2014/main" val="73443665"/>
                    </a:ext>
                  </a:extLst>
                </a:gridCol>
                <a:gridCol w="246888">
                  <a:extLst>
                    <a:ext uri="{9D8B030D-6E8A-4147-A177-3AD203B41FA5}">
                      <a16:colId xmlns:a16="http://schemas.microsoft.com/office/drawing/2014/main" val="3068726774"/>
                    </a:ext>
                  </a:extLst>
                </a:gridCol>
                <a:gridCol w="246888">
                  <a:extLst>
                    <a:ext uri="{9D8B030D-6E8A-4147-A177-3AD203B41FA5}">
                      <a16:colId xmlns:a16="http://schemas.microsoft.com/office/drawing/2014/main" val="2722367854"/>
                    </a:ext>
                  </a:extLst>
                </a:gridCol>
                <a:gridCol w="246888">
                  <a:extLst>
                    <a:ext uri="{9D8B030D-6E8A-4147-A177-3AD203B41FA5}">
                      <a16:colId xmlns:a16="http://schemas.microsoft.com/office/drawing/2014/main" val="1965152157"/>
                    </a:ext>
                  </a:extLst>
                </a:gridCol>
                <a:gridCol w="246888">
                  <a:extLst>
                    <a:ext uri="{9D8B030D-6E8A-4147-A177-3AD203B41FA5}">
                      <a16:colId xmlns:a16="http://schemas.microsoft.com/office/drawing/2014/main" val="1122084628"/>
                    </a:ext>
                  </a:extLst>
                </a:gridCol>
                <a:gridCol w="246888">
                  <a:extLst>
                    <a:ext uri="{9D8B030D-6E8A-4147-A177-3AD203B41FA5}">
                      <a16:colId xmlns:a16="http://schemas.microsoft.com/office/drawing/2014/main" val="1034312469"/>
                    </a:ext>
                  </a:extLst>
                </a:gridCol>
                <a:gridCol w="246888">
                  <a:extLst>
                    <a:ext uri="{9D8B030D-6E8A-4147-A177-3AD203B41FA5}">
                      <a16:colId xmlns:a16="http://schemas.microsoft.com/office/drawing/2014/main" val="2794558486"/>
                    </a:ext>
                  </a:extLst>
                </a:gridCol>
                <a:gridCol w="246888">
                  <a:extLst>
                    <a:ext uri="{9D8B030D-6E8A-4147-A177-3AD203B41FA5}">
                      <a16:colId xmlns:a16="http://schemas.microsoft.com/office/drawing/2014/main" val="4142775550"/>
                    </a:ext>
                  </a:extLst>
                </a:gridCol>
                <a:gridCol w="246888">
                  <a:extLst>
                    <a:ext uri="{9D8B030D-6E8A-4147-A177-3AD203B41FA5}">
                      <a16:colId xmlns:a16="http://schemas.microsoft.com/office/drawing/2014/main" val="738010584"/>
                    </a:ext>
                  </a:extLst>
                </a:gridCol>
                <a:gridCol w="246888">
                  <a:extLst>
                    <a:ext uri="{9D8B030D-6E8A-4147-A177-3AD203B41FA5}">
                      <a16:colId xmlns:a16="http://schemas.microsoft.com/office/drawing/2014/main" val="1072290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248255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15:59:21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09/09/2026 15:59:21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DID NINTENDO COOK WITH THIS
ANNIVERSARY ACTION?
DEFINITELY
Л
expected more!
I just don't care for
Nintendo or Zelda
TH
THE LEGEND
OF
ZELDA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0.9824 %</a:t>
                      </a:r>
                    </a:p>
                  </a:txBody>
                  <a:tcPr/>
                </a:tc>
                <a:extLst>
                  <a:ext uri="{0D108BD9-81ED-4DB2-BD59-A6C34878D82A}">
                    <a16:rowId xmlns:a16="http://schemas.microsoft.com/office/drawing/2014/main" val="1692681491"/>
                  </a:ext>
                </a:extLst>
              </a:tr>
            </a:tbl>
          </a:graphicData>
        </a:graphic>
      </p:graphicFrame>
      <p:sp>
        <p:nvSpPr>
          <p:cNvPr id="4" name="Text Placeholder 3">
            <a:extLst>
              <a:ext uri="{FF2B5EF4-FFF2-40B4-BE49-F238E27FC236}">
                <a16:creationId xmlns:a16="http://schemas.microsoft.com/office/drawing/2014/main" id="{B5F62FE7-455C-4733-B952-4BD78D8F0131}"/>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8469172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5C5BF-5AE1-4E3C-810D-F40B916BD455}"/>
              </a:ext>
            </a:extLst>
          </p:cNvPr>
          <p:cNvSpPr>
            <a:spLocks noGrp="1"/>
          </p:cNvSpPr>
          <p:nvPr>
            <p:ph type="title"/>
          </p:nvPr>
        </p:nvSpPr>
        <p:spPr/>
        <p:txBody>
          <a:bodyPr/>
          <a:lstStyle/>
          <a:p>
            <a:r>
              <a:rPr lang="en-US"/>
              <a:t>Tiktok Videos Table Overview | GAMESCOM - 1 of 8</a:t>
            </a:r>
          </a:p>
        </p:txBody>
      </p:sp>
      <p:graphicFrame>
        <p:nvGraphicFramePr>
          <p:cNvPr id="5" name="Table Placeholder 4">
            <a:extLst>
              <a:ext uri="{FF2B5EF4-FFF2-40B4-BE49-F238E27FC236}">
                <a16:creationId xmlns:a16="http://schemas.microsoft.com/office/drawing/2014/main" id="{F3AE0AF1-8877-42A5-B17A-8612A809EC7A}"/>
              </a:ext>
            </a:extLst>
          </p:cNvPr>
          <p:cNvGraphicFramePr>
            <a:graphicFrameLocks noGrp="1"/>
          </p:cNvGraphicFramePr>
          <p:nvPr>
            <p:ph type="tbl" sz="quarter" idx="13"/>
            <p:extLst>
              <p:ext uri="{D42A27DB-BD31-4B8C-83A1-F6EECF244321}">
                <p14:modId xmlns:p14="http://schemas.microsoft.com/office/powerpoint/2010/main" val="3069251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2411502047"/>
                    </a:ext>
                  </a:extLst>
                </a:gridCol>
                <a:gridCol w="246888">
                  <a:extLst>
                    <a:ext uri="{9D8B030D-6E8A-4147-A177-3AD203B41FA5}">
                      <a16:colId xmlns:a16="http://schemas.microsoft.com/office/drawing/2014/main" val="2673124541"/>
                    </a:ext>
                  </a:extLst>
                </a:gridCol>
                <a:gridCol w="246888">
                  <a:extLst>
                    <a:ext uri="{9D8B030D-6E8A-4147-A177-3AD203B41FA5}">
                      <a16:colId xmlns:a16="http://schemas.microsoft.com/office/drawing/2014/main" val="2566482466"/>
                    </a:ext>
                  </a:extLst>
                </a:gridCol>
                <a:gridCol w="246888">
                  <a:extLst>
                    <a:ext uri="{9D8B030D-6E8A-4147-A177-3AD203B41FA5}">
                      <a16:colId xmlns:a16="http://schemas.microsoft.com/office/drawing/2014/main" val="1154670554"/>
                    </a:ext>
                  </a:extLst>
                </a:gridCol>
                <a:gridCol w="246888">
                  <a:extLst>
                    <a:ext uri="{9D8B030D-6E8A-4147-A177-3AD203B41FA5}">
                      <a16:colId xmlns:a16="http://schemas.microsoft.com/office/drawing/2014/main" val="602444376"/>
                    </a:ext>
                  </a:extLst>
                </a:gridCol>
                <a:gridCol w="246888">
                  <a:extLst>
                    <a:ext uri="{9D8B030D-6E8A-4147-A177-3AD203B41FA5}">
                      <a16:colId xmlns:a16="http://schemas.microsoft.com/office/drawing/2014/main" val="505625518"/>
                    </a:ext>
                  </a:extLst>
                </a:gridCol>
                <a:gridCol w="246888">
                  <a:extLst>
                    <a:ext uri="{9D8B030D-6E8A-4147-A177-3AD203B41FA5}">
                      <a16:colId xmlns:a16="http://schemas.microsoft.com/office/drawing/2014/main" val="1462211415"/>
                    </a:ext>
                  </a:extLst>
                </a:gridCol>
                <a:gridCol w="246888">
                  <a:extLst>
                    <a:ext uri="{9D8B030D-6E8A-4147-A177-3AD203B41FA5}">
                      <a16:colId xmlns:a16="http://schemas.microsoft.com/office/drawing/2014/main" val="809705604"/>
                    </a:ext>
                  </a:extLst>
                </a:gridCol>
                <a:gridCol w="246888">
                  <a:extLst>
                    <a:ext uri="{9D8B030D-6E8A-4147-A177-3AD203B41FA5}">
                      <a16:colId xmlns:a16="http://schemas.microsoft.com/office/drawing/2014/main" val="2408662115"/>
                    </a:ext>
                  </a:extLst>
                </a:gridCol>
                <a:gridCol w="246888">
                  <a:extLst>
                    <a:ext uri="{9D8B030D-6E8A-4147-A177-3AD203B41FA5}">
                      <a16:colId xmlns:a16="http://schemas.microsoft.com/office/drawing/2014/main" val="3460226714"/>
                    </a:ext>
                  </a:extLst>
                </a:gridCol>
                <a:gridCol w="246888">
                  <a:extLst>
                    <a:ext uri="{9D8B030D-6E8A-4147-A177-3AD203B41FA5}">
                      <a16:colId xmlns:a16="http://schemas.microsoft.com/office/drawing/2014/main" val="603613500"/>
                    </a:ext>
                  </a:extLst>
                </a:gridCol>
                <a:gridCol w="246888">
                  <a:extLst>
                    <a:ext uri="{9D8B030D-6E8A-4147-A177-3AD203B41FA5}">
                      <a16:colId xmlns:a16="http://schemas.microsoft.com/office/drawing/2014/main" val="2766937857"/>
                    </a:ext>
                  </a:extLst>
                </a:gridCol>
                <a:gridCol w="246888">
                  <a:extLst>
                    <a:ext uri="{9D8B030D-6E8A-4147-A177-3AD203B41FA5}">
                      <a16:colId xmlns:a16="http://schemas.microsoft.com/office/drawing/2014/main" val="3192442833"/>
                    </a:ext>
                  </a:extLst>
                </a:gridCol>
                <a:gridCol w="246888">
                  <a:extLst>
                    <a:ext uri="{9D8B030D-6E8A-4147-A177-3AD203B41FA5}">
                      <a16:colId xmlns:a16="http://schemas.microsoft.com/office/drawing/2014/main" val="1678829145"/>
                    </a:ext>
                  </a:extLst>
                </a:gridCol>
                <a:gridCol w="246888">
                  <a:extLst>
                    <a:ext uri="{9D8B030D-6E8A-4147-A177-3AD203B41FA5}">
                      <a16:colId xmlns:a16="http://schemas.microsoft.com/office/drawing/2014/main" val="2362959784"/>
                    </a:ext>
                  </a:extLst>
                </a:gridCol>
                <a:gridCol w="246888">
                  <a:extLst>
                    <a:ext uri="{9D8B030D-6E8A-4147-A177-3AD203B41FA5}">
                      <a16:colId xmlns:a16="http://schemas.microsoft.com/office/drawing/2014/main" val="958833813"/>
                    </a:ext>
                  </a:extLst>
                </a:gridCol>
                <a:gridCol w="246888">
                  <a:extLst>
                    <a:ext uri="{9D8B030D-6E8A-4147-A177-3AD203B41FA5}">
                      <a16:colId xmlns:a16="http://schemas.microsoft.com/office/drawing/2014/main" val="3545792346"/>
                    </a:ext>
                  </a:extLst>
                </a:gridCol>
                <a:gridCol w="246888">
                  <a:extLst>
                    <a:ext uri="{9D8B030D-6E8A-4147-A177-3AD203B41FA5}">
                      <a16:colId xmlns:a16="http://schemas.microsoft.com/office/drawing/2014/main" val="492770707"/>
                    </a:ext>
                  </a:extLst>
                </a:gridCol>
                <a:gridCol w="246888">
                  <a:extLst>
                    <a:ext uri="{9D8B030D-6E8A-4147-A177-3AD203B41FA5}">
                      <a16:colId xmlns:a16="http://schemas.microsoft.com/office/drawing/2014/main" val="2669168989"/>
                    </a:ext>
                  </a:extLst>
                </a:gridCol>
                <a:gridCol w="246888">
                  <a:extLst>
                    <a:ext uri="{9D8B030D-6E8A-4147-A177-3AD203B41FA5}">
                      <a16:colId xmlns:a16="http://schemas.microsoft.com/office/drawing/2014/main" val="1782098540"/>
                    </a:ext>
                  </a:extLst>
                </a:gridCol>
                <a:gridCol w="246888">
                  <a:extLst>
                    <a:ext uri="{9D8B030D-6E8A-4147-A177-3AD203B41FA5}">
                      <a16:colId xmlns:a16="http://schemas.microsoft.com/office/drawing/2014/main" val="3153904782"/>
                    </a:ext>
                  </a:extLst>
                </a:gridCol>
                <a:gridCol w="246888">
                  <a:extLst>
                    <a:ext uri="{9D8B030D-6E8A-4147-A177-3AD203B41FA5}">
                      <a16:colId xmlns:a16="http://schemas.microsoft.com/office/drawing/2014/main" val="198804396"/>
                    </a:ext>
                  </a:extLst>
                </a:gridCol>
                <a:gridCol w="246888">
                  <a:extLst>
                    <a:ext uri="{9D8B030D-6E8A-4147-A177-3AD203B41FA5}">
                      <a16:colId xmlns:a16="http://schemas.microsoft.com/office/drawing/2014/main" val="3854397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688909402"/>
                  </a:ext>
                </a:extLst>
              </a:tr>
            </a:tbl>
          </a:graphicData>
        </a:graphic>
      </p:graphicFrame>
      <p:sp>
        <p:nvSpPr>
          <p:cNvPr id="4" name="Text Placeholder 3">
            <a:extLst>
              <a:ext uri="{FF2B5EF4-FFF2-40B4-BE49-F238E27FC236}">
                <a16:creationId xmlns:a16="http://schemas.microsoft.com/office/drawing/2014/main" id="{4814EE03-6F00-400C-920E-4B0092089584}"/>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366082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7A1CD-0FC3-491B-84CB-422AAADD040A}"/>
              </a:ext>
            </a:extLst>
          </p:cNvPr>
          <p:cNvSpPr>
            <a:spLocks noGrp="1"/>
          </p:cNvSpPr>
          <p:nvPr>
            <p:ph type="title"/>
          </p:nvPr>
        </p:nvSpPr>
        <p:spPr/>
        <p:txBody>
          <a:bodyPr/>
          <a:lstStyle/>
          <a:p>
            <a:r>
              <a:rPr lang="en-US"/>
              <a:t>Tiktok Videos Table Overview | GAMESCOM - 2 of 8</a:t>
            </a:r>
          </a:p>
        </p:txBody>
      </p:sp>
      <p:graphicFrame>
        <p:nvGraphicFramePr>
          <p:cNvPr id="5" name="Table Placeholder 4">
            <a:extLst>
              <a:ext uri="{FF2B5EF4-FFF2-40B4-BE49-F238E27FC236}">
                <a16:creationId xmlns:a16="http://schemas.microsoft.com/office/drawing/2014/main" id="{A8060D14-990C-40D6-A599-9FCCEEB495E3}"/>
              </a:ext>
            </a:extLst>
          </p:cNvPr>
          <p:cNvGraphicFramePr>
            <a:graphicFrameLocks noGrp="1"/>
          </p:cNvGraphicFramePr>
          <p:nvPr>
            <p:ph type="tbl" sz="quarter" idx="13"/>
            <p:extLst>
              <p:ext uri="{D42A27DB-BD31-4B8C-83A1-F6EECF244321}">
                <p14:modId xmlns:p14="http://schemas.microsoft.com/office/powerpoint/2010/main" val="1644580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188040649"/>
                    </a:ext>
                  </a:extLst>
                </a:gridCol>
                <a:gridCol w="246888">
                  <a:extLst>
                    <a:ext uri="{9D8B030D-6E8A-4147-A177-3AD203B41FA5}">
                      <a16:colId xmlns:a16="http://schemas.microsoft.com/office/drawing/2014/main" val="3681317997"/>
                    </a:ext>
                  </a:extLst>
                </a:gridCol>
                <a:gridCol w="246888">
                  <a:extLst>
                    <a:ext uri="{9D8B030D-6E8A-4147-A177-3AD203B41FA5}">
                      <a16:colId xmlns:a16="http://schemas.microsoft.com/office/drawing/2014/main" val="2927009729"/>
                    </a:ext>
                  </a:extLst>
                </a:gridCol>
                <a:gridCol w="246888">
                  <a:extLst>
                    <a:ext uri="{9D8B030D-6E8A-4147-A177-3AD203B41FA5}">
                      <a16:colId xmlns:a16="http://schemas.microsoft.com/office/drawing/2014/main" val="3513986180"/>
                    </a:ext>
                  </a:extLst>
                </a:gridCol>
                <a:gridCol w="246888">
                  <a:extLst>
                    <a:ext uri="{9D8B030D-6E8A-4147-A177-3AD203B41FA5}">
                      <a16:colId xmlns:a16="http://schemas.microsoft.com/office/drawing/2014/main" val="573006367"/>
                    </a:ext>
                  </a:extLst>
                </a:gridCol>
                <a:gridCol w="246888">
                  <a:extLst>
                    <a:ext uri="{9D8B030D-6E8A-4147-A177-3AD203B41FA5}">
                      <a16:colId xmlns:a16="http://schemas.microsoft.com/office/drawing/2014/main" val="1293855040"/>
                    </a:ext>
                  </a:extLst>
                </a:gridCol>
                <a:gridCol w="246888">
                  <a:extLst>
                    <a:ext uri="{9D8B030D-6E8A-4147-A177-3AD203B41FA5}">
                      <a16:colId xmlns:a16="http://schemas.microsoft.com/office/drawing/2014/main" val="3322362121"/>
                    </a:ext>
                  </a:extLst>
                </a:gridCol>
                <a:gridCol w="246888">
                  <a:extLst>
                    <a:ext uri="{9D8B030D-6E8A-4147-A177-3AD203B41FA5}">
                      <a16:colId xmlns:a16="http://schemas.microsoft.com/office/drawing/2014/main" val="2170224173"/>
                    </a:ext>
                  </a:extLst>
                </a:gridCol>
                <a:gridCol w="246888">
                  <a:extLst>
                    <a:ext uri="{9D8B030D-6E8A-4147-A177-3AD203B41FA5}">
                      <a16:colId xmlns:a16="http://schemas.microsoft.com/office/drawing/2014/main" val="3691661134"/>
                    </a:ext>
                  </a:extLst>
                </a:gridCol>
                <a:gridCol w="246888">
                  <a:extLst>
                    <a:ext uri="{9D8B030D-6E8A-4147-A177-3AD203B41FA5}">
                      <a16:colId xmlns:a16="http://schemas.microsoft.com/office/drawing/2014/main" val="2853182391"/>
                    </a:ext>
                  </a:extLst>
                </a:gridCol>
                <a:gridCol w="246888">
                  <a:extLst>
                    <a:ext uri="{9D8B030D-6E8A-4147-A177-3AD203B41FA5}">
                      <a16:colId xmlns:a16="http://schemas.microsoft.com/office/drawing/2014/main" val="426230394"/>
                    </a:ext>
                  </a:extLst>
                </a:gridCol>
                <a:gridCol w="246888">
                  <a:extLst>
                    <a:ext uri="{9D8B030D-6E8A-4147-A177-3AD203B41FA5}">
                      <a16:colId xmlns:a16="http://schemas.microsoft.com/office/drawing/2014/main" val="1768559216"/>
                    </a:ext>
                  </a:extLst>
                </a:gridCol>
                <a:gridCol w="246888">
                  <a:extLst>
                    <a:ext uri="{9D8B030D-6E8A-4147-A177-3AD203B41FA5}">
                      <a16:colId xmlns:a16="http://schemas.microsoft.com/office/drawing/2014/main" val="4154105492"/>
                    </a:ext>
                  </a:extLst>
                </a:gridCol>
                <a:gridCol w="246888">
                  <a:extLst>
                    <a:ext uri="{9D8B030D-6E8A-4147-A177-3AD203B41FA5}">
                      <a16:colId xmlns:a16="http://schemas.microsoft.com/office/drawing/2014/main" val="3583877912"/>
                    </a:ext>
                  </a:extLst>
                </a:gridCol>
                <a:gridCol w="246888">
                  <a:extLst>
                    <a:ext uri="{9D8B030D-6E8A-4147-A177-3AD203B41FA5}">
                      <a16:colId xmlns:a16="http://schemas.microsoft.com/office/drawing/2014/main" val="3731221125"/>
                    </a:ext>
                  </a:extLst>
                </a:gridCol>
                <a:gridCol w="246888">
                  <a:extLst>
                    <a:ext uri="{9D8B030D-6E8A-4147-A177-3AD203B41FA5}">
                      <a16:colId xmlns:a16="http://schemas.microsoft.com/office/drawing/2014/main" val="96308606"/>
                    </a:ext>
                  </a:extLst>
                </a:gridCol>
                <a:gridCol w="246888">
                  <a:extLst>
                    <a:ext uri="{9D8B030D-6E8A-4147-A177-3AD203B41FA5}">
                      <a16:colId xmlns:a16="http://schemas.microsoft.com/office/drawing/2014/main" val="2064876269"/>
                    </a:ext>
                  </a:extLst>
                </a:gridCol>
                <a:gridCol w="246888">
                  <a:extLst>
                    <a:ext uri="{9D8B030D-6E8A-4147-A177-3AD203B41FA5}">
                      <a16:colId xmlns:a16="http://schemas.microsoft.com/office/drawing/2014/main" val="555485958"/>
                    </a:ext>
                  </a:extLst>
                </a:gridCol>
                <a:gridCol w="246888">
                  <a:extLst>
                    <a:ext uri="{9D8B030D-6E8A-4147-A177-3AD203B41FA5}">
                      <a16:colId xmlns:a16="http://schemas.microsoft.com/office/drawing/2014/main" val="2926237384"/>
                    </a:ext>
                  </a:extLst>
                </a:gridCol>
                <a:gridCol w="246888">
                  <a:extLst>
                    <a:ext uri="{9D8B030D-6E8A-4147-A177-3AD203B41FA5}">
                      <a16:colId xmlns:a16="http://schemas.microsoft.com/office/drawing/2014/main" val="485415847"/>
                    </a:ext>
                  </a:extLst>
                </a:gridCol>
                <a:gridCol w="246888">
                  <a:extLst>
                    <a:ext uri="{9D8B030D-6E8A-4147-A177-3AD203B41FA5}">
                      <a16:colId xmlns:a16="http://schemas.microsoft.com/office/drawing/2014/main" val="2091286103"/>
                    </a:ext>
                  </a:extLst>
                </a:gridCol>
                <a:gridCol w="246888">
                  <a:extLst>
                    <a:ext uri="{9D8B030D-6E8A-4147-A177-3AD203B41FA5}">
                      <a16:colId xmlns:a16="http://schemas.microsoft.com/office/drawing/2014/main" val="3370426134"/>
                    </a:ext>
                  </a:extLst>
                </a:gridCol>
                <a:gridCol w="246888">
                  <a:extLst>
                    <a:ext uri="{9D8B030D-6E8A-4147-A177-3AD203B41FA5}">
                      <a16:colId xmlns:a16="http://schemas.microsoft.com/office/drawing/2014/main" val="2056558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2156568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09/29/2026 14:15:09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09/29/2026 14:15:09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a:t>
                      </a:r>
                    </a:p>
                  </a:txBody>
                  <a:tcPr/>
                </a:tc>
                <a:extLst>
                  <a:ext uri="{0D108BD9-81ED-4DB2-BD59-A6C34878D82A}">
                    <a16:rowId xmlns:a16="http://schemas.microsoft.com/office/drawing/2014/main" val="389837520"/>
                  </a:ext>
                </a:extLst>
              </a:tr>
            </a:tbl>
          </a:graphicData>
        </a:graphic>
      </p:graphicFrame>
      <p:sp>
        <p:nvSpPr>
          <p:cNvPr id="4" name="Text Placeholder 3">
            <a:extLst>
              <a:ext uri="{FF2B5EF4-FFF2-40B4-BE49-F238E27FC236}">
                <a16:creationId xmlns:a16="http://schemas.microsoft.com/office/drawing/2014/main" id="{80FB04AB-F8D9-413A-86DB-2CC32B6455D7}"/>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0683717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7505D-F109-4581-9526-C8557F3A8337}"/>
              </a:ext>
            </a:extLst>
          </p:cNvPr>
          <p:cNvSpPr>
            <a:spLocks noGrp="1"/>
          </p:cNvSpPr>
          <p:nvPr>
            <p:ph type="title"/>
          </p:nvPr>
        </p:nvSpPr>
        <p:spPr/>
        <p:txBody>
          <a:bodyPr/>
          <a:lstStyle/>
          <a:p>
            <a:r>
              <a:rPr lang="en-US"/>
              <a:t>Tiktok Videos Table Overview | GAMESCOM - 3 of 8</a:t>
            </a:r>
          </a:p>
        </p:txBody>
      </p:sp>
      <p:graphicFrame>
        <p:nvGraphicFramePr>
          <p:cNvPr id="5" name="Table Placeholder 4">
            <a:extLst>
              <a:ext uri="{FF2B5EF4-FFF2-40B4-BE49-F238E27FC236}">
                <a16:creationId xmlns:a16="http://schemas.microsoft.com/office/drawing/2014/main" id="{5D58F182-F4DF-419C-A856-CE73C08D2174}"/>
              </a:ext>
            </a:extLst>
          </p:cNvPr>
          <p:cNvGraphicFramePr>
            <a:graphicFrameLocks noGrp="1"/>
          </p:cNvGraphicFramePr>
          <p:nvPr>
            <p:ph type="tbl" sz="quarter" idx="13"/>
            <p:extLst>
              <p:ext uri="{D42A27DB-BD31-4B8C-83A1-F6EECF244321}">
                <p14:modId xmlns:p14="http://schemas.microsoft.com/office/powerpoint/2010/main" val="1830986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2229853651"/>
                    </a:ext>
                  </a:extLst>
                </a:gridCol>
                <a:gridCol w="246888">
                  <a:extLst>
                    <a:ext uri="{9D8B030D-6E8A-4147-A177-3AD203B41FA5}">
                      <a16:colId xmlns:a16="http://schemas.microsoft.com/office/drawing/2014/main" val="1360879855"/>
                    </a:ext>
                  </a:extLst>
                </a:gridCol>
                <a:gridCol w="246888">
                  <a:extLst>
                    <a:ext uri="{9D8B030D-6E8A-4147-A177-3AD203B41FA5}">
                      <a16:colId xmlns:a16="http://schemas.microsoft.com/office/drawing/2014/main" val="2625315133"/>
                    </a:ext>
                  </a:extLst>
                </a:gridCol>
                <a:gridCol w="246888">
                  <a:extLst>
                    <a:ext uri="{9D8B030D-6E8A-4147-A177-3AD203B41FA5}">
                      <a16:colId xmlns:a16="http://schemas.microsoft.com/office/drawing/2014/main" val="3100397979"/>
                    </a:ext>
                  </a:extLst>
                </a:gridCol>
                <a:gridCol w="246888">
                  <a:extLst>
                    <a:ext uri="{9D8B030D-6E8A-4147-A177-3AD203B41FA5}">
                      <a16:colId xmlns:a16="http://schemas.microsoft.com/office/drawing/2014/main" val="1455720590"/>
                    </a:ext>
                  </a:extLst>
                </a:gridCol>
                <a:gridCol w="246888">
                  <a:extLst>
                    <a:ext uri="{9D8B030D-6E8A-4147-A177-3AD203B41FA5}">
                      <a16:colId xmlns:a16="http://schemas.microsoft.com/office/drawing/2014/main" val="1596155020"/>
                    </a:ext>
                  </a:extLst>
                </a:gridCol>
                <a:gridCol w="246888">
                  <a:extLst>
                    <a:ext uri="{9D8B030D-6E8A-4147-A177-3AD203B41FA5}">
                      <a16:colId xmlns:a16="http://schemas.microsoft.com/office/drawing/2014/main" val="857986473"/>
                    </a:ext>
                  </a:extLst>
                </a:gridCol>
                <a:gridCol w="246888">
                  <a:extLst>
                    <a:ext uri="{9D8B030D-6E8A-4147-A177-3AD203B41FA5}">
                      <a16:colId xmlns:a16="http://schemas.microsoft.com/office/drawing/2014/main" val="840623697"/>
                    </a:ext>
                  </a:extLst>
                </a:gridCol>
                <a:gridCol w="246888">
                  <a:extLst>
                    <a:ext uri="{9D8B030D-6E8A-4147-A177-3AD203B41FA5}">
                      <a16:colId xmlns:a16="http://schemas.microsoft.com/office/drawing/2014/main" val="4067745830"/>
                    </a:ext>
                  </a:extLst>
                </a:gridCol>
                <a:gridCol w="246888">
                  <a:extLst>
                    <a:ext uri="{9D8B030D-6E8A-4147-A177-3AD203B41FA5}">
                      <a16:colId xmlns:a16="http://schemas.microsoft.com/office/drawing/2014/main" val="3741400354"/>
                    </a:ext>
                  </a:extLst>
                </a:gridCol>
                <a:gridCol w="246888">
                  <a:extLst>
                    <a:ext uri="{9D8B030D-6E8A-4147-A177-3AD203B41FA5}">
                      <a16:colId xmlns:a16="http://schemas.microsoft.com/office/drawing/2014/main" val="202867904"/>
                    </a:ext>
                  </a:extLst>
                </a:gridCol>
                <a:gridCol w="246888">
                  <a:extLst>
                    <a:ext uri="{9D8B030D-6E8A-4147-A177-3AD203B41FA5}">
                      <a16:colId xmlns:a16="http://schemas.microsoft.com/office/drawing/2014/main" val="3123443897"/>
                    </a:ext>
                  </a:extLst>
                </a:gridCol>
                <a:gridCol w="246888">
                  <a:extLst>
                    <a:ext uri="{9D8B030D-6E8A-4147-A177-3AD203B41FA5}">
                      <a16:colId xmlns:a16="http://schemas.microsoft.com/office/drawing/2014/main" val="719525716"/>
                    </a:ext>
                  </a:extLst>
                </a:gridCol>
                <a:gridCol w="246888">
                  <a:extLst>
                    <a:ext uri="{9D8B030D-6E8A-4147-A177-3AD203B41FA5}">
                      <a16:colId xmlns:a16="http://schemas.microsoft.com/office/drawing/2014/main" val="1087774626"/>
                    </a:ext>
                  </a:extLst>
                </a:gridCol>
                <a:gridCol w="246888">
                  <a:extLst>
                    <a:ext uri="{9D8B030D-6E8A-4147-A177-3AD203B41FA5}">
                      <a16:colId xmlns:a16="http://schemas.microsoft.com/office/drawing/2014/main" val="4289453967"/>
                    </a:ext>
                  </a:extLst>
                </a:gridCol>
                <a:gridCol w="246888">
                  <a:extLst>
                    <a:ext uri="{9D8B030D-6E8A-4147-A177-3AD203B41FA5}">
                      <a16:colId xmlns:a16="http://schemas.microsoft.com/office/drawing/2014/main" val="2131997331"/>
                    </a:ext>
                  </a:extLst>
                </a:gridCol>
                <a:gridCol w="246888">
                  <a:extLst>
                    <a:ext uri="{9D8B030D-6E8A-4147-A177-3AD203B41FA5}">
                      <a16:colId xmlns:a16="http://schemas.microsoft.com/office/drawing/2014/main" val="2048575148"/>
                    </a:ext>
                  </a:extLst>
                </a:gridCol>
                <a:gridCol w="246888">
                  <a:extLst>
                    <a:ext uri="{9D8B030D-6E8A-4147-A177-3AD203B41FA5}">
                      <a16:colId xmlns:a16="http://schemas.microsoft.com/office/drawing/2014/main" val="2777214910"/>
                    </a:ext>
                  </a:extLst>
                </a:gridCol>
                <a:gridCol w="246888">
                  <a:extLst>
                    <a:ext uri="{9D8B030D-6E8A-4147-A177-3AD203B41FA5}">
                      <a16:colId xmlns:a16="http://schemas.microsoft.com/office/drawing/2014/main" val="2153584"/>
                    </a:ext>
                  </a:extLst>
                </a:gridCol>
                <a:gridCol w="246888">
                  <a:extLst>
                    <a:ext uri="{9D8B030D-6E8A-4147-A177-3AD203B41FA5}">
                      <a16:colId xmlns:a16="http://schemas.microsoft.com/office/drawing/2014/main" val="710325118"/>
                    </a:ext>
                  </a:extLst>
                </a:gridCol>
                <a:gridCol w="246888">
                  <a:extLst>
                    <a:ext uri="{9D8B030D-6E8A-4147-A177-3AD203B41FA5}">
                      <a16:colId xmlns:a16="http://schemas.microsoft.com/office/drawing/2014/main" val="297475742"/>
                    </a:ext>
                  </a:extLst>
                </a:gridCol>
                <a:gridCol w="246888">
                  <a:extLst>
                    <a:ext uri="{9D8B030D-6E8A-4147-A177-3AD203B41FA5}">
                      <a16:colId xmlns:a16="http://schemas.microsoft.com/office/drawing/2014/main" val="2617495228"/>
                    </a:ext>
                  </a:extLst>
                </a:gridCol>
                <a:gridCol w="246888">
                  <a:extLst>
                    <a:ext uri="{9D8B030D-6E8A-4147-A177-3AD203B41FA5}">
                      <a16:colId xmlns:a16="http://schemas.microsoft.com/office/drawing/2014/main" val="1777431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124399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09/18/2026 15:23:19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09/18/2026 15:23:19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a:t>
                      </a:r>
                    </a:p>
                  </a:txBody>
                  <a:tcPr/>
                </a:tc>
                <a:extLst>
                  <a:ext uri="{0D108BD9-81ED-4DB2-BD59-A6C34878D82A}">
                    <a16:rowId xmlns:a16="http://schemas.microsoft.com/office/drawing/2014/main" val="2374476882"/>
                  </a:ext>
                </a:extLst>
              </a:tr>
            </a:tbl>
          </a:graphicData>
        </a:graphic>
      </p:graphicFrame>
      <p:sp>
        <p:nvSpPr>
          <p:cNvPr id="4" name="Text Placeholder 3">
            <a:extLst>
              <a:ext uri="{FF2B5EF4-FFF2-40B4-BE49-F238E27FC236}">
                <a16:creationId xmlns:a16="http://schemas.microsoft.com/office/drawing/2014/main" id="{9AFC2AC7-B758-4559-9961-1DA2F7416C8D}"/>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8139676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72756-603D-47B8-A46A-B7CA048B194A}"/>
              </a:ext>
            </a:extLst>
          </p:cNvPr>
          <p:cNvSpPr>
            <a:spLocks noGrp="1"/>
          </p:cNvSpPr>
          <p:nvPr>
            <p:ph type="title"/>
          </p:nvPr>
        </p:nvSpPr>
        <p:spPr/>
        <p:txBody>
          <a:bodyPr/>
          <a:lstStyle/>
          <a:p>
            <a:r>
              <a:rPr lang="en-US"/>
              <a:t>Tiktok Videos Table Overview | GAMESCOM - 4 of 8</a:t>
            </a:r>
          </a:p>
        </p:txBody>
      </p:sp>
      <p:graphicFrame>
        <p:nvGraphicFramePr>
          <p:cNvPr id="5" name="Table Placeholder 4">
            <a:extLst>
              <a:ext uri="{FF2B5EF4-FFF2-40B4-BE49-F238E27FC236}">
                <a16:creationId xmlns:a16="http://schemas.microsoft.com/office/drawing/2014/main" id="{1DC66F7A-D716-4A75-A1C6-68A4AFACD271}"/>
              </a:ext>
            </a:extLst>
          </p:cNvPr>
          <p:cNvGraphicFramePr>
            <a:graphicFrameLocks noGrp="1"/>
          </p:cNvGraphicFramePr>
          <p:nvPr>
            <p:ph type="tbl" sz="quarter" idx="13"/>
            <p:extLst>
              <p:ext uri="{D42A27DB-BD31-4B8C-83A1-F6EECF244321}">
                <p14:modId xmlns:p14="http://schemas.microsoft.com/office/powerpoint/2010/main" val="1929955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3731017121"/>
                    </a:ext>
                  </a:extLst>
                </a:gridCol>
                <a:gridCol w="246888">
                  <a:extLst>
                    <a:ext uri="{9D8B030D-6E8A-4147-A177-3AD203B41FA5}">
                      <a16:colId xmlns:a16="http://schemas.microsoft.com/office/drawing/2014/main" val="2947533048"/>
                    </a:ext>
                  </a:extLst>
                </a:gridCol>
                <a:gridCol w="246888">
                  <a:extLst>
                    <a:ext uri="{9D8B030D-6E8A-4147-A177-3AD203B41FA5}">
                      <a16:colId xmlns:a16="http://schemas.microsoft.com/office/drawing/2014/main" val="3218864479"/>
                    </a:ext>
                  </a:extLst>
                </a:gridCol>
                <a:gridCol w="246888">
                  <a:extLst>
                    <a:ext uri="{9D8B030D-6E8A-4147-A177-3AD203B41FA5}">
                      <a16:colId xmlns:a16="http://schemas.microsoft.com/office/drawing/2014/main" val="1491566078"/>
                    </a:ext>
                  </a:extLst>
                </a:gridCol>
                <a:gridCol w="246888">
                  <a:extLst>
                    <a:ext uri="{9D8B030D-6E8A-4147-A177-3AD203B41FA5}">
                      <a16:colId xmlns:a16="http://schemas.microsoft.com/office/drawing/2014/main" val="3556134665"/>
                    </a:ext>
                  </a:extLst>
                </a:gridCol>
                <a:gridCol w="246888">
                  <a:extLst>
                    <a:ext uri="{9D8B030D-6E8A-4147-A177-3AD203B41FA5}">
                      <a16:colId xmlns:a16="http://schemas.microsoft.com/office/drawing/2014/main" val="3328087454"/>
                    </a:ext>
                  </a:extLst>
                </a:gridCol>
                <a:gridCol w="246888">
                  <a:extLst>
                    <a:ext uri="{9D8B030D-6E8A-4147-A177-3AD203B41FA5}">
                      <a16:colId xmlns:a16="http://schemas.microsoft.com/office/drawing/2014/main" val="787764714"/>
                    </a:ext>
                  </a:extLst>
                </a:gridCol>
                <a:gridCol w="246888">
                  <a:extLst>
                    <a:ext uri="{9D8B030D-6E8A-4147-A177-3AD203B41FA5}">
                      <a16:colId xmlns:a16="http://schemas.microsoft.com/office/drawing/2014/main" val="3990803496"/>
                    </a:ext>
                  </a:extLst>
                </a:gridCol>
                <a:gridCol w="246888">
                  <a:extLst>
                    <a:ext uri="{9D8B030D-6E8A-4147-A177-3AD203B41FA5}">
                      <a16:colId xmlns:a16="http://schemas.microsoft.com/office/drawing/2014/main" val="838181798"/>
                    </a:ext>
                  </a:extLst>
                </a:gridCol>
                <a:gridCol w="246888">
                  <a:extLst>
                    <a:ext uri="{9D8B030D-6E8A-4147-A177-3AD203B41FA5}">
                      <a16:colId xmlns:a16="http://schemas.microsoft.com/office/drawing/2014/main" val="50987213"/>
                    </a:ext>
                  </a:extLst>
                </a:gridCol>
                <a:gridCol w="246888">
                  <a:extLst>
                    <a:ext uri="{9D8B030D-6E8A-4147-A177-3AD203B41FA5}">
                      <a16:colId xmlns:a16="http://schemas.microsoft.com/office/drawing/2014/main" val="1144552662"/>
                    </a:ext>
                  </a:extLst>
                </a:gridCol>
                <a:gridCol w="246888">
                  <a:extLst>
                    <a:ext uri="{9D8B030D-6E8A-4147-A177-3AD203B41FA5}">
                      <a16:colId xmlns:a16="http://schemas.microsoft.com/office/drawing/2014/main" val="2403470668"/>
                    </a:ext>
                  </a:extLst>
                </a:gridCol>
                <a:gridCol w="246888">
                  <a:extLst>
                    <a:ext uri="{9D8B030D-6E8A-4147-A177-3AD203B41FA5}">
                      <a16:colId xmlns:a16="http://schemas.microsoft.com/office/drawing/2014/main" val="232682759"/>
                    </a:ext>
                  </a:extLst>
                </a:gridCol>
                <a:gridCol w="246888">
                  <a:extLst>
                    <a:ext uri="{9D8B030D-6E8A-4147-A177-3AD203B41FA5}">
                      <a16:colId xmlns:a16="http://schemas.microsoft.com/office/drawing/2014/main" val="635645010"/>
                    </a:ext>
                  </a:extLst>
                </a:gridCol>
                <a:gridCol w="246888">
                  <a:extLst>
                    <a:ext uri="{9D8B030D-6E8A-4147-A177-3AD203B41FA5}">
                      <a16:colId xmlns:a16="http://schemas.microsoft.com/office/drawing/2014/main" val="477089599"/>
                    </a:ext>
                  </a:extLst>
                </a:gridCol>
                <a:gridCol w="246888">
                  <a:extLst>
                    <a:ext uri="{9D8B030D-6E8A-4147-A177-3AD203B41FA5}">
                      <a16:colId xmlns:a16="http://schemas.microsoft.com/office/drawing/2014/main" val="2334815890"/>
                    </a:ext>
                  </a:extLst>
                </a:gridCol>
                <a:gridCol w="246888">
                  <a:extLst>
                    <a:ext uri="{9D8B030D-6E8A-4147-A177-3AD203B41FA5}">
                      <a16:colId xmlns:a16="http://schemas.microsoft.com/office/drawing/2014/main" val="3809272801"/>
                    </a:ext>
                  </a:extLst>
                </a:gridCol>
                <a:gridCol w="246888">
                  <a:extLst>
                    <a:ext uri="{9D8B030D-6E8A-4147-A177-3AD203B41FA5}">
                      <a16:colId xmlns:a16="http://schemas.microsoft.com/office/drawing/2014/main" val="2462876601"/>
                    </a:ext>
                  </a:extLst>
                </a:gridCol>
                <a:gridCol w="246888">
                  <a:extLst>
                    <a:ext uri="{9D8B030D-6E8A-4147-A177-3AD203B41FA5}">
                      <a16:colId xmlns:a16="http://schemas.microsoft.com/office/drawing/2014/main" val="768920893"/>
                    </a:ext>
                  </a:extLst>
                </a:gridCol>
                <a:gridCol w="246888">
                  <a:extLst>
                    <a:ext uri="{9D8B030D-6E8A-4147-A177-3AD203B41FA5}">
                      <a16:colId xmlns:a16="http://schemas.microsoft.com/office/drawing/2014/main" val="851344703"/>
                    </a:ext>
                  </a:extLst>
                </a:gridCol>
                <a:gridCol w="246888">
                  <a:extLst>
                    <a:ext uri="{9D8B030D-6E8A-4147-A177-3AD203B41FA5}">
                      <a16:colId xmlns:a16="http://schemas.microsoft.com/office/drawing/2014/main" val="2700811050"/>
                    </a:ext>
                  </a:extLst>
                </a:gridCol>
                <a:gridCol w="246888">
                  <a:extLst>
                    <a:ext uri="{9D8B030D-6E8A-4147-A177-3AD203B41FA5}">
                      <a16:colId xmlns:a16="http://schemas.microsoft.com/office/drawing/2014/main" val="1009843429"/>
                    </a:ext>
                  </a:extLst>
                </a:gridCol>
                <a:gridCol w="246888">
                  <a:extLst>
                    <a:ext uri="{9D8B030D-6E8A-4147-A177-3AD203B41FA5}">
                      <a16:colId xmlns:a16="http://schemas.microsoft.com/office/drawing/2014/main" val="1561409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2568398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09/16/2026 08:57:13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09/16/2026 08:57:13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a:t>
                      </a:r>
                    </a:p>
                  </a:txBody>
                  <a:tcPr/>
                </a:tc>
                <a:extLst>
                  <a:ext uri="{0D108BD9-81ED-4DB2-BD59-A6C34878D82A}">
                    <a16:rowId xmlns:a16="http://schemas.microsoft.com/office/drawing/2014/main" val="2288792720"/>
                  </a:ext>
                </a:extLst>
              </a:tr>
            </a:tbl>
          </a:graphicData>
        </a:graphic>
      </p:graphicFrame>
      <p:sp>
        <p:nvSpPr>
          <p:cNvPr id="4" name="Text Placeholder 3">
            <a:extLst>
              <a:ext uri="{FF2B5EF4-FFF2-40B4-BE49-F238E27FC236}">
                <a16:creationId xmlns:a16="http://schemas.microsoft.com/office/drawing/2014/main" id="{CCF9DAE5-301B-4469-B002-A93869BC572B}"/>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8757490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CCA68-0527-4634-B8C5-EE6AA6C28029}"/>
              </a:ext>
            </a:extLst>
          </p:cNvPr>
          <p:cNvSpPr>
            <a:spLocks noGrp="1"/>
          </p:cNvSpPr>
          <p:nvPr>
            <p:ph type="title"/>
          </p:nvPr>
        </p:nvSpPr>
        <p:spPr/>
        <p:txBody>
          <a:bodyPr/>
          <a:lstStyle/>
          <a:p>
            <a:r>
              <a:rPr lang="en-US"/>
              <a:t>Tiktok Videos Table Overview | GAMESCOM - 5 of 8</a:t>
            </a:r>
          </a:p>
        </p:txBody>
      </p:sp>
      <p:graphicFrame>
        <p:nvGraphicFramePr>
          <p:cNvPr id="5" name="Table Placeholder 4">
            <a:extLst>
              <a:ext uri="{FF2B5EF4-FFF2-40B4-BE49-F238E27FC236}">
                <a16:creationId xmlns:a16="http://schemas.microsoft.com/office/drawing/2014/main" id="{565AD3F2-715E-4B56-8667-CD5312DE2F4D}"/>
              </a:ext>
            </a:extLst>
          </p:cNvPr>
          <p:cNvGraphicFramePr>
            <a:graphicFrameLocks noGrp="1"/>
          </p:cNvGraphicFramePr>
          <p:nvPr>
            <p:ph type="tbl" sz="quarter" idx="13"/>
            <p:extLst>
              <p:ext uri="{D42A27DB-BD31-4B8C-83A1-F6EECF244321}">
                <p14:modId xmlns:p14="http://schemas.microsoft.com/office/powerpoint/2010/main" val="2117686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3701717851"/>
                    </a:ext>
                  </a:extLst>
                </a:gridCol>
                <a:gridCol w="246888">
                  <a:extLst>
                    <a:ext uri="{9D8B030D-6E8A-4147-A177-3AD203B41FA5}">
                      <a16:colId xmlns:a16="http://schemas.microsoft.com/office/drawing/2014/main" val="818300251"/>
                    </a:ext>
                  </a:extLst>
                </a:gridCol>
                <a:gridCol w="246888">
                  <a:extLst>
                    <a:ext uri="{9D8B030D-6E8A-4147-A177-3AD203B41FA5}">
                      <a16:colId xmlns:a16="http://schemas.microsoft.com/office/drawing/2014/main" val="2002617651"/>
                    </a:ext>
                  </a:extLst>
                </a:gridCol>
                <a:gridCol w="246888">
                  <a:extLst>
                    <a:ext uri="{9D8B030D-6E8A-4147-A177-3AD203B41FA5}">
                      <a16:colId xmlns:a16="http://schemas.microsoft.com/office/drawing/2014/main" val="4099591843"/>
                    </a:ext>
                  </a:extLst>
                </a:gridCol>
                <a:gridCol w="246888">
                  <a:extLst>
                    <a:ext uri="{9D8B030D-6E8A-4147-A177-3AD203B41FA5}">
                      <a16:colId xmlns:a16="http://schemas.microsoft.com/office/drawing/2014/main" val="1925536929"/>
                    </a:ext>
                  </a:extLst>
                </a:gridCol>
                <a:gridCol w="246888">
                  <a:extLst>
                    <a:ext uri="{9D8B030D-6E8A-4147-A177-3AD203B41FA5}">
                      <a16:colId xmlns:a16="http://schemas.microsoft.com/office/drawing/2014/main" val="1957085765"/>
                    </a:ext>
                  </a:extLst>
                </a:gridCol>
                <a:gridCol w="246888">
                  <a:extLst>
                    <a:ext uri="{9D8B030D-6E8A-4147-A177-3AD203B41FA5}">
                      <a16:colId xmlns:a16="http://schemas.microsoft.com/office/drawing/2014/main" val="1685127044"/>
                    </a:ext>
                  </a:extLst>
                </a:gridCol>
                <a:gridCol w="246888">
                  <a:extLst>
                    <a:ext uri="{9D8B030D-6E8A-4147-A177-3AD203B41FA5}">
                      <a16:colId xmlns:a16="http://schemas.microsoft.com/office/drawing/2014/main" val="1498356681"/>
                    </a:ext>
                  </a:extLst>
                </a:gridCol>
                <a:gridCol w="246888">
                  <a:extLst>
                    <a:ext uri="{9D8B030D-6E8A-4147-A177-3AD203B41FA5}">
                      <a16:colId xmlns:a16="http://schemas.microsoft.com/office/drawing/2014/main" val="3586828079"/>
                    </a:ext>
                  </a:extLst>
                </a:gridCol>
                <a:gridCol w="246888">
                  <a:extLst>
                    <a:ext uri="{9D8B030D-6E8A-4147-A177-3AD203B41FA5}">
                      <a16:colId xmlns:a16="http://schemas.microsoft.com/office/drawing/2014/main" val="2734543528"/>
                    </a:ext>
                  </a:extLst>
                </a:gridCol>
                <a:gridCol w="246888">
                  <a:extLst>
                    <a:ext uri="{9D8B030D-6E8A-4147-A177-3AD203B41FA5}">
                      <a16:colId xmlns:a16="http://schemas.microsoft.com/office/drawing/2014/main" val="754002546"/>
                    </a:ext>
                  </a:extLst>
                </a:gridCol>
                <a:gridCol w="246888">
                  <a:extLst>
                    <a:ext uri="{9D8B030D-6E8A-4147-A177-3AD203B41FA5}">
                      <a16:colId xmlns:a16="http://schemas.microsoft.com/office/drawing/2014/main" val="3955640649"/>
                    </a:ext>
                  </a:extLst>
                </a:gridCol>
                <a:gridCol w="246888">
                  <a:extLst>
                    <a:ext uri="{9D8B030D-6E8A-4147-A177-3AD203B41FA5}">
                      <a16:colId xmlns:a16="http://schemas.microsoft.com/office/drawing/2014/main" val="1985049871"/>
                    </a:ext>
                  </a:extLst>
                </a:gridCol>
                <a:gridCol w="246888">
                  <a:extLst>
                    <a:ext uri="{9D8B030D-6E8A-4147-A177-3AD203B41FA5}">
                      <a16:colId xmlns:a16="http://schemas.microsoft.com/office/drawing/2014/main" val="900676415"/>
                    </a:ext>
                  </a:extLst>
                </a:gridCol>
                <a:gridCol w="246888">
                  <a:extLst>
                    <a:ext uri="{9D8B030D-6E8A-4147-A177-3AD203B41FA5}">
                      <a16:colId xmlns:a16="http://schemas.microsoft.com/office/drawing/2014/main" val="667229410"/>
                    </a:ext>
                  </a:extLst>
                </a:gridCol>
                <a:gridCol w="246888">
                  <a:extLst>
                    <a:ext uri="{9D8B030D-6E8A-4147-A177-3AD203B41FA5}">
                      <a16:colId xmlns:a16="http://schemas.microsoft.com/office/drawing/2014/main" val="2857169431"/>
                    </a:ext>
                  </a:extLst>
                </a:gridCol>
                <a:gridCol w="246888">
                  <a:extLst>
                    <a:ext uri="{9D8B030D-6E8A-4147-A177-3AD203B41FA5}">
                      <a16:colId xmlns:a16="http://schemas.microsoft.com/office/drawing/2014/main" val="2064265708"/>
                    </a:ext>
                  </a:extLst>
                </a:gridCol>
                <a:gridCol w="246888">
                  <a:extLst>
                    <a:ext uri="{9D8B030D-6E8A-4147-A177-3AD203B41FA5}">
                      <a16:colId xmlns:a16="http://schemas.microsoft.com/office/drawing/2014/main" val="3472400264"/>
                    </a:ext>
                  </a:extLst>
                </a:gridCol>
                <a:gridCol w="246888">
                  <a:extLst>
                    <a:ext uri="{9D8B030D-6E8A-4147-A177-3AD203B41FA5}">
                      <a16:colId xmlns:a16="http://schemas.microsoft.com/office/drawing/2014/main" val="2920896885"/>
                    </a:ext>
                  </a:extLst>
                </a:gridCol>
                <a:gridCol w="246888">
                  <a:extLst>
                    <a:ext uri="{9D8B030D-6E8A-4147-A177-3AD203B41FA5}">
                      <a16:colId xmlns:a16="http://schemas.microsoft.com/office/drawing/2014/main" val="1759648484"/>
                    </a:ext>
                  </a:extLst>
                </a:gridCol>
                <a:gridCol w="246888">
                  <a:extLst>
                    <a:ext uri="{9D8B030D-6E8A-4147-A177-3AD203B41FA5}">
                      <a16:colId xmlns:a16="http://schemas.microsoft.com/office/drawing/2014/main" val="2794503848"/>
                    </a:ext>
                  </a:extLst>
                </a:gridCol>
                <a:gridCol w="246888">
                  <a:extLst>
                    <a:ext uri="{9D8B030D-6E8A-4147-A177-3AD203B41FA5}">
                      <a16:colId xmlns:a16="http://schemas.microsoft.com/office/drawing/2014/main" val="2046133261"/>
                    </a:ext>
                  </a:extLst>
                </a:gridCol>
                <a:gridCol w="246888">
                  <a:extLst>
                    <a:ext uri="{9D8B030D-6E8A-4147-A177-3AD203B41FA5}">
                      <a16:colId xmlns:a16="http://schemas.microsoft.com/office/drawing/2014/main" val="4073592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4096069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09/14/2026 15:31:30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09/14/2026 15:31:30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1685</a:t>
                      </a:r>
                    </a:p>
                  </a:txBody>
                  <a:tcPr/>
                </a:tc>
                <a:extLst>
                  <a:ext uri="{0D108BD9-81ED-4DB2-BD59-A6C34878D82A}">
                    <a16:rowId xmlns:a16="http://schemas.microsoft.com/office/drawing/2014/main" val="474889108"/>
                  </a:ext>
                </a:extLst>
              </a:tr>
            </a:tbl>
          </a:graphicData>
        </a:graphic>
      </p:graphicFrame>
      <p:sp>
        <p:nvSpPr>
          <p:cNvPr id="4" name="Text Placeholder 3">
            <a:extLst>
              <a:ext uri="{FF2B5EF4-FFF2-40B4-BE49-F238E27FC236}">
                <a16:creationId xmlns:a16="http://schemas.microsoft.com/office/drawing/2014/main" id="{447BDA5B-1204-4C34-943D-3C3885DF110C}"/>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5716937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E546E-D58F-4DCC-B52D-EB996E64B3B1}"/>
              </a:ext>
            </a:extLst>
          </p:cNvPr>
          <p:cNvSpPr>
            <a:spLocks noGrp="1"/>
          </p:cNvSpPr>
          <p:nvPr>
            <p:ph type="title"/>
          </p:nvPr>
        </p:nvSpPr>
        <p:spPr/>
        <p:txBody>
          <a:bodyPr/>
          <a:lstStyle/>
          <a:p>
            <a:r>
              <a:rPr lang="en-US"/>
              <a:t>Tiktok Videos Table Overview | GAMESCOM - 6 of 8</a:t>
            </a:r>
          </a:p>
        </p:txBody>
      </p:sp>
      <p:graphicFrame>
        <p:nvGraphicFramePr>
          <p:cNvPr id="5" name="Table Placeholder 4">
            <a:extLst>
              <a:ext uri="{FF2B5EF4-FFF2-40B4-BE49-F238E27FC236}">
                <a16:creationId xmlns:a16="http://schemas.microsoft.com/office/drawing/2014/main" id="{E8327264-B3C1-4C88-B9B1-4B9683FD9199}"/>
              </a:ext>
            </a:extLst>
          </p:cNvPr>
          <p:cNvGraphicFramePr>
            <a:graphicFrameLocks noGrp="1"/>
          </p:cNvGraphicFramePr>
          <p:nvPr>
            <p:ph type="tbl" sz="quarter" idx="13"/>
            <p:extLst>
              <p:ext uri="{D42A27DB-BD31-4B8C-83A1-F6EECF244321}">
                <p14:modId xmlns:p14="http://schemas.microsoft.com/office/powerpoint/2010/main" val="669783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1785819036"/>
                    </a:ext>
                  </a:extLst>
                </a:gridCol>
                <a:gridCol w="246888">
                  <a:extLst>
                    <a:ext uri="{9D8B030D-6E8A-4147-A177-3AD203B41FA5}">
                      <a16:colId xmlns:a16="http://schemas.microsoft.com/office/drawing/2014/main" val="523725742"/>
                    </a:ext>
                  </a:extLst>
                </a:gridCol>
                <a:gridCol w="246888">
                  <a:extLst>
                    <a:ext uri="{9D8B030D-6E8A-4147-A177-3AD203B41FA5}">
                      <a16:colId xmlns:a16="http://schemas.microsoft.com/office/drawing/2014/main" val="2125039381"/>
                    </a:ext>
                  </a:extLst>
                </a:gridCol>
                <a:gridCol w="246888">
                  <a:extLst>
                    <a:ext uri="{9D8B030D-6E8A-4147-A177-3AD203B41FA5}">
                      <a16:colId xmlns:a16="http://schemas.microsoft.com/office/drawing/2014/main" val="1670866926"/>
                    </a:ext>
                  </a:extLst>
                </a:gridCol>
                <a:gridCol w="246888">
                  <a:extLst>
                    <a:ext uri="{9D8B030D-6E8A-4147-A177-3AD203B41FA5}">
                      <a16:colId xmlns:a16="http://schemas.microsoft.com/office/drawing/2014/main" val="3426784514"/>
                    </a:ext>
                  </a:extLst>
                </a:gridCol>
                <a:gridCol w="246888">
                  <a:extLst>
                    <a:ext uri="{9D8B030D-6E8A-4147-A177-3AD203B41FA5}">
                      <a16:colId xmlns:a16="http://schemas.microsoft.com/office/drawing/2014/main" val="2604728553"/>
                    </a:ext>
                  </a:extLst>
                </a:gridCol>
                <a:gridCol w="246888">
                  <a:extLst>
                    <a:ext uri="{9D8B030D-6E8A-4147-A177-3AD203B41FA5}">
                      <a16:colId xmlns:a16="http://schemas.microsoft.com/office/drawing/2014/main" val="3470707551"/>
                    </a:ext>
                  </a:extLst>
                </a:gridCol>
                <a:gridCol w="246888">
                  <a:extLst>
                    <a:ext uri="{9D8B030D-6E8A-4147-A177-3AD203B41FA5}">
                      <a16:colId xmlns:a16="http://schemas.microsoft.com/office/drawing/2014/main" val="466729093"/>
                    </a:ext>
                  </a:extLst>
                </a:gridCol>
                <a:gridCol w="246888">
                  <a:extLst>
                    <a:ext uri="{9D8B030D-6E8A-4147-A177-3AD203B41FA5}">
                      <a16:colId xmlns:a16="http://schemas.microsoft.com/office/drawing/2014/main" val="133293217"/>
                    </a:ext>
                  </a:extLst>
                </a:gridCol>
                <a:gridCol w="246888">
                  <a:extLst>
                    <a:ext uri="{9D8B030D-6E8A-4147-A177-3AD203B41FA5}">
                      <a16:colId xmlns:a16="http://schemas.microsoft.com/office/drawing/2014/main" val="4003630085"/>
                    </a:ext>
                  </a:extLst>
                </a:gridCol>
                <a:gridCol w="246888">
                  <a:extLst>
                    <a:ext uri="{9D8B030D-6E8A-4147-A177-3AD203B41FA5}">
                      <a16:colId xmlns:a16="http://schemas.microsoft.com/office/drawing/2014/main" val="4077630461"/>
                    </a:ext>
                  </a:extLst>
                </a:gridCol>
                <a:gridCol w="246888">
                  <a:extLst>
                    <a:ext uri="{9D8B030D-6E8A-4147-A177-3AD203B41FA5}">
                      <a16:colId xmlns:a16="http://schemas.microsoft.com/office/drawing/2014/main" val="1877241751"/>
                    </a:ext>
                  </a:extLst>
                </a:gridCol>
                <a:gridCol w="246888">
                  <a:extLst>
                    <a:ext uri="{9D8B030D-6E8A-4147-A177-3AD203B41FA5}">
                      <a16:colId xmlns:a16="http://schemas.microsoft.com/office/drawing/2014/main" val="2639542639"/>
                    </a:ext>
                  </a:extLst>
                </a:gridCol>
                <a:gridCol w="246888">
                  <a:extLst>
                    <a:ext uri="{9D8B030D-6E8A-4147-A177-3AD203B41FA5}">
                      <a16:colId xmlns:a16="http://schemas.microsoft.com/office/drawing/2014/main" val="841402364"/>
                    </a:ext>
                  </a:extLst>
                </a:gridCol>
                <a:gridCol w="246888">
                  <a:extLst>
                    <a:ext uri="{9D8B030D-6E8A-4147-A177-3AD203B41FA5}">
                      <a16:colId xmlns:a16="http://schemas.microsoft.com/office/drawing/2014/main" val="2304080107"/>
                    </a:ext>
                  </a:extLst>
                </a:gridCol>
                <a:gridCol w="246888">
                  <a:extLst>
                    <a:ext uri="{9D8B030D-6E8A-4147-A177-3AD203B41FA5}">
                      <a16:colId xmlns:a16="http://schemas.microsoft.com/office/drawing/2014/main" val="3102511000"/>
                    </a:ext>
                  </a:extLst>
                </a:gridCol>
                <a:gridCol w="246888">
                  <a:extLst>
                    <a:ext uri="{9D8B030D-6E8A-4147-A177-3AD203B41FA5}">
                      <a16:colId xmlns:a16="http://schemas.microsoft.com/office/drawing/2014/main" val="3470547808"/>
                    </a:ext>
                  </a:extLst>
                </a:gridCol>
                <a:gridCol w="246888">
                  <a:extLst>
                    <a:ext uri="{9D8B030D-6E8A-4147-A177-3AD203B41FA5}">
                      <a16:colId xmlns:a16="http://schemas.microsoft.com/office/drawing/2014/main" val="362485995"/>
                    </a:ext>
                  </a:extLst>
                </a:gridCol>
                <a:gridCol w="246888">
                  <a:extLst>
                    <a:ext uri="{9D8B030D-6E8A-4147-A177-3AD203B41FA5}">
                      <a16:colId xmlns:a16="http://schemas.microsoft.com/office/drawing/2014/main" val="929340061"/>
                    </a:ext>
                  </a:extLst>
                </a:gridCol>
                <a:gridCol w="246888">
                  <a:extLst>
                    <a:ext uri="{9D8B030D-6E8A-4147-A177-3AD203B41FA5}">
                      <a16:colId xmlns:a16="http://schemas.microsoft.com/office/drawing/2014/main" val="3096839977"/>
                    </a:ext>
                  </a:extLst>
                </a:gridCol>
                <a:gridCol w="246888">
                  <a:extLst>
                    <a:ext uri="{9D8B030D-6E8A-4147-A177-3AD203B41FA5}">
                      <a16:colId xmlns:a16="http://schemas.microsoft.com/office/drawing/2014/main" val="3316695206"/>
                    </a:ext>
                  </a:extLst>
                </a:gridCol>
                <a:gridCol w="246888">
                  <a:extLst>
                    <a:ext uri="{9D8B030D-6E8A-4147-A177-3AD203B41FA5}">
                      <a16:colId xmlns:a16="http://schemas.microsoft.com/office/drawing/2014/main" val="4081568983"/>
                    </a:ext>
                  </a:extLst>
                </a:gridCol>
                <a:gridCol w="246888">
                  <a:extLst>
                    <a:ext uri="{9D8B030D-6E8A-4147-A177-3AD203B41FA5}">
                      <a16:colId xmlns:a16="http://schemas.microsoft.com/office/drawing/2014/main" val="3491735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575986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09/11/2026 15:27:25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09/11/2026 15:27:25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a:t>
                      </a:r>
                    </a:p>
                  </a:txBody>
                  <a:tcPr/>
                </a:tc>
                <a:extLst>
                  <a:ext uri="{0D108BD9-81ED-4DB2-BD59-A6C34878D82A}">
                    <a16:rowId xmlns:a16="http://schemas.microsoft.com/office/drawing/2014/main" val="3627604750"/>
                  </a:ext>
                </a:extLst>
              </a:tr>
            </a:tbl>
          </a:graphicData>
        </a:graphic>
      </p:graphicFrame>
      <p:sp>
        <p:nvSpPr>
          <p:cNvPr id="4" name="Text Placeholder 3">
            <a:extLst>
              <a:ext uri="{FF2B5EF4-FFF2-40B4-BE49-F238E27FC236}">
                <a16:creationId xmlns:a16="http://schemas.microsoft.com/office/drawing/2014/main" id="{FA22DBF7-EC03-4A19-851E-DBABBEFC563D}"/>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9592681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F626B-31D2-4A8B-9301-75616A5F2E5F}"/>
              </a:ext>
            </a:extLst>
          </p:cNvPr>
          <p:cNvSpPr>
            <a:spLocks noGrp="1"/>
          </p:cNvSpPr>
          <p:nvPr>
            <p:ph type="title"/>
          </p:nvPr>
        </p:nvSpPr>
        <p:spPr/>
        <p:txBody>
          <a:bodyPr/>
          <a:lstStyle/>
          <a:p>
            <a:r>
              <a:rPr lang="en-US"/>
              <a:t>Tiktok Videos Table Overview | GAMESCOM - 7 of 8</a:t>
            </a:r>
          </a:p>
        </p:txBody>
      </p:sp>
      <p:graphicFrame>
        <p:nvGraphicFramePr>
          <p:cNvPr id="5" name="Table Placeholder 4">
            <a:extLst>
              <a:ext uri="{FF2B5EF4-FFF2-40B4-BE49-F238E27FC236}">
                <a16:creationId xmlns:a16="http://schemas.microsoft.com/office/drawing/2014/main" id="{66CDCE08-A76C-488C-807B-92AC4AA24A58}"/>
              </a:ext>
            </a:extLst>
          </p:cNvPr>
          <p:cNvGraphicFramePr>
            <a:graphicFrameLocks noGrp="1"/>
          </p:cNvGraphicFramePr>
          <p:nvPr>
            <p:ph type="tbl" sz="quarter" idx="13"/>
            <p:extLst>
              <p:ext uri="{D42A27DB-BD31-4B8C-83A1-F6EECF244321}">
                <p14:modId xmlns:p14="http://schemas.microsoft.com/office/powerpoint/2010/main" val="4038956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417873926"/>
                    </a:ext>
                  </a:extLst>
                </a:gridCol>
                <a:gridCol w="246888">
                  <a:extLst>
                    <a:ext uri="{9D8B030D-6E8A-4147-A177-3AD203B41FA5}">
                      <a16:colId xmlns:a16="http://schemas.microsoft.com/office/drawing/2014/main" val="1323367451"/>
                    </a:ext>
                  </a:extLst>
                </a:gridCol>
                <a:gridCol w="246888">
                  <a:extLst>
                    <a:ext uri="{9D8B030D-6E8A-4147-A177-3AD203B41FA5}">
                      <a16:colId xmlns:a16="http://schemas.microsoft.com/office/drawing/2014/main" val="2047744808"/>
                    </a:ext>
                  </a:extLst>
                </a:gridCol>
                <a:gridCol w="246888">
                  <a:extLst>
                    <a:ext uri="{9D8B030D-6E8A-4147-A177-3AD203B41FA5}">
                      <a16:colId xmlns:a16="http://schemas.microsoft.com/office/drawing/2014/main" val="3986934526"/>
                    </a:ext>
                  </a:extLst>
                </a:gridCol>
                <a:gridCol w="246888">
                  <a:extLst>
                    <a:ext uri="{9D8B030D-6E8A-4147-A177-3AD203B41FA5}">
                      <a16:colId xmlns:a16="http://schemas.microsoft.com/office/drawing/2014/main" val="1659966240"/>
                    </a:ext>
                  </a:extLst>
                </a:gridCol>
                <a:gridCol w="246888">
                  <a:extLst>
                    <a:ext uri="{9D8B030D-6E8A-4147-A177-3AD203B41FA5}">
                      <a16:colId xmlns:a16="http://schemas.microsoft.com/office/drawing/2014/main" val="583418165"/>
                    </a:ext>
                  </a:extLst>
                </a:gridCol>
                <a:gridCol w="246888">
                  <a:extLst>
                    <a:ext uri="{9D8B030D-6E8A-4147-A177-3AD203B41FA5}">
                      <a16:colId xmlns:a16="http://schemas.microsoft.com/office/drawing/2014/main" val="2673311903"/>
                    </a:ext>
                  </a:extLst>
                </a:gridCol>
                <a:gridCol w="246888">
                  <a:extLst>
                    <a:ext uri="{9D8B030D-6E8A-4147-A177-3AD203B41FA5}">
                      <a16:colId xmlns:a16="http://schemas.microsoft.com/office/drawing/2014/main" val="1414388853"/>
                    </a:ext>
                  </a:extLst>
                </a:gridCol>
                <a:gridCol w="246888">
                  <a:extLst>
                    <a:ext uri="{9D8B030D-6E8A-4147-A177-3AD203B41FA5}">
                      <a16:colId xmlns:a16="http://schemas.microsoft.com/office/drawing/2014/main" val="1984214168"/>
                    </a:ext>
                  </a:extLst>
                </a:gridCol>
                <a:gridCol w="246888">
                  <a:extLst>
                    <a:ext uri="{9D8B030D-6E8A-4147-A177-3AD203B41FA5}">
                      <a16:colId xmlns:a16="http://schemas.microsoft.com/office/drawing/2014/main" val="3167329555"/>
                    </a:ext>
                  </a:extLst>
                </a:gridCol>
                <a:gridCol w="246888">
                  <a:extLst>
                    <a:ext uri="{9D8B030D-6E8A-4147-A177-3AD203B41FA5}">
                      <a16:colId xmlns:a16="http://schemas.microsoft.com/office/drawing/2014/main" val="4116040429"/>
                    </a:ext>
                  </a:extLst>
                </a:gridCol>
                <a:gridCol w="246888">
                  <a:extLst>
                    <a:ext uri="{9D8B030D-6E8A-4147-A177-3AD203B41FA5}">
                      <a16:colId xmlns:a16="http://schemas.microsoft.com/office/drawing/2014/main" val="1335561105"/>
                    </a:ext>
                  </a:extLst>
                </a:gridCol>
                <a:gridCol w="246888">
                  <a:extLst>
                    <a:ext uri="{9D8B030D-6E8A-4147-A177-3AD203B41FA5}">
                      <a16:colId xmlns:a16="http://schemas.microsoft.com/office/drawing/2014/main" val="2473115688"/>
                    </a:ext>
                  </a:extLst>
                </a:gridCol>
                <a:gridCol w="246888">
                  <a:extLst>
                    <a:ext uri="{9D8B030D-6E8A-4147-A177-3AD203B41FA5}">
                      <a16:colId xmlns:a16="http://schemas.microsoft.com/office/drawing/2014/main" val="1472553146"/>
                    </a:ext>
                  </a:extLst>
                </a:gridCol>
                <a:gridCol w="246888">
                  <a:extLst>
                    <a:ext uri="{9D8B030D-6E8A-4147-A177-3AD203B41FA5}">
                      <a16:colId xmlns:a16="http://schemas.microsoft.com/office/drawing/2014/main" val="3729833169"/>
                    </a:ext>
                  </a:extLst>
                </a:gridCol>
                <a:gridCol w="246888">
                  <a:extLst>
                    <a:ext uri="{9D8B030D-6E8A-4147-A177-3AD203B41FA5}">
                      <a16:colId xmlns:a16="http://schemas.microsoft.com/office/drawing/2014/main" val="2412983689"/>
                    </a:ext>
                  </a:extLst>
                </a:gridCol>
                <a:gridCol w="246888">
                  <a:extLst>
                    <a:ext uri="{9D8B030D-6E8A-4147-A177-3AD203B41FA5}">
                      <a16:colId xmlns:a16="http://schemas.microsoft.com/office/drawing/2014/main" val="4191074061"/>
                    </a:ext>
                  </a:extLst>
                </a:gridCol>
                <a:gridCol w="246888">
                  <a:extLst>
                    <a:ext uri="{9D8B030D-6E8A-4147-A177-3AD203B41FA5}">
                      <a16:colId xmlns:a16="http://schemas.microsoft.com/office/drawing/2014/main" val="4022638054"/>
                    </a:ext>
                  </a:extLst>
                </a:gridCol>
                <a:gridCol w="246888">
                  <a:extLst>
                    <a:ext uri="{9D8B030D-6E8A-4147-A177-3AD203B41FA5}">
                      <a16:colId xmlns:a16="http://schemas.microsoft.com/office/drawing/2014/main" val="1089357578"/>
                    </a:ext>
                  </a:extLst>
                </a:gridCol>
                <a:gridCol w="246888">
                  <a:extLst>
                    <a:ext uri="{9D8B030D-6E8A-4147-A177-3AD203B41FA5}">
                      <a16:colId xmlns:a16="http://schemas.microsoft.com/office/drawing/2014/main" val="937102561"/>
                    </a:ext>
                  </a:extLst>
                </a:gridCol>
                <a:gridCol w="246888">
                  <a:extLst>
                    <a:ext uri="{9D8B030D-6E8A-4147-A177-3AD203B41FA5}">
                      <a16:colId xmlns:a16="http://schemas.microsoft.com/office/drawing/2014/main" val="537304966"/>
                    </a:ext>
                  </a:extLst>
                </a:gridCol>
                <a:gridCol w="246888">
                  <a:extLst>
                    <a:ext uri="{9D8B030D-6E8A-4147-A177-3AD203B41FA5}">
                      <a16:colId xmlns:a16="http://schemas.microsoft.com/office/drawing/2014/main" val="3057926451"/>
                    </a:ext>
                  </a:extLst>
                </a:gridCol>
                <a:gridCol w="246888">
                  <a:extLst>
                    <a:ext uri="{9D8B030D-6E8A-4147-A177-3AD203B41FA5}">
                      <a16:colId xmlns:a16="http://schemas.microsoft.com/office/drawing/2014/main" val="1226257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481494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09/08/2026 15:56:49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09/08/2026 15:56:49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1496</a:t>
                      </a:r>
                    </a:p>
                  </a:txBody>
                  <a:tcPr/>
                </a:tc>
                <a:extLst>
                  <a:ext uri="{0D108BD9-81ED-4DB2-BD59-A6C34878D82A}">
                    <a16:rowId xmlns:a16="http://schemas.microsoft.com/office/drawing/2014/main" val="2673794777"/>
                  </a:ext>
                </a:extLst>
              </a:tr>
            </a:tbl>
          </a:graphicData>
        </a:graphic>
      </p:graphicFrame>
      <p:sp>
        <p:nvSpPr>
          <p:cNvPr id="4" name="Text Placeholder 3">
            <a:extLst>
              <a:ext uri="{FF2B5EF4-FFF2-40B4-BE49-F238E27FC236}">
                <a16:creationId xmlns:a16="http://schemas.microsoft.com/office/drawing/2014/main" id="{3357954A-59BA-4CB3-9118-7C2F5053D1E5}"/>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40137804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635CC-C37C-4303-A842-83D2379A0174}"/>
              </a:ext>
            </a:extLst>
          </p:cNvPr>
          <p:cNvSpPr>
            <a:spLocks noGrp="1"/>
          </p:cNvSpPr>
          <p:nvPr>
            <p:ph type="title"/>
          </p:nvPr>
        </p:nvSpPr>
        <p:spPr/>
        <p:txBody>
          <a:bodyPr/>
          <a:lstStyle/>
          <a:p>
            <a:r>
              <a:rPr lang="en-US"/>
              <a:t>Tiktok Videos Table Overview | GAMESCOM - 8 of 8</a:t>
            </a:r>
          </a:p>
        </p:txBody>
      </p:sp>
      <p:graphicFrame>
        <p:nvGraphicFramePr>
          <p:cNvPr id="5" name="Table Placeholder 4">
            <a:extLst>
              <a:ext uri="{FF2B5EF4-FFF2-40B4-BE49-F238E27FC236}">
                <a16:creationId xmlns:a16="http://schemas.microsoft.com/office/drawing/2014/main" id="{D040B331-A684-4D02-87DF-951C27D31C40}"/>
              </a:ext>
            </a:extLst>
          </p:cNvPr>
          <p:cNvGraphicFramePr>
            <a:graphicFrameLocks noGrp="1"/>
          </p:cNvGraphicFramePr>
          <p:nvPr>
            <p:ph type="tbl" sz="quarter" idx="13"/>
            <p:extLst>
              <p:ext uri="{D42A27DB-BD31-4B8C-83A1-F6EECF244321}">
                <p14:modId xmlns:p14="http://schemas.microsoft.com/office/powerpoint/2010/main" val="1929361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3">
                  <a:extLst>
                    <a:ext uri="{9D8B030D-6E8A-4147-A177-3AD203B41FA5}">
                      <a16:colId xmlns:a16="http://schemas.microsoft.com/office/drawing/2014/main" val="317268052"/>
                    </a:ext>
                  </a:extLst>
                </a:gridCol>
                <a:gridCol w="246888">
                  <a:extLst>
                    <a:ext uri="{9D8B030D-6E8A-4147-A177-3AD203B41FA5}">
                      <a16:colId xmlns:a16="http://schemas.microsoft.com/office/drawing/2014/main" val="3892619144"/>
                    </a:ext>
                  </a:extLst>
                </a:gridCol>
                <a:gridCol w="246888">
                  <a:extLst>
                    <a:ext uri="{9D8B030D-6E8A-4147-A177-3AD203B41FA5}">
                      <a16:colId xmlns:a16="http://schemas.microsoft.com/office/drawing/2014/main" val="58761005"/>
                    </a:ext>
                  </a:extLst>
                </a:gridCol>
                <a:gridCol w="246888">
                  <a:extLst>
                    <a:ext uri="{9D8B030D-6E8A-4147-A177-3AD203B41FA5}">
                      <a16:colId xmlns:a16="http://schemas.microsoft.com/office/drawing/2014/main" val="2096583110"/>
                    </a:ext>
                  </a:extLst>
                </a:gridCol>
                <a:gridCol w="246888">
                  <a:extLst>
                    <a:ext uri="{9D8B030D-6E8A-4147-A177-3AD203B41FA5}">
                      <a16:colId xmlns:a16="http://schemas.microsoft.com/office/drawing/2014/main" val="410278119"/>
                    </a:ext>
                  </a:extLst>
                </a:gridCol>
                <a:gridCol w="246888">
                  <a:extLst>
                    <a:ext uri="{9D8B030D-6E8A-4147-A177-3AD203B41FA5}">
                      <a16:colId xmlns:a16="http://schemas.microsoft.com/office/drawing/2014/main" val="381513617"/>
                    </a:ext>
                  </a:extLst>
                </a:gridCol>
                <a:gridCol w="246888">
                  <a:extLst>
                    <a:ext uri="{9D8B030D-6E8A-4147-A177-3AD203B41FA5}">
                      <a16:colId xmlns:a16="http://schemas.microsoft.com/office/drawing/2014/main" val="3553735181"/>
                    </a:ext>
                  </a:extLst>
                </a:gridCol>
                <a:gridCol w="246888">
                  <a:extLst>
                    <a:ext uri="{9D8B030D-6E8A-4147-A177-3AD203B41FA5}">
                      <a16:colId xmlns:a16="http://schemas.microsoft.com/office/drawing/2014/main" val="590444082"/>
                    </a:ext>
                  </a:extLst>
                </a:gridCol>
                <a:gridCol w="246888">
                  <a:extLst>
                    <a:ext uri="{9D8B030D-6E8A-4147-A177-3AD203B41FA5}">
                      <a16:colId xmlns:a16="http://schemas.microsoft.com/office/drawing/2014/main" val="2215645311"/>
                    </a:ext>
                  </a:extLst>
                </a:gridCol>
                <a:gridCol w="246888">
                  <a:extLst>
                    <a:ext uri="{9D8B030D-6E8A-4147-A177-3AD203B41FA5}">
                      <a16:colId xmlns:a16="http://schemas.microsoft.com/office/drawing/2014/main" val="697872347"/>
                    </a:ext>
                  </a:extLst>
                </a:gridCol>
                <a:gridCol w="246888">
                  <a:extLst>
                    <a:ext uri="{9D8B030D-6E8A-4147-A177-3AD203B41FA5}">
                      <a16:colId xmlns:a16="http://schemas.microsoft.com/office/drawing/2014/main" val="3710125290"/>
                    </a:ext>
                  </a:extLst>
                </a:gridCol>
                <a:gridCol w="246888">
                  <a:extLst>
                    <a:ext uri="{9D8B030D-6E8A-4147-A177-3AD203B41FA5}">
                      <a16:colId xmlns:a16="http://schemas.microsoft.com/office/drawing/2014/main" val="1556179761"/>
                    </a:ext>
                  </a:extLst>
                </a:gridCol>
                <a:gridCol w="246888">
                  <a:extLst>
                    <a:ext uri="{9D8B030D-6E8A-4147-A177-3AD203B41FA5}">
                      <a16:colId xmlns:a16="http://schemas.microsoft.com/office/drawing/2014/main" val="761922791"/>
                    </a:ext>
                  </a:extLst>
                </a:gridCol>
                <a:gridCol w="246888">
                  <a:extLst>
                    <a:ext uri="{9D8B030D-6E8A-4147-A177-3AD203B41FA5}">
                      <a16:colId xmlns:a16="http://schemas.microsoft.com/office/drawing/2014/main" val="1097153852"/>
                    </a:ext>
                  </a:extLst>
                </a:gridCol>
                <a:gridCol w="246888">
                  <a:extLst>
                    <a:ext uri="{9D8B030D-6E8A-4147-A177-3AD203B41FA5}">
                      <a16:colId xmlns:a16="http://schemas.microsoft.com/office/drawing/2014/main" val="1674485208"/>
                    </a:ext>
                  </a:extLst>
                </a:gridCol>
                <a:gridCol w="246888">
                  <a:extLst>
                    <a:ext uri="{9D8B030D-6E8A-4147-A177-3AD203B41FA5}">
                      <a16:colId xmlns:a16="http://schemas.microsoft.com/office/drawing/2014/main" val="1104641412"/>
                    </a:ext>
                  </a:extLst>
                </a:gridCol>
                <a:gridCol w="246888">
                  <a:extLst>
                    <a:ext uri="{9D8B030D-6E8A-4147-A177-3AD203B41FA5}">
                      <a16:colId xmlns:a16="http://schemas.microsoft.com/office/drawing/2014/main" val="2717852150"/>
                    </a:ext>
                  </a:extLst>
                </a:gridCol>
                <a:gridCol w="246888">
                  <a:extLst>
                    <a:ext uri="{9D8B030D-6E8A-4147-A177-3AD203B41FA5}">
                      <a16:colId xmlns:a16="http://schemas.microsoft.com/office/drawing/2014/main" val="1074878915"/>
                    </a:ext>
                  </a:extLst>
                </a:gridCol>
                <a:gridCol w="246888">
                  <a:extLst>
                    <a:ext uri="{9D8B030D-6E8A-4147-A177-3AD203B41FA5}">
                      <a16:colId xmlns:a16="http://schemas.microsoft.com/office/drawing/2014/main" val="420466247"/>
                    </a:ext>
                  </a:extLst>
                </a:gridCol>
                <a:gridCol w="246888">
                  <a:extLst>
                    <a:ext uri="{9D8B030D-6E8A-4147-A177-3AD203B41FA5}">
                      <a16:colId xmlns:a16="http://schemas.microsoft.com/office/drawing/2014/main" val="2954978947"/>
                    </a:ext>
                  </a:extLst>
                </a:gridCol>
                <a:gridCol w="246888">
                  <a:extLst>
                    <a:ext uri="{9D8B030D-6E8A-4147-A177-3AD203B41FA5}">
                      <a16:colId xmlns:a16="http://schemas.microsoft.com/office/drawing/2014/main" val="900852517"/>
                    </a:ext>
                  </a:extLst>
                </a:gridCol>
                <a:gridCol w="246888">
                  <a:extLst>
                    <a:ext uri="{9D8B030D-6E8A-4147-A177-3AD203B41FA5}">
                      <a16:colId xmlns:a16="http://schemas.microsoft.com/office/drawing/2014/main" val="1169476789"/>
                    </a:ext>
                  </a:extLst>
                </a:gridCol>
                <a:gridCol w="246888">
                  <a:extLst>
                    <a:ext uri="{9D8B030D-6E8A-4147-A177-3AD203B41FA5}">
                      <a16:colId xmlns:a16="http://schemas.microsoft.com/office/drawing/2014/main" val="1373243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Phone Number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Address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App Download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Lead Submissions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1187218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09/07/2026 16:55:09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09/07/2026 16:55:09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1084</a:t>
                      </a:r>
                    </a:p>
                  </a:txBody>
                  <a:tcPr/>
                </a:tc>
                <a:extLst>
                  <a:ext uri="{0D108BD9-81ED-4DB2-BD59-A6C34878D82A}">
                    <a16:rowId xmlns:a16="http://schemas.microsoft.com/office/drawing/2014/main" val="470667218"/>
                  </a:ext>
                </a:extLst>
              </a:tr>
            </a:tbl>
          </a:graphicData>
        </a:graphic>
      </p:graphicFrame>
      <p:sp>
        <p:nvSpPr>
          <p:cNvPr id="4" name="Text Placeholder 3">
            <a:extLst>
              <a:ext uri="{FF2B5EF4-FFF2-40B4-BE49-F238E27FC236}">
                <a16:creationId xmlns:a16="http://schemas.microsoft.com/office/drawing/2014/main" id="{A3FD51E2-2CCA-4505-A6E3-64BB0D6EF7B3}"/>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7686026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95F17-10E6-4DB2-BEA4-73220A9251B1}"/>
              </a:ext>
            </a:extLst>
          </p:cNvPr>
          <p:cNvSpPr>
            <a:spLocks noGrp="1"/>
          </p:cNvSpPr>
          <p:nvPr>
            <p:ph type="title"/>
          </p:nvPr>
        </p:nvSpPr>
        <p:spPr/>
        <p:txBody>
          <a:bodyPr/>
          <a:lstStyle/>
          <a:p>
            <a:r>
              <a:rPr lang="en-US"/>
              <a:t>Twitter Own and Retweeted Tweets Table | GAMESCOM - 1 of 7</a:t>
            </a:r>
          </a:p>
        </p:txBody>
      </p:sp>
      <p:graphicFrame>
        <p:nvGraphicFramePr>
          <p:cNvPr id="5" name="Table Placeholder 4">
            <a:extLst>
              <a:ext uri="{FF2B5EF4-FFF2-40B4-BE49-F238E27FC236}">
                <a16:creationId xmlns:a16="http://schemas.microsoft.com/office/drawing/2014/main" id="{4C83F76A-F0CB-48CC-9EF2-C11556517C5E}"/>
              </a:ext>
            </a:extLst>
          </p:cNvPr>
          <p:cNvGraphicFramePr>
            <a:graphicFrameLocks noGrp="1"/>
          </p:cNvGraphicFramePr>
          <p:nvPr>
            <p:ph type="tbl" sz="quarter" idx="13"/>
            <p:extLst>
              <p:ext uri="{D42A27DB-BD31-4B8C-83A1-F6EECF244321}">
                <p14:modId xmlns:p14="http://schemas.microsoft.com/office/powerpoint/2010/main" val="2571085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30039594"/>
                    </a:ext>
                  </a:extLst>
                </a:gridCol>
                <a:gridCol w="1234440">
                  <a:extLst>
                    <a:ext uri="{9D8B030D-6E8A-4147-A177-3AD203B41FA5}">
                      <a16:colId xmlns:a16="http://schemas.microsoft.com/office/drawing/2014/main" val="389559904"/>
                    </a:ext>
                  </a:extLst>
                </a:gridCol>
                <a:gridCol w="576072">
                  <a:extLst>
                    <a:ext uri="{9D8B030D-6E8A-4147-A177-3AD203B41FA5}">
                      <a16:colId xmlns:a16="http://schemas.microsoft.com/office/drawing/2014/main" val="3953050716"/>
                    </a:ext>
                  </a:extLst>
                </a:gridCol>
                <a:gridCol w="576072">
                  <a:extLst>
                    <a:ext uri="{9D8B030D-6E8A-4147-A177-3AD203B41FA5}">
                      <a16:colId xmlns:a16="http://schemas.microsoft.com/office/drawing/2014/main" val="1200672162"/>
                    </a:ext>
                  </a:extLst>
                </a:gridCol>
                <a:gridCol w="576072">
                  <a:extLst>
                    <a:ext uri="{9D8B030D-6E8A-4147-A177-3AD203B41FA5}">
                      <a16:colId xmlns:a16="http://schemas.microsoft.com/office/drawing/2014/main" val="3728007481"/>
                    </a:ext>
                  </a:extLst>
                </a:gridCol>
                <a:gridCol w="576072">
                  <a:extLst>
                    <a:ext uri="{9D8B030D-6E8A-4147-A177-3AD203B41FA5}">
                      <a16:colId xmlns:a16="http://schemas.microsoft.com/office/drawing/2014/main" val="833127087"/>
                    </a:ext>
                  </a:extLst>
                </a:gridCol>
                <a:gridCol w="576072">
                  <a:extLst>
                    <a:ext uri="{9D8B030D-6E8A-4147-A177-3AD203B41FA5}">
                      <a16:colId xmlns:a16="http://schemas.microsoft.com/office/drawing/2014/main" val="876651886"/>
                    </a:ext>
                  </a:extLst>
                </a:gridCol>
                <a:gridCol w="576072">
                  <a:extLst>
                    <a:ext uri="{9D8B030D-6E8A-4147-A177-3AD203B41FA5}">
                      <a16:colId xmlns:a16="http://schemas.microsoft.com/office/drawing/2014/main" val="1757446867"/>
                    </a:ext>
                  </a:extLst>
                </a:gridCol>
                <a:gridCol w="576072">
                  <a:extLst>
                    <a:ext uri="{9D8B030D-6E8A-4147-A177-3AD203B41FA5}">
                      <a16:colId xmlns:a16="http://schemas.microsoft.com/office/drawing/2014/main" val="1006020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54765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- 2026-09-29 14:19:19</a:t>
                      </a:r>
                      <a:r>
                        <a:rPr kumimoji="0" lang="en-US" sz="1000" b="0" i="0" u="none" strike="noStrike" kern="1200" cap="none" spc="0" normalizeH="0" baseline="0" noProof="0">
                          <a:ln>
                            <a:noFill/>
                          </a:ln>
                          <a:solidFill>
                            <a:prstClr val="black"/>
                          </a:solidFill>
                          <a:effectLst/>
                          <a:uLnTx/>
                          <a:uFillTx/>
                          <a:latin typeface="Calibri"/>
                          <a:ea typeface="+mn-ea"/>
                          <a:cs typeface="+mn-cs"/>
                        </a:rPr>
                        <a:t>
 As many of you know, gamescom isn’t just about fun and games – it’s also about the people and stories behind them. 😎
We sat down with Miles Tost, Level Design Lead at CD PROJEKT RED, in Cologne to talk about his journey in the gaming industry and the advice he has for aspiring game developers and level designers.
Meanwhile, Witcher fans can dive back in today: The Witcher 3: Wild Hunt – Remastered is now available! 🥳
#gamescom2026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0.0098 %</a:t>
                      </a:r>
                    </a:p>
                  </a:txBody>
                  <a:tcPr/>
                </a:tc>
                <a:extLst>
                  <a:ext uri="{0D108BD9-81ED-4DB2-BD59-A6C34878D82A}">
                    <a16:rowId xmlns:a16="http://schemas.microsoft.com/office/drawing/2014/main" val="3836916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- 2026-09-25 13:57:26</a:t>
                      </a:r>
                      <a:r>
                        <a:rPr kumimoji="0" lang="en-US" sz="1000" b="0" i="0" u="none" strike="noStrike" kern="1200" cap="none" spc="0" normalizeH="0" baseline="0" noProof="0">
                          <a:ln>
                            <a:noFill/>
                          </a:ln>
                          <a:solidFill>
                            <a:prstClr val="black"/>
                          </a:solidFill>
                          <a:effectLst/>
                          <a:uLnTx/>
                          <a:uFillTx/>
                          <a:latin typeface="Calibri"/>
                          <a:ea typeface="+mn-ea"/>
                          <a:cs typeface="+mn-cs"/>
                        </a:rPr>
                        <a:t>
 What has you guyssss most hyped for the remaster ? 👀🔥 https://t.co/968IqQ2h6N https://t.co/gywaATILdm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0.0180 %</a:t>
                      </a:r>
                    </a:p>
                  </a:txBody>
                  <a:tcPr/>
                </a:tc>
                <a:extLst>
                  <a:ext uri="{0D108BD9-81ED-4DB2-BD59-A6C34878D82A}">
                    <a16:rowId xmlns:a16="http://schemas.microsoft.com/office/drawing/2014/main" val="44855070"/>
                  </a:ext>
                </a:extLst>
              </a:tr>
            </a:tbl>
          </a:graphicData>
        </a:graphic>
      </p:graphicFrame>
      <p:sp>
        <p:nvSpPr>
          <p:cNvPr id="4" name="Text Placeholder 3">
            <a:extLst>
              <a:ext uri="{FF2B5EF4-FFF2-40B4-BE49-F238E27FC236}">
                <a16:creationId xmlns:a16="http://schemas.microsoft.com/office/drawing/2014/main" id="{0828D972-F806-452D-BBAF-901FBE694C06}"/>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1375987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0A346-B18B-4935-B602-CC1CBDEAF7D6}"/>
              </a:ext>
            </a:extLst>
          </p:cNvPr>
          <p:cNvSpPr>
            <a:spLocks noGrp="1"/>
          </p:cNvSpPr>
          <p:nvPr>
            <p:ph type="title"/>
          </p:nvPr>
        </p:nvSpPr>
        <p:spPr/>
        <p:txBody>
          <a:bodyPr/>
          <a:lstStyle/>
          <a:p>
            <a:r>
              <a:rPr lang="en-US"/>
              <a:t>Twitter Own and Retweeted Tweets Table | GAMESCOM - 2 of 7</a:t>
            </a:r>
          </a:p>
        </p:txBody>
      </p:sp>
      <p:graphicFrame>
        <p:nvGraphicFramePr>
          <p:cNvPr id="5" name="Table Placeholder 4">
            <a:extLst>
              <a:ext uri="{FF2B5EF4-FFF2-40B4-BE49-F238E27FC236}">
                <a16:creationId xmlns:a16="http://schemas.microsoft.com/office/drawing/2014/main" id="{B6C6FD6F-4041-4E99-B42E-7A7E19339110}"/>
              </a:ext>
            </a:extLst>
          </p:cNvPr>
          <p:cNvGraphicFramePr>
            <a:graphicFrameLocks noGrp="1"/>
          </p:cNvGraphicFramePr>
          <p:nvPr>
            <p:ph type="tbl" sz="quarter" idx="13"/>
            <p:extLst>
              <p:ext uri="{D42A27DB-BD31-4B8C-83A1-F6EECF244321}">
                <p14:modId xmlns:p14="http://schemas.microsoft.com/office/powerpoint/2010/main" val="808039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96018488"/>
                    </a:ext>
                  </a:extLst>
                </a:gridCol>
                <a:gridCol w="1234440">
                  <a:extLst>
                    <a:ext uri="{9D8B030D-6E8A-4147-A177-3AD203B41FA5}">
                      <a16:colId xmlns:a16="http://schemas.microsoft.com/office/drawing/2014/main" val="2246498611"/>
                    </a:ext>
                  </a:extLst>
                </a:gridCol>
                <a:gridCol w="576072">
                  <a:extLst>
                    <a:ext uri="{9D8B030D-6E8A-4147-A177-3AD203B41FA5}">
                      <a16:colId xmlns:a16="http://schemas.microsoft.com/office/drawing/2014/main" val="1180145518"/>
                    </a:ext>
                  </a:extLst>
                </a:gridCol>
                <a:gridCol w="576072">
                  <a:extLst>
                    <a:ext uri="{9D8B030D-6E8A-4147-A177-3AD203B41FA5}">
                      <a16:colId xmlns:a16="http://schemas.microsoft.com/office/drawing/2014/main" val="2528691411"/>
                    </a:ext>
                  </a:extLst>
                </a:gridCol>
                <a:gridCol w="576072">
                  <a:extLst>
                    <a:ext uri="{9D8B030D-6E8A-4147-A177-3AD203B41FA5}">
                      <a16:colId xmlns:a16="http://schemas.microsoft.com/office/drawing/2014/main" val="4241039990"/>
                    </a:ext>
                  </a:extLst>
                </a:gridCol>
                <a:gridCol w="576072">
                  <a:extLst>
                    <a:ext uri="{9D8B030D-6E8A-4147-A177-3AD203B41FA5}">
                      <a16:colId xmlns:a16="http://schemas.microsoft.com/office/drawing/2014/main" val="4259320728"/>
                    </a:ext>
                  </a:extLst>
                </a:gridCol>
                <a:gridCol w="576072">
                  <a:extLst>
                    <a:ext uri="{9D8B030D-6E8A-4147-A177-3AD203B41FA5}">
                      <a16:colId xmlns:a16="http://schemas.microsoft.com/office/drawing/2014/main" val="339696923"/>
                    </a:ext>
                  </a:extLst>
                </a:gridCol>
                <a:gridCol w="576072">
                  <a:extLst>
                    <a:ext uri="{9D8B030D-6E8A-4147-A177-3AD203B41FA5}">
                      <a16:colId xmlns:a16="http://schemas.microsoft.com/office/drawing/2014/main" val="864686603"/>
                    </a:ext>
                  </a:extLst>
                </a:gridCol>
                <a:gridCol w="576072">
                  <a:extLst>
                    <a:ext uri="{9D8B030D-6E8A-4147-A177-3AD203B41FA5}">
                      <a16:colId xmlns:a16="http://schemas.microsoft.com/office/drawing/2014/main" val="289590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295675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- 2026-09-25 13:51:31</a:t>
                      </a:r>
                      <a:r>
                        <a:rPr kumimoji="0" lang="en-US" sz="1000" b="0" i="0" u="none" strike="noStrike" kern="1200" cap="none" spc="0" normalizeH="0" baseline="0" noProof="0">
                          <a:ln>
                            <a:noFill/>
                          </a:ln>
                          <a:solidFill>
                            <a:prstClr val="black"/>
                          </a:solidFill>
                          <a:effectLst/>
                          <a:uLnTx/>
                          <a:uFillTx/>
                          <a:latin typeface="Calibri"/>
                          <a:ea typeface="+mn-ea"/>
                          <a:cs typeface="+mn-cs"/>
                        </a:rPr>
                        <a:t>
 Time travelers, take notessss 👀 Here's when The Witcher 3: Wild Hunt - Remastered drops👇 https://t.co/OhnYFQ0wk5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0.0255 %</a:t>
                      </a:r>
                    </a:p>
                  </a:txBody>
                  <a:tcPr/>
                </a:tc>
                <a:extLst>
                  <a:ext uri="{0D108BD9-81ED-4DB2-BD59-A6C34878D82A}">
                    <a16:rowId xmlns:a16="http://schemas.microsoft.com/office/drawing/2014/main" val="1950567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- 2026-09-21 15:56:57</a:t>
                      </a:r>
                      <a:r>
                        <a:rPr kumimoji="0" lang="en-US" sz="1000" b="0" i="0" u="none" strike="noStrike" kern="1200" cap="none" spc="0" normalizeH="0" baseline="0" noProof="0">
                          <a:ln>
                            <a:noFill/>
                          </a:ln>
                          <a:solidFill>
                            <a:prstClr val="black"/>
                          </a:solidFill>
                          <a:effectLst/>
                          <a:uLnTx/>
                          <a:uFillTx/>
                          <a:latin typeface="Calibri"/>
                          <a:ea typeface="+mn-ea"/>
                          <a:cs typeface="+mn-cs"/>
                        </a:rPr>
                        <a:t>
 Have you seen Resident Evil yet and how did you like it? 👀 https://t.co/gzjIEUVaOW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https://pbs.twimg.com/media/HSvspMZWEAA1AJI.png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0.0248 %</a:t>
                      </a:r>
                    </a:p>
                  </a:txBody>
                  <a:tcPr/>
                </a:tc>
                <a:extLst>
                  <a:ext uri="{0D108BD9-81ED-4DB2-BD59-A6C34878D82A}">
                    <a16:rowId xmlns:a16="http://schemas.microsoft.com/office/drawing/2014/main" val="1703304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- 2026-09-20 15:30:00</a:t>
                      </a:r>
                      <a:r>
                        <a:rPr kumimoji="0" lang="en-US" sz="1000" b="0" i="0" u="none" strike="noStrike" kern="1200" cap="none" spc="0" normalizeH="0" baseline="0" noProof="0">
                          <a:ln>
                            <a:noFill/>
                          </a:ln>
                          <a:solidFill>
                            <a:prstClr val="black"/>
                          </a:solidFill>
                          <a:effectLst/>
                          <a:uLnTx/>
                          <a:uFillTx/>
                          <a:latin typeface="Calibri"/>
                          <a:ea typeface="+mn-ea"/>
                          <a:cs typeface="+mn-cs"/>
                        </a:rPr>
                        <a:t>
 Avoiding spoilers for the new @ResidentEvil movie https://t.co/K56RhTz9OQ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0.0402 %</a:t>
                      </a:r>
                    </a:p>
                  </a:txBody>
                  <a:tcPr/>
                </a:tc>
                <a:extLst>
                  <a:ext uri="{0D108BD9-81ED-4DB2-BD59-A6C34878D82A}">
                    <a16:rowId xmlns:a16="http://schemas.microsoft.com/office/drawing/2014/main" val="3027729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- 2026-09-18 18:29:00</a:t>
                      </a:r>
                      <a:r>
                        <a:rPr kumimoji="0" lang="en-US" sz="1000" b="0" i="0" u="none" strike="noStrike" kern="1200" cap="none" spc="0" normalizeH="0" baseline="0" noProof="0">
                          <a:ln>
                            <a:noFill/>
                          </a:ln>
                          <a:solidFill>
                            <a:prstClr val="black"/>
                          </a:solidFill>
                          <a:effectLst/>
                          <a:uLnTx/>
                          <a:uFillTx/>
                          <a:latin typeface="Calibri"/>
                          <a:ea typeface="+mn-ea"/>
                          <a:cs typeface="+mn-cs"/>
                        </a:rPr>
                        <a:t>
 How I'm looking for my seat in the dark cinema https://t.co/uaihDVnAQ1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0.0337 %</a:t>
                      </a:r>
                    </a:p>
                  </a:txBody>
                  <a:tcPr/>
                </a:tc>
                <a:extLst>
                  <a:ext uri="{0D108BD9-81ED-4DB2-BD59-A6C34878D82A}">
                    <a16:rowId xmlns:a16="http://schemas.microsoft.com/office/drawing/2014/main" val="3795180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- 2026-09-18 17:19:00</a:t>
                      </a:r>
                      <a:r>
                        <a:rPr kumimoji="0" lang="en-US" sz="1000" b="0" i="0" u="none" strike="noStrike" kern="1200" cap="none" spc="0" normalizeH="0" baseline="0" noProof="0">
                          <a:ln>
                            <a:noFill/>
                          </a:ln>
                          <a:solidFill>
                            <a:prstClr val="black"/>
                          </a:solidFill>
                          <a:effectLst/>
                          <a:uLnTx/>
                          <a:uFillTx/>
                          <a:latin typeface="Calibri"/>
                          <a:ea typeface="+mn-ea"/>
                          <a:cs typeface="+mn-cs"/>
                        </a:rPr>
                        <a:t>
 Just a reminder for all the Resident Evil fans out there! It looks phenomenal 🤩 https://t.co/AP5cbi3pTG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0.0229 %</a:t>
                      </a:r>
                    </a:p>
                  </a:txBody>
                  <a:tcPr/>
                </a:tc>
                <a:extLst>
                  <a:ext uri="{0D108BD9-81ED-4DB2-BD59-A6C34878D82A}">
                    <a16:rowId xmlns:a16="http://schemas.microsoft.com/office/drawing/2014/main" val="1458550610"/>
                  </a:ext>
                </a:extLst>
              </a:tr>
            </a:tbl>
          </a:graphicData>
        </a:graphic>
      </p:graphicFrame>
      <p:sp>
        <p:nvSpPr>
          <p:cNvPr id="4" name="Text Placeholder 3">
            <a:extLst>
              <a:ext uri="{FF2B5EF4-FFF2-40B4-BE49-F238E27FC236}">
                <a16:creationId xmlns:a16="http://schemas.microsoft.com/office/drawing/2014/main" id="{893E6C79-3BBD-4DBE-BD3A-13416E6594B8}"/>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5350991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F3CF4-6BB2-42F0-8DB5-A952319E4061}"/>
              </a:ext>
            </a:extLst>
          </p:cNvPr>
          <p:cNvSpPr>
            <a:spLocks noGrp="1"/>
          </p:cNvSpPr>
          <p:nvPr>
            <p:ph type="title"/>
          </p:nvPr>
        </p:nvSpPr>
        <p:spPr/>
        <p:txBody>
          <a:bodyPr/>
          <a:lstStyle/>
          <a:p>
            <a:r>
              <a:rPr lang="en-US"/>
              <a:t>Twitter Own and Retweeted Tweets Table | GAMESCOM - 3 of 7</a:t>
            </a:r>
          </a:p>
        </p:txBody>
      </p:sp>
      <p:graphicFrame>
        <p:nvGraphicFramePr>
          <p:cNvPr id="5" name="Table Placeholder 4">
            <a:extLst>
              <a:ext uri="{FF2B5EF4-FFF2-40B4-BE49-F238E27FC236}">
                <a16:creationId xmlns:a16="http://schemas.microsoft.com/office/drawing/2014/main" id="{36B619BE-CF3E-4CD3-B132-3E573F19860F}"/>
              </a:ext>
            </a:extLst>
          </p:cNvPr>
          <p:cNvGraphicFramePr>
            <a:graphicFrameLocks noGrp="1"/>
          </p:cNvGraphicFramePr>
          <p:nvPr>
            <p:ph type="tbl" sz="quarter" idx="13"/>
            <p:extLst>
              <p:ext uri="{D42A27DB-BD31-4B8C-83A1-F6EECF244321}">
                <p14:modId xmlns:p14="http://schemas.microsoft.com/office/powerpoint/2010/main" val="2221448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01140198"/>
                    </a:ext>
                  </a:extLst>
                </a:gridCol>
                <a:gridCol w="1234440">
                  <a:extLst>
                    <a:ext uri="{9D8B030D-6E8A-4147-A177-3AD203B41FA5}">
                      <a16:colId xmlns:a16="http://schemas.microsoft.com/office/drawing/2014/main" val="2217516464"/>
                    </a:ext>
                  </a:extLst>
                </a:gridCol>
                <a:gridCol w="576072">
                  <a:extLst>
                    <a:ext uri="{9D8B030D-6E8A-4147-A177-3AD203B41FA5}">
                      <a16:colId xmlns:a16="http://schemas.microsoft.com/office/drawing/2014/main" val="2766708331"/>
                    </a:ext>
                  </a:extLst>
                </a:gridCol>
                <a:gridCol w="576072">
                  <a:extLst>
                    <a:ext uri="{9D8B030D-6E8A-4147-A177-3AD203B41FA5}">
                      <a16:colId xmlns:a16="http://schemas.microsoft.com/office/drawing/2014/main" val="2433270369"/>
                    </a:ext>
                  </a:extLst>
                </a:gridCol>
                <a:gridCol w="576072">
                  <a:extLst>
                    <a:ext uri="{9D8B030D-6E8A-4147-A177-3AD203B41FA5}">
                      <a16:colId xmlns:a16="http://schemas.microsoft.com/office/drawing/2014/main" val="3106340603"/>
                    </a:ext>
                  </a:extLst>
                </a:gridCol>
                <a:gridCol w="576072">
                  <a:extLst>
                    <a:ext uri="{9D8B030D-6E8A-4147-A177-3AD203B41FA5}">
                      <a16:colId xmlns:a16="http://schemas.microsoft.com/office/drawing/2014/main" val="4039881232"/>
                    </a:ext>
                  </a:extLst>
                </a:gridCol>
                <a:gridCol w="576072">
                  <a:extLst>
                    <a:ext uri="{9D8B030D-6E8A-4147-A177-3AD203B41FA5}">
                      <a16:colId xmlns:a16="http://schemas.microsoft.com/office/drawing/2014/main" val="3292831468"/>
                    </a:ext>
                  </a:extLst>
                </a:gridCol>
                <a:gridCol w="576072">
                  <a:extLst>
                    <a:ext uri="{9D8B030D-6E8A-4147-A177-3AD203B41FA5}">
                      <a16:colId xmlns:a16="http://schemas.microsoft.com/office/drawing/2014/main" val="507018518"/>
                    </a:ext>
                  </a:extLst>
                </a:gridCol>
                <a:gridCol w="576072">
                  <a:extLst>
                    <a:ext uri="{9D8B030D-6E8A-4147-A177-3AD203B41FA5}">
                      <a16:colId xmlns:a16="http://schemas.microsoft.com/office/drawing/2014/main" val="3535594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874277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- 2026-09-18 16:48:04</a:t>
                      </a:r>
                      <a:r>
                        <a:rPr kumimoji="0" lang="en-US" sz="1000" b="0" i="0" u="none" strike="noStrike" kern="1200" cap="none" spc="0" normalizeH="0" baseline="0" noProof="0">
                          <a:ln>
                            <a:noFill/>
                          </a:ln>
                          <a:solidFill>
                            <a:prstClr val="black"/>
                          </a:solidFill>
                          <a:effectLst/>
                          <a:uLnTx/>
                          <a:uFillTx/>
                          <a:latin typeface="Calibri"/>
                          <a:ea typeface="+mn-ea"/>
                          <a:cs typeface="+mn-cs"/>
                        </a:rPr>
                        <a:t>
 Bringing the perfect movie snack tonight https://t.co/RgW9RFc6RJ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https://pbs.twimg.com/media/HSgbZqTXoAAgv-l.jpg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0.0226 %</a:t>
                      </a:r>
                    </a:p>
                  </a:txBody>
                  <a:tcPr/>
                </a:tc>
                <a:extLst>
                  <a:ext uri="{0D108BD9-81ED-4DB2-BD59-A6C34878D82A}">
                    <a16:rowId xmlns:a16="http://schemas.microsoft.com/office/drawing/2014/main" val="2020292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- 2026-09-17 14:23:06</a:t>
                      </a:r>
                      <a:r>
                        <a:rPr kumimoji="0" lang="en-US" sz="1000" b="0" i="0" u="none" strike="noStrike" kern="1200" cap="none" spc="0" normalizeH="0" baseline="0" noProof="0">
                          <a:ln>
                            <a:noFill/>
                          </a:ln>
                          <a:solidFill>
                            <a:prstClr val="black"/>
                          </a:solidFill>
                          <a:effectLst/>
                          <a:uLnTx/>
                          <a:uFillTx/>
                          <a:latin typeface="Calibri"/>
                          <a:ea typeface="+mn-ea"/>
                          <a:cs typeface="+mn-cs"/>
                        </a:rPr>
                        <a:t>
 How I enter the cinema this weekend https://t.co/ysuIgsHgcB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0.0271 %</a:t>
                      </a:r>
                    </a:p>
                  </a:txBody>
                  <a:tcPr/>
                </a:tc>
                <a:extLst>
                  <a:ext uri="{0D108BD9-81ED-4DB2-BD59-A6C34878D82A}">
                    <a16:rowId xmlns:a16="http://schemas.microsoft.com/office/drawing/2014/main" val="429383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- 2026-09-14 15:35:10</a:t>
                      </a:r>
                      <a:r>
                        <a:rPr kumimoji="0" lang="en-US" sz="1000" b="0" i="0" u="none" strike="noStrike" kern="1200" cap="none" spc="0" normalizeH="0" baseline="0" noProof="0">
                          <a:ln>
                            <a:noFill/>
                          </a:ln>
                          <a:solidFill>
                            <a:prstClr val="black"/>
                          </a:solidFill>
                          <a:effectLst/>
                          <a:uLnTx/>
                          <a:uFillTx/>
                          <a:latin typeface="Calibri"/>
                          <a:ea typeface="+mn-ea"/>
                          <a:cs typeface="+mn-cs"/>
                        </a:rPr>
                        <a:t>
 2 weeks since #gamescom2026 already 🥲
But just 49 days until @gamescomasia 😏 https://t.co/IgUEO4a4H4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https://pbs.twimg.com/media/HSLkT1IakAAggqx.jpg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gamescom asia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0.0229 %</a:t>
                      </a:r>
                    </a:p>
                  </a:txBody>
                  <a:tcPr/>
                </a:tc>
                <a:extLst>
                  <a:ext uri="{0D108BD9-81ED-4DB2-BD59-A6C34878D82A}">
                    <a16:rowId xmlns:a16="http://schemas.microsoft.com/office/drawing/2014/main" val="394211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- 2026-09-09 16:55:00</a:t>
                      </a:r>
                      <a:r>
                        <a:rPr kumimoji="0" lang="en-US" sz="1000" b="0" i="0" u="none" strike="noStrike" kern="1200" cap="none" spc="0" normalizeH="0" baseline="0" noProof="0">
                          <a:ln>
                            <a:noFill/>
                          </a:ln>
                          <a:solidFill>
                            <a:prstClr val="black"/>
                          </a:solidFill>
                          <a:effectLst/>
                          <a:uLnTx/>
                          <a:uFillTx/>
                          <a:latin typeface="Calibri"/>
                          <a:ea typeface="+mn-ea"/>
                          <a:cs typeface="+mn-cs"/>
                        </a:rPr>
                        <a:t>
 The cutest cutie patootie in the universe is baaaack! Kirby and the World Beyond, Spring 2027 on Nintendo Switch 2! 🌟 #NintedoDirect https://t.co/702V2jeKHK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https://pbs.twimg.com/media/HRyG-ISawAAzjN7.jpg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0.0278 %</a:t>
                      </a:r>
                    </a:p>
                  </a:txBody>
                  <a:tcPr/>
                </a:tc>
                <a:extLst>
                  <a:ext uri="{0D108BD9-81ED-4DB2-BD59-A6C34878D82A}">
                    <a16:rowId xmlns:a16="http://schemas.microsoft.com/office/drawing/2014/main" val="835884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- 2026-09-09 16:53:11</a:t>
                      </a:r>
                      <a:r>
                        <a:rPr kumimoji="0" lang="en-US" sz="1000" b="0" i="0" u="none" strike="noStrike" kern="1200" cap="none" spc="0" normalizeH="0" baseline="0" noProof="0">
                          <a:ln>
                            <a:noFill/>
                          </a:ln>
                          <a:solidFill>
                            <a:prstClr val="black"/>
                          </a:solidFill>
                          <a:effectLst/>
                          <a:uLnTx/>
                          <a:uFillTx/>
                          <a:latin typeface="Calibri"/>
                          <a:ea typeface="+mn-ea"/>
                          <a:cs typeface="+mn-cs"/>
                        </a:rPr>
                        <a:t>
 PERSONA 4 AND 6 ARE COMING TO SWITCH 2! 
+ A new trailer for Persona 6! #NintendoDirect https://t.co/Q0g8VHYuDf https://t.co/c509Hg4R2A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https://pbs.twimg.com/media/HRyG0coWgAADETX.jpg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0.0323 %</a:t>
                      </a:r>
                    </a:p>
                  </a:txBody>
                  <a:tcPr/>
                </a:tc>
                <a:extLst>
                  <a:ext uri="{0D108BD9-81ED-4DB2-BD59-A6C34878D82A}">
                    <a16:rowId xmlns:a16="http://schemas.microsoft.com/office/drawing/2014/main" val="660281659"/>
                  </a:ext>
                </a:extLst>
              </a:tr>
            </a:tbl>
          </a:graphicData>
        </a:graphic>
      </p:graphicFrame>
      <p:sp>
        <p:nvSpPr>
          <p:cNvPr id="4" name="Text Placeholder 3">
            <a:extLst>
              <a:ext uri="{FF2B5EF4-FFF2-40B4-BE49-F238E27FC236}">
                <a16:creationId xmlns:a16="http://schemas.microsoft.com/office/drawing/2014/main" id="{F3BFD9E6-8A23-4E88-AFC3-50CB4C24C688}"/>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7626019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4B593-33C6-4420-BB32-62FE3707F669}"/>
              </a:ext>
            </a:extLst>
          </p:cNvPr>
          <p:cNvSpPr>
            <a:spLocks noGrp="1"/>
          </p:cNvSpPr>
          <p:nvPr>
            <p:ph type="title"/>
          </p:nvPr>
        </p:nvSpPr>
        <p:spPr/>
        <p:txBody>
          <a:bodyPr/>
          <a:lstStyle/>
          <a:p>
            <a:r>
              <a:rPr lang="en-US"/>
              <a:t>Twitter Own and Retweeted Tweets Table | GAMESCOM - 4 of 7</a:t>
            </a:r>
          </a:p>
        </p:txBody>
      </p:sp>
      <p:graphicFrame>
        <p:nvGraphicFramePr>
          <p:cNvPr id="5" name="Table Placeholder 4">
            <a:extLst>
              <a:ext uri="{FF2B5EF4-FFF2-40B4-BE49-F238E27FC236}">
                <a16:creationId xmlns:a16="http://schemas.microsoft.com/office/drawing/2014/main" id="{1604627F-35EA-4288-A26E-74154E2CF67E}"/>
              </a:ext>
            </a:extLst>
          </p:cNvPr>
          <p:cNvGraphicFramePr>
            <a:graphicFrameLocks noGrp="1"/>
          </p:cNvGraphicFramePr>
          <p:nvPr>
            <p:ph type="tbl" sz="quarter" idx="13"/>
            <p:extLst>
              <p:ext uri="{D42A27DB-BD31-4B8C-83A1-F6EECF244321}">
                <p14:modId xmlns:p14="http://schemas.microsoft.com/office/powerpoint/2010/main" val="2342744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47214431"/>
                    </a:ext>
                  </a:extLst>
                </a:gridCol>
                <a:gridCol w="1234440">
                  <a:extLst>
                    <a:ext uri="{9D8B030D-6E8A-4147-A177-3AD203B41FA5}">
                      <a16:colId xmlns:a16="http://schemas.microsoft.com/office/drawing/2014/main" val="3152716568"/>
                    </a:ext>
                  </a:extLst>
                </a:gridCol>
                <a:gridCol w="576072">
                  <a:extLst>
                    <a:ext uri="{9D8B030D-6E8A-4147-A177-3AD203B41FA5}">
                      <a16:colId xmlns:a16="http://schemas.microsoft.com/office/drawing/2014/main" val="3624837363"/>
                    </a:ext>
                  </a:extLst>
                </a:gridCol>
                <a:gridCol w="576072">
                  <a:extLst>
                    <a:ext uri="{9D8B030D-6E8A-4147-A177-3AD203B41FA5}">
                      <a16:colId xmlns:a16="http://schemas.microsoft.com/office/drawing/2014/main" val="1225464133"/>
                    </a:ext>
                  </a:extLst>
                </a:gridCol>
                <a:gridCol w="576072">
                  <a:extLst>
                    <a:ext uri="{9D8B030D-6E8A-4147-A177-3AD203B41FA5}">
                      <a16:colId xmlns:a16="http://schemas.microsoft.com/office/drawing/2014/main" val="2262280442"/>
                    </a:ext>
                  </a:extLst>
                </a:gridCol>
                <a:gridCol w="576072">
                  <a:extLst>
                    <a:ext uri="{9D8B030D-6E8A-4147-A177-3AD203B41FA5}">
                      <a16:colId xmlns:a16="http://schemas.microsoft.com/office/drawing/2014/main" val="38717992"/>
                    </a:ext>
                  </a:extLst>
                </a:gridCol>
                <a:gridCol w="576072">
                  <a:extLst>
                    <a:ext uri="{9D8B030D-6E8A-4147-A177-3AD203B41FA5}">
                      <a16:colId xmlns:a16="http://schemas.microsoft.com/office/drawing/2014/main" val="2893863913"/>
                    </a:ext>
                  </a:extLst>
                </a:gridCol>
                <a:gridCol w="576072">
                  <a:extLst>
                    <a:ext uri="{9D8B030D-6E8A-4147-A177-3AD203B41FA5}">
                      <a16:colId xmlns:a16="http://schemas.microsoft.com/office/drawing/2014/main" val="4288806389"/>
                    </a:ext>
                  </a:extLst>
                </a:gridCol>
                <a:gridCol w="576072">
                  <a:extLst>
                    <a:ext uri="{9D8B030D-6E8A-4147-A177-3AD203B41FA5}">
                      <a16:colId xmlns:a16="http://schemas.microsoft.com/office/drawing/2014/main" val="2206181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671239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- 2026-09-09 16:42:19</a:t>
                      </a:r>
                      <a:r>
                        <a:rPr kumimoji="0" lang="en-US" sz="1000" b="0" i="0" u="none" strike="noStrike" kern="1200" cap="none" spc="0" normalizeH="0" baseline="0" noProof="0">
                          <a:ln>
                            <a:noFill/>
                          </a:ln>
                          <a:solidFill>
                            <a:prstClr val="black"/>
                          </a:solidFill>
                          <a:effectLst/>
                          <a:uLnTx/>
                          <a:uFillTx/>
                          <a:latin typeface="Calibri"/>
                          <a:ea typeface="+mn-ea"/>
                          <a:cs typeface="+mn-cs"/>
                        </a:rPr>
                        <a:t>
 Only one week left until we get our hands on Fire Emblem: Fortune's Weave! ⚔️ #NintendoDirect https://t.co/OgnPJ980bu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0.0114 %</a:t>
                      </a:r>
                    </a:p>
                  </a:txBody>
                  <a:tcPr/>
                </a:tc>
                <a:extLst>
                  <a:ext uri="{0D108BD9-81ED-4DB2-BD59-A6C34878D82A}">
                    <a16:rowId xmlns:a16="http://schemas.microsoft.com/office/drawing/2014/main" val="2948319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- 2026-09-09 16:34:14</a:t>
                      </a:r>
                      <a:r>
                        <a:rPr kumimoji="0" lang="en-US" sz="1000" b="0" i="0" u="none" strike="noStrike" kern="1200" cap="none" spc="0" normalizeH="0" baseline="0" noProof="0">
                          <a:ln>
                            <a:noFill/>
                          </a:ln>
                          <a:solidFill>
                            <a:prstClr val="black"/>
                          </a:solidFill>
                          <a:effectLst/>
                          <a:uLnTx/>
                          <a:uFillTx/>
                          <a:latin typeface="Calibri"/>
                          <a:ea typeface="+mn-ea"/>
                          <a:cs typeface="+mn-cs"/>
                        </a:rPr>
                        <a:t>
 Metroid fans, see you on January 28, 2027! Our best girl Samus is BACK! #NintendoDirect https://t.co/01x0gOEmCt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https://pbs.twimg.com/media/HRyB9iSa8AAQ4f5.jpg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0.0742 %</a:t>
                      </a:r>
                    </a:p>
                  </a:txBody>
                  <a:tcPr/>
                </a:tc>
                <a:extLst>
                  <a:ext uri="{0D108BD9-81ED-4DB2-BD59-A6C34878D82A}">
                    <a16:rowId xmlns:a16="http://schemas.microsoft.com/office/drawing/2014/main" val="2963123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- 2026-09-09 16:27:59</a:t>
                      </a:r>
                      <a:r>
                        <a:rPr kumimoji="0" lang="en-US" sz="1000" b="0" i="0" u="none" strike="noStrike" kern="1200" cap="none" spc="0" normalizeH="0" baseline="0" noProof="0">
                          <a:ln>
                            <a:noFill/>
                          </a:ln>
                          <a:solidFill>
                            <a:prstClr val="black"/>
                          </a:solidFill>
                          <a:effectLst/>
                          <a:uLnTx/>
                          <a:uFillTx/>
                          <a:latin typeface="Calibri"/>
                          <a:ea typeface="+mn-ea"/>
                          <a:cs typeface="+mn-cs"/>
                        </a:rPr>
                        <a:t>
 This is how it feels to get a new Professor Layton game #NintendoDirect https://t.co/B0ETaG5EnF https://t.co/D79NvOmUs9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https://pbs.twimg.com/media/HRyBH4lbUAAiXFO.jpg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0.0261 %</a:t>
                      </a:r>
                    </a:p>
                  </a:txBody>
                  <a:tcPr/>
                </a:tc>
                <a:extLst>
                  <a:ext uri="{0D108BD9-81ED-4DB2-BD59-A6C34878D82A}">
                    <a16:rowId xmlns:a16="http://schemas.microsoft.com/office/drawing/2014/main" val="3494037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- 2026-09-09 16:13:41</a:t>
                      </a:r>
                      <a:r>
                        <a:rPr kumimoji="0" lang="en-US" sz="1000" b="0" i="0" u="none" strike="noStrike" kern="1200" cap="none" spc="0" normalizeH="0" baseline="0" noProof="0">
                          <a:ln>
                            <a:noFill/>
                          </a:ln>
                          <a:solidFill>
                            <a:prstClr val="black"/>
                          </a:solidFill>
                          <a:effectLst/>
                          <a:uLnTx/>
                          <a:uFillTx/>
                          <a:latin typeface="Calibri"/>
                          <a:ea typeface="+mn-ea"/>
                          <a:cs typeface="+mn-cs"/>
                        </a:rPr>
                        <a:t>
 TAKE EVERYTHING. #NintendoDirect https://t.co/iqhLJzGrLK https://t.co/qavwBugCkj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https://pbs.twimg.com/media/HRx9sagaoAAvZ2C.jpg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0.0209 %</a:t>
                      </a:r>
                    </a:p>
                  </a:txBody>
                  <a:tcPr/>
                </a:tc>
                <a:extLst>
                  <a:ext uri="{0D108BD9-81ED-4DB2-BD59-A6C34878D82A}">
                    <a16:rowId xmlns:a16="http://schemas.microsoft.com/office/drawing/2014/main" val="2410787419"/>
                  </a:ext>
                </a:extLst>
              </a:tr>
            </a:tbl>
          </a:graphicData>
        </a:graphic>
      </p:graphicFrame>
      <p:sp>
        <p:nvSpPr>
          <p:cNvPr id="4" name="Text Placeholder 3">
            <a:extLst>
              <a:ext uri="{FF2B5EF4-FFF2-40B4-BE49-F238E27FC236}">
                <a16:creationId xmlns:a16="http://schemas.microsoft.com/office/drawing/2014/main" id="{9CAC31FF-4BD4-4EAA-85E4-A4FABF7BC940}"/>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2819072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AD7B9-DDB3-40AF-8D26-10F93F4E230C}"/>
              </a:ext>
            </a:extLst>
          </p:cNvPr>
          <p:cNvSpPr>
            <a:spLocks noGrp="1"/>
          </p:cNvSpPr>
          <p:nvPr>
            <p:ph type="title"/>
          </p:nvPr>
        </p:nvSpPr>
        <p:spPr/>
        <p:txBody>
          <a:bodyPr/>
          <a:lstStyle/>
          <a:p>
            <a:r>
              <a:rPr lang="en-US"/>
              <a:t>Twitter Own and Retweeted Tweets Table | GAMESCOM - 5 of 7</a:t>
            </a:r>
          </a:p>
        </p:txBody>
      </p:sp>
      <p:graphicFrame>
        <p:nvGraphicFramePr>
          <p:cNvPr id="5" name="Table Placeholder 4">
            <a:extLst>
              <a:ext uri="{FF2B5EF4-FFF2-40B4-BE49-F238E27FC236}">
                <a16:creationId xmlns:a16="http://schemas.microsoft.com/office/drawing/2014/main" id="{4988F6A1-FDB3-43D9-BD0C-C867E2B43B81}"/>
              </a:ext>
            </a:extLst>
          </p:cNvPr>
          <p:cNvGraphicFramePr>
            <a:graphicFrameLocks noGrp="1"/>
          </p:cNvGraphicFramePr>
          <p:nvPr>
            <p:ph type="tbl" sz="quarter" idx="13"/>
            <p:extLst>
              <p:ext uri="{D42A27DB-BD31-4B8C-83A1-F6EECF244321}">
                <p14:modId xmlns:p14="http://schemas.microsoft.com/office/powerpoint/2010/main" val="121442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79677745"/>
                    </a:ext>
                  </a:extLst>
                </a:gridCol>
                <a:gridCol w="1234440">
                  <a:extLst>
                    <a:ext uri="{9D8B030D-6E8A-4147-A177-3AD203B41FA5}">
                      <a16:colId xmlns:a16="http://schemas.microsoft.com/office/drawing/2014/main" val="244916392"/>
                    </a:ext>
                  </a:extLst>
                </a:gridCol>
                <a:gridCol w="576072">
                  <a:extLst>
                    <a:ext uri="{9D8B030D-6E8A-4147-A177-3AD203B41FA5}">
                      <a16:colId xmlns:a16="http://schemas.microsoft.com/office/drawing/2014/main" val="600445417"/>
                    </a:ext>
                  </a:extLst>
                </a:gridCol>
                <a:gridCol w="576072">
                  <a:extLst>
                    <a:ext uri="{9D8B030D-6E8A-4147-A177-3AD203B41FA5}">
                      <a16:colId xmlns:a16="http://schemas.microsoft.com/office/drawing/2014/main" val="459715132"/>
                    </a:ext>
                  </a:extLst>
                </a:gridCol>
                <a:gridCol w="576072">
                  <a:extLst>
                    <a:ext uri="{9D8B030D-6E8A-4147-A177-3AD203B41FA5}">
                      <a16:colId xmlns:a16="http://schemas.microsoft.com/office/drawing/2014/main" val="1787101732"/>
                    </a:ext>
                  </a:extLst>
                </a:gridCol>
                <a:gridCol w="576072">
                  <a:extLst>
                    <a:ext uri="{9D8B030D-6E8A-4147-A177-3AD203B41FA5}">
                      <a16:colId xmlns:a16="http://schemas.microsoft.com/office/drawing/2014/main" val="1452989599"/>
                    </a:ext>
                  </a:extLst>
                </a:gridCol>
                <a:gridCol w="576072">
                  <a:extLst>
                    <a:ext uri="{9D8B030D-6E8A-4147-A177-3AD203B41FA5}">
                      <a16:colId xmlns:a16="http://schemas.microsoft.com/office/drawing/2014/main" val="2832930927"/>
                    </a:ext>
                  </a:extLst>
                </a:gridCol>
                <a:gridCol w="576072">
                  <a:extLst>
                    <a:ext uri="{9D8B030D-6E8A-4147-A177-3AD203B41FA5}">
                      <a16:colId xmlns:a16="http://schemas.microsoft.com/office/drawing/2014/main" val="1231357694"/>
                    </a:ext>
                  </a:extLst>
                </a:gridCol>
                <a:gridCol w="576072">
                  <a:extLst>
                    <a:ext uri="{9D8B030D-6E8A-4147-A177-3AD203B41FA5}">
                      <a16:colId xmlns:a16="http://schemas.microsoft.com/office/drawing/2014/main" val="15310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859902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- 2026-09-09 16:11:19</a:t>
                      </a:r>
                      <a:r>
                        <a:rPr kumimoji="0" lang="en-US" sz="1000" b="0" i="0" u="none" strike="noStrike" kern="1200" cap="none" spc="0" normalizeH="0" baseline="0" noProof="0">
                          <a:ln>
                            <a:noFill/>
                          </a:ln>
                          <a:solidFill>
                            <a:prstClr val="black"/>
                          </a:solidFill>
                          <a:effectLst/>
                          <a:uLnTx/>
                          <a:uFillTx/>
                          <a:latin typeface="Calibri"/>
                          <a:ea typeface="+mn-ea"/>
                          <a:cs typeface="+mn-cs"/>
                        </a:rPr>
                        <a:t>
 Calling all hunters! Monster Hunter Wilds is coming to Switch 2 on December 4! ⚔️ 
Plus a new expansion in 2027! #NintendoDirect https://t.co/oJ8yEpyeEa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https://pbs.twimg.com/media/HRx8XdnXAAATbaf.jpg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0.0582 %</a:t>
                      </a:r>
                    </a:p>
                  </a:txBody>
                  <a:tcPr/>
                </a:tc>
                <a:extLst>
                  <a:ext uri="{0D108BD9-81ED-4DB2-BD59-A6C34878D82A}">
                    <a16:rowId xmlns:a16="http://schemas.microsoft.com/office/drawing/2014/main" val="3564262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- 2026-09-09 15:55:23</a:t>
                      </a:r>
                      <a:r>
                        <a:rPr kumimoji="0" lang="en-US" sz="1000" b="0" i="0" u="none" strike="noStrike" kern="1200" cap="none" spc="0" normalizeH="0" baseline="0" noProof="0">
                          <a:ln>
                            <a:noFill/>
                          </a:ln>
                          <a:solidFill>
                            <a:prstClr val="black"/>
                          </a:solidFill>
                          <a:effectLst/>
                          <a:uLnTx/>
                          <a:uFillTx/>
                          <a:latin typeface="Calibri"/>
                          <a:ea typeface="+mn-ea"/>
                          <a:cs typeface="+mn-cs"/>
                        </a:rPr>
                        <a:t>
 HERE WE GO (again)! 🍄 What's your dream announcement for this #NintendoDirect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0.0160 %</a:t>
                      </a:r>
                    </a:p>
                  </a:txBody>
                  <a:tcPr/>
                </a:tc>
                <a:extLst>
                  <a:ext uri="{0D108BD9-81ED-4DB2-BD59-A6C34878D82A}">
                    <a16:rowId xmlns:a16="http://schemas.microsoft.com/office/drawing/2014/main" val="1212382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- 2026-09-08 17:10:00</a:t>
                      </a:r>
                      <a:r>
                        <a:rPr kumimoji="0" lang="en-US" sz="1000" b="0" i="0" u="none" strike="noStrike" kern="1200" cap="none" spc="0" normalizeH="0" baseline="0" noProof="0">
                          <a:ln>
                            <a:noFill/>
                          </a:ln>
                          <a:solidFill>
                            <a:prstClr val="black"/>
                          </a:solidFill>
                          <a:effectLst/>
                          <a:uLnTx/>
                          <a:uFillTx/>
                          <a:latin typeface="Calibri"/>
                          <a:ea typeface="+mn-ea"/>
                          <a:cs typeface="+mn-cs"/>
                        </a:rPr>
                        <a:t>
 Not to call out this one specific gamescom staff member who dropped The Legend of Zelda: Ocarina of Time as a kid because it was too hard and spent all their time fishing with Link instead 🎣
They just invented Animal Crossing. #NintendoDirect https://t.co/xg3TN2e3W5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https://pbs.twimg.com/media/HRs_ao9XwAAWxBq.png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0.0190 %</a:t>
                      </a:r>
                    </a:p>
                  </a:txBody>
                  <a:tcPr/>
                </a:tc>
                <a:extLst>
                  <a:ext uri="{0D108BD9-81ED-4DB2-BD59-A6C34878D82A}">
                    <a16:rowId xmlns:a16="http://schemas.microsoft.com/office/drawing/2014/main" val="41316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- 2026-09-08 16:56:57</a:t>
                      </a:r>
                      <a:r>
                        <a:rPr kumimoji="0" lang="en-US" sz="1000" b="0" i="0" u="none" strike="noStrike" kern="1200" cap="none" spc="0" normalizeH="0" baseline="0" noProof="0">
                          <a:ln>
                            <a:noFill/>
                          </a:ln>
                          <a:solidFill>
                            <a:prstClr val="black"/>
                          </a:solidFill>
                          <a:effectLst/>
                          <a:uLnTx/>
                          <a:uFillTx/>
                          <a:latin typeface="Calibri"/>
                          <a:ea typeface="+mn-ea"/>
                          <a:cs typeface="+mn-cs"/>
                        </a:rPr>
                        <a:t>
 On my way to buy a new Nintendo Switch 2, let's go Epona! 🐎 #NintendoDirect https://t.co/FEIZDtW4TL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https://pbs.twimg.com/media/HRs9kuRWMAAhR73.jpg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0.0330 %</a:t>
                      </a:r>
                    </a:p>
                  </a:txBody>
                  <a:tcPr/>
                </a:tc>
                <a:extLst>
                  <a:ext uri="{0D108BD9-81ED-4DB2-BD59-A6C34878D82A}">
                    <a16:rowId xmlns:a16="http://schemas.microsoft.com/office/drawing/2014/main" val="2279638831"/>
                  </a:ext>
                </a:extLst>
              </a:tr>
            </a:tbl>
          </a:graphicData>
        </a:graphic>
      </p:graphicFrame>
      <p:sp>
        <p:nvSpPr>
          <p:cNvPr id="4" name="Text Placeholder 3">
            <a:extLst>
              <a:ext uri="{FF2B5EF4-FFF2-40B4-BE49-F238E27FC236}">
                <a16:creationId xmlns:a16="http://schemas.microsoft.com/office/drawing/2014/main" id="{07503961-BE4D-4DE6-89A2-A3BF7148D382}"/>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6154312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BF247-C063-463F-90C2-792E811AB291}"/>
              </a:ext>
            </a:extLst>
          </p:cNvPr>
          <p:cNvSpPr>
            <a:spLocks noGrp="1"/>
          </p:cNvSpPr>
          <p:nvPr>
            <p:ph type="title"/>
          </p:nvPr>
        </p:nvSpPr>
        <p:spPr/>
        <p:txBody>
          <a:bodyPr/>
          <a:lstStyle/>
          <a:p>
            <a:r>
              <a:rPr lang="en-US"/>
              <a:t>Twitter Own and Retweeted Tweets Table | GAMESCOM - 6 of 7</a:t>
            </a:r>
          </a:p>
        </p:txBody>
      </p:sp>
      <p:graphicFrame>
        <p:nvGraphicFramePr>
          <p:cNvPr id="5" name="Table Placeholder 4">
            <a:extLst>
              <a:ext uri="{FF2B5EF4-FFF2-40B4-BE49-F238E27FC236}">
                <a16:creationId xmlns:a16="http://schemas.microsoft.com/office/drawing/2014/main" id="{41FC6BF9-03DD-4B23-A1EF-D32F5180EAF8}"/>
              </a:ext>
            </a:extLst>
          </p:cNvPr>
          <p:cNvGraphicFramePr>
            <a:graphicFrameLocks noGrp="1"/>
          </p:cNvGraphicFramePr>
          <p:nvPr>
            <p:ph type="tbl" sz="quarter" idx="13"/>
            <p:extLst>
              <p:ext uri="{D42A27DB-BD31-4B8C-83A1-F6EECF244321}">
                <p14:modId xmlns:p14="http://schemas.microsoft.com/office/powerpoint/2010/main" val="2300789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70503610"/>
                    </a:ext>
                  </a:extLst>
                </a:gridCol>
                <a:gridCol w="1234440">
                  <a:extLst>
                    <a:ext uri="{9D8B030D-6E8A-4147-A177-3AD203B41FA5}">
                      <a16:colId xmlns:a16="http://schemas.microsoft.com/office/drawing/2014/main" val="3572263268"/>
                    </a:ext>
                  </a:extLst>
                </a:gridCol>
                <a:gridCol w="576072">
                  <a:extLst>
                    <a:ext uri="{9D8B030D-6E8A-4147-A177-3AD203B41FA5}">
                      <a16:colId xmlns:a16="http://schemas.microsoft.com/office/drawing/2014/main" val="147159734"/>
                    </a:ext>
                  </a:extLst>
                </a:gridCol>
                <a:gridCol w="576072">
                  <a:extLst>
                    <a:ext uri="{9D8B030D-6E8A-4147-A177-3AD203B41FA5}">
                      <a16:colId xmlns:a16="http://schemas.microsoft.com/office/drawing/2014/main" val="13528559"/>
                    </a:ext>
                  </a:extLst>
                </a:gridCol>
                <a:gridCol w="576072">
                  <a:extLst>
                    <a:ext uri="{9D8B030D-6E8A-4147-A177-3AD203B41FA5}">
                      <a16:colId xmlns:a16="http://schemas.microsoft.com/office/drawing/2014/main" val="2092352688"/>
                    </a:ext>
                  </a:extLst>
                </a:gridCol>
                <a:gridCol w="576072">
                  <a:extLst>
                    <a:ext uri="{9D8B030D-6E8A-4147-A177-3AD203B41FA5}">
                      <a16:colId xmlns:a16="http://schemas.microsoft.com/office/drawing/2014/main" val="1161343486"/>
                    </a:ext>
                  </a:extLst>
                </a:gridCol>
                <a:gridCol w="576072">
                  <a:extLst>
                    <a:ext uri="{9D8B030D-6E8A-4147-A177-3AD203B41FA5}">
                      <a16:colId xmlns:a16="http://schemas.microsoft.com/office/drawing/2014/main" val="496900834"/>
                    </a:ext>
                  </a:extLst>
                </a:gridCol>
                <a:gridCol w="576072">
                  <a:extLst>
                    <a:ext uri="{9D8B030D-6E8A-4147-A177-3AD203B41FA5}">
                      <a16:colId xmlns:a16="http://schemas.microsoft.com/office/drawing/2014/main" val="647509772"/>
                    </a:ext>
                  </a:extLst>
                </a:gridCol>
                <a:gridCol w="576072">
                  <a:extLst>
                    <a:ext uri="{9D8B030D-6E8A-4147-A177-3AD203B41FA5}">
                      <a16:colId xmlns:a16="http://schemas.microsoft.com/office/drawing/2014/main" val="2305214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276360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- 2026-09-08 16:50:23</a:t>
                      </a:r>
                      <a:r>
                        <a:rPr kumimoji="0" lang="en-US" sz="1000" b="0" i="0" u="none" strike="noStrike" kern="1200" cap="none" spc="0" normalizeH="0" baseline="0" noProof="0">
                          <a:ln>
                            <a:noFill/>
                          </a:ln>
                          <a:solidFill>
                            <a:prstClr val="black"/>
                          </a:solidFill>
                          <a:effectLst/>
                          <a:uLnTx/>
                          <a:uFillTx/>
                          <a:latin typeface="Calibri"/>
                          <a:ea typeface="+mn-ea"/>
                          <a:cs typeface="+mn-cs"/>
                        </a:rPr>
                        <a:t>
 Zelda: Ocarina of Time on Switch 2 looks absolutely straight out of a fairy tale! 🧚‍♀️
What do you think about the new design? #NintendoDirect https://t.co/6YivXGw7tc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0.0255 %</a:t>
                      </a:r>
                    </a:p>
                  </a:txBody>
                  <a:tcPr/>
                </a:tc>
                <a:extLst>
                  <a:ext uri="{0D108BD9-81ED-4DB2-BD59-A6C34878D82A}">
                    <a16:rowId xmlns:a16="http://schemas.microsoft.com/office/drawing/2014/main" val="3259154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- 2026-09-08 16:31:03</a:t>
                      </a:r>
                      <a:r>
                        <a:rPr kumimoji="0" lang="en-US" sz="1000" b="0" i="0" u="none" strike="noStrike" kern="1200" cap="none" spc="0" normalizeH="0" baseline="0" noProof="0">
                          <a:ln>
                            <a:noFill/>
                          </a:ln>
                          <a:solidFill>
                            <a:prstClr val="black"/>
                          </a:solidFill>
                          <a:effectLst/>
                          <a:uLnTx/>
                          <a:uFillTx/>
                          <a:latin typeface="Calibri"/>
                          <a:ea typeface="+mn-ea"/>
                          <a:cs typeface="+mn-cs"/>
                        </a:rPr>
                        <a:t>
 DAY ONE.
Zelda: Ocarina of Time is coming to Switch 2 on November 5th, 2026! It's so close! 🧚‍♀️⚔️ #NintendoDirect https://t.co/Dde7Z3I8PN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https://pbs.twimg.com/media/HRs3gF8akAA6aUa.jpg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0.0719 %</a:t>
                      </a:r>
                    </a:p>
                  </a:txBody>
                  <a:tcPr/>
                </a:tc>
                <a:extLst>
                  <a:ext uri="{0D108BD9-81ED-4DB2-BD59-A6C34878D82A}">
                    <a16:rowId xmlns:a16="http://schemas.microsoft.com/office/drawing/2014/main" val="3513920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- 2026-09-08 16:13:50</a:t>
                      </a:r>
                      <a:r>
                        <a:rPr kumimoji="0" lang="en-US" sz="1000" b="0" i="0" u="none" strike="noStrike" kern="1200" cap="none" spc="0" normalizeH="0" baseline="0" noProof="0">
                          <a:ln>
                            <a:noFill/>
                          </a:ln>
                          <a:solidFill>
                            <a:prstClr val="black"/>
                          </a:solidFill>
                          <a:effectLst/>
                          <a:uLnTx/>
                          <a:uFillTx/>
                          <a:latin typeface="Calibri"/>
                          <a:ea typeface="+mn-ea"/>
                          <a:cs typeface="+mn-cs"/>
                        </a:rPr>
                        <a:t>
 Raise your Ocarina! The Zelda 40th Anniversary Concert is going on a World Tour! 🎼🗡️ #NintendoDirect https://t.co/fCYxV57mnx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https://pbs.twimg.com/media/HRs0BIkWoAI715M.jpg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0.0604 %</a:t>
                      </a:r>
                    </a:p>
                  </a:txBody>
                  <a:tcPr/>
                </a:tc>
                <a:extLst>
                  <a:ext uri="{0D108BD9-81ED-4DB2-BD59-A6C34878D82A}">
                    <a16:rowId xmlns:a16="http://schemas.microsoft.com/office/drawing/2014/main" val="387777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- 2026-09-08 16:09:23</a:t>
                      </a:r>
                      <a:r>
                        <a:rPr kumimoji="0" lang="en-US" sz="1000" b="0" i="0" u="none" strike="noStrike" kern="1200" cap="none" spc="0" normalizeH="0" baseline="0" noProof="0">
                          <a:ln>
                            <a:noFill/>
                          </a:ln>
                          <a:solidFill>
                            <a:prstClr val="black"/>
                          </a:solidFill>
                          <a:effectLst/>
                          <a:uLnTx/>
                          <a:uFillTx/>
                          <a:latin typeface="Calibri"/>
                          <a:ea typeface="+mn-ea"/>
                          <a:cs typeface="+mn-cs"/>
                        </a:rPr>
                        <a:t>
 ZELDA FANS WAKE UP!
The Legend of Zelda live-action movie is officially coming on April 30, 2027! 🗡️🛡️ #NintendoDirect https://t.co/QVJUMpZYqH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https://pbs.twimg.com/media/HRsyvsyasAAL-Jw.jpg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0.0588 %</a:t>
                      </a:r>
                    </a:p>
                  </a:txBody>
                  <a:tcPr/>
                </a:tc>
                <a:extLst>
                  <a:ext uri="{0D108BD9-81ED-4DB2-BD59-A6C34878D82A}">
                    <a16:rowId xmlns:a16="http://schemas.microsoft.com/office/drawing/2014/main" val="2945462205"/>
                  </a:ext>
                </a:extLst>
              </a:tr>
            </a:tbl>
          </a:graphicData>
        </a:graphic>
      </p:graphicFrame>
      <p:sp>
        <p:nvSpPr>
          <p:cNvPr id="4" name="Text Placeholder 3">
            <a:extLst>
              <a:ext uri="{FF2B5EF4-FFF2-40B4-BE49-F238E27FC236}">
                <a16:creationId xmlns:a16="http://schemas.microsoft.com/office/drawing/2014/main" id="{9F3BCB60-4D8A-4C42-92BB-2A6B1B7B6B2D}"/>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3260929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BCDBA-9947-45DD-9E08-1EAF203B1AC4}"/>
              </a:ext>
            </a:extLst>
          </p:cNvPr>
          <p:cNvSpPr>
            <a:spLocks noGrp="1"/>
          </p:cNvSpPr>
          <p:nvPr>
            <p:ph type="title"/>
          </p:nvPr>
        </p:nvSpPr>
        <p:spPr/>
        <p:txBody>
          <a:bodyPr/>
          <a:lstStyle/>
          <a:p>
            <a:r>
              <a:rPr lang="en-US"/>
              <a:t>Twitter Own and Retweeted Tweets Table | GAMESCOM - 7 of 7</a:t>
            </a:r>
          </a:p>
        </p:txBody>
      </p:sp>
      <p:graphicFrame>
        <p:nvGraphicFramePr>
          <p:cNvPr id="5" name="Table Placeholder 4">
            <a:extLst>
              <a:ext uri="{FF2B5EF4-FFF2-40B4-BE49-F238E27FC236}">
                <a16:creationId xmlns:a16="http://schemas.microsoft.com/office/drawing/2014/main" id="{AA705C92-146B-4C61-A071-60505EA1C057}"/>
              </a:ext>
            </a:extLst>
          </p:cNvPr>
          <p:cNvGraphicFramePr>
            <a:graphicFrameLocks noGrp="1"/>
          </p:cNvGraphicFramePr>
          <p:nvPr>
            <p:ph type="tbl" sz="quarter" idx="13"/>
            <p:extLst>
              <p:ext uri="{D42A27DB-BD31-4B8C-83A1-F6EECF244321}">
                <p14:modId xmlns:p14="http://schemas.microsoft.com/office/powerpoint/2010/main" val="3491938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16380054"/>
                    </a:ext>
                  </a:extLst>
                </a:gridCol>
                <a:gridCol w="1234440">
                  <a:extLst>
                    <a:ext uri="{9D8B030D-6E8A-4147-A177-3AD203B41FA5}">
                      <a16:colId xmlns:a16="http://schemas.microsoft.com/office/drawing/2014/main" val="2245760347"/>
                    </a:ext>
                  </a:extLst>
                </a:gridCol>
                <a:gridCol w="576072">
                  <a:extLst>
                    <a:ext uri="{9D8B030D-6E8A-4147-A177-3AD203B41FA5}">
                      <a16:colId xmlns:a16="http://schemas.microsoft.com/office/drawing/2014/main" val="3972849744"/>
                    </a:ext>
                  </a:extLst>
                </a:gridCol>
                <a:gridCol w="576072">
                  <a:extLst>
                    <a:ext uri="{9D8B030D-6E8A-4147-A177-3AD203B41FA5}">
                      <a16:colId xmlns:a16="http://schemas.microsoft.com/office/drawing/2014/main" val="2914075552"/>
                    </a:ext>
                  </a:extLst>
                </a:gridCol>
                <a:gridCol w="576072">
                  <a:extLst>
                    <a:ext uri="{9D8B030D-6E8A-4147-A177-3AD203B41FA5}">
                      <a16:colId xmlns:a16="http://schemas.microsoft.com/office/drawing/2014/main" val="3516333893"/>
                    </a:ext>
                  </a:extLst>
                </a:gridCol>
                <a:gridCol w="576072">
                  <a:extLst>
                    <a:ext uri="{9D8B030D-6E8A-4147-A177-3AD203B41FA5}">
                      <a16:colId xmlns:a16="http://schemas.microsoft.com/office/drawing/2014/main" val="636581595"/>
                    </a:ext>
                  </a:extLst>
                </a:gridCol>
                <a:gridCol w="576072">
                  <a:extLst>
                    <a:ext uri="{9D8B030D-6E8A-4147-A177-3AD203B41FA5}">
                      <a16:colId xmlns:a16="http://schemas.microsoft.com/office/drawing/2014/main" val="334369743"/>
                    </a:ext>
                  </a:extLst>
                </a:gridCol>
                <a:gridCol w="576072">
                  <a:extLst>
                    <a:ext uri="{9D8B030D-6E8A-4147-A177-3AD203B41FA5}">
                      <a16:colId xmlns:a16="http://schemas.microsoft.com/office/drawing/2014/main" val="2603398924"/>
                    </a:ext>
                  </a:extLst>
                </a:gridCol>
                <a:gridCol w="576072">
                  <a:extLst>
                    <a:ext uri="{9D8B030D-6E8A-4147-A177-3AD203B41FA5}">
                      <a16:colId xmlns:a16="http://schemas.microsoft.com/office/drawing/2014/main" val="1337103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582167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- 2026-09-08 16:00:18</a:t>
                      </a:r>
                      <a:r>
                        <a:rPr kumimoji="0" lang="en-US" sz="1000" b="0" i="0" u="none" strike="noStrike" kern="1200" cap="none" spc="0" normalizeH="0" baseline="0" noProof="0">
                          <a:ln>
                            <a:noFill/>
                          </a:ln>
                          <a:solidFill>
                            <a:prstClr val="black"/>
                          </a:solidFill>
                          <a:effectLst/>
                          <a:uLnTx/>
                          <a:uFillTx/>
                          <a:latin typeface="Calibri"/>
                          <a:ea typeface="+mn-ea"/>
                          <a:cs typeface="+mn-cs"/>
                        </a:rPr>
                        <a:t>
 Hey! Link! Listen! The Legend of Zelda 40th Anniversary Direct is starting... NOW! #NintendoDirect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0.0137 %</a:t>
                      </a:r>
                    </a:p>
                  </a:txBody>
                  <a:tcPr/>
                </a:tc>
                <a:extLst>
                  <a:ext uri="{0D108BD9-81ED-4DB2-BD59-A6C34878D82A}">
                    <a16:rowId xmlns:a16="http://schemas.microsoft.com/office/drawing/2014/main" val="125694314"/>
                  </a:ext>
                </a:extLst>
              </a:tr>
            </a:tbl>
          </a:graphicData>
        </a:graphic>
      </p:graphicFrame>
      <p:sp>
        <p:nvSpPr>
          <p:cNvPr id="4" name="Text Placeholder 3">
            <a:extLst>
              <a:ext uri="{FF2B5EF4-FFF2-40B4-BE49-F238E27FC236}">
                <a16:creationId xmlns:a16="http://schemas.microsoft.com/office/drawing/2014/main" id="{5D0361FC-D699-407C-91F2-9C901812DCE1}"/>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3676571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DBC47-2AAE-4E53-9A62-0668CBE89EB3}"/>
              </a:ext>
            </a:extLst>
          </p:cNvPr>
          <p:cNvSpPr>
            <a:spLocks noGrp="1"/>
          </p:cNvSpPr>
          <p:nvPr>
            <p:ph type="title"/>
          </p:nvPr>
        </p:nvSpPr>
        <p:spPr/>
        <p:txBody>
          <a:bodyPr/>
          <a:lstStyle/>
          <a:p>
            <a:r>
              <a:rPr lang="en-US"/>
              <a:t>LinkedIn Posts Table | GAMESCOM</a:t>
            </a:r>
          </a:p>
        </p:txBody>
      </p:sp>
      <p:graphicFrame>
        <p:nvGraphicFramePr>
          <p:cNvPr id="5" name="Table Placeholder 4">
            <a:extLst>
              <a:ext uri="{FF2B5EF4-FFF2-40B4-BE49-F238E27FC236}">
                <a16:creationId xmlns:a16="http://schemas.microsoft.com/office/drawing/2014/main" id="{BFE181EE-52EE-4C70-A57F-F31DE8FC6FE3}"/>
              </a:ext>
            </a:extLst>
          </p:cNvPr>
          <p:cNvGraphicFramePr>
            <a:graphicFrameLocks noGrp="1"/>
          </p:cNvGraphicFramePr>
          <p:nvPr>
            <p:ph type="tbl" sz="quarter" idx="13"/>
            <p:extLst>
              <p:ext uri="{D42A27DB-BD31-4B8C-83A1-F6EECF244321}">
                <p14:modId xmlns:p14="http://schemas.microsoft.com/office/powerpoint/2010/main" val="4212747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16945221"/>
                    </a:ext>
                  </a:extLst>
                </a:gridCol>
                <a:gridCol w="740664">
                  <a:extLst>
                    <a:ext uri="{9D8B030D-6E8A-4147-A177-3AD203B41FA5}">
                      <a16:colId xmlns:a16="http://schemas.microsoft.com/office/drawing/2014/main" val="2153595533"/>
                    </a:ext>
                  </a:extLst>
                </a:gridCol>
                <a:gridCol w="1399032">
                  <a:extLst>
                    <a:ext uri="{9D8B030D-6E8A-4147-A177-3AD203B41FA5}">
                      <a16:colId xmlns:a16="http://schemas.microsoft.com/office/drawing/2014/main" val="3796402910"/>
                    </a:ext>
                  </a:extLst>
                </a:gridCol>
                <a:gridCol w="493776">
                  <a:extLst>
                    <a:ext uri="{9D8B030D-6E8A-4147-A177-3AD203B41FA5}">
                      <a16:colId xmlns:a16="http://schemas.microsoft.com/office/drawing/2014/main" val="734557276"/>
                    </a:ext>
                  </a:extLst>
                </a:gridCol>
                <a:gridCol w="493776">
                  <a:extLst>
                    <a:ext uri="{9D8B030D-6E8A-4147-A177-3AD203B41FA5}">
                      <a16:colId xmlns:a16="http://schemas.microsoft.com/office/drawing/2014/main" val="2880871262"/>
                    </a:ext>
                  </a:extLst>
                </a:gridCol>
                <a:gridCol w="493776">
                  <a:extLst>
                    <a:ext uri="{9D8B030D-6E8A-4147-A177-3AD203B41FA5}">
                      <a16:colId xmlns:a16="http://schemas.microsoft.com/office/drawing/2014/main" val="4063572943"/>
                    </a:ext>
                  </a:extLst>
                </a:gridCol>
                <a:gridCol w="493776">
                  <a:extLst>
                    <a:ext uri="{9D8B030D-6E8A-4147-A177-3AD203B41FA5}">
                      <a16:colId xmlns:a16="http://schemas.microsoft.com/office/drawing/2014/main" val="3325768485"/>
                    </a:ext>
                  </a:extLst>
                </a:gridCol>
                <a:gridCol w="493776">
                  <a:extLst>
                    <a:ext uri="{9D8B030D-6E8A-4147-A177-3AD203B41FA5}">
                      <a16:colId xmlns:a16="http://schemas.microsoft.com/office/drawing/2014/main" val="1236063763"/>
                    </a:ext>
                  </a:extLst>
                </a:gridCol>
                <a:gridCol w="493776">
                  <a:extLst>
                    <a:ext uri="{9D8B030D-6E8A-4147-A177-3AD203B41FA5}">
                      <a16:colId xmlns:a16="http://schemas.microsoft.com/office/drawing/2014/main" val="4261835714"/>
                    </a:ext>
                  </a:extLst>
                </a:gridCol>
                <a:gridCol w="493776">
                  <a:extLst>
                    <a:ext uri="{9D8B030D-6E8A-4147-A177-3AD203B41FA5}">
                      <a16:colId xmlns:a16="http://schemas.microsoft.com/office/drawing/2014/main" val="1426917852"/>
                    </a:ext>
                  </a:extLst>
                </a:gridCol>
                <a:gridCol w="493776">
                  <a:extLst>
                    <a:ext uri="{9D8B030D-6E8A-4147-A177-3AD203B41FA5}">
                      <a16:colId xmlns:a16="http://schemas.microsoft.com/office/drawing/2014/main" val="2461000736"/>
                    </a:ext>
                  </a:extLst>
                </a:gridCol>
                <a:gridCol w="493776">
                  <a:extLst>
                    <a:ext uri="{9D8B030D-6E8A-4147-A177-3AD203B41FA5}">
                      <a16:colId xmlns:a16="http://schemas.microsoft.com/office/drawing/2014/main" val="3794883505"/>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Tags</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1123237388"/>
                  </a:ext>
                </a:extLst>
              </a:tr>
              <a:tr h="370840">
                <a:tc>
                  <a:txBody>
                    <a:bodyPr/>
                    <a:lstStyle/>
                    <a:p>
                      <a:r>
                        <a:rPr lang="en-US" sz="1000"/>
                        <a:t>09/28/2026 12:13:38</a:t>
                      </a:r>
                    </a:p>
                  </a:txBody>
                  <a:tcPr/>
                </a:tc>
                <a:tc>
                  <a:txBody>
                    <a:bodyPr/>
                    <a:lstStyle/>
                    <a:p>
                      <a:r>
                        <a:rPr lang="en-US" sz="1000"/>
                        <a:t>09/28/2026 12:13:38</a:t>
                      </a:r>
                    </a:p>
                  </a:txBody>
                  <a:tcPr/>
                </a:tc>
                <a:tc>
                  <a:txBody>
                    <a:bodyPr/>
                    <a:lstStyle/>
                    <a:p>
                      <a:endParaRPr lang="en-US" sz="1000"/>
                    </a:p>
                  </a:txBody>
                  <a:tcPr/>
                </a:tc>
                <a:tc>
                  <a:txBody>
                    <a:bodyPr/>
                    <a:lstStyle/>
                    <a:p>
                      <a:r>
                        <a:rPr lang="en-US" sz="1000"/>
                        <a:t>Video</a:t>
                      </a:r>
                    </a:p>
                  </a:txBody>
                  <a:tcPr/>
                </a:tc>
                <a:tc>
                  <a:txBody>
                    <a:bodyPr/>
                    <a:lstStyle/>
                    <a:p>
                      <a:r>
                        <a:rPr lang="en-US" sz="1000"/>
                        <a:t>12</a:t>
                      </a:r>
                    </a:p>
                  </a:txBody>
                  <a:tcPr/>
                </a:tc>
                <a:tc>
                  <a:txBody>
                    <a:bodyPr/>
                    <a:lstStyle/>
                    <a:p>
                      <a:r>
                        <a:rPr lang="en-US" sz="1000"/>
                        <a:t>0</a:t>
                      </a:r>
                    </a:p>
                  </a:txBody>
                  <a:tcPr/>
                </a:tc>
                <a:tc>
                  <a:txBody>
                    <a:bodyPr/>
                    <a:lstStyle/>
                    <a:p>
                      <a:r>
                        <a:rPr lang="en-US" sz="1000"/>
                        <a:t>2</a:t>
                      </a:r>
                    </a:p>
                  </a:txBody>
                  <a:tcPr/>
                </a:tc>
                <a:tc>
                  <a:txBody>
                    <a:bodyPr/>
                    <a:lstStyle/>
                    <a:p>
                      <a:r>
                        <a:rPr lang="en-US" sz="1000"/>
                        <a:t>13</a:t>
                      </a:r>
                    </a:p>
                  </a:txBody>
                  <a:tcPr/>
                </a:tc>
                <a:tc>
                  <a:txBody>
                    <a:bodyPr/>
                    <a:lstStyle/>
                    <a:p>
                      <a:r>
                        <a:rPr lang="en-US" sz="1000"/>
                        <a:t>2.22 %</a:t>
                      </a:r>
                    </a:p>
                  </a:txBody>
                  <a:tcPr/>
                </a:tc>
                <a:tc>
                  <a:txBody>
                    <a:bodyPr/>
                    <a:lstStyle/>
                    <a:p>
                      <a:r>
                        <a:rPr lang="en-US" sz="1000"/>
                        <a:t>1216</a:t>
                      </a:r>
                    </a:p>
                  </a:txBody>
                  <a:tcPr/>
                </a:tc>
                <a:tc>
                  <a:txBody>
                    <a:bodyPr/>
                    <a:lstStyle/>
                    <a:p>
                      <a:r>
                        <a:rPr lang="en-US" sz="1000"/>
                        <a:t>803</a:t>
                      </a:r>
                    </a:p>
                  </a:txBody>
                  <a:tcPr/>
                </a:tc>
                <a:tc>
                  <a:txBody>
                    <a:bodyPr/>
                    <a:lstStyle/>
                    <a:p>
                      <a:r>
                        <a:rPr lang="en-US" sz="1000"/>
                        <a:t>511</a:t>
                      </a:r>
                    </a:p>
                  </a:txBody>
                  <a:tcPr/>
                </a:tc>
                <a:extLst>
                  <a:ext uri="{0D108BD9-81ED-4DB2-BD59-A6C34878D82A}">
                    <a16:rowId xmlns:a16="http://schemas.microsoft.com/office/drawing/2014/main" val="2309013180"/>
                  </a:ext>
                </a:extLst>
              </a:tr>
              <a:tr h="370840">
                <a:tc>
                  <a:txBody>
                    <a:bodyPr/>
                    <a:lstStyle/>
                    <a:p>
                      <a:r>
                        <a:rPr lang="en-US" sz="1000"/>
                        <a:t>09/24/2026 16:09:18</a:t>
                      </a:r>
                    </a:p>
                  </a:txBody>
                  <a:tcPr/>
                </a:tc>
                <a:tc>
                  <a:txBody>
                    <a:bodyPr/>
                    <a:lstStyle/>
                    <a:p>
                      <a:r>
                        <a:rPr lang="en-US" sz="1000"/>
                        <a:t>09/24/2026 16:09:18</a:t>
                      </a:r>
                    </a:p>
                  </a:txBody>
                  <a:tcPr/>
                </a:tc>
                <a:tc>
                  <a:txBody>
                    <a:bodyPr/>
                    <a:lstStyle/>
                    <a:p>
                      <a:endParaRPr lang="en-US" sz="1000"/>
                    </a:p>
                  </a:txBody>
                  <a:tcPr/>
                </a:tc>
                <a:tc>
                  <a:txBody>
                    <a:bodyPr/>
                    <a:lstStyle/>
                    <a:p>
                      <a:r>
                        <a:rPr lang="en-US" sz="1000"/>
                        <a:t>Image</a:t>
                      </a:r>
                    </a:p>
                  </a:txBody>
                  <a:tcPr/>
                </a:tc>
                <a:tc>
                  <a:txBody>
                    <a:bodyPr/>
                    <a:lstStyle/>
                    <a:p>
                      <a:r>
                        <a:rPr lang="en-US" sz="1000"/>
                        <a:t>41</a:t>
                      </a:r>
                    </a:p>
                  </a:txBody>
                  <a:tcPr/>
                </a:tc>
                <a:tc>
                  <a:txBody>
                    <a:bodyPr/>
                    <a:lstStyle/>
                    <a:p>
                      <a:r>
                        <a:rPr lang="en-US" sz="1000"/>
                        <a:t>1</a:t>
                      </a:r>
                    </a:p>
                  </a:txBody>
                  <a:tcPr/>
                </a:tc>
                <a:tc>
                  <a:txBody>
                    <a:bodyPr/>
                    <a:lstStyle/>
                    <a:p>
                      <a:r>
                        <a:rPr lang="en-US" sz="1000"/>
                        <a:t>0</a:t>
                      </a:r>
                    </a:p>
                  </a:txBody>
                  <a:tcPr/>
                </a:tc>
                <a:tc>
                  <a:txBody>
                    <a:bodyPr/>
                    <a:lstStyle/>
                    <a:p>
                      <a:r>
                        <a:rPr lang="en-US" sz="1000"/>
                        <a:t>29</a:t>
                      </a:r>
                    </a:p>
                  </a:txBody>
                  <a:tcPr/>
                </a:tc>
                <a:tc>
                  <a:txBody>
                    <a:bodyPr/>
                    <a:lstStyle/>
                    <a:p>
                      <a:r>
                        <a:rPr lang="en-US" sz="1000"/>
                        <a:t>4.12 %</a:t>
                      </a:r>
                    </a:p>
                  </a:txBody>
                  <a:tcPr/>
                </a:tc>
                <a:tc>
                  <a:txBody>
                    <a:bodyPr/>
                    <a:lstStyle/>
                    <a:p>
                      <a:r>
                        <a:rPr lang="en-US" sz="1000"/>
                        <a:t>1724</a:t>
                      </a:r>
                    </a:p>
                  </a:txBody>
                  <a:tcPr/>
                </a:tc>
                <a:tc>
                  <a:txBody>
                    <a:bodyPr/>
                    <a:lstStyle/>
                    <a:p>
                      <a:r>
                        <a:rPr lang="en-US" sz="1000"/>
                        <a:t>1195</a:t>
                      </a:r>
                    </a:p>
                  </a:txBody>
                  <a:tcPr/>
                </a:tc>
                <a:tc>
                  <a:txBody>
                    <a:bodyPr/>
                    <a:lstStyle/>
                    <a:p>
                      <a:r>
                        <a:rPr lang="en-US" sz="1000"/>
                        <a:t>n/a</a:t>
                      </a:r>
                    </a:p>
                  </a:txBody>
                  <a:tcPr/>
                </a:tc>
                <a:extLst>
                  <a:ext uri="{0D108BD9-81ED-4DB2-BD59-A6C34878D82A}">
                    <a16:rowId xmlns:a16="http://schemas.microsoft.com/office/drawing/2014/main" val="1373955458"/>
                  </a:ext>
                </a:extLst>
              </a:tr>
              <a:tr h="370840">
                <a:tc>
                  <a:txBody>
                    <a:bodyPr/>
                    <a:lstStyle/>
                    <a:p>
                      <a:r>
                        <a:rPr lang="en-US" sz="1000"/>
                        <a:t>09/16/2026 16:16:52</a:t>
                      </a:r>
                    </a:p>
                  </a:txBody>
                  <a:tcPr/>
                </a:tc>
                <a:tc>
                  <a:txBody>
                    <a:bodyPr/>
                    <a:lstStyle/>
                    <a:p>
                      <a:r>
                        <a:rPr lang="en-US" sz="1000"/>
                        <a:t>09/16/2026 16:16:52</a:t>
                      </a:r>
                    </a:p>
                  </a:txBody>
                  <a:tcPr/>
                </a:tc>
                <a:tc>
                  <a:txBody>
                    <a:bodyPr/>
                    <a:lstStyle/>
                    <a:p>
                      <a:r>
                        <a:rPr lang="en-US" sz="1000"/>
                        <a:t>Opening Night Live, gamescom latam</a:t>
                      </a:r>
                    </a:p>
                  </a:txBody>
                  <a:tcPr/>
                </a:tc>
                <a:tc>
                  <a:txBody>
                    <a:bodyPr/>
                    <a:lstStyle/>
                    <a:p>
                      <a:r>
                        <a:rPr lang="en-US" sz="1000"/>
                        <a:t>Document</a:t>
                      </a:r>
                    </a:p>
                  </a:txBody>
                  <a:tcPr/>
                </a:tc>
                <a:tc>
                  <a:txBody>
                    <a:bodyPr/>
                    <a:lstStyle/>
                    <a:p>
                      <a:r>
                        <a:rPr lang="en-US" sz="1000"/>
                        <a:t>34</a:t>
                      </a:r>
                    </a:p>
                  </a:txBody>
                  <a:tcPr/>
                </a:tc>
                <a:tc>
                  <a:txBody>
                    <a:bodyPr/>
                    <a:lstStyle/>
                    <a:p>
                      <a:r>
                        <a:rPr lang="en-US" sz="1000"/>
                        <a:t>0</a:t>
                      </a:r>
                    </a:p>
                  </a:txBody>
                  <a:tcPr/>
                </a:tc>
                <a:tc>
                  <a:txBody>
                    <a:bodyPr/>
                    <a:lstStyle/>
                    <a:p>
                      <a:r>
                        <a:rPr lang="en-US" sz="1000"/>
                        <a:t>1</a:t>
                      </a:r>
                    </a:p>
                  </a:txBody>
                  <a:tcPr/>
                </a:tc>
                <a:tc>
                  <a:txBody>
                    <a:bodyPr/>
                    <a:lstStyle/>
                    <a:p>
                      <a:r>
                        <a:rPr lang="en-US" sz="1000"/>
                        <a:t>1869</a:t>
                      </a:r>
                    </a:p>
                  </a:txBody>
                  <a:tcPr/>
                </a:tc>
                <a:tc>
                  <a:txBody>
                    <a:bodyPr/>
                    <a:lstStyle/>
                    <a:p>
                      <a:r>
                        <a:rPr lang="en-US" sz="1000"/>
                        <a:t>48.46 %</a:t>
                      </a:r>
                    </a:p>
                  </a:txBody>
                  <a:tcPr/>
                </a:tc>
                <a:tc>
                  <a:txBody>
                    <a:bodyPr/>
                    <a:lstStyle/>
                    <a:p>
                      <a:r>
                        <a:rPr lang="en-US" sz="1000"/>
                        <a:t>3929</a:t>
                      </a:r>
                    </a:p>
                  </a:txBody>
                  <a:tcPr/>
                </a:tc>
                <a:tc>
                  <a:txBody>
                    <a:bodyPr/>
                    <a:lstStyle/>
                    <a:p>
                      <a:r>
                        <a:rPr lang="en-US" sz="1000"/>
                        <a:t>2684</a:t>
                      </a:r>
                    </a:p>
                  </a:txBody>
                  <a:tcPr/>
                </a:tc>
                <a:tc>
                  <a:txBody>
                    <a:bodyPr/>
                    <a:lstStyle/>
                    <a:p>
                      <a:r>
                        <a:rPr lang="en-US" sz="1000"/>
                        <a:t>n/a</a:t>
                      </a:r>
                    </a:p>
                  </a:txBody>
                  <a:tcPr/>
                </a:tc>
                <a:extLst>
                  <a:ext uri="{0D108BD9-81ED-4DB2-BD59-A6C34878D82A}">
                    <a16:rowId xmlns:a16="http://schemas.microsoft.com/office/drawing/2014/main" val="67497389"/>
                  </a:ext>
                </a:extLst>
              </a:tr>
            </a:tbl>
          </a:graphicData>
        </a:graphic>
      </p:graphicFrame>
      <p:sp>
        <p:nvSpPr>
          <p:cNvPr id="4" name="Text Placeholder 3">
            <a:extLst>
              <a:ext uri="{FF2B5EF4-FFF2-40B4-BE49-F238E27FC236}">
                <a16:creationId xmlns:a16="http://schemas.microsoft.com/office/drawing/2014/main" id="{57409074-FF8D-401D-A7D8-D981898E683D}"/>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0074191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198E6-4DD4-4C19-9943-2AF03F4A6AE9}"/>
              </a:ext>
            </a:extLst>
          </p:cNvPr>
          <p:cNvSpPr>
            <a:spLocks noGrp="1"/>
          </p:cNvSpPr>
          <p:nvPr>
            <p:ph type="title"/>
          </p:nvPr>
        </p:nvSpPr>
        <p:spPr/>
        <p:txBody>
          <a:bodyPr/>
          <a:lstStyle/>
          <a:p>
            <a:r>
              <a:rPr lang="en-US"/>
              <a:t>Facebook Published Posts Table | GAMESCOM</a:t>
            </a:r>
          </a:p>
        </p:txBody>
      </p:sp>
      <p:graphicFrame>
        <p:nvGraphicFramePr>
          <p:cNvPr id="5" name="Table Placeholder 4">
            <a:extLst>
              <a:ext uri="{FF2B5EF4-FFF2-40B4-BE49-F238E27FC236}">
                <a16:creationId xmlns:a16="http://schemas.microsoft.com/office/drawing/2014/main" id="{E2B2917D-6C2F-4799-B1ED-99775580F6AE}"/>
              </a:ext>
            </a:extLst>
          </p:cNvPr>
          <p:cNvGraphicFramePr>
            <a:graphicFrameLocks noGrp="1"/>
          </p:cNvGraphicFramePr>
          <p:nvPr>
            <p:ph type="tbl" sz="quarter" idx="13"/>
            <p:extLst>
              <p:ext uri="{D42A27DB-BD31-4B8C-83A1-F6EECF244321}">
                <p14:modId xmlns:p14="http://schemas.microsoft.com/office/powerpoint/2010/main" val="2317554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41148458"/>
                    </a:ext>
                  </a:extLst>
                </a:gridCol>
                <a:gridCol w="822960">
                  <a:extLst>
                    <a:ext uri="{9D8B030D-6E8A-4147-A177-3AD203B41FA5}">
                      <a16:colId xmlns:a16="http://schemas.microsoft.com/office/drawing/2014/main" val="136430603"/>
                    </a:ext>
                  </a:extLst>
                </a:gridCol>
                <a:gridCol w="1152144">
                  <a:extLst>
                    <a:ext uri="{9D8B030D-6E8A-4147-A177-3AD203B41FA5}">
                      <a16:colId xmlns:a16="http://schemas.microsoft.com/office/drawing/2014/main" val="1945775842"/>
                    </a:ext>
                  </a:extLst>
                </a:gridCol>
                <a:gridCol w="411480">
                  <a:extLst>
                    <a:ext uri="{9D8B030D-6E8A-4147-A177-3AD203B41FA5}">
                      <a16:colId xmlns:a16="http://schemas.microsoft.com/office/drawing/2014/main" val="3093007426"/>
                    </a:ext>
                  </a:extLst>
                </a:gridCol>
                <a:gridCol w="411480">
                  <a:extLst>
                    <a:ext uri="{9D8B030D-6E8A-4147-A177-3AD203B41FA5}">
                      <a16:colId xmlns:a16="http://schemas.microsoft.com/office/drawing/2014/main" val="4176088545"/>
                    </a:ext>
                  </a:extLst>
                </a:gridCol>
                <a:gridCol w="411480">
                  <a:extLst>
                    <a:ext uri="{9D8B030D-6E8A-4147-A177-3AD203B41FA5}">
                      <a16:colId xmlns:a16="http://schemas.microsoft.com/office/drawing/2014/main" val="61599549"/>
                    </a:ext>
                  </a:extLst>
                </a:gridCol>
                <a:gridCol w="411480">
                  <a:extLst>
                    <a:ext uri="{9D8B030D-6E8A-4147-A177-3AD203B41FA5}">
                      <a16:colId xmlns:a16="http://schemas.microsoft.com/office/drawing/2014/main" val="1556419896"/>
                    </a:ext>
                  </a:extLst>
                </a:gridCol>
                <a:gridCol w="411480">
                  <a:extLst>
                    <a:ext uri="{9D8B030D-6E8A-4147-A177-3AD203B41FA5}">
                      <a16:colId xmlns:a16="http://schemas.microsoft.com/office/drawing/2014/main" val="1875148592"/>
                    </a:ext>
                  </a:extLst>
                </a:gridCol>
                <a:gridCol w="411480">
                  <a:extLst>
                    <a:ext uri="{9D8B030D-6E8A-4147-A177-3AD203B41FA5}">
                      <a16:colId xmlns:a16="http://schemas.microsoft.com/office/drawing/2014/main" val="755334967"/>
                    </a:ext>
                  </a:extLst>
                </a:gridCol>
                <a:gridCol w="411480">
                  <a:extLst>
                    <a:ext uri="{9D8B030D-6E8A-4147-A177-3AD203B41FA5}">
                      <a16:colId xmlns:a16="http://schemas.microsoft.com/office/drawing/2014/main" val="4262691387"/>
                    </a:ext>
                  </a:extLst>
                </a:gridCol>
                <a:gridCol w="411480">
                  <a:extLst>
                    <a:ext uri="{9D8B030D-6E8A-4147-A177-3AD203B41FA5}">
                      <a16:colId xmlns:a16="http://schemas.microsoft.com/office/drawing/2014/main" val="3253070524"/>
                    </a:ext>
                  </a:extLst>
                </a:gridCol>
                <a:gridCol w="411480">
                  <a:extLst>
                    <a:ext uri="{9D8B030D-6E8A-4147-A177-3AD203B41FA5}">
                      <a16:colId xmlns:a16="http://schemas.microsoft.com/office/drawing/2014/main" val="3814053291"/>
                    </a:ext>
                  </a:extLst>
                </a:gridCol>
                <a:gridCol w="411480">
                  <a:extLst>
                    <a:ext uri="{9D8B030D-6E8A-4147-A177-3AD203B41FA5}">
                      <a16:colId xmlns:a16="http://schemas.microsoft.com/office/drawing/2014/main" val="1620078998"/>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Tags</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Impressions</a:t>
                      </a:r>
                    </a:p>
                  </a:txBody>
                  <a:tcPr/>
                </a:tc>
                <a:tc>
                  <a:txBody>
                    <a:bodyPr/>
                    <a:lstStyle/>
                    <a:p>
                      <a:r>
                        <a:rPr lang="en-US" sz="1000"/>
                        <a:t>Total reach</a:t>
                      </a:r>
                    </a:p>
                  </a:txBody>
                  <a:tcPr/>
                </a:tc>
                <a:tc>
                  <a:txBody>
                    <a:bodyPr/>
                    <a:lstStyle/>
                    <a:p>
                      <a:r>
                        <a:rPr lang="en-US" sz="1000"/>
                        <a:t>Engagement Rate</a:t>
                      </a:r>
                    </a:p>
                  </a:txBody>
                  <a:tcPr/>
                </a:tc>
                <a:tc>
                  <a:txBody>
                    <a:bodyPr/>
                    <a:lstStyle/>
                    <a:p>
                      <a:r>
                        <a:rPr lang="en-US" sz="1000"/>
                        <a:t>Targeting</a:t>
                      </a:r>
                    </a:p>
                  </a:txBody>
                  <a:tcPr/>
                </a:tc>
                <a:tc>
                  <a:txBody>
                    <a:bodyPr/>
                    <a:lstStyle/>
                    <a:p>
                      <a:r>
                        <a:rPr lang="en-US" sz="1000"/>
                        <a:t>Type</a:t>
                      </a:r>
                    </a:p>
                  </a:txBody>
                  <a:tcPr/>
                </a:tc>
                <a:extLst>
                  <a:ext uri="{0D108BD9-81ED-4DB2-BD59-A6C34878D82A}">
                    <a16:rowId xmlns:a16="http://schemas.microsoft.com/office/drawing/2014/main" val="610061786"/>
                  </a:ext>
                </a:extLst>
              </a:tr>
              <a:tr h="370840">
                <a:tc>
                  <a:txBody>
                    <a:bodyPr/>
                    <a:lstStyle/>
                    <a:p>
                      <a:r>
                        <a:rPr lang="en-US" sz="1000"/>
                        <a:t>09/15/2026 14:38:57</a:t>
                      </a:r>
                    </a:p>
                  </a:txBody>
                  <a:tcPr/>
                </a:tc>
                <a:tc>
                  <a:txBody>
                    <a:bodyPr/>
                    <a:lstStyle/>
                    <a:p>
                      <a:r>
                        <a:rPr lang="en-US" sz="1000"/>
                        <a:t>09/15/2026 14:38:57</a:t>
                      </a:r>
                    </a:p>
                  </a:txBody>
                  <a:tcPr/>
                </a:tc>
                <a:tc>
                  <a:txBody>
                    <a:bodyPr/>
                    <a:lstStyle/>
                    <a:p>
                      <a:endParaRPr lang="en-US" sz="1000"/>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1250</a:t>
                      </a:r>
                    </a:p>
                  </a:txBody>
                  <a:tcPr/>
                </a:tc>
                <a:tc>
                  <a:txBody>
                    <a:bodyPr/>
                    <a:lstStyle/>
                    <a:p>
                      <a:r>
                        <a:rPr lang="en-US" sz="1000"/>
                        <a:t>1102</a:t>
                      </a:r>
                    </a:p>
                  </a:txBody>
                  <a:tcPr/>
                </a:tc>
                <a:tc>
                  <a:txBody>
                    <a:bodyPr/>
                    <a:lstStyle/>
                    <a:p>
                      <a:r>
                        <a:rPr lang="en-US" sz="1000"/>
                        <a:t>0.9074 %</a:t>
                      </a:r>
                    </a:p>
                  </a:txBody>
                  <a:tcPr/>
                </a:tc>
                <a:tc>
                  <a:txBody>
                    <a:bodyPr/>
                    <a:lstStyle/>
                    <a:p>
                      <a:r>
                        <a:rPr lang="en-US" sz="1000"/>
                        <a:t>Public</a:t>
                      </a:r>
                    </a:p>
                  </a:txBody>
                  <a:tcPr/>
                </a:tc>
                <a:tc>
                  <a:txBody>
                    <a:bodyPr/>
                    <a:lstStyle/>
                    <a:p>
                      <a:r>
                        <a:rPr lang="en-US" sz="1000"/>
                        <a:t>Reel</a:t>
                      </a:r>
                    </a:p>
                  </a:txBody>
                  <a:tcPr/>
                </a:tc>
                <a:extLst>
                  <a:ext uri="{0D108BD9-81ED-4DB2-BD59-A6C34878D82A}">
                    <a16:rowId xmlns:a16="http://schemas.microsoft.com/office/drawing/2014/main" val="12953371"/>
                  </a:ext>
                </a:extLst>
              </a:tr>
              <a:tr h="370840">
                <a:tc>
                  <a:txBody>
                    <a:bodyPr/>
                    <a:lstStyle/>
                    <a:p>
                      <a:r>
                        <a:rPr lang="en-US" sz="1000"/>
                        <a:t>09/14/2026 15:51:08</a:t>
                      </a:r>
                    </a:p>
                  </a:txBody>
                  <a:tcPr/>
                </a:tc>
                <a:tc>
                  <a:txBody>
                    <a:bodyPr/>
                    <a:lstStyle/>
                    <a:p>
                      <a:r>
                        <a:rPr lang="en-US" sz="1000"/>
                        <a:t>09/14/2026 15:51:08</a:t>
                      </a:r>
                    </a:p>
                  </a:txBody>
                  <a:tcPr/>
                </a:tc>
                <a:tc>
                  <a:txBody>
                    <a:bodyPr/>
                    <a:lstStyle/>
                    <a:p>
                      <a:r>
                        <a:rPr lang="en-US" sz="1000"/>
                        <a:t>gamescom asia</a:t>
                      </a:r>
                    </a:p>
                  </a:txBody>
                  <a:tcPr/>
                </a:tc>
                <a:tc>
                  <a:txBody>
                    <a:bodyPr/>
                    <a:lstStyle/>
                    <a:p>
                      <a:r>
                        <a:rPr lang="en-US" sz="1000"/>
                        <a:t>43</a:t>
                      </a:r>
                    </a:p>
                  </a:txBody>
                  <a:tcPr/>
                </a:tc>
                <a:tc>
                  <a:txBody>
                    <a:bodyPr/>
                    <a:lstStyle/>
                    <a:p>
                      <a:r>
                        <a:rPr lang="en-US" sz="1000"/>
                        <a:t>41</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10871</a:t>
                      </a:r>
                    </a:p>
                  </a:txBody>
                  <a:tcPr/>
                </a:tc>
                <a:tc>
                  <a:txBody>
                    <a:bodyPr/>
                    <a:lstStyle/>
                    <a:p>
                      <a:r>
                        <a:rPr lang="en-US" sz="1000"/>
                        <a:t>7932</a:t>
                      </a:r>
                    </a:p>
                  </a:txBody>
                  <a:tcPr/>
                </a:tc>
                <a:tc>
                  <a:txBody>
                    <a:bodyPr/>
                    <a:lstStyle/>
                    <a:p>
                      <a:r>
                        <a:rPr lang="en-US" sz="1000"/>
                        <a:t>2.8618 %</a:t>
                      </a:r>
                    </a:p>
                  </a:txBody>
                  <a:tcPr/>
                </a:tc>
                <a:tc>
                  <a:txBody>
                    <a:bodyPr/>
                    <a:lstStyle/>
                    <a:p>
                      <a:r>
                        <a:rPr lang="en-US" sz="1000"/>
                        <a:t>Public</a:t>
                      </a:r>
                    </a:p>
                  </a:txBody>
                  <a:tcPr/>
                </a:tc>
                <a:tc>
                  <a:txBody>
                    <a:bodyPr/>
                    <a:lstStyle/>
                    <a:p>
                      <a:r>
                        <a:rPr lang="en-US" sz="1000"/>
                        <a:t>Album</a:t>
                      </a:r>
                    </a:p>
                  </a:txBody>
                  <a:tcPr/>
                </a:tc>
                <a:extLst>
                  <a:ext uri="{0D108BD9-81ED-4DB2-BD59-A6C34878D82A}">
                    <a16:rowId xmlns:a16="http://schemas.microsoft.com/office/drawing/2014/main" val="3350982237"/>
                  </a:ext>
                </a:extLst>
              </a:tr>
              <a:tr h="370840">
                <a:tc>
                  <a:txBody>
                    <a:bodyPr/>
                    <a:lstStyle/>
                    <a:p>
                      <a:r>
                        <a:rPr lang="en-US" sz="1000"/>
                        <a:t>09/11/2026 15:23:45</a:t>
                      </a:r>
                    </a:p>
                  </a:txBody>
                  <a:tcPr/>
                </a:tc>
                <a:tc>
                  <a:txBody>
                    <a:bodyPr/>
                    <a:lstStyle/>
                    <a:p>
                      <a:r>
                        <a:rPr lang="en-US" sz="1000"/>
                        <a:t>09/11/2026 15:23:45</a:t>
                      </a:r>
                    </a:p>
                  </a:txBody>
                  <a:tcPr/>
                </a:tc>
                <a:tc>
                  <a:txBody>
                    <a:bodyPr/>
                    <a:lstStyle/>
                    <a:p>
                      <a:endParaRPr lang="en-US" sz="1000"/>
                    </a:p>
                  </a:txBody>
                  <a:tcPr/>
                </a:tc>
                <a:tc>
                  <a:txBody>
                    <a:bodyPr/>
                    <a:lstStyle/>
                    <a:p>
                      <a:r>
                        <a:rPr lang="en-US" sz="1000"/>
                        <a:t>16</a:t>
                      </a:r>
                    </a:p>
                  </a:txBody>
                  <a:tcPr/>
                </a:tc>
                <a:tc>
                  <a:txBody>
                    <a:bodyPr/>
                    <a:lstStyle/>
                    <a:p>
                      <a:r>
                        <a:rPr lang="en-US" sz="1000"/>
                        <a:t>11</a:t>
                      </a:r>
                    </a:p>
                  </a:txBody>
                  <a:tcPr/>
                </a:tc>
                <a:tc>
                  <a:txBody>
                    <a:bodyPr/>
                    <a:lstStyle/>
                    <a:p>
                      <a:r>
                        <a:rPr lang="en-US" sz="1000"/>
                        <a:t>0</a:t>
                      </a:r>
                    </a:p>
                  </a:txBody>
                  <a:tcPr/>
                </a:tc>
                <a:tc>
                  <a:txBody>
                    <a:bodyPr/>
                    <a:lstStyle/>
                    <a:p>
                      <a:r>
                        <a:rPr lang="en-US" sz="1000"/>
                        <a:t>1</a:t>
                      </a:r>
                    </a:p>
                  </a:txBody>
                  <a:tcPr/>
                </a:tc>
                <a:tc>
                  <a:txBody>
                    <a:bodyPr/>
                    <a:lstStyle/>
                    <a:p>
                      <a:r>
                        <a:rPr lang="en-US" sz="1000"/>
                        <a:t>4</a:t>
                      </a:r>
                    </a:p>
                  </a:txBody>
                  <a:tcPr/>
                </a:tc>
                <a:tc>
                  <a:txBody>
                    <a:bodyPr/>
                    <a:lstStyle/>
                    <a:p>
                      <a:r>
                        <a:rPr lang="en-US" sz="1000"/>
                        <a:t>1337</a:t>
                      </a:r>
                    </a:p>
                  </a:txBody>
                  <a:tcPr/>
                </a:tc>
                <a:tc>
                  <a:txBody>
                    <a:bodyPr/>
                    <a:lstStyle/>
                    <a:p>
                      <a:r>
                        <a:rPr lang="en-US" sz="1000"/>
                        <a:t>1205</a:t>
                      </a:r>
                    </a:p>
                  </a:txBody>
                  <a:tcPr/>
                </a:tc>
                <a:tc>
                  <a:txBody>
                    <a:bodyPr/>
                    <a:lstStyle/>
                    <a:p>
                      <a:r>
                        <a:rPr lang="en-US" sz="1000"/>
                        <a:t>1.4938 %</a:t>
                      </a:r>
                    </a:p>
                  </a:txBody>
                  <a:tcPr/>
                </a:tc>
                <a:tc>
                  <a:txBody>
                    <a:bodyPr/>
                    <a:lstStyle/>
                    <a:p>
                      <a:r>
                        <a:rPr lang="en-US" sz="1000"/>
                        <a:t>Public</a:t>
                      </a:r>
                    </a:p>
                  </a:txBody>
                  <a:tcPr/>
                </a:tc>
                <a:tc>
                  <a:txBody>
                    <a:bodyPr/>
                    <a:lstStyle/>
                    <a:p>
                      <a:r>
                        <a:rPr lang="en-US" sz="1000"/>
                        <a:t>Reel</a:t>
                      </a:r>
                    </a:p>
                  </a:txBody>
                  <a:tcPr/>
                </a:tc>
                <a:extLst>
                  <a:ext uri="{0D108BD9-81ED-4DB2-BD59-A6C34878D82A}">
                    <a16:rowId xmlns:a16="http://schemas.microsoft.com/office/drawing/2014/main" val="3539376819"/>
                  </a:ext>
                </a:extLst>
              </a:tr>
              <a:tr h="370840">
                <a:tc>
                  <a:txBody>
                    <a:bodyPr/>
                    <a:lstStyle/>
                    <a:p>
                      <a:r>
                        <a:rPr lang="en-US" sz="1000"/>
                        <a:t>09/08/2026 15:59:05</a:t>
                      </a:r>
                    </a:p>
                  </a:txBody>
                  <a:tcPr/>
                </a:tc>
                <a:tc>
                  <a:txBody>
                    <a:bodyPr/>
                    <a:lstStyle/>
                    <a:p>
                      <a:r>
                        <a:rPr lang="en-US" sz="1000"/>
                        <a:t>09/08/2026 15:59:05</a:t>
                      </a:r>
                    </a:p>
                  </a:txBody>
                  <a:tcPr/>
                </a:tc>
                <a:tc>
                  <a:txBody>
                    <a:bodyPr/>
                    <a:lstStyle/>
                    <a:p>
                      <a:endParaRPr lang="en-US" sz="1000"/>
                    </a:p>
                  </a:txBody>
                  <a:tcPr/>
                </a:tc>
                <a:tc>
                  <a:txBody>
                    <a:bodyPr/>
                    <a:lstStyle/>
                    <a:p>
                      <a:r>
                        <a:rPr lang="en-US" sz="1000"/>
                        <a:t>40</a:t>
                      </a:r>
                    </a:p>
                  </a:txBody>
                  <a:tcPr/>
                </a:tc>
                <a:tc>
                  <a:txBody>
                    <a:bodyPr/>
                    <a:lstStyle/>
                    <a:p>
                      <a:r>
                        <a:rPr lang="en-US" sz="1000"/>
                        <a:t>39</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4854</a:t>
                      </a:r>
                    </a:p>
                  </a:txBody>
                  <a:tcPr/>
                </a:tc>
                <a:tc>
                  <a:txBody>
                    <a:bodyPr/>
                    <a:lstStyle/>
                    <a:p>
                      <a:r>
                        <a:rPr lang="en-US" sz="1000"/>
                        <a:t>4342</a:t>
                      </a:r>
                    </a:p>
                  </a:txBody>
                  <a:tcPr/>
                </a:tc>
                <a:tc>
                  <a:txBody>
                    <a:bodyPr/>
                    <a:lstStyle/>
                    <a:p>
                      <a:r>
                        <a:rPr lang="en-US" sz="1000"/>
                        <a:t>1.8194 %</a:t>
                      </a:r>
                    </a:p>
                  </a:txBody>
                  <a:tcPr/>
                </a:tc>
                <a:tc>
                  <a:txBody>
                    <a:bodyPr/>
                    <a:lstStyle/>
                    <a:p>
                      <a:r>
                        <a:rPr lang="en-US" sz="1000"/>
                        <a:t>Public</a:t>
                      </a:r>
                    </a:p>
                  </a:txBody>
                  <a:tcPr/>
                </a:tc>
                <a:tc>
                  <a:txBody>
                    <a:bodyPr/>
                    <a:lstStyle/>
                    <a:p>
                      <a:r>
                        <a:rPr lang="en-US" sz="1000"/>
                        <a:t>Reel</a:t>
                      </a:r>
                    </a:p>
                  </a:txBody>
                  <a:tcPr/>
                </a:tc>
                <a:extLst>
                  <a:ext uri="{0D108BD9-81ED-4DB2-BD59-A6C34878D82A}">
                    <a16:rowId xmlns:a16="http://schemas.microsoft.com/office/drawing/2014/main" val="4212706894"/>
                  </a:ext>
                </a:extLst>
              </a:tr>
              <a:tr h="370840">
                <a:tc>
                  <a:txBody>
                    <a:bodyPr/>
                    <a:lstStyle/>
                    <a:p>
                      <a:r>
                        <a:rPr lang="en-US" sz="1000"/>
                        <a:t>09/07/2026 16:47:16</a:t>
                      </a:r>
                    </a:p>
                  </a:txBody>
                  <a:tcPr/>
                </a:tc>
                <a:tc>
                  <a:txBody>
                    <a:bodyPr/>
                    <a:lstStyle/>
                    <a:p>
                      <a:r>
                        <a:rPr lang="en-US" sz="1000"/>
                        <a:t>09/07/2026 16:47:16</a:t>
                      </a:r>
                    </a:p>
                  </a:txBody>
                  <a:tcPr/>
                </a:tc>
                <a:tc>
                  <a:txBody>
                    <a:bodyPr/>
                    <a:lstStyle/>
                    <a:p>
                      <a:endParaRPr lang="en-US" sz="1000"/>
                    </a:p>
                  </a:txBody>
                  <a:tcPr/>
                </a:tc>
                <a:tc>
                  <a:txBody>
                    <a:bodyPr/>
                    <a:lstStyle/>
                    <a:p>
                      <a:r>
                        <a:rPr lang="en-US" sz="1000"/>
                        <a:t>11</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1611</a:t>
                      </a:r>
                    </a:p>
                  </a:txBody>
                  <a:tcPr/>
                </a:tc>
                <a:tc>
                  <a:txBody>
                    <a:bodyPr/>
                    <a:lstStyle/>
                    <a:p>
                      <a:r>
                        <a:rPr lang="en-US" sz="1000"/>
                        <a:t>1422</a:t>
                      </a:r>
                    </a:p>
                  </a:txBody>
                  <a:tcPr/>
                </a:tc>
                <a:tc>
                  <a:txBody>
                    <a:bodyPr/>
                    <a:lstStyle/>
                    <a:p>
                      <a:r>
                        <a:rPr lang="en-US" sz="1000"/>
                        <a:t>1.0549 %</a:t>
                      </a:r>
                    </a:p>
                  </a:txBody>
                  <a:tcPr/>
                </a:tc>
                <a:tc>
                  <a:txBody>
                    <a:bodyPr/>
                    <a:lstStyle/>
                    <a:p>
                      <a:r>
                        <a:rPr lang="en-US" sz="1000"/>
                        <a:t>Public</a:t>
                      </a:r>
                    </a:p>
                  </a:txBody>
                  <a:tcPr/>
                </a:tc>
                <a:tc>
                  <a:txBody>
                    <a:bodyPr/>
                    <a:lstStyle/>
                    <a:p>
                      <a:r>
                        <a:rPr lang="en-US" sz="1000"/>
                        <a:t>Reel</a:t>
                      </a:r>
                    </a:p>
                  </a:txBody>
                  <a:tcPr/>
                </a:tc>
                <a:extLst>
                  <a:ext uri="{0D108BD9-81ED-4DB2-BD59-A6C34878D82A}">
                    <a16:rowId xmlns:a16="http://schemas.microsoft.com/office/drawing/2014/main" val="3962619003"/>
                  </a:ext>
                </a:extLst>
              </a:tr>
              <a:tr h="370840">
                <a:tc>
                  <a:txBody>
                    <a:bodyPr/>
                    <a:lstStyle/>
                    <a:p>
                      <a:r>
                        <a:rPr lang="en-US" sz="1000"/>
                        <a:t>09/04/2026 12:15:09</a:t>
                      </a:r>
                    </a:p>
                  </a:txBody>
                  <a:tcPr/>
                </a:tc>
                <a:tc>
                  <a:txBody>
                    <a:bodyPr/>
                    <a:lstStyle/>
                    <a:p>
                      <a:r>
                        <a:rPr lang="en-US" sz="1000"/>
                        <a:t>09/04/2026 12:15:09</a:t>
                      </a:r>
                    </a:p>
                  </a:txBody>
                  <a:tcPr/>
                </a:tc>
                <a:tc>
                  <a:txBody>
                    <a:bodyPr/>
                    <a:lstStyle/>
                    <a:p>
                      <a:endParaRPr lang="en-US" sz="1000"/>
                    </a:p>
                  </a:txBody>
                  <a:tcPr/>
                </a:tc>
                <a:tc>
                  <a:txBody>
                    <a:bodyPr/>
                    <a:lstStyle/>
                    <a:p>
                      <a:r>
                        <a:rPr lang="en-US" sz="1000"/>
                        <a:t>22</a:t>
                      </a:r>
                    </a:p>
                  </a:txBody>
                  <a:tcPr/>
                </a:tc>
                <a:tc>
                  <a:txBody>
                    <a:bodyPr/>
                    <a:lstStyle/>
                    <a:p>
                      <a:r>
                        <a:rPr lang="en-US" sz="1000"/>
                        <a:t>22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2907</a:t>
                      </a:r>
                    </a:p>
                  </a:txBody>
                  <a:tcPr/>
                </a:tc>
                <a:tc>
                  <a:txBody>
                    <a:bodyPr/>
                    <a:lstStyle/>
                    <a:p>
                      <a:r>
                        <a:rPr lang="en-US" sz="1000"/>
                        <a:t>2060</a:t>
                      </a:r>
                    </a:p>
                  </a:txBody>
                  <a:tcPr/>
                </a:tc>
                <a:tc>
                  <a:txBody>
                    <a:bodyPr/>
                    <a:lstStyle/>
                    <a:p>
                      <a:r>
                        <a:rPr lang="en-US" sz="1000"/>
                        <a:t>22.6214 %</a:t>
                      </a:r>
                    </a:p>
                  </a:txBody>
                  <a:tcPr/>
                </a:tc>
                <a:tc>
                  <a:txBody>
                    <a:bodyPr/>
                    <a:lstStyle/>
                    <a:p>
                      <a:r>
                        <a:rPr lang="en-US" sz="1000"/>
                        <a:t>Public</a:t>
                      </a:r>
                    </a:p>
                  </a:txBody>
                  <a:tcPr/>
                </a:tc>
                <a:tc>
                  <a:txBody>
                    <a:bodyPr/>
                    <a:lstStyle/>
                    <a:p>
                      <a:r>
                        <a:rPr lang="en-US" sz="1000"/>
                        <a:t>Album</a:t>
                      </a:r>
                    </a:p>
                  </a:txBody>
                  <a:tcPr/>
                </a:tc>
                <a:extLst>
                  <a:ext uri="{0D108BD9-81ED-4DB2-BD59-A6C34878D82A}">
                    <a16:rowId xmlns:a16="http://schemas.microsoft.com/office/drawing/2014/main" val="470422457"/>
                  </a:ext>
                </a:extLst>
              </a:tr>
            </a:tbl>
          </a:graphicData>
        </a:graphic>
      </p:graphicFrame>
      <p:sp>
        <p:nvSpPr>
          <p:cNvPr id="4" name="Text Placeholder 3">
            <a:extLst>
              <a:ext uri="{FF2B5EF4-FFF2-40B4-BE49-F238E27FC236}">
                <a16:creationId xmlns:a16="http://schemas.microsoft.com/office/drawing/2014/main" id="{71270FDD-EC2B-4AC1-B9F9-A8CFF49191C9}"/>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4926944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F5F4A-9EB6-4A13-87B0-54049512EFC0}"/>
              </a:ext>
            </a:extLst>
          </p:cNvPr>
          <p:cNvSpPr>
            <a:spLocks noGrp="1"/>
          </p:cNvSpPr>
          <p:nvPr>
            <p:ph type="title"/>
          </p:nvPr>
        </p:nvSpPr>
        <p:spPr/>
        <p:txBody>
          <a:bodyPr/>
          <a:lstStyle/>
          <a:p>
            <a:r>
              <a:rPr lang="en-US"/>
              <a:t>Threads Own Posts Table | GAMESCOM</a:t>
            </a:r>
          </a:p>
        </p:txBody>
      </p:sp>
      <p:graphicFrame>
        <p:nvGraphicFramePr>
          <p:cNvPr id="5" name="Table Placeholder 4">
            <a:extLst>
              <a:ext uri="{FF2B5EF4-FFF2-40B4-BE49-F238E27FC236}">
                <a16:creationId xmlns:a16="http://schemas.microsoft.com/office/drawing/2014/main" id="{42930291-789D-4FED-A221-8B4A3CBB331E}"/>
              </a:ext>
            </a:extLst>
          </p:cNvPr>
          <p:cNvGraphicFramePr>
            <a:graphicFrameLocks noGrp="1"/>
          </p:cNvGraphicFramePr>
          <p:nvPr>
            <p:ph type="tbl" sz="quarter" idx="13"/>
            <p:extLst>
              <p:ext uri="{D42A27DB-BD31-4B8C-83A1-F6EECF244321}">
                <p14:modId xmlns:p14="http://schemas.microsoft.com/office/powerpoint/2010/main" val="1952970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45465538"/>
                    </a:ext>
                  </a:extLst>
                </a:gridCol>
                <a:gridCol w="987552">
                  <a:extLst>
                    <a:ext uri="{9D8B030D-6E8A-4147-A177-3AD203B41FA5}">
                      <a16:colId xmlns:a16="http://schemas.microsoft.com/office/drawing/2014/main" val="3115850370"/>
                    </a:ext>
                  </a:extLst>
                </a:gridCol>
                <a:gridCol w="658368">
                  <a:extLst>
                    <a:ext uri="{9D8B030D-6E8A-4147-A177-3AD203B41FA5}">
                      <a16:colId xmlns:a16="http://schemas.microsoft.com/office/drawing/2014/main" val="3886472571"/>
                    </a:ext>
                  </a:extLst>
                </a:gridCol>
                <a:gridCol w="658368">
                  <a:extLst>
                    <a:ext uri="{9D8B030D-6E8A-4147-A177-3AD203B41FA5}">
                      <a16:colId xmlns:a16="http://schemas.microsoft.com/office/drawing/2014/main" val="3139882955"/>
                    </a:ext>
                  </a:extLst>
                </a:gridCol>
                <a:gridCol w="658368">
                  <a:extLst>
                    <a:ext uri="{9D8B030D-6E8A-4147-A177-3AD203B41FA5}">
                      <a16:colId xmlns:a16="http://schemas.microsoft.com/office/drawing/2014/main" val="4014045062"/>
                    </a:ext>
                  </a:extLst>
                </a:gridCol>
                <a:gridCol w="658368">
                  <a:extLst>
                    <a:ext uri="{9D8B030D-6E8A-4147-A177-3AD203B41FA5}">
                      <a16:colId xmlns:a16="http://schemas.microsoft.com/office/drawing/2014/main" val="3212001449"/>
                    </a:ext>
                  </a:extLst>
                </a:gridCol>
                <a:gridCol w="658368">
                  <a:extLst>
                    <a:ext uri="{9D8B030D-6E8A-4147-A177-3AD203B41FA5}">
                      <a16:colId xmlns:a16="http://schemas.microsoft.com/office/drawing/2014/main" val="406856875"/>
                    </a:ext>
                  </a:extLst>
                </a:gridCol>
                <a:gridCol w="658368">
                  <a:extLst>
                    <a:ext uri="{9D8B030D-6E8A-4147-A177-3AD203B41FA5}">
                      <a16:colId xmlns:a16="http://schemas.microsoft.com/office/drawing/2014/main" val="1191799246"/>
                    </a:ext>
                  </a:extLst>
                </a:gridCol>
                <a:gridCol w="658368">
                  <a:extLst>
                    <a:ext uri="{9D8B030D-6E8A-4147-A177-3AD203B41FA5}">
                      <a16:colId xmlns:a16="http://schemas.microsoft.com/office/drawing/2014/main" val="4009129621"/>
                    </a:ext>
                  </a:extLst>
                </a:gridCol>
              </a:tblGrid>
              <a:tr h="370840">
                <a:tc>
                  <a:txBody>
                    <a:bodyPr/>
                    <a:lstStyle/>
                    <a:p>
                      <a:r>
                        <a:rPr lang="en-US" sz="1000"/>
                        <a:t>Post</a:t>
                      </a:r>
                    </a:p>
                  </a:txBody>
                  <a:tcPr/>
                </a:tc>
                <a:tc>
                  <a:txBody>
                    <a:bodyPr/>
                    <a:lstStyle/>
                    <a:p>
                      <a:r>
                        <a:rPr lang="en-US" sz="1000"/>
                        <a:t>Published</a:t>
                      </a:r>
                    </a:p>
                  </a:txBody>
                  <a:tcPr/>
                </a:tc>
                <a:tc>
                  <a:txBody>
                    <a:bodyPr/>
                    <a:lstStyle/>
                    <a:p>
                      <a:r>
                        <a:rPr lang="en-US" sz="1000"/>
                        <a:t>Tags</a:t>
                      </a:r>
                    </a:p>
                  </a:txBody>
                  <a:tcPr/>
                </a:tc>
                <a:tc>
                  <a:txBody>
                    <a:bodyPr/>
                    <a:lstStyle/>
                    <a:p>
                      <a:r>
                        <a:rPr lang="en-US" sz="1000"/>
                        <a:t>Type</a:t>
                      </a:r>
                    </a:p>
                  </a:txBody>
                  <a:tcPr/>
                </a:tc>
                <a:tc>
                  <a:txBody>
                    <a:bodyPr/>
                    <a:lstStyle/>
                    <a:p>
                      <a:r>
                        <a:rPr lang="en-US" sz="1000"/>
                        <a:t>Views</a:t>
                      </a:r>
                    </a:p>
                  </a:txBody>
                  <a:tcPr/>
                </a:tc>
                <a:tc>
                  <a:txBody>
                    <a:bodyPr/>
                    <a:lstStyle/>
                    <a:p>
                      <a:r>
                        <a:rPr lang="en-US" sz="1000"/>
                        <a:t>Likes</a:t>
                      </a:r>
                    </a:p>
                  </a:txBody>
                  <a:tcPr/>
                </a:tc>
                <a:tc>
                  <a:txBody>
                    <a:bodyPr/>
                    <a:lstStyle/>
                    <a:p>
                      <a:r>
                        <a:rPr lang="en-US" sz="1000"/>
                        <a:t>Replies</a:t>
                      </a:r>
                    </a:p>
                  </a:txBody>
                  <a:tcPr/>
                </a:tc>
                <a:tc>
                  <a:txBody>
                    <a:bodyPr/>
                    <a:lstStyle/>
                    <a:p>
                      <a:r>
                        <a:rPr lang="en-US" sz="1000"/>
                        <a:t>Reposts</a:t>
                      </a:r>
                    </a:p>
                  </a:txBody>
                  <a:tcPr/>
                </a:tc>
                <a:tc>
                  <a:txBody>
                    <a:bodyPr/>
                    <a:lstStyle/>
                    <a:p>
                      <a:r>
                        <a:rPr lang="en-US" sz="1000"/>
                        <a:t>Quotes</a:t>
                      </a:r>
                    </a:p>
                  </a:txBody>
                  <a:tcPr/>
                </a:tc>
                <a:extLst>
                  <a:ext uri="{0D108BD9-81ED-4DB2-BD59-A6C34878D82A}">
                    <a16:rowId xmlns:a16="http://schemas.microsoft.com/office/drawing/2014/main" val="3372020780"/>
                  </a:ext>
                </a:extLst>
              </a:tr>
              <a:tr h="370840">
                <a:tc>
                  <a:txBody>
                    <a:bodyPr/>
                    <a:lstStyle/>
                    <a:p>
                      <a:r>
                        <a:rPr lang="en-US" sz="1000"/>
                        <a:t>09/18/2026 15:23:57</a:t>
                      </a:r>
                    </a:p>
                  </a:txBody>
                  <a:tcPr/>
                </a:tc>
                <a:tc>
                  <a:txBody>
                    <a:bodyPr/>
                    <a:lstStyle/>
                    <a:p>
                      <a:r>
                        <a:rPr lang="en-US" sz="1000"/>
                        <a:t>09/18/2026 15:23:57</a:t>
                      </a:r>
                    </a:p>
                  </a:txBody>
                  <a:tcPr/>
                </a:tc>
                <a:tc>
                  <a:txBody>
                    <a:bodyPr/>
                    <a:lstStyle/>
                    <a:p>
                      <a:endParaRPr lang="en-US" sz="1000"/>
                    </a:p>
                  </a:txBody>
                  <a:tcPr/>
                </a:tc>
                <a:tc>
                  <a:txBody>
                    <a:bodyPr/>
                    <a:lstStyle/>
                    <a:p>
                      <a:r>
                        <a:rPr lang="en-US" sz="1000"/>
                        <a:t>Video</a:t>
                      </a:r>
                    </a:p>
                  </a:txBody>
                  <a:tcPr/>
                </a:tc>
                <a:tc>
                  <a:txBody>
                    <a:bodyPr/>
                    <a:lstStyle/>
                    <a:p>
                      <a:r>
                        <a:rPr lang="en-US" sz="1000"/>
                        <a:t>272</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51649665"/>
                  </a:ext>
                </a:extLst>
              </a:tr>
              <a:tr h="370840">
                <a:tc>
                  <a:txBody>
                    <a:bodyPr/>
                    <a:lstStyle/>
                    <a:p>
                      <a:r>
                        <a:rPr lang="en-US" sz="1000"/>
                        <a:t>09/15/2026 14:53:26</a:t>
                      </a:r>
                    </a:p>
                  </a:txBody>
                  <a:tcPr/>
                </a:tc>
                <a:tc>
                  <a:txBody>
                    <a:bodyPr/>
                    <a:lstStyle/>
                    <a:p>
                      <a:r>
                        <a:rPr lang="en-US" sz="1000"/>
                        <a:t>09/15/2026 14:53:26</a:t>
                      </a:r>
                    </a:p>
                  </a:txBody>
                  <a:tcPr/>
                </a:tc>
                <a:tc>
                  <a:txBody>
                    <a:bodyPr/>
                    <a:lstStyle/>
                    <a:p>
                      <a:endParaRPr lang="en-US" sz="1000"/>
                    </a:p>
                  </a:txBody>
                  <a:tcPr/>
                </a:tc>
                <a:tc>
                  <a:txBody>
                    <a:bodyPr/>
                    <a:lstStyle/>
                    <a:p>
                      <a:r>
                        <a:rPr lang="en-US" sz="1000"/>
                        <a:t>Video</a:t>
                      </a:r>
                    </a:p>
                  </a:txBody>
                  <a:tcPr/>
                </a:tc>
                <a:tc>
                  <a:txBody>
                    <a:bodyPr/>
                    <a:lstStyle/>
                    <a:p>
                      <a:r>
                        <a:rPr lang="en-US" sz="1000"/>
                        <a:t>372</a:t>
                      </a:r>
                    </a:p>
                  </a:txBody>
                  <a:tcPr/>
                </a:tc>
                <a:tc>
                  <a:txBody>
                    <a:bodyPr/>
                    <a:lstStyle/>
                    <a:p>
                      <a:r>
                        <a:rPr lang="en-US" sz="1000"/>
                        <a:t>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955447259"/>
                  </a:ext>
                </a:extLst>
              </a:tr>
              <a:tr h="370840">
                <a:tc>
                  <a:txBody>
                    <a:bodyPr/>
                    <a:lstStyle/>
                    <a:p>
                      <a:r>
                        <a:rPr lang="en-US" sz="1000"/>
                        <a:t>09/14/2026 15:31:44</a:t>
                      </a:r>
                    </a:p>
                  </a:txBody>
                  <a:tcPr/>
                </a:tc>
                <a:tc>
                  <a:txBody>
                    <a:bodyPr/>
                    <a:lstStyle/>
                    <a:p>
                      <a:r>
                        <a:rPr lang="en-US" sz="1000"/>
                        <a:t>09/14/2026 15:31:44</a:t>
                      </a:r>
                    </a:p>
                  </a:txBody>
                  <a:tcPr/>
                </a:tc>
                <a:tc>
                  <a:txBody>
                    <a:bodyPr/>
                    <a:lstStyle/>
                    <a:p>
                      <a:endParaRPr lang="en-US" sz="1000"/>
                    </a:p>
                  </a:txBody>
                  <a:tcPr/>
                </a:tc>
                <a:tc>
                  <a:txBody>
                    <a:bodyPr/>
                    <a:lstStyle/>
                    <a:p>
                      <a:r>
                        <a:rPr lang="en-US" sz="1000"/>
                        <a:t>Carousel Album</a:t>
                      </a:r>
                    </a:p>
                  </a:txBody>
                  <a:tcPr/>
                </a:tc>
                <a:tc>
                  <a:txBody>
                    <a:bodyPr/>
                    <a:lstStyle/>
                    <a:p>
                      <a:r>
                        <a:rPr lang="en-US" sz="1000"/>
                        <a:t>605</a:t>
                      </a:r>
                    </a:p>
                  </a:txBody>
                  <a:tcPr/>
                </a:tc>
                <a:tc>
                  <a:txBody>
                    <a:bodyPr/>
                    <a:lstStyle/>
                    <a:p>
                      <a:r>
                        <a:rPr lang="en-US" sz="1000"/>
                        <a:t>10</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2241451455"/>
                  </a:ext>
                </a:extLst>
              </a:tr>
              <a:tr h="370840">
                <a:tc>
                  <a:txBody>
                    <a:bodyPr/>
                    <a:lstStyle/>
                    <a:p>
                      <a:r>
                        <a:rPr lang="en-US" sz="1000"/>
                        <a:t>09/11/2026 15:41:14</a:t>
                      </a:r>
                    </a:p>
                  </a:txBody>
                  <a:tcPr/>
                </a:tc>
                <a:tc>
                  <a:txBody>
                    <a:bodyPr/>
                    <a:lstStyle/>
                    <a:p>
                      <a:r>
                        <a:rPr lang="en-US" sz="1000"/>
                        <a:t>09/11/2026 15:41:14</a:t>
                      </a:r>
                    </a:p>
                  </a:txBody>
                  <a:tcPr/>
                </a:tc>
                <a:tc>
                  <a:txBody>
                    <a:bodyPr/>
                    <a:lstStyle/>
                    <a:p>
                      <a:endParaRPr lang="en-US" sz="1000"/>
                    </a:p>
                  </a:txBody>
                  <a:tcPr/>
                </a:tc>
                <a:tc>
                  <a:txBody>
                    <a:bodyPr/>
                    <a:lstStyle/>
                    <a:p>
                      <a:r>
                        <a:rPr lang="en-US" sz="1000"/>
                        <a:t>Video</a:t>
                      </a:r>
                    </a:p>
                  </a:txBody>
                  <a:tcPr/>
                </a:tc>
                <a:tc>
                  <a:txBody>
                    <a:bodyPr/>
                    <a:lstStyle/>
                    <a:p>
                      <a:r>
                        <a:rPr lang="en-US" sz="1000"/>
                        <a:t>444</a:t>
                      </a:r>
                    </a:p>
                  </a:txBody>
                  <a:tcPr/>
                </a:tc>
                <a:tc>
                  <a:txBody>
                    <a:bodyPr/>
                    <a:lstStyle/>
                    <a:p>
                      <a:r>
                        <a:rPr lang="en-US" sz="1000"/>
                        <a:t>6</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246022057"/>
                  </a:ext>
                </a:extLst>
              </a:tr>
              <a:tr h="370840">
                <a:tc>
                  <a:txBody>
                    <a:bodyPr/>
                    <a:lstStyle/>
                    <a:p>
                      <a:r>
                        <a:rPr lang="en-US" sz="1000"/>
                        <a:t>09/08/2026 16:00:59</a:t>
                      </a:r>
                    </a:p>
                  </a:txBody>
                  <a:tcPr/>
                </a:tc>
                <a:tc>
                  <a:txBody>
                    <a:bodyPr/>
                    <a:lstStyle/>
                    <a:p>
                      <a:r>
                        <a:rPr lang="en-US" sz="1000"/>
                        <a:t>09/08/2026 16:00:59</a:t>
                      </a:r>
                    </a:p>
                  </a:txBody>
                  <a:tcPr/>
                </a:tc>
                <a:tc>
                  <a:txBody>
                    <a:bodyPr/>
                    <a:lstStyle/>
                    <a:p>
                      <a:endParaRPr lang="en-US" sz="1000"/>
                    </a:p>
                  </a:txBody>
                  <a:tcPr/>
                </a:tc>
                <a:tc>
                  <a:txBody>
                    <a:bodyPr/>
                    <a:lstStyle/>
                    <a:p>
                      <a:r>
                        <a:rPr lang="en-US" sz="1000"/>
                        <a:t>Video</a:t>
                      </a:r>
                    </a:p>
                  </a:txBody>
                  <a:tcPr/>
                </a:tc>
                <a:tc>
                  <a:txBody>
                    <a:bodyPr/>
                    <a:lstStyle/>
                    <a:p>
                      <a:r>
                        <a:rPr lang="en-US" sz="1000"/>
                        <a:t>331</a:t>
                      </a:r>
                    </a:p>
                  </a:txBody>
                  <a:tcPr/>
                </a:tc>
                <a:tc>
                  <a:txBody>
                    <a:bodyPr/>
                    <a:lstStyle/>
                    <a:p>
                      <a:r>
                        <a:rPr lang="en-US" sz="1000"/>
                        <a:t>10</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2936608966"/>
                  </a:ext>
                </a:extLst>
              </a:tr>
              <a:tr h="370840">
                <a:tc>
                  <a:txBody>
                    <a:bodyPr/>
                    <a:lstStyle/>
                    <a:p>
                      <a:r>
                        <a:rPr lang="en-US" sz="1000"/>
                        <a:t>09/07/2026 17:28:46</a:t>
                      </a:r>
                    </a:p>
                  </a:txBody>
                  <a:tcPr/>
                </a:tc>
                <a:tc>
                  <a:txBody>
                    <a:bodyPr/>
                    <a:lstStyle/>
                    <a:p>
                      <a:r>
                        <a:rPr lang="en-US" sz="1000"/>
                        <a:t>09/07/2026 17:28:46</a:t>
                      </a:r>
                    </a:p>
                  </a:txBody>
                  <a:tcPr/>
                </a:tc>
                <a:tc>
                  <a:txBody>
                    <a:bodyPr/>
                    <a:lstStyle/>
                    <a:p>
                      <a:endParaRPr lang="en-US" sz="1000"/>
                    </a:p>
                  </a:txBody>
                  <a:tcPr/>
                </a:tc>
                <a:tc>
                  <a:txBody>
                    <a:bodyPr/>
                    <a:lstStyle/>
                    <a:p>
                      <a:r>
                        <a:rPr lang="en-US" sz="1000"/>
                        <a:t>Video</a:t>
                      </a:r>
                    </a:p>
                  </a:txBody>
                  <a:tcPr/>
                </a:tc>
                <a:tc>
                  <a:txBody>
                    <a:bodyPr/>
                    <a:lstStyle/>
                    <a:p>
                      <a:r>
                        <a:rPr lang="en-US" sz="1000"/>
                        <a:t>491</a:t>
                      </a:r>
                    </a:p>
                  </a:txBody>
                  <a:tcPr/>
                </a:tc>
                <a:tc>
                  <a:txBody>
                    <a:bodyPr/>
                    <a:lstStyle/>
                    <a:p>
                      <a:r>
                        <a:rPr lang="en-US" sz="1000"/>
                        <a:t>12</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565655337"/>
                  </a:ext>
                </a:extLst>
              </a:tr>
            </a:tbl>
          </a:graphicData>
        </a:graphic>
      </p:graphicFrame>
      <p:sp>
        <p:nvSpPr>
          <p:cNvPr id="4" name="Text Placeholder 3">
            <a:extLst>
              <a:ext uri="{FF2B5EF4-FFF2-40B4-BE49-F238E27FC236}">
                <a16:creationId xmlns:a16="http://schemas.microsoft.com/office/drawing/2014/main" id="{43BF21C2-AC69-4D46-BE44-6B8BCB4DC1E4}"/>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2326644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C8729-7900-45FC-BE40-1C46EBDDE824}"/>
              </a:ext>
            </a:extLst>
          </p:cNvPr>
          <p:cNvSpPr>
            <a:spLocks noGrp="1"/>
          </p:cNvSpPr>
          <p:nvPr>
            <p:ph type="title"/>
          </p:nvPr>
        </p:nvSpPr>
        <p:spPr/>
        <p:txBody>
          <a:bodyPr/>
          <a:lstStyle/>
          <a:p>
            <a:r>
              <a:rPr lang="en-US"/>
              <a:t>Instagram Followers Total | GAMESCOM</a:t>
            </a:r>
          </a:p>
        </p:txBody>
      </p:sp>
      <p:graphicFrame>
        <p:nvGraphicFramePr>
          <p:cNvPr id="6" name="Chart Placeholder 5">
            <a:extLst>
              <a:ext uri="{FF2B5EF4-FFF2-40B4-BE49-F238E27FC236}">
                <a16:creationId xmlns:a16="http://schemas.microsoft.com/office/drawing/2014/main" id="{0AB8F318-7415-469D-988E-E8DD3249E996}"/>
              </a:ext>
            </a:extLst>
          </p:cNvPr>
          <p:cNvGraphicFramePr>
            <a:graphicFrameLocks noGrp="1"/>
          </p:cNvGraphicFramePr>
          <p:nvPr>
            <p:ph type="chart" sz="quarter" idx="13"/>
            <p:extLst>
              <p:ext uri="{D42A27DB-BD31-4B8C-83A1-F6EECF244321}">
                <p14:modId xmlns:p14="http://schemas.microsoft.com/office/powerpoint/2010/main" val="36495527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8A6DF0-7ABE-4DD0-A54E-7EE57BAEEC79}"/>
              </a:ext>
            </a:extLst>
          </p:cNvPr>
          <p:cNvSpPr>
            <a:spLocks noGrp="1"/>
          </p:cNvSpPr>
          <p:nvPr>
            <p:ph type="body" sz="quarter" idx="14"/>
          </p:nvPr>
        </p:nvSpPr>
        <p:spPr/>
        <p:txBody>
          <a:bodyPr/>
          <a:lstStyle/>
          <a:p>
            <a:r>
              <a:rPr lang="en-US"/>
              <a:t>09/01/2026 - 09/30/2026</a:t>
            </a:r>
          </a:p>
        </p:txBody>
      </p:sp>
      <p:sp>
        <p:nvSpPr>
          <p:cNvPr id="5" name="Footer Placeholder 4">
            <a:extLst>
              <a:ext uri="{FF2B5EF4-FFF2-40B4-BE49-F238E27FC236}">
                <a16:creationId xmlns:a16="http://schemas.microsoft.com/office/drawing/2014/main" id="{7DD8926D-D22A-462D-A661-BC93F801FF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85494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D8869-E964-48FA-A530-7C4CB3F7C718}"/>
              </a:ext>
            </a:extLst>
          </p:cNvPr>
          <p:cNvSpPr>
            <a:spLocks noGrp="1"/>
          </p:cNvSpPr>
          <p:nvPr>
            <p:ph type="title"/>
          </p:nvPr>
        </p:nvSpPr>
        <p:spPr/>
        <p:txBody>
          <a:bodyPr/>
          <a:lstStyle/>
          <a:p>
            <a:r>
              <a:rPr lang="en-US"/>
              <a:t>Tiktok Total Followers | GAMESCOM</a:t>
            </a:r>
          </a:p>
        </p:txBody>
      </p:sp>
      <p:graphicFrame>
        <p:nvGraphicFramePr>
          <p:cNvPr id="6" name="Chart Placeholder 5">
            <a:extLst>
              <a:ext uri="{FF2B5EF4-FFF2-40B4-BE49-F238E27FC236}">
                <a16:creationId xmlns:a16="http://schemas.microsoft.com/office/drawing/2014/main" id="{7B9A96C4-A6E1-43DA-BEA0-1E05C14C946F}"/>
              </a:ext>
            </a:extLst>
          </p:cNvPr>
          <p:cNvGraphicFramePr>
            <a:graphicFrameLocks noGrp="1"/>
          </p:cNvGraphicFramePr>
          <p:nvPr>
            <p:ph type="chart" sz="quarter" idx="13"/>
            <p:extLst>
              <p:ext uri="{D42A27DB-BD31-4B8C-83A1-F6EECF244321}">
                <p14:modId xmlns:p14="http://schemas.microsoft.com/office/powerpoint/2010/main" val="1485401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9572D9-1C49-4EFC-9097-D23847A4D5ED}"/>
              </a:ext>
            </a:extLst>
          </p:cNvPr>
          <p:cNvSpPr>
            <a:spLocks noGrp="1"/>
          </p:cNvSpPr>
          <p:nvPr>
            <p:ph type="body" sz="quarter" idx="14"/>
          </p:nvPr>
        </p:nvSpPr>
        <p:spPr/>
        <p:txBody>
          <a:bodyPr/>
          <a:lstStyle/>
          <a:p>
            <a:r>
              <a:rPr lang="en-US"/>
              <a:t>09/01/2026 - 09/30/2026</a:t>
            </a:r>
          </a:p>
        </p:txBody>
      </p:sp>
      <p:sp>
        <p:nvSpPr>
          <p:cNvPr id="5" name="Footer Placeholder 4">
            <a:extLst>
              <a:ext uri="{FF2B5EF4-FFF2-40B4-BE49-F238E27FC236}">
                <a16:creationId xmlns:a16="http://schemas.microsoft.com/office/drawing/2014/main" id="{BA7FD6C5-BB80-4EBC-8986-A53F952548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08474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6A952-1935-464A-B328-FF54D291559E}"/>
              </a:ext>
            </a:extLst>
          </p:cNvPr>
          <p:cNvSpPr>
            <a:spLocks noGrp="1"/>
          </p:cNvSpPr>
          <p:nvPr>
            <p:ph type="title"/>
          </p:nvPr>
        </p:nvSpPr>
        <p:spPr/>
        <p:txBody>
          <a:bodyPr/>
          <a:lstStyle/>
          <a:p>
            <a:r>
              <a:rPr lang="en-US"/>
              <a:t>Twitter Followers Total | GAMESCOM</a:t>
            </a:r>
          </a:p>
        </p:txBody>
      </p:sp>
      <p:graphicFrame>
        <p:nvGraphicFramePr>
          <p:cNvPr id="6" name="Chart Placeholder 5">
            <a:extLst>
              <a:ext uri="{FF2B5EF4-FFF2-40B4-BE49-F238E27FC236}">
                <a16:creationId xmlns:a16="http://schemas.microsoft.com/office/drawing/2014/main" id="{CB402C5D-BFB1-4AFA-90AD-376E62719BEE}"/>
              </a:ext>
            </a:extLst>
          </p:cNvPr>
          <p:cNvGraphicFramePr>
            <a:graphicFrameLocks noGrp="1"/>
          </p:cNvGraphicFramePr>
          <p:nvPr>
            <p:ph type="chart" sz="quarter" idx="13"/>
            <p:extLst>
              <p:ext uri="{D42A27DB-BD31-4B8C-83A1-F6EECF244321}">
                <p14:modId xmlns:p14="http://schemas.microsoft.com/office/powerpoint/2010/main" val="26157573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17F57B-8171-458F-BC33-5FEEA9AA45E6}"/>
              </a:ext>
            </a:extLst>
          </p:cNvPr>
          <p:cNvSpPr>
            <a:spLocks noGrp="1"/>
          </p:cNvSpPr>
          <p:nvPr>
            <p:ph type="body" sz="quarter" idx="14"/>
          </p:nvPr>
        </p:nvSpPr>
        <p:spPr/>
        <p:txBody>
          <a:bodyPr/>
          <a:lstStyle/>
          <a:p>
            <a:r>
              <a:rPr lang="en-US"/>
              <a:t>09/01/2026 - 09/30/2026</a:t>
            </a:r>
          </a:p>
        </p:txBody>
      </p:sp>
      <p:sp>
        <p:nvSpPr>
          <p:cNvPr id="5" name="Footer Placeholder 4">
            <a:extLst>
              <a:ext uri="{FF2B5EF4-FFF2-40B4-BE49-F238E27FC236}">
                <a16:creationId xmlns:a16="http://schemas.microsoft.com/office/drawing/2014/main" id="{FD7C20E1-0A8C-40F1-B365-B95089E79F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88310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DAF84-8D2A-4467-84D7-878909DC0F7B}"/>
              </a:ext>
            </a:extLst>
          </p:cNvPr>
          <p:cNvSpPr>
            <a:spLocks noGrp="1"/>
          </p:cNvSpPr>
          <p:nvPr>
            <p:ph type="title"/>
          </p:nvPr>
        </p:nvSpPr>
        <p:spPr/>
        <p:txBody>
          <a:bodyPr/>
          <a:lstStyle/>
          <a:p>
            <a:r>
              <a:rPr lang="en-US"/>
              <a:t>LinkedIn Followers Total | GAMESCOM</a:t>
            </a:r>
          </a:p>
        </p:txBody>
      </p:sp>
      <p:graphicFrame>
        <p:nvGraphicFramePr>
          <p:cNvPr id="6" name="Chart Placeholder 5">
            <a:extLst>
              <a:ext uri="{FF2B5EF4-FFF2-40B4-BE49-F238E27FC236}">
                <a16:creationId xmlns:a16="http://schemas.microsoft.com/office/drawing/2014/main" id="{D67B9E15-107B-46AA-B715-1ED603ADA01D}"/>
              </a:ext>
            </a:extLst>
          </p:cNvPr>
          <p:cNvGraphicFramePr>
            <a:graphicFrameLocks noGrp="1"/>
          </p:cNvGraphicFramePr>
          <p:nvPr>
            <p:ph type="chart" sz="quarter" idx="13"/>
            <p:extLst>
              <p:ext uri="{D42A27DB-BD31-4B8C-83A1-F6EECF244321}">
                <p14:modId xmlns:p14="http://schemas.microsoft.com/office/powerpoint/2010/main" val="32733845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F47ABB-EEBA-400B-BB8D-C7555E1D7D0A}"/>
              </a:ext>
            </a:extLst>
          </p:cNvPr>
          <p:cNvSpPr>
            <a:spLocks noGrp="1"/>
          </p:cNvSpPr>
          <p:nvPr>
            <p:ph type="body" sz="quarter" idx="14"/>
          </p:nvPr>
        </p:nvSpPr>
        <p:spPr/>
        <p:txBody>
          <a:bodyPr/>
          <a:lstStyle/>
          <a:p>
            <a:r>
              <a:rPr lang="en-US"/>
              <a:t>09/01/2026 - 09/30/2026</a:t>
            </a:r>
          </a:p>
        </p:txBody>
      </p:sp>
      <p:sp>
        <p:nvSpPr>
          <p:cNvPr id="5" name="Footer Placeholder 4">
            <a:extLst>
              <a:ext uri="{FF2B5EF4-FFF2-40B4-BE49-F238E27FC236}">
                <a16:creationId xmlns:a16="http://schemas.microsoft.com/office/drawing/2014/main" id="{904A4FD8-8A9A-4582-B5DD-0F6830D799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13641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8CC51-2156-4D81-A1F5-6FD2AC3FF4BE}"/>
              </a:ext>
            </a:extLst>
          </p:cNvPr>
          <p:cNvSpPr>
            <a:spLocks noGrp="1"/>
          </p:cNvSpPr>
          <p:nvPr>
            <p:ph type="title"/>
          </p:nvPr>
        </p:nvSpPr>
        <p:spPr/>
        <p:txBody>
          <a:bodyPr/>
          <a:lstStyle/>
          <a:p>
            <a:r>
              <a:rPr lang="en-US"/>
              <a:t>Facebook Fans or Followers Total | GAMESCOM</a:t>
            </a:r>
          </a:p>
        </p:txBody>
      </p:sp>
      <p:graphicFrame>
        <p:nvGraphicFramePr>
          <p:cNvPr id="6" name="Chart Placeholder 5">
            <a:extLst>
              <a:ext uri="{FF2B5EF4-FFF2-40B4-BE49-F238E27FC236}">
                <a16:creationId xmlns:a16="http://schemas.microsoft.com/office/drawing/2014/main" id="{F44A637A-A8B3-4DCA-B6A2-50437DD7C268}"/>
              </a:ext>
            </a:extLst>
          </p:cNvPr>
          <p:cNvGraphicFramePr>
            <a:graphicFrameLocks noGrp="1"/>
          </p:cNvGraphicFramePr>
          <p:nvPr>
            <p:ph type="chart" sz="quarter" idx="13"/>
            <p:extLst>
              <p:ext uri="{D42A27DB-BD31-4B8C-83A1-F6EECF244321}">
                <p14:modId xmlns:p14="http://schemas.microsoft.com/office/powerpoint/2010/main" val="3900768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8767B8-2C46-498E-94DA-C050ADF87F58}"/>
              </a:ext>
            </a:extLst>
          </p:cNvPr>
          <p:cNvSpPr>
            <a:spLocks noGrp="1"/>
          </p:cNvSpPr>
          <p:nvPr>
            <p:ph type="body" sz="quarter" idx="14"/>
          </p:nvPr>
        </p:nvSpPr>
        <p:spPr/>
        <p:txBody>
          <a:bodyPr/>
          <a:lstStyle/>
          <a:p>
            <a:r>
              <a:rPr lang="en-US"/>
              <a:t>09/01/2026 - 09/30/2026</a:t>
            </a:r>
          </a:p>
        </p:txBody>
      </p:sp>
      <p:sp>
        <p:nvSpPr>
          <p:cNvPr id="5" name="Footer Placeholder 4">
            <a:extLst>
              <a:ext uri="{FF2B5EF4-FFF2-40B4-BE49-F238E27FC236}">
                <a16:creationId xmlns:a16="http://schemas.microsoft.com/office/drawing/2014/main" id="{33BFC0D6-BB5F-47B2-BA4C-A30636C2E3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46600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B7A97-67FC-4202-ADD3-1B78AC69FC5A}"/>
              </a:ext>
            </a:extLst>
          </p:cNvPr>
          <p:cNvSpPr>
            <a:spLocks noGrp="1"/>
          </p:cNvSpPr>
          <p:nvPr>
            <p:ph type="title"/>
          </p:nvPr>
        </p:nvSpPr>
        <p:spPr/>
        <p:txBody>
          <a:bodyPr/>
          <a:lstStyle/>
          <a:p>
            <a:r>
              <a:rPr lang="en-US"/>
              <a:t>Youtube Subscribers | GAMESCOM</a:t>
            </a:r>
          </a:p>
        </p:txBody>
      </p:sp>
      <p:graphicFrame>
        <p:nvGraphicFramePr>
          <p:cNvPr id="6" name="Chart Placeholder 5">
            <a:extLst>
              <a:ext uri="{FF2B5EF4-FFF2-40B4-BE49-F238E27FC236}">
                <a16:creationId xmlns:a16="http://schemas.microsoft.com/office/drawing/2014/main" id="{CAFA3EC6-C4AC-44DA-A9BA-86CB58A1A734}"/>
              </a:ext>
            </a:extLst>
          </p:cNvPr>
          <p:cNvGraphicFramePr>
            <a:graphicFrameLocks noGrp="1"/>
          </p:cNvGraphicFramePr>
          <p:nvPr>
            <p:ph type="chart" sz="quarter" idx="13"/>
            <p:extLst>
              <p:ext uri="{D42A27DB-BD31-4B8C-83A1-F6EECF244321}">
                <p14:modId xmlns:p14="http://schemas.microsoft.com/office/powerpoint/2010/main" val="206194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8DC6F6-A9A5-45DD-92CD-A19DC0F43650}"/>
              </a:ext>
            </a:extLst>
          </p:cNvPr>
          <p:cNvSpPr>
            <a:spLocks noGrp="1"/>
          </p:cNvSpPr>
          <p:nvPr>
            <p:ph type="body" sz="quarter" idx="14"/>
          </p:nvPr>
        </p:nvSpPr>
        <p:spPr/>
        <p:txBody>
          <a:bodyPr/>
          <a:lstStyle/>
          <a:p>
            <a:r>
              <a:rPr lang="en-US"/>
              <a:t>09/01/2026 - 09/30/2026</a:t>
            </a:r>
          </a:p>
        </p:txBody>
      </p:sp>
      <p:sp>
        <p:nvSpPr>
          <p:cNvPr id="5" name="Footer Placeholder 4">
            <a:extLst>
              <a:ext uri="{FF2B5EF4-FFF2-40B4-BE49-F238E27FC236}">
                <a16:creationId xmlns:a16="http://schemas.microsoft.com/office/drawing/2014/main" id="{A8832B46-F848-420D-9A9C-E704FFDB59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07785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ED0E1-802F-4BEE-8D38-D188B6A3738D}"/>
              </a:ext>
            </a:extLst>
          </p:cNvPr>
          <p:cNvSpPr>
            <a:spLocks noGrp="1"/>
          </p:cNvSpPr>
          <p:nvPr>
            <p:ph type="title"/>
          </p:nvPr>
        </p:nvSpPr>
        <p:spPr/>
        <p:txBody>
          <a:bodyPr/>
          <a:lstStyle/>
          <a:p>
            <a:r>
              <a:rPr lang="en-US"/>
              <a:t>Threads Followers Total | GAMESCOM</a:t>
            </a:r>
          </a:p>
        </p:txBody>
      </p:sp>
      <p:graphicFrame>
        <p:nvGraphicFramePr>
          <p:cNvPr id="6" name="Chart Placeholder 5">
            <a:extLst>
              <a:ext uri="{FF2B5EF4-FFF2-40B4-BE49-F238E27FC236}">
                <a16:creationId xmlns:a16="http://schemas.microsoft.com/office/drawing/2014/main" id="{7A87A587-5369-483A-8DD7-C3F5F205A358}"/>
              </a:ext>
            </a:extLst>
          </p:cNvPr>
          <p:cNvGraphicFramePr>
            <a:graphicFrameLocks noGrp="1"/>
          </p:cNvGraphicFramePr>
          <p:nvPr>
            <p:ph type="chart" sz="quarter" idx="13"/>
            <p:extLst>
              <p:ext uri="{D42A27DB-BD31-4B8C-83A1-F6EECF244321}">
                <p14:modId xmlns:p14="http://schemas.microsoft.com/office/powerpoint/2010/main" val="2165048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DC83FC-43EC-4AEF-855B-A3A3DD31BE07}"/>
              </a:ext>
            </a:extLst>
          </p:cNvPr>
          <p:cNvSpPr>
            <a:spLocks noGrp="1"/>
          </p:cNvSpPr>
          <p:nvPr>
            <p:ph type="body" sz="quarter" idx="14"/>
          </p:nvPr>
        </p:nvSpPr>
        <p:spPr/>
        <p:txBody>
          <a:bodyPr/>
          <a:lstStyle/>
          <a:p>
            <a:r>
              <a:rPr lang="en-US"/>
              <a:t>09/01/2026 - 09/30/2026</a:t>
            </a:r>
          </a:p>
        </p:txBody>
      </p:sp>
      <p:sp>
        <p:nvSpPr>
          <p:cNvPr id="5" name="Footer Placeholder 4">
            <a:extLst>
              <a:ext uri="{FF2B5EF4-FFF2-40B4-BE49-F238E27FC236}">
                <a16:creationId xmlns:a16="http://schemas.microsoft.com/office/drawing/2014/main" id="{A1104929-85BD-4E07-B169-C69278A80B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28886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A5563-F112-45F5-949D-32B9DC10AAEA}"/>
              </a:ext>
            </a:extLst>
          </p:cNvPr>
          <p:cNvSpPr>
            <a:spLocks noGrp="1"/>
          </p:cNvSpPr>
          <p:nvPr>
            <p:ph type="title"/>
          </p:nvPr>
        </p:nvSpPr>
        <p:spPr/>
        <p:txBody>
          <a:bodyPr/>
          <a:lstStyle/>
          <a:p>
            <a:r>
              <a:rPr lang="en-US"/>
              <a:t>Threads Comments and Replies Table | GAMESCOM - 1 of 7</a:t>
            </a:r>
          </a:p>
        </p:txBody>
      </p:sp>
      <p:graphicFrame>
        <p:nvGraphicFramePr>
          <p:cNvPr id="5" name="Table Placeholder 4">
            <a:extLst>
              <a:ext uri="{FF2B5EF4-FFF2-40B4-BE49-F238E27FC236}">
                <a16:creationId xmlns:a16="http://schemas.microsoft.com/office/drawing/2014/main" id="{DAE821A6-4907-4050-8A93-09DAAAFDE03A}"/>
              </a:ext>
            </a:extLst>
          </p:cNvPr>
          <p:cNvGraphicFramePr>
            <a:graphicFrameLocks noGrp="1"/>
          </p:cNvGraphicFramePr>
          <p:nvPr>
            <p:ph type="tbl" sz="quarter" idx="13"/>
            <p:extLst>
              <p:ext uri="{D42A27DB-BD31-4B8C-83A1-F6EECF244321}">
                <p14:modId xmlns:p14="http://schemas.microsoft.com/office/powerpoint/2010/main" val="3091128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06327743"/>
                    </a:ext>
                  </a:extLst>
                </a:gridCol>
                <a:gridCol w="1481328">
                  <a:extLst>
                    <a:ext uri="{9D8B030D-6E8A-4147-A177-3AD203B41FA5}">
                      <a16:colId xmlns:a16="http://schemas.microsoft.com/office/drawing/2014/main" val="1043885275"/>
                    </a:ext>
                  </a:extLst>
                </a:gridCol>
                <a:gridCol w="740664">
                  <a:extLst>
                    <a:ext uri="{9D8B030D-6E8A-4147-A177-3AD203B41FA5}">
                      <a16:colId xmlns:a16="http://schemas.microsoft.com/office/drawing/2014/main" val="3679197576"/>
                    </a:ext>
                  </a:extLst>
                </a:gridCol>
                <a:gridCol w="740664">
                  <a:extLst>
                    <a:ext uri="{9D8B030D-6E8A-4147-A177-3AD203B41FA5}">
                      <a16:colId xmlns:a16="http://schemas.microsoft.com/office/drawing/2014/main" val="88073485"/>
                    </a:ext>
                  </a:extLst>
                </a:gridCol>
                <a:gridCol w="740664">
                  <a:extLst>
                    <a:ext uri="{9D8B030D-6E8A-4147-A177-3AD203B41FA5}">
                      <a16:colId xmlns:a16="http://schemas.microsoft.com/office/drawing/2014/main" val="4099954756"/>
                    </a:ext>
                  </a:extLst>
                </a:gridCol>
                <a:gridCol w="740664">
                  <a:extLst>
                    <a:ext uri="{9D8B030D-6E8A-4147-A177-3AD203B41FA5}">
                      <a16:colId xmlns:a16="http://schemas.microsoft.com/office/drawing/2014/main" val="553578686"/>
                    </a:ext>
                  </a:extLst>
                </a:gridCol>
                <a:gridCol w="740664">
                  <a:extLst>
                    <a:ext uri="{9D8B030D-6E8A-4147-A177-3AD203B41FA5}">
                      <a16:colId xmlns:a16="http://schemas.microsoft.com/office/drawing/2014/main" val="2121729767"/>
                    </a:ext>
                  </a:extLst>
                </a:gridCol>
                <a:gridCol w="740664">
                  <a:extLst>
                    <a:ext uri="{9D8B030D-6E8A-4147-A177-3AD203B41FA5}">
                      <a16:colId xmlns:a16="http://schemas.microsoft.com/office/drawing/2014/main" val="2817768981"/>
                    </a:ext>
                  </a:extLst>
                </a:gridCol>
                <a:gridCol w="740664">
                  <a:extLst>
                    <a:ext uri="{9D8B030D-6E8A-4147-A177-3AD203B41FA5}">
                      <a16:colId xmlns:a16="http://schemas.microsoft.com/office/drawing/2014/main" val="2442285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extLst>
                  <a:ext uri="{0D108BD9-81ED-4DB2-BD59-A6C34878D82A}">
                    <a16:rowId xmlns:a16="http://schemas.microsoft.com/office/drawing/2014/main" val="890478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- 2026-09-15 14:53:31</a:t>
                      </a:r>
                      <a:r>
                        <a:rPr kumimoji="0" lang="en-US" sz="1000" b="0" i="0" u="none" strike="noStrike" kern="1200" cap="none" spc="0" normalizeH="0" baseline="0" noProof="0">
                          <a:ln>
                            <a:noFill/>
                          </a:ln>
                          <a:solidFill>
                            <a:prstClr val="black"/>
                          </a:solidFill>
                          <a:effectLst/>
                          <a:uLnTx/>
                          <a:uFillTx/>
                          <a:latin typeface="Calibri"/>
                          <a:ea typeface="+mn-ea"/>
                          <a:cs typeface="+mn-cs"/>
                        </a:rPr>
                        <a:t>
 Check out our pfp for video 2️⃣ and 3️⃣! Now that you’ve seen them all agaiiiiin - what’s about to go on your wishlist? 🤩
Go to our gamescom steam event (also linked in bio) to play or wishlist your #awesomeindies highlights!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Last but not least… coming to you from our #gamescom2026 awesome indies show…
RECAP 3️⃣ of 3️⃣
#awesomeindieshow 2026
👾 @agnivillage  by separuh_interactive
👾 Inkblood by critical.reflex
👾 Cairn (DLC) by gamebakers
👾 Wishseeker by softsourcepublishing
👾 Isle Goblin by @fireshinegames 
👾 Being &amp; Becoming by Critical Reflex
Watch the VOD on Twitch or YouTube (linked in bio ▶️)
Which AWESOME INDIE is YOUR favorite?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05625944"/>
                  </a:ext>
                </a:extLst>
              </a:tr>
            </a:tbl>
          </a:graphicData>
        </a:graphic>
      </p:graphicFrame>
      <p:sp>
        <p:nvSpPr>
          <p:cNvPr id="4" name="Text Placeholder 3">
            <a:extLst>
              <a:ext uri="{FF2B5EF4-FFF2-40B4-BE49-F238E27FC236}">
                <a16:creationId xmlns:a16="http://schemas.microsoft.com/office/drawing/2014/main" id="{BF12D039-E30A-4C88-B315-229FA00E88EC}"/>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6419936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73993-1D7E-4CF3-9548-AADFA9090DAE}"/>
              </a:ext>
            </a:extLst>
          </p:cNvPr>
          <p:cNvSpPr>
            <a:spLocks noGrp="1"/>
          </p:cNvSpPr>
          <p:nvPr>
            <p:ph type="title"/>
          </p:nvPr>
        </p:nvSpPr>
        <p:spPr/>
        <p:txBody>
          <a:bodyPr/>
          <a:lstStyle/>
          <a:p>
            <a:r>
              <a:rPr lang="en-US"/>
              <a:t>Threads Comments and Replies Table | GAMESCOM - 2 of 7</a:t>
            </a:r>
          </a:p>
        </p:txBody>
      </p:sp>
      <p:graphicFrame>
        <p:nvGraphicFramePr>
          <p:cNvPr id="5" name="Table Placeholder 4">
            <a:extLst>
              <a:ext uri="{FF2B5EF4-FFF2-40B4-BE49-F238E27FC236}">
                <a16:creationId xmlns:a16="http://schemas.microsoft.com/office/drawing/2014/main" id="{01B13C48-F563-4B64-BB6A-6C6E02CC524C}"/>
              </a:ext>
            </a:extLst>
          </p:cNvPr>
          <p:cNvGraphicFramePr>
            <a:graphicFrameLocks noGrp="1"/>
          </p:cNvGraphicFramePr>
          <p:nvPr>
            <p:ph type="tbl" sz="quarter" idx="13"/>
            <p:extLst>
              <p:ext uri="{D42A27DB-BD31-4B8C-83A1-F6EECF244321}">
                <p14:modId xmlns:p14="http://schemas.microsoft.com/office/powerpoint/2010/main" val="1297812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55130776"/>
                    </a:ext>
                  </a:extLst>
                </a:gridCol>
                <a:gridCol w="1481328">
                  <a:extLst>
                    <a:ext uri="{9D8B030D-6E8A-4147-A177-3AD203B41FA5}">
                      <a16:colId xmlns:a16="http://schemas.microsoft.com/office/drawing/2014/main" val="3266389848"/>
                    </a:ext>
                  </a:extLst>
                </a:gridCol>
                <a:gridCol w="740664">
                  <a:extLst>
                    <a:ext uri="{9D8B030D-6E8A-4147-A177-3AD203B41FA5}">
                      <a16:colId xmlns:a16="http://schemas.microsoft.com/office/drawing/2014/main" val="1429148464"/>
                    </a:ext>
                  </a:extLst>
                </a:gridCol>
                <a:gridCol w="740664">
                  <a:extLst>
                    <a:ext uri="{9D8B030D-6E8A-4147-A177-3AD203B41FA5}">
                      <a16:colId xmlns:a16="http://schemas.microsoft.com/office/drawing/2014/main" val="2394253995"/>
                    </a:ext>
                  </a:extLst>
                </a:gridCol>
                <a:gridCol w="740664">
                  <a:extLst>
                    <a:ext uri="{9D8B030D-6E8A-4147-A177-3AD203B41FA5}">
                      <a16:colId xmlns:a16="http://schemas.microsoft.com/office/drawing/2014/main" val="3398574063"/>
                    </a:ext>
                  </a:extLst>
                </a:gridCol>
                <a:gridCol w="740664">
                  <a:extLst>
                    <a:ext uri="{9D8B030D-6E8A-4147-A177-3AD203B41FA5}">
                      <a16:colId xmlns:a16="http://schemas.microsoft.com/office/drawing/2014/main" val="4172350323"/>
                    </a:ext>
                  </a:extLst>
                </a:gridCol>
                <a:gridCol w="740664">
                  <a:extLst>
                    <a:ext uri="{9D8B030D-6E8A-4147-A177-3AD203B41FA5}">
                      <a16:colId xmlns:a16="http://schemas.microsoft.com/office/drawing/2014/main" val="1031762479"/>
                    </a:ext>
                  </a:extLst>
                </a:gridCol>
                <a:gridCol w="740664">
                  <a:extLst>
                    <a:ext uri="{9D8B030D-6E8A-4147-A177-3AD203B41FA5}">
                      <a16:colId xmlns:a16="http://schemas.microsoft.com/office/drawing/2014/main" val="363995041"/>
                    </a:ext>
                  </a:extLst>
                </a:gridCol>
                <a:gridCol w="740664">
                  <a:extLst>
                    <a:ext uri="{9D8B030D-6E8A-4147-A177-3AD203B41FA5}">
                      <a16:colId xmlns:a16="http://schemas.microsoft.com/office/drawing/2014/main" val="3806091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extLst>
                  <a:ext uri="{0D108BD9-81ED-4DB2-BD59-A6C34878D82A}">
                    <a16:rowId xmlns:a16="http://schemas.microsoft.com/office/drawing/2014/main" val="859474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- 2026-09-15 14:49:35</a:t>
                      </a:r>
                      <a:r>
                        <a:rPr kumimoji="0" lang="en-US" sz="1000" b="0" i="0" u="none" strike="noStrike" kern="1200" cap="none" spc="0" normalizeH="0" baseline="0" noProof="0">
                          <a:ln>
                            <a:noFill/>
                          </a:ln>
                          <a:solidFill>
                            <a:prstClr val="black"/>
                          </a:solidFill>
                          <a:effectLst/>
                          <a:uLnTx/>
                          <a:uFillTx/>
                          <a:latin typeface="Calibri"/>
                          <a:ea typeface="+mn-ea"/>
                          <a:cs typeface="+mn-cs"/>
                        </a:rPr>
                        <a:t>
 Totally agree!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weeks since #gamescom2026 already 🥲
But just 49 days until gamescomasia 😏
What was your favorite booth at gamescom this year? …and will we see you again in Bangkok?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61234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gamescom</a:t>
                      </a:r>
                      <a:r>
                        <a:rPr kumimoji="0" lang="es-E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s-ES" sz="1000" b="1" i="0" u="none" strike="noStrike" kern="1200" cap="none" spc="0" normalizeH="0" baseline="0" noProof="0">
                          <a:ln>
                            <a:noFill/>
                          </a:ln>
                          <a:solidFill>
                            <a:prstClr val="black"/>
                          </a:solidFill>
                          <a:effectLst/>
                          <a:uLnTx/>
                          <a:uFillTx/>
                          <a:latin typeface="Calibri"/>
                          <a:ea typeface="+mn-ea"/>
                          <a:cs typeface="+mn-cs"/>
                        </a:rPr>
                        <a:t>n/a - 2026-09-15 09:18:26</a:t>
                      </a:r>
                      <a:r>
                        <a:rPr kumimoji="0" lang="es-ES" sz="1000" b="0" i="0" u="none" strike="noStrike" kern="1200" cap="none" spc="0" normalizeH="0" baseline="0" noProof="0">
                          <a:ln>
                            <a:noFill/>
                          </a:ln>
                          <a:solidFill>
                            <a:prstClr val="black"/>
                          </a:solidFill>
                          <a:effectLst/>
                          <a:uLnTx/>
                          <a:uFillTx/>
                          <a:latin typeface="Calibri"/>
                          <a:ea typeface="+mn-ea"/>
                          <a:cs typeface="+mn-cs"/>
                        </a:rPr>
                        <a:t>
 Hay una sensación de equilibrio que mantiene todo en su sitio.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weeks since #gamescom2026 already 🥲
But just 49 days until gamescomasia 😏
What was your favorite booth at gamescom this year? …and will we see you again in Bangkok?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 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23056715"/>
                  </a:ext>
                </a:extLst>
              </a:tr>
            </a:tbl>
          </a:graphicData>
        </a:graphic>
      </p:graphicFrame>
      <p:sp>
        <p:nvSpPr>
          <p:cNvPr id="4" name="Text Placeholder 3">
            <a:extLst>
              <a:ext uri="{FF2B5EF4-FFF2-40B4-BE49-F238E27FC236}">
                <a16:creationId xmlns:a16="http://schemas.microsoft.com/office/drawing/2014/main" id="{78471627-E76C-442F-BEBF-F35E7278354E}"/>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6461095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272EB-DDE5-4DA1-8C2C-8BC691BD17CD}"/>
              </a:ext>
            </a:extLst>
          </p:cNvPr>
          <p:cNvSpPr>
            <a:spLocks noGrp="1"/>
          </p:cNvSpPr>
          <p:nvPr>
            <p:ph type="title"/>
          </p:nvPr>
        </p:nvSpPr>
        <p:spPr/>
        <p:txBody>
          <a:bodyPr/>
          <a:lstStyle/>
          <a:p>
            <a:r>
              <a:rPr lang="en-US"/>
              <a:t>Threads Comments and Replies Table | GAMESCOM - 3 of 7</a:t>
            </a:r>
          </a:p>
        </p:txBody>
      </p:sp>
      <p:graphicFrame>
        <p:nvGraphicFramePr>
          <p:cNvPr id="5" name="Table Placeholder 4">
            <a:extLst>
              <a:ext uri="{FF2B5EF4-FFF2-40B4-BE49-F238E27FC236}">
                <a16:creationId xmlns:a16="http://schemas.microsoft.com/office/drawing/2014/main" id="{4B62F5CB-2833-4F73-BEC8-644D9846EDB2}"/>
              </a:ext>
            </a:extLst>
          </p:cNvPr>
          <p:cNvGraphicFramePr>
            <a:graphicFrameLocks noGrp="1"/>
          </p:cNvGraphicFramePr>
          <p:nvPr>
            <p:ph type="tbl" sz="quarter" idx="13"/>
            <p:extLst>
              <p:ext uri="{D42A27DB-BD31-4B8C-83A1-F6EECF244321}">
                <p14:modId xmlns:p14="http://schemas.microsoft.com/office/powerpoint/2010/main" val="2003515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23029180"/>
                    </a:ext>
                  </a:extLst>
                </a:gridCol>
                <a:gridCol w="1481328">
                  <a:extLst>
                    <a:ext uri="{9D8B030D-6E8A-4147-A177-3AD203B41FA5}">
                      <a16:colId xmlns:a16="http://schemas.microsoft.com/office/drawing/2014/main" val="915923968"/>
                    </a:ext>
                  </a:extLst>
                </a:gridCol>
                <a:gridCol w="740664">
                  <a:extLst>
                    <a:ext uri="{9D8B030D-6E8A-4147-A177-3AD203B41FA5}">
                      <a16:colId xmlns:a16="http://schemas.microsoft.com/office/drawing/2014/main" val="3688023677"/>
                    </a:ext>
                  </a:extLst>
                </a:gridCol>
                <a:gridCol w="740664">
                  <a:extLst>
                    <a:ext uri="{9D8B030D-6E8A-4147-A177-3AD203B41FA5}">
                      <a16:colId xmlns:a16="http://schemas.microsoft.com/office/drawing/2014/main" val="2161948441"/>
                    </a:ext>
                  </a:extLst>
                </a:gridCol>
                <a:gridCol w="740664">
                  <a:extLst>
                    <a:ext uri="{9D8B030D-6E8A-4147-A177-3AD203B41FA5}">
                      <a16:colId xmlns:a16="http://schemas.microsoft.com/office/drawing/2014/main" val="3303213152"/>
                    </a:ext>
                  </a:extLst>
                </a:gridCol>
                <a:gridCol w="740664">
                  <a:extLst>
                    <a:ext uri="{9D8B030D-6E8A-4147-A177-3AD203B41FA5}">
                      <a16:colId xmlns:a16="http://schemas.microsoft.com/office/drawing/2014/main" val="3095517448"/>
                    </a:ext>
                  </a:extLst>
                </a:gridCol>
                <a:gridCol w="740664">
                  <a:extLst>
                    <a:ext uri="{9D8B030D-6E8A-4147-A177-3AD203B41FA5}">
                      <a16:colId xmlns:a16="http://schemas.microsoft.com/office/drawing/2014/main" val="68213086"/>
                    </a:ext>
                  </a:extLst>
                </a:gridCol>
                <a:gridCol w="740664">
                  <a:extLst>
                    <a:ext uri="{9D8B030D-6E8A-4147-A177-3AD203B41FA5}">
                      <a16:colId xmlns:a16="http://schemas.microsoft.com/office/drawing/2014/main" val="2149044364"/>
                    </a:ext>
                  </a:extLst>
                </a:gridCol>
                <a:gridCol w="740664">
                  <a:extLst>
                    <a:ext uri="{9D8B030D-6E8A-4147-A177-3AD203B41FA5}">
                      <a16:colId xmlns:a16="http://schemas.microsoft.com/office/drawing/2014/main" val="1413487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extLst>
                  <a:ext uri="{0D108BD9-81ED-4DB2-BD59-A6C34878D82A}">
                    <a16:rowId xmlns:a16="http://schemas.microsoft.com/office/drawing/2014/main" val="3151150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- 2026-09-14 16:51:21</a:t>
                      </a:r>
                      <a:r>
                        <a:rPr kumimoji="0" lang="en-US" sz="1000" b="0" i="0" u="none" strike="noStrike" kern="1200" cap="none" spc="0" normalizeH="0" baseline="0" noProof="0">
                          <a:ln>
                            <a:noFill/>
                          </a:ln>
                          <a:solidFill>
                            <a:prstClr val="black"/>
                          </a:solidFill>
                          <a:effectLst/>
                          <a:uLnTx/>
                          <a:uFillTx/>
                          <a:latin typeface="Calibri"/>
                          <a:ea typeface="+mn-ea"/>
                          <a:cs typeface="+mn-cs"/>
                        </a:rPr>
                        <a:t>
 Arknights: Endfield and 1001 Threads of Mizan were such great booths!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weeks since #gamescom2026 already 🥲
But just 49 days until gamescomasia 😏
What was your favorite booth at gamescom this year? …and will we see you again in Bangkok?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39516062"/>
                  </a:ext>
                </a:extLst>
              </a:tr>
            </a:tbl>
          </a:graphicData>
        </a:graphic>
      </p:graphicFrame>
      <p:sp>
        <p:nvSpPr>
          <p:cNvPr id="4" name="Text Placeholder 3">
            <a:extLst>
              <a:ext uri="{FF2B5EF4-FFF2-40B4-BE49-F238E27FC236}">
                <a16:creationId xmlns:a16="http://schemas.microsoft.com/office/drawing/2014/main" id="{62F99810-715C-4BFE-8BD7-02030457DDBD}"/>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8913158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0617A-9FBB-4CA9-B084-F00CCDB6DA9F}"/>
              </a:ext>
            </a:extLst>
          </p:cNvPr>
          <p:cNvSpPr>
            <a:spLocks noGrp="1"/>
          </p:cNvSpPr>
          <p:nvPr>
            <p:ph type="title"/>
          </p:nvPr>
        </p:nvSpPr>
        <p:spPr/>
        <p:txBody>
          <a:bodyPr/>
          <a:lstStyle/>
          <a:p>
            <a:r>
              <a:rPr lang="en-US"/>
              <a:t>Threads Comments and Replies Table | GAMESCOM - 4 of 7</a:t>
            </a:r>
          </a:p>
        </p:txBody>
      </p:sp>
      <p:graphicFrame>
        <p:nvGraphicFramePr>
          <p:cNvPr id="5" name="Table Placeholder 4">
            <a:extLst>
              <a:ext uri="{FF2B5EF4-FFF2-40B4-BE49-F238E27FC236}">
                <a16:creationId xmlns:a16="http://schemas.microsoft.com/office/drawing/2014/main" id="{8A36A24B-5481-4DAA-984D-17A44C96C4F8}"/>
              </a:ext>
            </a:extLst>
          </p:cNvPr>
          <p:cNvGraphicFramePr>
            <a:graphicFrameLocks noGrp="1"/>
          </p:cNvGraphicFramePr>
          <p:nvPr>
            <p:ph type="tbl" sz="quarter" idx="13"/>
            <p:extLst>
              <p:ext uri="{D42A27DB-BD31-4B8C-83A1-F6EECF244321}">
                <p14:modId xmlns:p14="http://schemas.microsoft.com/office/powerpoint/2010/main" val="1931474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13384607"/>
                    </a:ext>
                  </a:extLst>
                </a:gridCol>
                <a:gridCol w="1481328">
                  <a:extLst>
                    <a:ext uri="{9D8B030D-6E8A-4147-A177-3AD203B41FA5}">
                      <a16:colId xmlns:a16="http://schemas.microsoft.com/office/drawing/2014/main" val="2619405530"/>
                    </a:ext>
                  </a:extLst>
                </a:gridCol>
                <a:gridCol w="740664">
                  <a:extLst>
                    <a:ext uri="{9D8B030D-6E8A-4147-A177-3AD203B41FA5}">
                      <a16:colId xmlns:a16="http://schemas.microsoft.com/office/drawing/2014/main" val="3677958341"/>
                    </a:ext>
                  </a:extLst>
                </a:gridCol>
                <a:gridCol w="740664">
                  <a:extLst>
                    <a:ext uri="{9D8B030D-6E8A-4147-A177-3AD203B41FA5}">
                      <a16:colId xmlns:a16="http://schemas.microsoft.com/office/drawing/2014/main" val="3247705380"/>
                    </a:ext>
                  </a:extLst>
                </a:gridCol>
                <a:gridCol w="740664">
                  <a:extLst>
                    <a:ext uri="{9D8B030D-6E8A-4147-A177-3AD203B41FA5}">
                      <a16:colId xmlns:a16="http://schemas.microsoft.com/office/drawing/2014/main" val="1865970490"/>
                    </a:ext>
                  </a:extLst>
                </a:gridCol>
                <a:gridCol w="740664">
                  <a:extLst>
                    <a:ext uri="{9D8B030D-6E8A-4147-A177-3AD203B41FA5}">
                      <a16:colId xmlns:a16="http://schemas.microsoft.com/office/drawing/2014/main" val="2312307594"/>
                    </a:ext>
                  </a:extLst>
                </a:gridCol>
                <a:gridCol w="740664">
                  <a:extLst>
                    <a:ext uri="{9D8B030D-6E8A-4147-A177-3AD203B41FA5}">
                      <a16:colId xmlns:a16="http://schemas.microsoft.com/office/drawing/2014/main" val="1738116909"/>
                    </a:ext>
                  </a:extLst>
                </a:gridCol>
                <a:gridCol w="740664">
                  <a:extLst>
                    <a:ext uri="{9D8B030D-6E8A-4147-A177-3AD203B41FA5}">
                      <a16:colId xmlns:a16="http://schemas.microsoft.com/office/drawing/2014/main" val="2834690149"/>
                    </a:ext>
                  </a:extLst>
                </a:gridCol>
                <a:gridCol w="740664">
                  <a:extLst>
                    <a:ext uri="{9D8B030D-6E8A-4147-A177-3AD203B41FA5}">
                      <a16:colId xmlns:a16="http://schemas.microsoft.com/office/drawing/2014/main" val="2312358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extLst>
                  <a:ext uri="{0D108BD9-81ED-4DB2-BD59-A6C34878D82A}">
                    <a16:rowId xmlns:a16="http://schemas.microsoft.com/office/drawing/2014/main" val="1883668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- 2026-09-11 15:41:21</a:t>
                      </a:r>
                      <a:r>
                        <a:rPr kumimoji="0" lang="en-US" sz="1000" b="0" i="0" u="none" strike="noStrike" kern="1200" cap="none" spc="0" normalizeH="0" baseline="0" noProof="0">
                          <a:ln>
                            <a:noFill/>
                          </a:ln>
                          <a:solidFill>
                            <a:prstClr val="black"/>
                          </a:solidFill>
                          <a:effectLst/>
                          <a:uLnTx/>
                          <a:uFillTx/>
                          <a:latin typeface="Calibri"/>
                          <a:ea typeface="+mn-ea"/>
                          <a:cs typeface="+mn-cs"/>
                        </a:rPr>
                        <a:t>
 Which AWESOME INDIE is YOUR favorite?
Keep your eyes on the channel for Recap 3️⃣! And go back to watch video 1️⃣, if you missed 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AWESOME INDIES, #AWESOMEINDIES EVERYYYWHERE! 🔥
If you missed the #gamescom2026 awesome indies show, hurry up and watch the VOD on Twitch or YouTube and go directly to our gamescom steam event ( both linked in bio ▶️) to play or wishlist our highlights! 👾
RECAP 2️⃣ of 3️⃣
👾 Pipes.exe by Critical Reflex
👾 SacriFire by Pixelated Milk
👾 neon_hyperdrive by Spiky Crumb
👾 glasshouse_rpg by FLAT28
👾 ‌duskfadegame by Weird Beluga
👾 Deck of Memories by Sentiment Games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37990653"/>
                  </a:ext>
                </a:extLst>
              </a:tr>
            </a:tbl>
          </a:graphicData>
        </a:graphic>
      </p:graphicFrame>
      <p:sp>
        <p:nvSpPr>
          <p:cNvPr id="4" name="Text Placeholder 3">
            <a:extLst>
              <a:ext uri="{FF2B5EF4-FFF2-40B4-BE49-F238E27FC236}">
                <a16:creationId xmlns:a16="http://schemas.microsoft.com/office/drawing/2014/main" id="{4B315DA5-1431-4F8B-9791-91FE97409671}"/>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777141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52AA9-8493-48C4-A873-06D573408BAC}"/>
              </a:ext>
            </a:extLst>
          </p:cNvPr>
          <p:cNvSpPr>
            <a:spLocks noGrp="1"/>
          </p:cNvSpPr>
          <p:nvPr>
            <p:ph type="title"/>
          </p:nvPr>
        </p:nvSpPr>
        <p:spPr/>
        <p:txBody>
          <a:bodyPr/>
          <a:lstStyle/>
          <a:p>
            <a:r>
              <a:rPr lang="en-US"/>
              <a:t>Threads Comments and Replies Table | GAMESCOM - 5 of 7</a:t>
            </a:r>
          </a:p>
        </p:txBody>
      </p:sp>
      <p:graphicFrame>
        <p:nvGraphicFramePr>
          <p:cNvPr id="5" name="Table Placeholder 4">
            <a:extLst>
              <a:ext uri="{FF2B5EF4-FFF2-40B4-BE49-F238E27FC236}">
                <a16:creationId xmlns:a16="http://schemas.microsoft.com/office/drawing/2014/main" id="{FD55C434-FFEC-49FF-B27F-95FCE2AA2CE6}"/>
              </a:ext>
            </a:extLst>
          </p:cNvPr>
          <p:cNvGraphicFramePr>
            <a:graphicFrameLocks noGrp="1"/>
          </p:cNvGraphicFramePr>
          <p:nvPr>
            <p:ph type="tbl" sz="quarter" idx="13"/>
            <p:extLst>
              <p:ext uri="{D42A27DB-BD31-4B8C-83A1-F6EECF244321}">
                <p14:modId xmlns:p14="http://schemas.microsoft.com/office/powerpoint/2010/main" val="1233625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80307366"/>
                    </a:ext>
                  </a:extLst>
                </a:gridCol>
                <a:gridCol w="1481328">
                  <a:extLst>
                    <a:ext uri="{9D8B030D-6E8A-4147-A177-3AD203B41FA5}">
                      <a16:colId xmlns:a16="http://schemas.microsoft.com/office/drawing/2014/main" val="2615284967"/>
                    </a:ext>
                  </a:extLst>
                </a:gridCol>
                <a:gridCol w="740664">
                  <a:extLst>
                    <a:ext uri="{9D8B030D-6E8A-4147-A177-3AD203B41FA5}">
                      <a16:colId xmlns:a16="http://schemas.microsoft.com/office/drawing/2014/main" val="2445119462"/>
                    </a:ext>
                  </a:extLst>
                </a:gridCol>
                <a:gridCol w="740664">
                  <a:extLst>
                    <a:ext uri="{9D8B030D-6E8A-4147-A177-3AD203B41FA5}">
                      <a16:colId xmlns:a16="http://schemas.microsoft.com/office/drawing/2014/main" val="3689638024"/>
                    </a:ext>
                  </a:extLst>
                </a:gridCol>
                <a:gridCol w="740664">
                  <a:extLst>
                    <a:ext uri="{9D8B030D-6E8A-4147-A177-3AD203B41FA5}">
                      <a16:colId xmlns:a16="http://schemas.microsoft.com/office/drawing/2014/main" val="1223878014"/>
                    </a:ext>
                  </a:extLst>
                </a:gridCol>
                <a:gridCol w="740664">
                  <a:extLst>
                    <a:ext uri="{9D8B030D-6E8A-4147-A177-3AD203B41FA5}">
                      <a16:colId xmlns:a16="http://schemas.microsoft.com/office/drawing/2014/main" val="2476689756"/>
                    </a:ext>
                  </a:extLst>
                </a:gridCol>
                <a:gridCol w="740664">
                  <a:extLst>
                    <a:ext uri="{9D8B030D-6E8A-4147-A177-3AD203B41FA5}">
                      <a16:colId xmlns:a16="http://schemas.microsoft.com/office/drawing/2014/main" val="3049769500"/>
                    </a:ext>
                  </a:extLst>
                </a:gridCol>
                <a:gridCol w="740664">
                  <a:extLst>
                    <a:ext uri="{9D8B030D-6E8A-4147-A177-3AD203B41FA5}">
                      <a16:colId xmlns:a16="http://schemas.microsoft.com/office/drawing/2014/main" val="2444578306"/>
                    </a:ext>
                  </a:extLst>
                </a:gridCol>
                <a:gridCol w="740664">
                  <a:extLst>
                    <a:ext uri="{9D8B030D-6E8A-4147-A177-3AD203B41FA5}">
                      <a16:colId xmlns:a16="http://schemas.microsoft.com/office/drawing/2014/main" val="1949069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extLst>
                  <a:ext uri="{0D108BD9-81ED-4DB2-BD59-A6C34878D82A}">
                    <a16:rowId xmlns:a16="http://schemas.microsoft.com/office/drawing/2014/main" val="741622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- 2026-09-09 08:16:36</a:t>
                      </a:r>
                      <a:r>
                        <a:rPr kumimoji="0" lang="en-US" sz="1000" b="0" i="0" u="none" strike="noStrike" kern="1200" cap="none" spc="0" normalizeH="0" baseline="0" noProof="0">
                          <a:ln>
                            <a:noFill/>
                          </a:ln>
                          <a:solidFill>
                            <a:prstClr val="black"/>
                          </a:solidFill>
                          <a:effectLst/>
                          <a:uLnTx/>
                          <a:uFillTx/>
                          <a:latin typeface="Calibri"/>
                          <a:ea typeface="+mn-ea"/>
                          <a:cs typeface="+mn-cs"/>
                        </a:rPr>
                        <a:t>
 Giving each indie one instantly readable moment makes the recap work like a discovery menu. SATED grabbed us first; which title drew the most visits to the Steam event after the 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#gamescom2026 might be over but #awesomeindies are FOREVER! 💜
If you missed the gamescom awesome indies show, hurry up and watch the VOD on Twitch and go directly to our gamescom steam event (both linked in bio for you! 🤓) to play or wishlist our highlights! 👾
RECAP 1️⃣ of 3️⃣
#awesomeindieshow 2026
👾 SATED by Critical Reflex
👾 Tanuki: Pon’s Summer by Critical Reflex
👾 farfarwestgame by Fireshine
👾 Conquista by SHUEISHA GAMES
👾 foodtruckempiregame by Fireshine
👾 INFERIUS by Lucid Rain Studios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54292394"/>
                  </a:ext>
                </a:extLst>
              </a:tr>
            </a:tbl>
          </a:graphicData>
        </a:graphic>
      </p:graphicFrame>
      <p:sp>
        <p:nvSpPr>
          <p:cNvPr id="4" name="Text Placeholder 3">
            <a:extLst>
              <a:ext uri="{FF2B5EF4-FFF2-40B4-BE49-F238E27FC236}">
                <a16:creationId xmlns:a16="http://schemas.microsoft.com/office/drawing/2014/main" id="{EA92344C-9F42-473F-A0DF-B500F6A8FC12}"/>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1969289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F51DD-4961-4732-8D33-EC6B88B1223B}"/>
              </a:ext>
            </a:extLst>
          </p:cNvPr>
          <p:cNvSpPr>
            <a:spLocks noGrp="1"/>
          </p:cNvSpPr>
          <p:nvPr>
            <p:ph type="title"/>
          </p:nvPr>
        </p:nvSpPr>
        <p:spPr/>
        <p:txBody>
          <a:bodyPr/>
          <a:lstStyle/>
          <a:p>
            <a:r>
              <a:rPr lang="en-US"/>
              <a:t>Threads Comments and Replies Table | GAMESCOM - 6 of 7</a:t>
            </a:r>
          </a:p>
        </p:txBody>
      </p:sp>
      <p:graphicFrame>
        <p:nvGraphicFramePr>
          <p:cNvPr id="5" name="Table Placeholder 4">
            <a:extLst>
              <a:ext uri="{FF2B5EF4-FFF2-40B4-BE49-F238E27FC236}">
                <a16:creationId xmlns:a16="http://schemas.microsoft.com/office/drawing/2014/main" id="{620F9F4F-1DA1-4FD2-82E3-6DEF5BDB24E5}"/>
              </a:ext>
            </a:extLst>
          </p:cNvPr>
          <p:cNvGraphicFramePr>
            <a:graphicFrameLocks noGrp="1"/>
          </p:cNvGraphicFramePr>
          <p:nvPr>
            <p:ph type="tbl" sz="quarter" idx="13"/>
            <p:extLst>
              <p:ext uri="{D42A27DB-BD31-4B8C-83A1-F6EECF244321}">
                <p14:modId xmlns:p14="http://schemas.microsoft.com/office/powerpoint/2010/main" val="91848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81892393"/>
                    </a:ext>
                  </a:extLst>
                </a:gridCol>
                <a:gridCol w="1481328">
                  <a:extLst>
                    <a:ext uri="{9D8B030D-6E8A-4147-A177-3AD203B41FA5}">
                      <a16:colId xmlns:a16="http://schemas.microsoft.com/office/drawing/2014/main" val="218851062"/>
                    </a:ext>
                  </a:extLst>
                </a:gridCol>
                <a:gridCol w="740664">
                  <a:extLst>
                    <a:ext uri="{9D8B030D-6E8A-4147-A177-3AD203B41FA5}">
                      <a16:colId xmlns:a16="http://schemas.microsoft.com/office/drawing/2014/main" val="155325386"/>
                    </a:ext>
                  </a:extLst>
                </a:gridCol>
                <a:gridCol w="740664">
                  <a:extLst>
                    <a:ext uri="{9D8B030D-6E8A-4147-A177-3AD203B41FA5}">
                      <a16:colId xmlns:a16="http://schemas.microsoft.com/office/drawing/2014/main" val="2885618044"/>
                    </a:ext>
                  </a:extLst>
                </a:gridCol>
                <a:gridCol w="740664">
                  <a:extLst>
                    <a:ext uri="{9D8B030D-6E8A-4147-A177-3AD203B41FA5}">
                      <a16:colId xmlns:a16="http://schemas.microsoft.com/office/drawing/2014/main" val="3689580216"/>
                    </a:ext>
                  </a:extLst>
                </a:gridCol>
                <a:gridCol w="740664">
                  <a:extLst>
                    <a:ext uri="{9D8B030D-6E8A-4147-A177-3AD203B41FA5}">
                      <a16:colId xmlns:a16="http://schemas.microsoft.com/office/drawing/2014/main" val="1500046716"/>
                    </a:ext>
                  </a:extLst>
                </a:gridCol>
                <a:gridCol w="740664">
                  <a:extLst>
                    <a:ext uri="{9D8B030D-6E8A-4147-A177-3AD203B41FA5}">
                      <a16:colId xmlns:a16="http://schemas.microsoft.com/office/drawing/2014/main" val="2400374653"/>
                    </a:ext>
                  </a:extLst>
                </a:gridCol>
                <a:gridCol w="740664">
                  <a:extLst>
                    <a:ext uri="{9D8B030D-6E8A-4147-A177-3AD203B41FA5}">
                      <a16:colId xmlns:a16="http://schemas.microsoft.com/office/drawing/2014/main" val="1271890599"/>
                    </a:ext>
                  </a:extLst>
                </a:gridCol>
                <a:gridCol w="740664">
                  <a:extLst>
                    <a:ext uri="{9D8B030D-6E8A-4147-A177-3AD203B41FA5}">
                      <a16:colId xmlns:a16="http://schemas.microsoft.com/office/drawing/2014/main" val="1009461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extLst>
                  <a:ext uri="{0D108BD9-81ED-4DB2-BD59-A6C34878D82A}">
                    <a16:rowId xmlns:a16="http://schemas.microsoft.com/office/drawing/2014/main" val="2011422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- 2026-09-09 08:15:49</a:t>
                      </a:r>
                      <a:r>
                        <a:rPr kumimoji="0" lang="en-US" sz="1000" b="0" i="0" u="none" strike="noStrike" kern="1200" cap="none" spc="0" normalizeH="0" baseline="0" noProof="0">
                          <a:ln>
                            <a:noFill/>
                          </a:ln>
                          <a:solidFill>
                            <a:prstClr val="black"/>
                          </a:solidFill>
                          <a:effectLst/>
                          <a:uLnTx/>
                          <a:uFillTx/>
                          <a:latin typeface="Calibri"/>
                          <a:ea typeface="+mn-ea"/>
                          <a:cs typeface="+mn-cs"/>
                        </a:rPr>
                        <a:t>
 The empty halls make the event's scale feel even stranger a day later. Which area changed the most between setup and the moment the doors opened?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Take me back 🙏🥹 #gamescom2026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82159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- 2026-09-08 16:35:30</a:t>
                      </a:r>
                      <a:r>
                        <a:rPr kumimoji="0" lang="en-US" sz="1000" b="0" i="0" u="none" strike="noStrike" kern="1200" cap="none" spc="0" normalizeH="0" baseline="0" noProof="0">
                          <a:ln>
                            <a:noFill/>
                          </a:ln>
                          <a:solidFill>
                            <a:prstClr val="black"/>
                          </a:solidFill>
                          <a:effectLst/>
                          <a:uLnTx/>
                          <a:uFillTx/>
                          <a:latin typeface="Calibri"/>
                          <a:ea typeface="+mn-ea"/>
                          <a:cs typeface="+mn-cs"/>
                        </a:rPr>
                        <a:t>
 Never left.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Take me back 🙏🥹 #gamescom2026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50301081"/>
                  </a:ext>
                </a:extLst>
              </a:tr>
            </a:tbl>
          </a:graphicData>
        </a:graphic>
      </p:graphicFrame>
      <p:sp>
        <p:nvSpPr>
          <p:cNvPr id="4" name="Text Placeholder 3">
            <a:extLst>
              <a:ext uri="{FF2B5EF4-FFF2-40B4-BE49-F238E27FC236}">
                <a16:creationId xmlns:a16="http://schemas.microsoft.com/office/drawing/2014/main" id="{A83B3702-F834-4756-BD5C-29522E6EEE94}"/>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8075820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F51A6-7F0F-4982-A3A1-F468AE9A411E}"/>
              </a:ext>
            </a:extLst>
          </p:cNvPr>
          <p:cNvSpPr>
            <a:spLocks noGrp="1"/>
          </p:cNvSpPr>
          <p:nvPr>
            <p:ph type="title"/>
          </p:nvPr>
        </p:nvSpPr>
        <p:spPr/>
        <p:txBody>
          <a:bodyPr/>
          <a:lstStyle/>
          <a:p>
            <a:r>
              <a:rPr lang="en-US"/>
              <a:t>Threads Comments and Replies Table | GAMESCOM - 7 of 7</a:t>
            </a:r>
          </a:p>
        </p:txBody>
      </p:sp>
      <p:graphicFrame>
        <p:nvGraphicFramePr>
          <p:cNvPr id="5" name="Table Placeholder 4">
            <a:extLst>
              <a:ext uri="{FF2B5EF4-FFF2-40B4-BE49-F238E27FC236}">
                <a16:creationId xmlns:a16="http://schemas.microsoft.com/office/drawing/2014/main" id="{0F89614F-AE10-4E53-96E4-63ADD5665057}"/>
              </a:ext>
            </a:extLst>
          </p:cNvPr>
          <p:cNvGraphicFramePr>
            <a:graphicFrameLocks noGrp="1"/>
          </p:cNvGraphicFramePr>
          <p:nvPr>
            <p:ph type="tbl" sz="quarter" idx="13"/>
            <p:extLst>
              <p:ext uri="{D42A27DB-BD31-4B8C-83A1-F6EECF244321}">
                <p14:modId xmlns:p14="http://schemas.microsoft.com/office/powerpoint/2010/main" val="3994084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53185927"/>
                    </a:ext>
                  </a:extLst>
                </a:gridCol>
                <a:gridCol w="1481328">
                  <a:extLst>
                    <a:ext uri="{9D8B030D-6E8A-4147-A177-3AD203B41FA5}">
                      <a16:colId xmlns:a16="http://schemas.microsoft.com/office/drawing/2014/main" val="3421054870"/>
                    </a:ext>
                  </a:extLst>
                </a:gridCol>
                <a:gridCol w="740664">
                  <a:extLst>
                    <a:ext uri="{9D8B030D-6E8A-4147-A177-3AD203B41FA5}">
                      <a16:colId xmlns:a16="http://schemas.microsoft.com/office/drawing/2014/main" val="4035848139"/>
                    </a:ext>
                  </a:extLst>
                </a:gridCol>
                <a:gridCol w="740664">
                  <a:extLst>
                    <a:ext uri="{9D8B030D-6E8A-4147-A177-3AD203B41FA5}">
                      <a16:colId xmlns:a16="http://schemas.microsoft.com/office/drawing/2014/main" val="1156209451"/>
                    </a:ext>
                  </a:extLst>
                </a:gridCol>
                <a:gridCol w="740664">
                  <a:extLst>
                    <a:ext uri="{9D8B030D-6E8A-4147-A177-3AD203B41FA5}">
                      <a16:colId xmlns:a16="http://schemas.microsoft.com/office/drawing/2014/main" val="2919977787"/>
                    </a:ext>
                  </a:extLst>
                </a:gridCol>
                <a:gridCol w="740664">
                  <a:extLst>
                    <a:ext uri="{9D8B030D-6E8A-4147-A177-3AD203B41FA5}">
                      <a16:colId xmlns:a16="http://schemas.microsoft.com/office/drawing/2014/main" val="808490575"/>
                    </a:ext>
                  </a:extLst>
                </a:gridCol>
                <a:gridCol w="740664">
                  <a:extLst>
                    <a:ext uri="{9D8B030D-6E8A-4147-A177-3AD203B41FA5}">
                      <a16:colId xmlns:a16="http://schemas.microsoft.com/office/drawing/2014/main" val="3928453965"/>
                    </a:ext>
                  </a:extLst>
                </a:gridCol>
                <a:gridCol w="740664">
                  <a:extLst>
                    <a:ext uri="{9D8B030D-6E8A-4147-A177-3AD203B41FA5}">
                      <a16:colId xmlns:a16="http://schemas.microsoft.com/office/drawing/2014/main" val="2412469935"/>
                    </a:ext>
                  </a:extLst>
                </a:gridCol>
                <a:gridCol w="740664">
                  <a:extLst>
                    <a:ext uri="{9D8B030D-6E8A-4147-A177-3AD203B41FA5}">
                      <a16:colId xmlns:a16="http://schemas.microsoft.com/office/drawing/2014/main" val="1326657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extLst>
                  <a:ext uri="{0D108BD9-81ED-4DB2-BD59-A6C34878D82A}">
                    <a16:rowId xmlns:a16="http://schemas.microsoft.com/office/drawing/2014/main" val="1859290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- 2026-09-07 17:28:58</a:t>
                      </a:r>
                      <a:r>
                        <a:rPr kumimoji="0" lang="en-US" sz="1000" b="0" i="0" u="none" strike="noStrike" kern="1200" cap="none" spc="0" normalizeH="0" baseline="0" noProof="0">
                          <a:ln>
                            <a:noFill/>
                          </a:ln>
                          <a:solidFill>
                            <a:prstClr val="black"/>
                          </a:solidFill>
                          <a:effectLst/>
                          <a:uLnTx/>
                          <a:uFillTx/>
                          <a:latin typeface="Calibri"/>
                          <a:ea typeface="+mn-ea"/>
                          <a:cs typeface="+mn-cs"/>
                        </a:rPr>
                        <a:t>
 Which AWESOME INDIE is YOUR favorite?
Keep your eyes on the channel for Recap 2️⃣ and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#gamescom2026 might be over but #awesomeindies are FOREVER! 💜
If you missed the gamescom awesome indies show, hurry up and watch the VOD on Twitch and go directly to our gamescom steam event (both linked in bio for you! 🤓) to play or wishlist our highlights! 👾
RECAP 1️⃣ of 3️⃣
#awesomeindieshow 2026
👾 SATED by Critical Reflex
👾 Tanuki: Pon’s Summer by Critical Reflex
👾 farfarwestgame by Fireshine
👾 Conquista by SHUEISHA GAMES
👾 foodtruckempiregame by Fireshine
👾 INFERIUS by Lucid Rain Studios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70651419"/>
                  </a:ext>
                </a:extLst>
              </a:tr>
            </a:tbl>
          </a:graphicData>
        </a:graphic>
      </p:graphicFrame>
      <p:sp>
        <p:nvSpPr>
          <p:cNvPr id="4" name="Text Placeholder 3">
            <a:extLst>
              <a:ext uri="{FF2B5EF4-FFF2-40B4-BE49-F238E27FC236}">
                <a16:creationId xmlns:a16="http://schemas.microsoft.com/office/drawing/2014/main" id="{DD2B9BFD-94D3-42E2-9B4E-090272BCE45E}"/>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4973607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1936A-44A0-4A34-B42D-10FEC0EBA3EC}"/>
              </a:ext>
            </a:extLst>
          </p:cNvPr>
          <p:cNvSpPr>
            <a:spLocks noGrp="1"/>
          </p:cNvSpPr>
          <p:nvPr>
            <p:ph type="title"/>
          </p:nvPr>
        </p:nvSpPr>
        <p:spPr/>
        <p:txBody>
          <a:bodyPr/>
          <a:lstStyle/>
          <a:p>
            <a:r>
              <a:rPr lang="en-US"/>
              <a:t>Instagram Comments and Replies Table | GAMESCOM - 1 of 12</a:t>
            </a:r>
          </a:p>
        </p:txBody>
      </p:sp>
      <p:graphicFrame>
        <p:nvGraphicFramePr>
          <p:cNvPr id="5" name="Table Placeholder 4">
            <a:extLst>
              <a:ext uri="{FF2B5EF4-FFF2-40B4-BE49-F238E27FC236}">
                <a16:creationId xmlns:a16="http://schemas.microsoft.com/office/drawing/2014/main" id="{08B7ED64-3C5F-4D20-A2CF-06D1EEAFD63D}"/>
              </a:ext>
            </a:extLst>
          </p:cNvPr>
          <p:cNvGraphicFramePr>
            <a:graphicFrameLocks noGrp="1"/>
          </p:cNvGraphicFramePr>
          <p:nvPr>
            <p:ph type="tbl" sz="quarter" idx="13"/>
            <p:extLst>
              <p:ext uri="{D42A27DB-BD31-4B8C-83A1-F6EECF244321}">
                <p14:modId xmlns:p14="http://schemas.microsoft.com/office/powerpoint/2010/main" val="4100590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459781831"/>
                    </a:ext>
                  </a:extLst>
                </a:gridCol>
                <a:gridCol w="2715768">
                  <a:extLst>
                    <a:ext uri="{9D8B030D-6E8A-4147-A177-3AD203B41FA5}">
                      <a16:colId xmlns:a16="http://schemas.microsoft.com/office/drawing/2014/main" val="1059070208"/>
                    </a:ext>
                  </a:extLst>
                </a:gridCol>
                <a:gridCol w="1316736">
                  <a:extLst>
                    <a:ext uri="{9D8B030D-6E8A-4147-A177-3AD203B41FA5}">
                      <a16:colId xmlns:a16="http://schemas.microsoft.com/office/drawing/2014/main" val="1348927211"/>
                    </a:ext>
                  </a:extLst>
                </a:gridCol>
                <a:gridCol w="1316736">
                  <a:extLst>
                    <a:ext uri="{9D8B030D-6E8A-4147-A177-3AD203B41FA5}">
                      <a16:colId xmlns:a16="http://schemas.microsoft.com/office/drawing/2014/main" val="2984419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3800373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- 2026-09-30 14:48:50</a:t>
                      </a:r>
                      <a:r>
                        <a:rPr kumimoji="0" lang="en-US" sz="1000" b="0" i="0" u="none" strike="noStrike" kern="1200" cap="none" spc="0" normalizeH="0" baseline="0" noProof="0">
                          <a:ln>
                            <a:noFill/>
                          </a:ln>
                          <a:solidFill>
                            <a:prstClr val="black"/>
                          </a:solidFill>
                          <a:effectLst/>
                          <a:uLnTx/>
                          <a:uFillTx/>
                          <a:latin typeface="Calibri"/>
                          <a:ea typeface="+mn-ea"/>
                          <a:cs typeface="+mn-cs"/>
                        </a:rPr>
                        <a:t>
 Miles is the best🔥🔥🔥🔥the amount of questions we ask him every year and he always answers, as fans we are grateful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As many of you know, gamescom isn’t just about fun and games - it’s also about the people and stories behind them 🖤
We sat down with Miles Tost, Level Design Lead at @cdprojektred in Cologne to talk about his journey in the gaming industry and the advice he has for aspiring game developers and level designers.
Meanwhile, Witcher fans can dive back in today: The Witcher 3: Wild Hunt – Remastered is now available! 🥳 ⚔️
#gamescom2026 #gamescomvoices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5560995"/>
                  </a:ext>
                </a:extLst>
              </a:tr>
            </a:tbl>
          </a:graphicData>
        </a:graphic>
      </p:graphicFrame>
      <p:sp>
        <p:nvSpPr>
          <p:cNvPr id="4" name="Text Placeholder 3">
            <a:extLst>
              <a:ext uri="{FF2B5EF4-FFF2-40B4-BE49-F238E27FC236}">
                <a16:creationId xmlns:a16="http://schemas.microsoft.com/office/drawing/2014/main" id="{7311B542-1F5C-452E-B517-AA46A660689F}"/>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3940829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548C5-B70F-43F0-8874-F279C2D5F390}"/>
              </a:ext>
            </a:extLst>
          </p:cNvPr>
          <p:cNvSpPr>
            <a:spLocks noGrp="1"/>
          </p:cNvSpPr>
          <p:nvPr>
            <p:ph type="title"/>
          </p:nvPr>
        </p:nvSpPr>
        <p:spPr/>
        <p:txBody>
          <a:bodyPr/>
          <a:lstStyle/>
          <a:p>
            <a:r>
              <a:rPr lang="en-US"/>
              <a:t>Instagram Comments and Replies Table | GAMESCOM - 2 of 12</a:t>
            </a:r>
          </a:p>
        </p:txBody>
      </p:sp>
      <p:graphicFrame>
        <p:nvGraphicFramePr>
          <p:cNvPr id="5" name="Table Placeholder 4">
            <a:extLst>
              <a:ext uri="{FF2B5EF4-FFF2-40B4-BE49-F238E27FC236}">
                <a16:creationId xmlns:a16="http://schemas.microsoft.com/office/drawing/2014/main" id="{103F2DDD-A05B-4034-BBF6-595711A6BC9F}"/>
              </a:ext>
            </a:extLst>
          </p:cNvPr>
          <p:cNvGraphicFramePr>
            <a:graphicFrameLocks noGrp="1"/>
          </p:cNvGraphicFramePr>
          <p:nvPr>
            <p:ph type="tbl" sz="quarter" idx="13"/>
            <p:extLst>
              <p:ext uri="{D42A27DB-BD31-4B8C-83A1-F6EECF244321}">
                <p14:modId xmlns:p14="http://schemas.microsoft.com/office/powerpoint/2010/main" val="1522457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937047697"/>
                    </a:ext>
                  </a:extLst>
                </a:gridCol>
                <a:gridCol w="2715768">
                  <a:extLst>
                    <a:ext uri="{9D8B030D-6E8A-4147-A177-3AD203B41FA5}">
                      <a16:colId xmlns:a16="http://schemas.microsoft.com/office/drawing/2014/main" val="1292798170"/>
                    </a:ext>
                  </a:extLst>
                </a:gridCol>
                <a:gridCol w="1316736">
                  <a:extLst>
                    <a:ext uri="{9D8B030D-6E8A-4147-A177-3AD203B41FA5}">
                      <a16:colId xmlns:a16="http://schemas.microsoft.com/office/drawing/2014/main" val="3429536547"/>
                    </a:ext>
                  </a:extLst>
                </a:gridCol>
                <a:gridCol w="1316736">
                  <a:extLst>
                    <a:ext uri="{9D8B030D-6E8A-4147-A177-3AD203B41FA5}">
                      <a16:colId xmlns:a16="http://schemas.microsoft.com/office/drawing/2014/main" val="3920665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2309764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- 2026-09-30 12:57:44</a:t>
                      </a:r>
                      <a:r>
                        <a:rPr kumimoji="0" lang="en-US" sz="1000" b="0" i="0" u="none" strike="noStrike" kern="1200" cap="none" spc="0" normalizeH="0" baseline="0" noProof="0">
                          <a:ln>
                            <a:noFill/>
                          </a:ln>
                          <a:solidFill>
                            <a:prstClr val="black"/>
                          </a:solidFill>
                          <a:effectLst/>
                          <a:uLnTx/>
                          <a:uFillTx/>
                          <a:latin typeface="Calibri"/>
                          <a:ea typeface="+mn-ea"/>
                          <a:cs typeface="+mn-cs"/>
                        </a:rPr>
                        <a:t>
 Miles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As many of you know, gamescom isn’t just about fun and games - it’s also about the people and stories behind them 🖤
We sat down with Miles Tost, Level Design Lead at @cdprojektred in Cologne to talk about his journey in the gaming industry and the advice he has for aspiring game developers and level designers.
Meanwhile, Witcher fans can dive back in today: The Witcher 3: Wild Hunt – Remastered is now available! 🥳 ⚔️
#gamescom2026 #gamescomvoices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4947858"/>
                  </a:ext>
                </a:extLst>
              </a:tr>
            </a:tbl>
          </a:graphicData>
        </a:graphic>
      </p:graphicFrame>
      <p:sp>
        <p:nvSpPr>
          <p:cNvPr id="4" name="Text Placeholder 3">
            <a:extLst>
              <a:ext uri="{FF2B5EF4-FFF2-40B4-BE49-F238E27FC236}">
                <a16:creationId xmlns:a16="http://schemas.microsoft.com/office/drawing/2014/main" id="{E4238905-D1F6-400F-946F-43BCABDE4743}"/>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5273039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6F4B5-CFD9-49CC-9A65-207A16830CBF}"/>
              </a:ext>
            </a:extLst>
          </p:cNvPr>
          <p:cNvSpPr>
            <a:spLocks noGrp="1"/>
          </p:cNvSpPr>
          <p:nvPr>
            <p:ph type="title"/>
          </p:nvPr>
        </p:nvSpPr>
        <p:spPr/>
        <p:txBody>
          <a:bodyPr/>
          <a:lstStyle/>
          <a:p>
            <a:r>
              <a:rPr lang="en-US"/>
              <a:t>Instagram Comments and Replies Table | GAMESCOM - 3 of 12</a:t>
            </a:r>
          </a:p>
        </p:txBody>
      </p:sp>
      <p:graphicFrame>
        <p:nvGraphicFramePr>
          <p:cNvPr id="5" name="Table Placeholder 4">
            <a:extLst>
              <a:ext uri="{FF2B5EF4-FFF2-40B4-BE49-F238E27FC236}">
                <a16:creationId xmlns:a16="http://schemas.microsoft.com/office/drawing/2014/main" id="{1B066CD2-1CA1-464B-A395-837C14938CA0}"/>
              </a:ext>
            </a:extLst>
          </p:cNvPr>
          <p:cNvGraphicFramePr>
            <a:graphicFrameLocks noGrp="1"/>
          </p:cNvGraphicFramePr>
          <p:nvPr>
            <p:ph type="tbl" sz="quarter" idx="13"/>
            <p:extLst>
              <p:ext uri="{D42A27DB-BD31-4B8C-83A1-F6EECF244321}">
                <p14:modId xmlns:p14="http://schemas.microsoft.com/office/powerpoint/2010/main" val="894366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30522604"/>
                    </a:ext>
                  </a:extLst>
                </a:gridCol>
                <a:gridCol w="2715768">
                  <a:extLst>
                    <a:ext uri="{9D8B030D-6E8A-4147-A177-3AD203B41FA5}">
                      <a16:colId xmlns:a16="http://schemas.microsoft.com/office/drawing/2014/main" val="3661179507"/>
                    </a:ext>
                  </a:extLst>
                </a:gridCol>
                <a:gridCol w="1316736">
                  <a:extLst>
                    <a:ext uri="{9D8B030D-6E8A-4147-A177-3AD203B41FA5}">
                      <a16:colId xmlns:a16="http://schemas.microsoft.com/office/drawing/2014/main" val="2758811827"/>
                    </a:ext>
                  </a:extLst>
                </a:gridCol>
                <a:gridCol w="1316736">
                  <a:extLst>
                    <a:ext uri="{9D8B030D-6E8A-4147-A177-3AD203B41FA5}">
                      <a16:colId xmlns:a16="http://schemas.microsoft.com/office/drawing/2014/main" val="4276397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3676930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- 2026-09-30 07:26:15</a:t>
                      </a:r>
                      <a:r>
                        <a:rPr kumimoji="0" lang="en-US" sz="1000" b="0" i="0" u="none" strike="noStrike" kern="1200" cap="none" spc="0" normalizeH="0" baseline="0" noProof="0">
                          <a:ln>
                            <a:noFill/>
                          </a:ln>
                          <a:solidFill>
                            <a:prstClr val="black"/>
                          </a:solidFill>
                          <a:effectLst/>
                          <a:uLnTx/>
                          <a:uFillTx/>
                          <a:latin typeface="Calibri"/>
                          <a:ea typeface="+mn-ea"/>
                          <a:cs typeface="+mn-cs"/>
                        </a:rPr>
                        <a:t>
 Projekt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As many of you know, gamescom isn’t just about fun and games - it’s also about the people and stories behind them 🖤
We sat down with Miles Tost, Level Design Lead at @cdprojektred in Cologne to talk about his journey in the gaming industry and the advice he has for aspiring game developers and level designers.
Meanwhile, Witcher fans can dive back in today: The Witcher 3: Wild Hunt – Remastered is now available! 🥳 ⚔️
#gamescom2026 #gamescomvoices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19281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- 2026-09-24 12:30:33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 promise: the door isn’t a hidden loading screen.
🍿 @capcomgermany #nerdculture #gamescompartner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040702578"/>
                  </a:ext>
                </a:extLst>
              </a:tr>
            </a:tbl>
          </a:graphicData>
        </a:graphic>
      </p:graphicFrame>
      <p:sp>
        <p:nvSpPr>
          <p:cNvPr id="4" name="Text Placeholder 3">
            <a:extLst>
              <a:ext uri="{FF2B5EF4-FFF2-40B4-BE49-F238E27FC236}">
                <a16:creationId xmlns:a16="http://schemas.microsoft.com/office/drawing/2014/main" id="{D13E2187-F56B-4D72-9C92-10C7AB04A3E8}"/>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0863507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61BF7-95D8-4FBC-9FEE-C62AF59DE0FF}"/>
              </a:ext>
            </a:extLst>
          </p:cNvPr>
          <p:cNvSpPr>
            <a:spLocks noGrp="1"/>
          </p:cNvSpPr>
          <p:nvPr>
            <p:ph type="title"/>
          </p:nvPr>
        </p:nvSpPr>
        <p:spPr/>
        <p:txBody>
          <a:bodyPr/>
          <a:lstStyle/>
          <a:p>
            <a:r>
              <a:rPr lang="en-US"/>
              <a:t>Instagram Comments and Replies Table | GAMESCOM - 4 of 12</a:t>
            </a:r>
          </a:p>
        </p:txBody>
      </p:sp>
      <p:graphicFrame>
        <p:nvGraphicFramePr>
          <p:cNvPr id="5" name="Table Placeholder 4">
            <a:extLst>
              <a:ext uri="{FF2B5EF4-FFF2-40B4-BE49-F238E27FC236}">
                <a16:creationId xmlns:a16="http://schemas.microsoft.com/office/drawing/2014/main" id="{0ABCBDCC-CDC4-4E93-9118-AB6E08B5E46B}"/>
              </a:ext>
            </a:extLst>
          </p:cNvPr>
          <p:cNvGraphicFramePr>
            <a:graphicFrameLocks noGrp="1"/>
          </p:cNvGraphicFramePr>
          <p:nvPr>
            <p:ph type="tbl" sz="quarter" idx="13"/>
            <p:extLst>
              <p:ext uri="{D42A27DB-BD31-4B8C-83A1-F6EECF244321}">
                <p14:modId xmlns:p14="http://schemas.microsoft.com/office/powerpoint/2010/main" val="3308252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531097324"/>
                    </a:ext>
                  </a:extLst>
                </a:gridCol>
                <a:gridCol w="2715768">
                  <a:extLst>
                    <a:ext uri="{9D8B030D-6E8A-4147-A177-3AD203B41FA5}">
                      <a16:colId xmlns:a16="http://schemas.microsoft.com/office/drawing/2014/main" val="925172663"/>
                    </a:ext>
                  </a:extLst>
                </a:gridCol>
                <a:gridCol w="1316736">
                  <a:extLst>
                    <a:ext uri="{9D8B030D-6E8A-4147-A177-3AD203B41FA5}">
                      <a16:colId xmlns:a16="http://schemas.microsoft.com/office/drawing/2014/main" val="3634859028"/>
                    </a:ext>
                  </a:extLst>
                </a:gridCol>
                <a:gridCol w="1316736">
                  <a:extLst>
                    <a:ext uri="{9D8B030D-6E8A-4147-A177-3AD203B41FA5}">
                      <a16:colId xmlns:a16="http://schemas.microsoft.com/office/drawing/2014/main" val="1647799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924161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- 2026-09-24 12:30:32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 promise: the door isn’t a hidden loading screen.
🍿 @capcomgermany #nerdculture #gamescompartner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721582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- 2026-09-24 08:20:08</a:t>
                      </a:r>
                      <a:r>
                        <a:rPr kumimoji="0" lang="en-US" sz="1000" b="0" i="0" u="none" strike="noStrike" kern="1200" cap="none" spc="0" normalizeH="0" baseline="0" noProof="0">
                          <a:ln>
                            <a:noFill/>
                          </a:ln>
                          <a:solidFill>
                            <a:prstClr val="black"/>
                          </a:solidFill>
                          <a:effectLst/>
                          <a:uLnTx/>
                          <a:uFillTx/>
                          <a:latin typeface="Calibri"/>
                          <a:ea typeface="+mn-ea"/>
                          <a:cs typeface="+mn-cs"/>
                        </a:rPr>
                        <a:t>
 Mustafa Kemal Atatürk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 promise: the door isn’t a hidden loading screen.
🍿 @capcomgermany #nerdculture #gamescompartner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678213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- 2026-09-24 00:08:00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 promise: the door isn’t a hidden loading screen.
🍿 @capcomgermany #nerdculture #gamescompartner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454548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- 2026-09-23 21:23:26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 promise: the door isn’t a hidden loading screen.
🍿 @capcomgermany #nerdculture #gamescompartner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477948216"/>
                  </a:ext>
                </a:extLst>
              </a:tr>
            </a:tbl>
          </a:graphicData>
        </a:graphic>
      </p:graphicFrame>
      <p:sp>
        <p:nvSpPr>
          <p:cNvPr id="4" name="Text Placeholder 3">
            <a:extLst>
              <a:ext uri="{FF2B5EF4-FFF2-40B4-BE49-F238E27FC236}">
                <a16:creationId xmlns:a16="http://schemas.microsoft.com/office/drawing/2014/main" id="{C0329DE4-C6AB-40C7-BA8C-E3D9A39EFA5A}"/>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4427326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5879D-9D02-40E1-BBE8-B23D0F6BE149}"/>
              </a:ext>
            </a:extLst>
          </p:cNvPr>
          <p:cNvSpPr>
            <a:spLocks noGrp="1"/>
          </p:cNvSpPr>
          <p:nvPr>
            <p:ph type="title"/>
          </p:nvPr>
        </p:nvSpPr>
        <p:spPr/>
        <p:txBody>
          <a:bodyPr/>
          <a:lstStyle/>
          <a:p>
            <a:r>
              <a:rPr lang="en-US"/>
              <a:t>Instagram Comments and Replies Table | GAMESCOM - 5 of 12</a:t>
            </a:r>
          </a:p>
        </p:txBody>
      </p:sp>
      <p:graphicFrame>
        <p:nvGraphicFramePr>
          <p:cNvPr id="5" name="Table Placeholder 4">
            <a:extLst>
              <a:ext uri="{FF2B5EF4-FFF2-40B4-BE49-F238E27FC236}">
                <a16:creationId xmlns:a16="http://schemas.microsoft.com/office/drawing/2014/main" id="{08CCE584-0CF2-4D54-84C4-2B29DDE53734}"/>
              </a:ext>
            </a:extLst>
          </p:cNvPr>
          <p:cNvGraphicFramePr>
            <a:graphicFrameLocks noGrp="1"/>
          </p:cNvGraphicFramePr>
          <p:nvPr>
            <p:ph type="tbl" sz="quarter" idx="13"/>
            <p:extLst>
              <p:ext uri="{D42A27DB-BD31-4B8C-83A1-F6EECF244321}">
                <p14:modId xmlns:p14="http://schemas.microsoft.com/office/powerpoint/2010/main" val="4273900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41392779"/>
                    </a:ext>
                  </a:extLst>
                </a:gridCol>
                <a:gridCol w="2715768">
                  <a:extLst>
                    <a:ext uri="{9D8B030D-6E8A-4147-A177-3AD203B41FA5}">
                      <a16:colId xmlns:a16="http://schemas.microsoft.com/office/drawing/2014/main" val="426390097"/>
                    </a:ext>
                  </a:extLst>
                </a:gridCol>
                <a:gridCol w="1316736">
                  <a:extLst>
                    <a:ext uri="{9D8B030D-6E8A-4147-A177-3AD203B41FA5}">
                      <a16:colId xmlns:a16="http://schemas.microsoft.com/office/drawing/2014/main" val="428781682"/>
                    </a:ext>
                  </a:extLst>
                </a:gridCol>
                <a:gridCol w="1316736">
                  <a:extLst>
                    <a:ext uri="{9D8B030D-6E8A-4147-A177-3AD203B41FA5}">
                      <a16:colId xmlns:a16="http://schemas.microsoft.com/office/drawing/2014/main" val="7558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3093992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- 2026-09-23 14:03:40</a:t>
                      </a:r>
                      <a:r>
                        <a:rPr kumimoji="0" lang="en-US" sz="1000" b="0" i="0" u="none" strike="noStrike" kern="1200" cap="none" spc="0" normalizeH="0" baseline="0" noProof="0">
                          <a:ln>
                            <a:noFill/>
                          </a:ln>
                          <a:solidFill>
                            <a:prstClr val="black"/>
                          </a:solidFill>
                          <a:effectLst/>
                          <a:uLnTx/>
                          <a:uFillTx/>
                          <a:latin typeface="Calibri"/>
                          <a:ea typeface="+mn-ea"/>
                          <a:cs typeface="+mn-cs"/>
                        </a:rPr>
                        <a:t>
 Krafton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Last but not least… coming to you from our #gamescom2026 awesome indies show…
RECAP 3️⃣ of 3️⃣
#awesomeindieshow 2026
👾 @agnivillage by @separuh_interactive 
👾 Inkblood by @critical.reflex 
👾 Cairn (DLC) by @gamebakers 
👾 Wishseeker by @softsourcepublishing 
👾 Isle Goblin by @fireshinegames 
👾 Being &amp; Becoming by Critical Reflex
Watch the VOD on Twitch or YouTube (linked in bio ▶️)
Which AWESOME INDIE is YOUR favorite?
Check out our pfp for video 2️⃣ and 3️⃣! Now that you’ve seen them all agaiiiiin - what’s about to go on your wishlist? 🤩
Go to our gamescom steam event (also linked in bio) to play or wishlist your #awesomeindies highlights!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99802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- 2026-09-23 14:02:40</a:t>
                      </a:r>
                      <a:r>
                        <a:rPr kumimoji="0" lang="en-US" sz="1000" b="0" i="0" u="none" strike="noStrike" kern="1200" cap="none" spc="0" normalizeH="0" baseline="0" noProof="0">
                          <a:ln>
                            <a:noFill/>
                          </a:ln>
                          <a:solidFill>
                            <a:prstClr val="black"/>
                          </a:solidFill>
                          <a:effectLst/>
                          <a:uLnTx/>
                          <a:uFillTx/>
                          <a:latin typeface="Calibri"/>
                          <a:ea typeface="+mn-ea"/>
                          <a:cs typeface="+mn-cs"/>
                        </a:rPr>
                        <a:t>
 Krafton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 promise: the door isn’t a hidden loading screen.
🍿 @capcomgermany #nerdculture #gamescompartner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34600087"/>
                  </a:ext>
                </a:extLst>
              </a:tr>
            </a:tbl>
          </a:graphicData>
        </a:graphic>
      </p:graphicFrame>
      <p:sp>
        <p:nvSpPr>
          <p:cNvPr id="4" name="Text Placeholder 3">
            <a:extLst>
              <a:ext uri="{FF2B5EF4-FFF2-40B4-BE49-F238E27FC236}">
                <a16:creationId xmlns:a16="http://schemas.microsoft.com/office/drawing/2014/main" id="{FD978E71-D27C-4B83-8599-1578C19AEA3B}"/>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5633732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76B28-84A1-457C-B40F-D50A90FDB446}"/>
              </a:ext>
            </a:extLst>
          </p:cNvPr>
          <p:cNvSpPr>
            <a:spLocks noGrp="1"/>
          </p:cNvSpPr>
          <p:nvPr>
            <p:ph type="title"/>
          </p:nvPr>
        </p:nvSpPr>
        <p:spPr/>
        <p:txBody>
          <a:bodyPr/>
          <a:lstStyle/>
          <a:p>
            <a:r>
              <a:rPr lang="en-US"/>
              <a:t>Instagram Comments and Replies Table | GAMESCOM - 6 of 12</a:t>
            </a:r>
          </a:p>
        </p:txBody>
      </p:sp>
      <p:graphicFrame>
        <p:nvGraphicFramePr>
          <p:cNvPr id="5" name="Table Placeholder 4">
            <a:extLst>
              <a:ext uri="{FF2B5EF4-FFF2-40B4-BE49-F238E27FC236}">
                <a16:creationId xmlns:a16="http://schemas.microsoft.com/office/drawing/2014/main" id="{8033359B-0C3A-4CDD-8DE5-0E6815D577B7}"/>
              </a:ext>
            </a:extLst>
          </p:cNvPr>
          <p:cNvGraphicFramePr>
            <a:graphicFrameLocks noGrp="1"/>
          </p:cNvGraphicFramePr>
          <p:nvPr>
            <p:ph type="tbl" sz="quarter" idx="13"/>
            <p:extLst>
              <p:ext uri="{D42A27DB-BD31-4B8C-83A1-F6EECF244321}">
                <p14:modId xmlns:p14="http://schemas.microsoft.com/office/powerpoint/2010/main" val="3280782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613164926"/>
                    </a:ext>
                  </a:extLst>
                </a:gridCol>
                <a:gridCol w="2715768">
                  <a:extLst>
                    <a:ext uri="{9D8B030D-6E8A-4147-A177-3AD203B41FA5}">
                      <a16:colId xmlns:a16="http://schemas.microsoft.com/office/drawing/2014/main" val="1296255259"/>
                    </a:ext>
                  </a:extLst>
                </a:gridCol>
                <a:gridCol w="1316736">
                  <a:extLst>
                    <a:ext uri="{9D8B030D-6E8A-4147-A177-3AD203B41FA5}">
                      <a16:colId xmlns:a16="http://schemas.microsoft.com/office/drawing/2014/main" val="3969234396"/>
                    </a:ext>
                  </a:extLst>
                </a:gridCol>
                <a:gridCol w="1316736">
                  <a:extLst>
                    <a:ext uri="{9D8B030D-6E8A-4147-A177-3AD203B41FA5}">
                      <a16:colId xmlns:a16="http://schemas.microsoft.com/office/drawing/2014/main" val="118089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264074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- 2026-09-21 16:02:41</a:t>
                      </a:r>
                      <a:r>
                        <a:rPr kumimoji="0" lang="en-US" sz="1000" b="0" i="0" u="none" strike="noStrike" kern="1200" cap="none" spc="0" normalizeH="0" baseline="0" noProof="0">
                          <a:ln>
                            <a:noFill/>
                          </a:ln>
                          <a:solidFill>
                            <a:prstClr val="black"/>
                          </a:solidFill>
                          <a:effectLst/>
                          <a:uLnTx/>
                          <a:uFillTx/>
                          <a:latin typeface="Calibri"/>
                          <a:ea typeface="+mn-ea"/>
                          <a:cs typeface="+mn-cs"/>
                        </a:rPr>
                        <a:t>
 @residentevilbrasiloficial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 promise: the door isn’t a hidden loading screen.
🍿 @capcomgermany #nerdculture #gamescompartner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46365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- 2026-09-21 16:02:24</a:t>
                      </a:r>
                      <a:r>
                        <a:rPr kumimoji="0" lang="en-US" sz="1000" b="0" i="0" u="none" strike="noStrike" kern="1200" cap="none" spc="0" normalizeH="0" baseline="0" noProof="0">
                          <a:ln>
                            <a:noFill/>
                          </a:ln>
                          <a:solidFill>
                            <a:prstClr val="black"/>
                          </a:solidFill>
                          <a:effectLst/>
                          <a:uLnTx/>
                          <a:uFillTx/>
                          <a:latin typeface="Calibri"/>
                          <a:ea typeface="+mn-ea"/>
                          <a:cs typeface="+mn-cs"/>
                        </a:rPr>
                        <a:t>
 @foggymo0nlight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 promise: the door isn’t a hidden loading screen.
🍿 @capcomgermany #nerdculture #gamescompartner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68656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- 2026-09-20 02:59:29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 promise: the door isn’t a hidden loading screen.
🍿 @capcomgermany #nerdculture #gamescompartner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095378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- 2026-09-18 21:58:27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 promise: the door isn’t a hidden loading screen.
🍿 @capcomgermany #nerdculture #gamescompartner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18671151"/>
                  </a:ext>
                </a:extLst>
              </a:tr>
            </a:tbl>
          </a:graphicData>
        </a:graphic>
      </p:graphicFrame>
      <p:sp>
        <p:nvSpPr>
          <p:cNvPr id="4" name="Text Placeholder 3">
            <a:extLst>
              <a:ext uri="{FF2B5EF4-FFF2-40B4-BE49-F238E27FC236}">
                <a16:creationId xmlns:a16="http://schemas.microsoft.com/office/drawing/2014/main" id="{54B84DA8-E64F-4180-B82A-C636C6A9D2A5}"/>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2008939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9BBE5-3CDC-40E6-AF71-1AA1919A6189}"/>
              </a:ext>
            </a:extLst>
          </p:cNvPr>
          <p:cNvSpPr>
            <a:spLocks noGrp="1"/>
          </p:cNvSpPr>
          <p:nvPr>
            <p:ph type="title"/>
          </p:nvPr>
        </p:nvSpPr>
        <p:spPr/>
        <p:txBody>
          <a:bodyPr/>
          <a:lstStyle/>
          <a:p>
            <a:r>
              <a:rPr lang="en-US"/>
              <a:t>Instagram Comments and Replies Table | GAMESCOM - 7 of 12</a:t>
            </a:r>
          </a:p>
        </p:txBody>
      </p:sp>
      <p:graphicFrame>
        <p:nvGraphicFramePr>
          <p:cNvPr id="5" name="Table Placeholder 4">
            <a:extLst>
              <a:ext uri="{FF2B5EF4-FFF2-40B4-BE49-F238E27FC236}">
                <a16:creationId xmlns:a16="http://schemas.microsoft.com/office/drawing/2014/main" id="{925EE8F6-EA45-4A65-8DD1-E6776C70AA05}"/>
              </a:ext>
            </a:extLst>
          </p:cNvPr>
          <p:cNvGraphicFramePr>
            <a:graphicFrameLocks noGrp="1"/>
          </p:cNvGraphicFramePr>
          <p:nvPr>
            <p:ph type="tbl" sz="quarter" idx="13"/>
            <p:extLst>
              <p:ext uri="{D42A27DB-BD31-4B8C-83A1-F6EECF244321}">
                <p14:modId xmlns:p14="http://schemas.microsoft.com/office/powerpoint/2010/main" val="4074246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703271345"/>
                    </a:ext>
                  </a:extLst>
                </a:gridCol>
                <a:gridCol w="2715768">
                  <a:extLst>
                    <a:ext uri="{9D8B030D-6E8A-4147-A177-3AD203B41FA5}">
                      <a16:colId xmlns:a16="http://schemas.microsoft.com/office/drawing/2014/main" val="1026029388"/>
                    </a:ext>
                  </a:extLst>
                </a:gridCol>
                <a:gridCol w="1316736">
                  <a:extLst>
                    <a:ext uri="{9D8B030D-6E8A-4147-A177-3AD203B41FA5}">
                      <a16:colId xmlns:a16="http://schemas.microsoft.com/office/drawing/2014/main" val="1855056968"/>
                    </a:ext>
                  </a:extLst>
                </a:gridCol>
                <a:gridCol w="1316736">
                  <a:extLst>
                    <a:ext uri="{9D8B030D-6E8A-4147-A177-3AD203B41FA5}">
                      <a16:colId xmlns:a16="http://schemas.microsoft.com/office/drawing/2014/main" val="4047660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678234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- 2026-09-18 15:22:51</a:t>
                      </a:r>
                      <a:r>
                        <a:rPr kumimoji="0" lang="en-US" sz="1000" b="0" i="0" u="none" strike="noStrike" kern="1200" cap="none" spc="0" normalizeH="0" baseline="0" noProof="0">
                          <a:ln>
                            <a:noFill/>
                          </a:ln>
                          <a:solidFill>
                            <a:prstClr val="black"/>
                          </a:solidFill>
                          <a:effectLst/>
                          <a:uLnTx/>
                          <a:uFillTx/>
                          <a:latin typeface="Calibri"/>
                          <a:ea typeface="+mn-ea"/>
                          <a:cs typeface="+mn-cs"/>
                        </a:rPr>
                        <a:t>
 YESSSSS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 promise: the door isn’t a hidden loading screen.
🍿 @capcomgermany #nerdculture #gamescompartner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367805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gamescom</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- 2026-09-18 09:41:30</a:t>
                      </a:r>
                      <a:r>
                        <a:rPr kumimoji="0" lang="de-DE" sz="1000" b="0" i="0" u="none" strike="noStrike" kern="1200" cap="none" spc="0" normalizeH="0" baseline="0" noProof="0">
                          <a:ln>
                            <a:noFill/>
                          </a:ln>
                          <a:solidFill>
                            <a:prstClr val="black"/>
                          </a:solidFill>
                          <a:effectLst/>
                          <a:uLnTx/>
                          <a:uFillTx/>
                          <a:latin typeface="Calibri"/>
                          <a:ea typeface="+mn-ea"/>
                          <a:cs typeface="+mn-cs"/>
                        </a:rPr>
                        <a:t>
 @vincentfallow Danke dir für die Energie, war mega!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weeks since #gamescom2026 already 🥲
But just 49 days until @gamescomasia 😏
What was your favorite booth at gamescom this year? …and will we see you again in Bangkok?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108004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- 2026-09-16 03:15:15</a:t>
                      </a:r>
                      <a:r>
                        <a:rPr kumimoji="0" lang="en-US" sz="1000" b="0" i="0" u="none" strike="noStrike" kern="1200" cap="none" spc="0" normalizeH="0" baseline="0" noProof="0">
                          <a:ln>
                            <a:noFill/>
                          </a:ln>
                          <a:solidFill>
                            <a:prstClr val="black"/>
                          </a:solidFill>
                          <a:effectLst/>
                          <a:uLnTx/>
                          <a:uFillTx/>
                          <a:latin typeface="Calibri"/>
                          <a:ea typeface="+mn-ea"/>
                          <a:cs typeface="+mn-cs"/>
                        </a:rPr>
                        <a:t>
 I wonder if someday there will be a virtual reality RPG game that teaches Asian History and also teaches the gamer martial arts and utilizes gesture recognition to tell the player if they are doing the movement correctly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Take me back 🙏🥹 #gamescom2026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431376976"/>
                  </a:ext>
                </a:extLst>
              </a:tr>
            </a:tbl>
          </a:graphicData>
        </a:graphic>
      </p:graphicFrame>
      <p:sp>
        <p:nvSpPr>
          <p:cNvPr id="4" name="Text Placeholder 3">
            <a:extLst>
              <a:ext uri="{FF2B5EF4-FFF2-40B4-BE49-F238E27FC236}">
                <a16:creationId xmlns:a16="http://schemas.microsoft.com/office/drawing/2014/main" id="{AD8A4DC1-B5B4-4CBE-A61F-0A5424CBFFA3}"/>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4175897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AD892-EE9A-4601-9E00-6C554D85096E}"/>
              </a:ext>
            </a:extLst>
          </p:cNvPr>
          <p:cNvSpPr>
            <a:spLocks noGrp="1"/>
          </p:cNvSpPr>
          <p:nvPr>
            <p:ph type="title"/>
          </p:nvPr>
        </p:nvSpPr>
        <p:spPr/>
        <p:txBody>
          <a:bodyPr/>
          <a:lstStyle/>
          <a:p>
            <a:r>
              <a:rPr lang="en-US"/>
              <a:t>Instagram Comments and Replies Table | GAMESCOM - 8 of 12</a:t>
            </a:r>
          </a:p>
        </p:txBody>
      </p:sp>
      <p:graphicFrame>
        <p:nvGraphicFramePr>
          <p:cNvPr id="5" name="Table Placeholder 4">
            <a:extLst>
              <a:ext uri="{FF2B5EF4-FFF2-40B4-BE49-F238E27FC236}">
                <a16:creationId xmlns:a16="http://schemas.microsoft.com/office/drawing/2014/main" id="{52E0A95F-BB39-48E7-8829-3166083C15F7}"/>
              </a:ext>
            </a:extLst>
          </p:cNvPr>
          <p:cNvGraphicFramePr>
            <a:graphicFrameLocks noGrp="1"/>
          </p:cNvGraphicFramePr>
          <p:nvPr>
            <p:ph type="tbl" sz="quarter" idx="13"/>
            <p:extLst>
              <p:ext uri="{D42A27DB-BD31-4B8C-83A1-F6EECF244321}">
                <p14:modId xmlns:p14="http://schemas.microsoft.com/office/powerpoint/2010/main" val="2275195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305934069"/>
                    </a:ext>
                  </a:extLst>
                </a:gridCol>
                <a:gridCol w="2715768">
                  <a:extLst>
                    <a:ext uri="{9D8B030D-6E8A-4147-A177-3AD203B41FA5}">
                      <a16:colId xmlns:a16="http://schemas.microsoft.com/office/drawing/2014/main" val="619756923"/>
                    </a:ext>
                  </a:extLst>
                </a:gridCol>
                <a:gridCol w="1316736">
                  <a:extLst>
                    <a:ext uri="{9D8B030D-6E8A-4147-A177-3AD203B41FA5}">
                      <a16:colId xmlns:a16="http://schemas.microsoft.com/office/drawing/2014/main" val="935137633"/>
                    </a:ext>
                  </a:extLst>
                </a:gridCol>
                <a:gridCol w="1316736">
                  <a:extLst>
                    <a:ext uri="{9D8B030D-6E8A-4147-A177-3AD203B41FA5}">
                      <a16:colId xmlns:a16="http://schemas.microsoft.com/office/drawing/2014/main" val="1189487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375342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- 2026-09-16 00:08:03</a:t>
                      </a:r>
                      <a:r>
                        <a:rPr kumimoji="0" lang="en-US" sz="1000" b="0" i="0" u="none" strike="noStrike" kern="1200" cap="none" spc="0" normalizeH="0" baseline="0" noProof="0">
                          <a:ln>
                            <a:noFill/>
                          </a:ln>
                          <a:solidFill>
                            <a:prstClr val="black"/>
                          </a:solidFill>
                          <a:effectLst/>
                          <a:uLnTx/>
                          <a:uFillTx/>
                          <a:latin typeface="Calibri"/>
                          <a:ea typeface="+mn-ea"/>
                          <a:cs typeface="+mn-cs"/>
                        </a:rPr>
                        <a:t>
 I need MOREEEE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Last but not least… coming to you from our #gamescom2026 awesome indies show…
RECAP 3️⃣ of 3️⃣
#awesomeindieshow 2026
👾 @agnivillage by @separuh_interactive 
👾 Inkblood by @critical.reflex 
👾 Cairn (DLC) by @gamebakers 
👾 Wishseeker by @softsourcepublishing 
👾 Isle Goblin by @fireshinegames 
👾 Being &amp; Becoming by Critical Reflex
Watch the VOD on Twitch or YouTube (linked in bio ▶️)
Which AWESOME INDIE is YOUR favorite?
Check out our pfp for video 2️⃣ and 3️⃣! Now that you’ve seen them all agaiiiiin - what’s about to go on your wishlist? 🤩
Go to our gamescom steam event (also linked in bio) to play or wishlist your #awesomeindies highlights!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383283802"/>
                  </a:ext>
                </a:extLst>
              </a:tr>
            </a:tbl>
          </a:graphicData>
        </a:graphic>
      </p:graphicFrame>
      <p:sp>
        <p:nvSpPr>
          <p:cNvPr id="4" name="Text Placeholder 3">
            <a:extLst>
              <a:ext uri="{FF2B5EF4-FFF2-40B4-BE49-F238E27FC236}">
                <a16:creationId xmlns:a16="http://schemas.microsoft.com/office/drawing/2014/main" id="{162DE48C-81A1-4786-BCA9-A709492B3FE9}"/>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7424617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08163-814E-47FC-A564-8260D8F71A2A}"/>
              </a:ext>
            </a:extLst>
          </p:cNvPr>
          <p:cNvSpPr>
            <a:spLocks noGrp="1"/>
          </p:cNvSpPr>
          <p:nvPr>
            <p:ph type="title"/>
          </p:nvPr>
        </p:nvSpPr>
        <p:spPr/>
        <p:txBody>
          <a:bodyPr/>
          <a:lstStyle/>
          <a:p>
            <a:r>
              <a:rPr lang="en-US"/>
              <a:t>Instagram Comments and Replies Table | GAMESCOM - 9 of 12</a:t>
            </a:r>
          </a:p>
        </p:txBody>
      </p:sp>
      <p:graphicFrame>
        <p:nvGraphicFramePr>
          <p:cNvPr id="5" name="Table Placeholder 4">
            <a:extLst>
              <a:ext uri="{FF2B5EF4-FFF2-40B4-BE49-F238E27FC236}">
                <a16:creationId xmlns:a16="http://schemas.microsoft.com/office/drawing/2014/main" id="{B0E9ADFF-7C57-472F-B904-EB8A00BD1A79}"/>
              </a:ext>
            </a:extLst>
          </p:cNvPr>
          <p:cNvGraphicFramePr>
            <a:graphicFrameLocks noGrp="1"/>
          </p:cNvGraphicFramePr>
          <p:nvPr>
            <p:ph type="tbl" sz="quarter" idx="13"/>
            <p:extLst>
              <p:ext uri="{D42A27DB-BD31-4B8C-83A1-F6EECF244321}">
                <p14:modId xmlns:p14="http://schemas.microsoft.com/office/powerpoint/2010/main" val="4234632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840892250"/>
                    </a:ext>
                  </a:extLst>
                </a:gridCol>
                <a:gridCol w="2715768">
                  <a:extLst>
                    <a:ext uri="{9D8B030D-6E8A-4147-A177-3AD203B41FA5}">
                      <a16:colId xmlns:a16="http://schemas.microsoft.com/office/drawing/2014/main" val="3844809152"/>
                    </a:ext>
                  </a:extLst>
                </a:gridCol>
                <a:gridCol w="1316736">
                  <a:extLst>
                    <a:ext uri="{9D8B030D-6E8A-4147-A177-3AD203B41FA5}">
                      <a16:colId xmlns:a16="http://schemas.microsoft.com/office/drawing/2014/main" val="489487034"/>
                    </a:ext>
                  </a:extLst>
                </a:gridCol>
                <a:gridCol w="1316736">
                  <a:extLst>
                    <a:ext uri="{9D8B030D-6E8A-4147-A177-3AD203B41FA5}">
                      <a16:colId xmlns:a16="http://schemas.microsoft.com/office/drawing/2014/main" val="687921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736744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- 2026-09-15 23:00:35</a:t>
                      </a:r>
                      <a:r>
                        <a:rPr kumimoji="0" lang="en-US" sz="1000" b="0" i="0" u="none" strike="noStrike" kern="1200" cap="none" spc="0" normalizeH="0" baseline="0" noProof="0">
                          <a:ln>
                            <a:noFill/>
                          </a:ln>
                          <a:solidFill>
                            <a:prstClr val="black"/>
                          </a:solidFill>
                          <a:effectLst/>
                          <a:uLnTx/>
                          <a:uFillTx/>
                          <a:latin typeface="Calibri"/>
                          <a:ea typeface="+mn-ea"/>
                          <a:cs typeface="+mn-cs"/>
                        </a:rPr>
                        <a:t>
 It was a great 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Last but not least… coming to you from our #gamescom2026 awesome indies show…
RECAP 3️⃣ of 3️⃣
#awesomeindieshow 2026
👾 @agnivillage by @separuh_interactive 
👾 Inkblood by @critical.reflex 
👾 Cairn (DLC) by @gamebakers 
👾 Wishseeker by @softsourcepublishing 
👾 Isle Goblin by @fireshinegames 
👾 Being &amp; Becoming by Critical Reflex
Watch the VOD on Twitch or YouTube (linked in bio ▶️)
Which AWESOME INDIE is YOUR favorite?
Check out our pfp for video 2️⃣ and 3️⃣! Now that you’ve seen them all agaiiiiin - what’s about to go on your wishlist? 🤩
Go to our gamescom steam event (also linked in bio) to play or wishlist your #awesomeindies highlights!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899405135"/>
                  </a:ext>
                </a:extLst>
              </a:tr>
            </a:tbl>
          </a:graphicData>
        </a:graphic>
      </p:graphicFrame>
      <p:sp>
        <p:nvSpPr>
          <p:cNvPr id="4" name="Text Placeholder 3">
            <a:extLst>
              <a:ext uri="{FF2B5EF4-FFF2-40B4-BE49-F238E27FC236}">
                <a16:creationId xmlns:a16="http://schemas.microsoft.com/office/drawing/2014/main" id="{F3C29B55-7417-4EB4-A1F3-B5F290CF8ED1}"/>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5723023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29719-6B12-4795-8D7F-D4BCD50E38DF}"/>
              </a:ext>
            </a:extLst>
          </p:cNvPr>
          <p:cNvSpPr>
            <a:spLocks noGrp="1"/>
          </p:cNvSpPr>
          <p:nvPr>
            <p:ph type="title"/>
          </p:nvPr>
        </p:nvSpPr>
        <p:spPr/>
        <p:txBody>
          <a:bodyPr/>
          <a:lstStyle/>
          <a:p>
            <a:r>
              <a:rPr lang="en-US"/>
              <a:t>Instagram Comments and Replies Table | GAMESCOM - 10 of 12</a:t>
            </a:r>
          </a:p>
        </p:txBody>
      </p:sp>
      <p:graphicFrame>
        <p:nvGraphicFramePr>
          <p:cNvPr id="5" name="Table Placeholder 4">
            <a:extLst>
              <a:ext uri="{FF2B5EF4-FFF2-40B4-BE49-F238E27FC236}">
                <a16:creationId xmlns:a16="http://schemas.microsoft.com/office/drawing/2014/main" id="{E5CDF7D9-334A-4593-AC40-1A965E7960C1}"/>
              </a:ext>
            </a:extLst>
          </p:cNvPr>
          <p:cNvGraphicFramePr>
            <a:graphicFrameLocks noGrp="1"/>
          </p:cNvGraphicFramePr>
          <p:nvPr>
            <p:ph type="tbl" sz="quarter" idx="13"/>
            <p:extLst>
              <p:ext uri="{D42A27DB-BD31-4B8C-83A1-F6EECF244321}">
                <p14:modId xmlns:p14="http://schemas.microsoft.com/office/powerpoint/2010/main" val="3641489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247748558"/>
                    </a:ext>
                  </a:extLst>
                </a:gridCol>
                <a:gridCol w="2715768">
                  <a:extLst>
                    <a:ext uri="{9D8B030D-6E8A-4147-A177-3AD203B41FA5}">
                      <a16:colId xmlns:a16="http://schemas.microsoft.com/office/drawing/2014/main" val="3866192676"/>
                    </a:ext>
                  </a:extLst>
                </a:gridCol>
                <a:gridCol w="1316736">
                  <a:extLst>
                    <a:ext uri="{9D8B030D-6E8A-4147-A177-3AD203B41FA5}">
                      <a16:colId xmlns:a16="http://schemas.microsoft.com/office/drawing/2014/main" val="1184434976"/>
                    </a:ext>
                  </a:extLst>
                </a:gridCol>
                <a:gridCol w="1316736">
                  <a:extLst>
                    <a:ext uri="{9D8B030D-6E8A-4147-A177-3AD203B41FA5}">
                      <a16:colId xmlns:a16="http://schemas.microsoft.com/office/drawing/2014/main" val="298631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2574924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- 2026-09-15 17:48:46</a:t>
                      </a:r>
                      <a:r>
                        <a:rPr kumimoji="0" lang="en-US" sz="1000" b="0" i="0" u="none" strike="noStrike" kern="1200" cap="none" spc="0" normalizeH="0" baseline="0" noProof="0">
                          <a:ln>
                            <a:noFill/>
                          </a:ln>
                          <a:solidFill>
                            <a:prstClr val="black"/>
                          </a:solidFill>
                          <a:effectLst/>
                          <a:uLnTx/>
                          <a:uFillTx/>
                          <a:latin typeface="Calibri"/>
                          <a:ea typeface="+mn-ea"/>
                          <a:cs typeface="+mn-cs"/>
                        </a:rPr>
                        <a:t>
 WE SEE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Last but not least… coming to you from our #gamescom2026 awesome indies show…
RECAP 3️⃣ of 3️⃣
#awesomeindieshow 2026
👾 @agnivillage by @separuh_interactive 
👾 Inkblood by @critical.reflex 
👾 Cairn (DLC) by @gamebakers 
👾 Wishseeker by @softsourcepublishing 
👾 Isle Goblin by @fireshinegames 
👾 Being &amp; Becoming by Critical Reflex
Watch the VOD on Twitch or YouTube (linked in bio ▶️)
Which AWESOME INDIE is YOUR favorite?
Check out our pfp for video 2️⃣ and 3️⃣! Now that you’ve seen them all agaiiiiin - what’s about to go on your wishlist? 🤩
Go to our gamescom steam event (also linked in bio) to play or wishlist your #awesomeindies highlights!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025648554"/>
                  </a:ext>
                </a:extLst>
              </a:tr>
            </a:tbl>
          </a:graphicData>
        </a:graphic>
      </p:graphicFrame>
      <p:sp>
        <p:nvSpPr>
          <p:cNvPr id="4" name="Text Placeholder 3">
            <a:extLst>
              <a:ext uri="{FF2B5EF4-FFF2-40B4-BE49-F238E27FC236}">
                <a16:creationId xmlns:a16="http://schemas.microsoft.com/office/drawing/2014/main" id="{B7C21FD5-327F-47F6-AE5D-7760025B8248}"/>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41984840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38348-9F5F-4EA5-A7B3-2F900DA5488A}"/>
              </a:ext>
            </a:extLst>
          </p:cNvPr>
          <p:cNvSpPr>
            <a:spLocks noGrp="1"/>
          </p:cNvSpPr>
          <p:nvPr>
            <p:ph type="title"/>
          </p:nvPr>
        </p:nvSpPr>
        <p:spPr/>
        <p:txBody>
          <a:bodyPr/>
          <a:lstStyle/>
          <a:p>
            <a:r>
              <a:rPr lang="en-US"/>
              <a:t>Instagram Comments and Replies Table | GAMESCOM - 11 of 12</a:t>
            </a:r>
          </a:p>
        </p:txBody>
      </p:sp>
      <p:graphicFrame>
        <p:nvGraphicFramePr>
          <p:cNvPr id="5" name="Table Placeholder 4">
            <a:extLst>
              <a:ext uri="{FF2B5EF4-FFF2-40B4-BE49-F238E27FC236}">
                <a16:creationId xmlns:a16="http://schemas.microsoft.com/office/drawing/2014/main" id="{BA4CA3AF-6AC4-4655-9BE5-AD435DFC8589}"/>
              </a:ext>
            </a:extLst>
          </p:cNvPr>
          <p:cNvGraphicFramePr>
            <a:graphicFrameLocks noGrp="1"/>
          </p:cNvGraphicFramePr>
          <p:nvPr>
            <p:ph type="tbl" sz="quarter" idx="13"/>
            <p:extLst>
              <p:ext uri="{D42A27DB-BD31-4B8C-83A1-F6EECF244321}">
                <p14:modId xmlns:p14="http://schemas.microsoft.com/office/powerpoint/2010/main" val="2031932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856438105"/>
                    </a:ext>
                  </a:extLst>
                </a:gridCol>
                <a:gridCol w="2715768">
                  <a:extLst>
                    <a:ext uri="{9D8B030D-6E8A-4147-A177-3AD203B41FA5}">
                      <a16:colId xmlns:a16="http://schemas.microsoft.com/office/drawing/2014/main" val="3484050865"/>
                    </a:ext>
                  </a:extLst>
                </a:gridCol>
                <a:gridCol w="1316736">
                  <a:extLst>
                    <a:ext uri="{9D8B030D-6E8A-4147-A177-3AD203B41FA5}">
                      <a16:colId xmlns:a16="http://schemas.microsoft.com/office/drawing/2014/main" val="2251193736"/>
                    </a:ext>
                  </a:extLst>
                </a:gridCol>
                <a:gridCol w="1316736">
                  <a:extLst>
                    <a:ext uri="{9D8B030D-6E8A-4147-A177-3AD203B41FA5}">
                      <a16:colId xmlns:a16="http://schemas.microsoft.com/office/drawing/2014/main" val="4242058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3772111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- 2026-09-15 15:07:28</a:t>
                      </a:r>
                      <a:r>
                        <a:rPr kumimoji="0" lang="en-US" sz="1000" b="0" i="0" u="none" strike="noStrike" kern="1200" cap="none" spc="0" normalizeH="0" baseline="0" noProof="0">
                          <a:ln>
                            <a:noFill/>
                          </a:ln>
                          <a:solidFill>
                            <a:prstClr val="black"/>
                          </a:solidFill>
                          <a:effectLst/>
                          <a:uLnTx/>
                          <a:uFillTx/>
                          <a:latin typeface="Calibri"/>
                          <a:ea typeface="+mn-ea"/>
                          <a:cs typeface="+mn-cs"/>
                        </a:rPr>
                        <a:t>
 thankyouu for the spotlight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Last but not least… coming to you from our #gamescom2026 awesome indies show…
RECAP 3️⃣ of 3️⃣
#awesomeindieshow 2026
👾 @agnivillage by @separuh_interactive 
👾 Inkblood by @critical.reflex 
👾 Cairn (DLC) by @gamebakers 
👾 Wishseeker by @softsourcepublishing 
👾 Isle Goblin by @fireshinegames 
👾 Being &amp; Becoming by Critical Reflex
Watch the VOD on Twitch or YouTube (linked in bio ▶️)
Which AWESOME INDIE is YOUR favorite?
Check out our pfp for video 2️⃣ and 3️⃣! Now that you’ve seen them all agaiiiiin - what’s about to go on your wishlist? 🤩
Go to our gamescom steam event (also linked in bio) to play or wishlist your #awesomeindies highlights!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4266329509"/>
                  </a:ext>
                </a:extLst>
              </a:tr>
            </a:tbl>
          </a:graphicData>
        </a:graphic>
      </p:graphicFrame>
      <p:sp>
        <p:nvSpPr>
          <p:cNvPr id="4" name="Text Placeholder 3">
            <a:extLst>
              <a:ext uri="{FF2B5EF4-FFF2-40B4-BE49-F238E27FC236}">
                <a16:creationId xmlns:a16="http://schemas.microsoft.com/office/drawing/2014/main" id="{16414A22-6681-4681-8F14-508F1B1D0372}"/>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410308894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8066A-FFE6-4559-9665-40700A1B02B7}"/>
              </a:ext>
            </a:extLst>
          </p:cNvPr>
          <p:cNvSpPr>
            <a:spLocks noGrp="1"/>
          </p:cNvSpPr>
          <p:nvPr>
            <p:ph type="title"/>
          </p:nvPr>
        </p:nvSpPr>
        <p:spPr/>
        <p:txBody>
          <a:bodyPr/>
          <a:lstStyle/>
          <a:p>
            <a:r>
              <a:rPr lang="en-US"/>
              <a:t>Instagram Comments and Replies Table | GAMESCOM - 12 of 12</a:t>
            </a:r>
          </a:p>
        </p:txBody>
      </p:sp>
      <p:graphicFrame>
        <p:nvGraphicFramePr>
          <p:cNvPr id="5" name="Table Placeholder 4">
            <a:extLst>
              <a:ext uri="{FF2B5EF4-FFF2-40B4-BE49-F238E27FC236}">
                <a16:creationId xmlns:a16="http://schemas.microsoft.com/office/drawing/2014/main" id="{67416831-EA0C-473C-8F40-F377CE2C2D1F}"/>
              </a:ext>
            </a:extLst>
          </p:cNvPr>
          <p:cNvGraphicFramePr>
            <a:graphicFrameLocks noGrp="1"/>
          </p:cNvGraphicFramePr>
          <p:nvPr>
            <p:ph type="tbl" sz="quarter" idx="13"/>
            <p:extLst>
              <p:ext uri="{D42A27DB-BD31-4B8C-83A1-F6EECF244321}">
                <p14:modId xmlns:p14="http://schemas.microsoft.com/office/powerpoint/2010/main" val="4156434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878173232"/>
                    </a:ext>
                  </a:extLst>
                </a:gridCol>
                <a:gridCol w="2715768">
                  <a:extLst>
                    <a:ext uri="{9D8B030D-6E8A-4147-A177-3AD203B41FA5}">
                      <a16:colId xmlns:a16="http://schemas.microsoft.com/office/drawing/2014/main" val="2395047652"/>
                    </a:ext>
                  </a:extLst>
                </a:gridCol>
                <a:gridCol w="1316736">
                  <a:extLst>
                    <a:ext uri="{9D8B030D-6E8A-4147-A177-3AD203B41FA5}">
                      <a16:colId xmlns:a16="http://schemas.microsoft.com/office/drawing/2014/main" val="1785211908"/>
                    </a:ext>
                  </a:extLst>
                </a:gridCol>
                <a:gridCol w="1316736">
                  <a:extLst>
                    <a:ext uri="{9D8B030D-6E8A-4147-A177-3AD203B41FA5}">
                      <a16:colId xmlns:a16="http://schemas.microsoft.com/office/drawing/2014/main" val="1354706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666754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gamescom</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- 2026-09-15 12:53:21</a:t>
                      </a:r>
                      <a:r>
                        <a:rPr kumimoji="0" lang="de-DE" sz="1000" b="0" i="0" u="none" strike="noStrike" kern="1200" cap="none" spc="0" normalizeH="0" baseline="0" noProof="0">
                          <a:ln>
                            <a:noFill/>
                          </a:ln>
                          <a:solidFill>
                            <a:prstClr val="black"/>
                          </a:solidFill>
                          <a:effectLst/>
                          <a:uLnTx/>
                          <a:uFillTx/>
                          <a:latin typeface="Calibri"/>
                          <a:ea typeface="+mn-ea"/>
                          <a:cs typeface="+mn-cs"/>
                        </a:rPr>
                        <a:t>
 @techwear.germany weil es ein influencer Fan treffen ist und keine gaming Messe da kommt keine einzige triple A Firma hin, warst du überhaupt jemals dort oder hast du genie die Besucher zahlen gegoogelt 😂😂 um ehrlich zu sein siehst du schon aus wie das Klientel was die gamescom ruiniert hat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weeks since #gamescom2026 already 🥲
But just 49 days until @gamescomasia 😏
What was your favorite booth at gamescom this year? …and will we see you again in Bangkok?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32588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- 2026-09-15 10:19:52</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weeks since #gamescom2026 already 🥲
But just 49 days until @gamescomasia 😏
What was your favorite booth at gamescom this year? …and will we see you again in Bangkok?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766269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gamescom</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- 2026-09-15 08:38:55</a:t>
                      </a:r>
                      <a:r>
                        <a:rPr kumimoji="0" lang="de-DE" sz="1000" b="0" i="0" u="none" strike="noStrike" kern="1200" cap="none" spc="0" normalizeH="0" baseline="0" noProof="0">
                          <a:ln>
                            <a:noFill/>
                          </a:ln>
                          <a:solidFill>
                            <a:prstClr val="black"/>
                          </a:solidFill>
                          <a:effectLst/>
                          <a:uLnTx/>
                          <a:uFillTx/>
                          <a:latin typeface="Calibri"/>
                          <a:ea typeface="+mn-ea"/>
                          <a:cs typeface="+mn-cs"/>
                        </a:rPr>
                        <a:t>
 @yirr681 und doch steigen die Besucherzahlen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weeks since #gamescom2026 already 🥲
But just 49 days until @gamescomasia 😏
What was your favorite booth at gamescom this year? …and will we see you again in Bangkok?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53137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- 2026-09-14 18:35:59</a:t>
                      </a:r>
                      <a:r>
                        <a:rPr kumimoji="0" lang="en-US" sz="1000" b="0" i="0" u="none" strike="noStrike" kern="1200" cap="none" spc="0" normalizeH="0" baseline="0" noProof="0">
                          <a:ln>
                            <a:noFill/>
                          </a:ln>
                          <a:solidFill>
                            <a:prstClr val="black"/>
                          </a:solidFill>
                          <a:effectLst/>
                          <a:uLnTx/>
                          <a:uFillTx/>
                          <a:latin typeface="Calibri"/>
                          <a:ea typeface="+mn-ea"/>
                          <a:cs typeface="+mn-cs"/>
                        </a:rPr>
                        <a:t>
 Bangkok round two already sounds exciting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weeks since #gamescom2026 already 🥲
But just 49 days until @gamescomasia 😏
What was your favorite booth at gamescom this year? …and will we see you again in Bangkok?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878532309"/>
                  </a:ext>
                </a:extLst>
              </a:tr>
            </a:tbl>
          </a:graphicData>
        </a:graphic>
      </p:graphicFrame>
      <p:sp>
        <p:nvSpPr>
          <p:cNvPr id="4" name="Text Placeholder 3">
            <a:extLst>
              <a:ext uri="{FF2B5EF4-FFF2-40B4-BE49-F238E27FC236}">
                <a16:creationId xmlns:a16="http://schemas.microsoft.com/office/drawing/2014/main" id="{1C42374C-2E70-4669-8647-81881A6A2EC7}"/>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95112996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ABF05-CFEE-4A60-9C84-7497C3010BDC}"/>
              </a:ext>
            </a:extLst>
          </p:cNvPr>
          <p:cNvSpPr>
            <a:spLocks noGrp="1"/>
          </p:cNvSpPr>
          <p:nvPr>
            <p:ph type="title"/>
          </p:nvPr>
        </p:nvSpPr>
        <p:spPr/>
        <p:txBody>
          <a:bodyPr/>
          <a:lstStyle/>
          <a:p>
            <a:r>
              <a:rPr lang="en-US"/>
              <a:t>Instagram All Posts Table | GAMESCOM - 1 of 16</a:t>
            </a:r>
          </a:p>
        </p:txBody>
      </p:sp>
      <p:graphicFrame>
        <p:nvGraphicFramePr>
          <p:cNvPr id="5" name="Table Placeholder 4">
            <a:extLst>
              <a:ext uri="{FF2B5EF4-FFF2-40B4-BE49-F238E27FC236}">
                <a16:creationId xmlns:a16="http://schemas.microsoft.com/office/drawing/2014/main" id="{139AE28E-26E2-4EA3-83D7-F54573FCF5B2}"/>
              </a:ext>
            </a:extLst>
          </p:cNvPr>
          <p:cNvGraphicFramePr>
            <a:graphicFrameLocks noGrp="1"/>
          </p:cNvGraphicFramePr>
          <p:nvPr>
            <p:ph type="tbl" sz="quarter" idx="13"/>
            <p:extLst>
              <p:ext uri="{D42A27DB-BD31-4B8C-83A1-F6EECF244321}">
                <p14:modId xmlns:p14="http://schemas.microsoft.com/office/powerpoint/2010/main" val="1786019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196592064"/>
                    </a:ext>
                  </a:extLst>
                </a:gridCol>
                <a:gridCol w="1069848">
                  <a:extLst>
                    <a:ext uri="{9D8B030D-6E8A-4147-A177-3AD203B41FA5}">
                      <a16:colId xmlns:a16="http://schemas.microsoft.com/office/drawing/2014/main" val="3303305132"/>
                    </a:ext>
                  </a:extLst>
                </a:gridCol>
                <a:gridCol w="1645920">
                  <a:extLst>
                    <a:ext uri="{9D8B030D-6E8A-4147-A177-3AD203B41FA5}">
                      <a16:colId xmlns:a16="http://schemas.microsoft.com/office/drawing/2014/main" val="1846535837"/>
                    </a:ext>
                  </a:extLst>
                </a:gridCol>
                <a:gridCol w="576072">
                  <a:extLst>
                    <a:ext uri="{9D8B030D-6E8A-4147-A177-3AD203B41FA5}">
                      <a16:colId xmlns:a16="http://schemas.microsoft.com/office/drawing/2014/main" val="3146728934"/>
                    </a:ext>
                  </a:extLst>
                </a:gridCol>
                <a:gridCol w="576072">
                  <a:extLst>
                    <a:ext uri="{9D8B030D-6E8A-4147-A177-3AD203B41FA5}">
                      <a16:colId xmlns:a16="http://schemas.microsoft.com/office/drawing/2014/main" val="1754942583"/>
                    </a:ext>
                  </a:extLst>
                </a:gridCol>
                <a:gridCol w="576072">
                  <a:extLst>
                    <a:ext uri="{9D8B030D-6E8A-4147-A177-3AD203B41FA5}">
                      <a16:colId xmlns:a16="http://schemas.microsoft.com/office/drawing/2014/main" val="2761164183"/>
                    </a:ext>
                  </a:extLst>
                </a:gridCol>
                <a:gridCol w="576072">
                  <a:extLst>
                    <a:ext uri="{9D8B030D-6E8A-4147-A177-3AD203B41FA5}">
                      <a16:colId xmlns:a16="http://schemas.microsoft.com/office/drawing/2014/main" val="3577927561"/>
                    </a:ext>
                  </a:extLst>
                </a:gridCol>
                <a:gridCol w="576072">
                  <a:extLst>
                    <a:ext uri="{9D8B030D-6E8A-4147-A177-3AD203B41FA5}">
                      <a16:colId xmlns:a16="http://schemas.microsoft.com/office/drawing/2014/main" val="2196014430"/>
                    </a:ext>
                  </a:extLst>
                </a:gridCol>
                <a:gridCol w="576072">
                  <a:extLst>
                    <a:ext uri="{9D8B030D-6E8A-4147-A177-3AD203B41FA5}">
                      <a16:colId xmlns:a16="http://schemas.microsoft.com/office/drawing/2014/main" val="371995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741234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- 2026-09-29 14:35:51</a:t>
                      </a:r>
                      <a:r>
                        <a:rPr kumimoji="0" lang="en-US" sz="1000" b="0" i="0" u="none" strike="noStrike" kern="1200" cap="none" spc="0" normalizeH="0" baseline="0" noProof="0">
                          <a:ln>
                            <a:noFill/>
                          </a:ln>
                          <a:solidFill>
                            <a:prstClr val="black"/>
                          </a:solidFill>
                          <a:effectLst/>
                          <a:uLnTx/>
                          <a:uFillTx/>
                          <a:latin typeface="Calibri"/>
                          <a:ea typeface="+mn-ea"/>
                          <a:cs typeface="+mn-cs"/>
                        </a:rPr>
                        <a:t>
 O
U
T 
N
O
W Goodby social life, hello next-gen Velen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https://quintly-eu-image-storage.s3.amazonaws.com/92da2fb8aad4b4363630192d3a9010d9/5db1b2e0b7864971ee99bdbf55390672.jpg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6749.6400 %</a:t>
                      </a:r>
                    </a:p>
                  </a:txBody>
                  <a:tcPr/>
                </a:tc>
                <a:extLst>
                  <a:ext uri="{0D108BD9-81ED-4DB2-BD59-A6C34878D82A}">
                    <a16:rowId xmlns:a16="http://schemas.microsoft.com/office/drawing/2014/main" val="2084088756"/>
                  </a:ext>
                </a:extLst>
              </a:tr>
            </a:tbl>
          </a:graphicData>
        </a:graphic>
      </p:graphicFrame>
      <p:sp>
        <p:nvSpPr>
          <p:cNvPr id="4" name="Text Placeholder 3">
            <a:extLst>
              <a:ext uri="{FF2B5EF4-FFF2-40B4-BE49-F238E27FC236}">
                <a16:creationId xmlns:a16="http://schemas.microsoft.com/office/drawing/2014/main" id="{742DC540-2E79-4677-8C9F-B4B5EF9DEAA8}"/>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9179629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9177E-8787-4201-8AC0-8AC6DE548197}"/>
              </a:ext>
            </a:extLst>
          </p:cNvPr>
          <p:cNvSpPr>
            <a:spLocks noGrp="1"/>
          </p:cNvSpPr>
          <p:nvPr>
            <p:ph type="title"/>
          </p:nvPr>
        </p:nvSpPr>
        <p:spPr/>
        <p:txBody>
          <a:bodyPr/>
          <a:lstStyle/>
          <a:p>
            <a:r>
              <a:rPr lang="en-US"/>
              <a:t>Instagram All Posts Table | GAMESCOM - 2 of 16</a:t>
            </a:r>
          </a:p>
        </p:txBody>
      </p:sp>
      <p:graphicFrame>
        <p:nvGraphicFramePr>
          <p:cNvPr id="5" name="Table Placeholder 4">
            <a:extLst>
              <a:ext uri="{FF2B5EF4-FFF2-40B4-BE49-F238E27FC236}">
                <a16:creationId xmlns:a16="http://schemas.microsoft.com/office/drawing/2014/main" id="{F9B955EB-62BA-4D48-8598-27A42C6EE6B8}"/>
              </a:ext>
            </a:extLst>
          </p:cNvPr>
          <p:cNvGraphicFramePr>
            <a:graphicFrameLocks noGrp="1"/>
          </p:cNvGraphicFramePr>
          <p:nvPr>
            <p:ph type="tbl" sz="quarter" idx="13"/>
            <p:extLst>
              <p:ext uri="{D42A27DB-BD31-4B8C-83A1-F6EECF244321}">
                <p14:modId xmlns:p14="http://schemas.microsoft.com/office/powerpoint/2010/main" val="540941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48555148"/>
                    </a:ext>
                  </a:extLst>
                </a:gridCol>
                <a:gridCol w="1069848">
                  <a:extLst>
                    <a:ext uri="{9D8B030D-6E8A-4147-A177-3AD203B41FA5}">
                      <a16:colId xmlns:a16="http://schemas.microsoft.com/office/drawing/2014/main" val="2426277812"/>
                    </a:ext>
                  </a:extLst>
                </a:gridCol>
                <a:gridCol w="1645920">
                  <a:extLst>
                    <a:ext uri="{9D8B030D-6E8A-4147-A177-3AD203B41FA5}">
                      <a16:colId xmlns:a16="http://schemas.microsoft.com/office/drawing/2014/main" val="391347233"/>
                    </a:ext>
                  </a:extLst>
                </a:gridCol>
                <a:gridCol w="576072">
                  <a:extLst>
                    <a:ext uri="{9D8B030D-6E8A-4147-A177-3AD203B41FA5}">
                      <a16:colId xmlns:a16="http://schemas.microsoft.com/office/drawing/2014/main" val="557119003"/>
                    </a:ext>
                  </a:extLst>
                </a:gridCol>
                <a:gridCol w="576072">
                  <a:extLst>
                    <a:ext uri="{9D8B030D-6E8A-4147-A177-3AD203B41FA5}">
                      <a16:colId xmlns:a16="http://schemas.microsoft.com/office/drawing/2014/main" val="3678706966"/>
                    </a:ext>
                  </a:extLst>
                </a:gridCol>
                <a:gridCol w="576072">
                  <a:extLst>
                    <a:ext uri="{9D8B030D-6E8A-4147-A177-3AD203B41FA5}">
                      <a16:colId xmlns:a16="http://schemas.microsoft.com/office/drawing/2014/main" val="1446713707"/>
                    </a:ext>
                  </a:extLst>
                </a:gridCol>
                <a:gridCol w="576072">
                  <a:extLst>
                    <a:ext uri="{9D8B030D-6E8A-4147-A177-3AD203B41FA5}">
                      <a16:colId xmlns:a16="http://schemas.microsoft.com/office/drawing/2014/main" val="2379720996"/>
                    </a:ext>
                  </a:extLst>
                </a:gridCol>
                <a:gridCol w="576072">
                  <a:extLst>
                    <a:ext uri="{9D8B030D-6E8A-4147-A177-3AD203B41FA5}">
                      <a16:colId xmlns:a16="http://schemas.microsoft.com/office/drawing/2014/main" val="3320302265"/>
                    </a:ext>
                  </a:extLst>
                </a:gridCol>
                <a:gridCol w="576072">
                  <a:extLst>
                    <a:ext uri="{9D8B030D-6E8A-4147-A177-3AD203B41FA5}">
                      <a16:colId xmlns:a16="http://schemas.microsoft.com/office/drawing/2014/main" val="3277103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1878979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- 2026-09-29 14:13:32</a:t>
                      </a:r>
                      <a:r>
                        <a:rPr kumimoji="0" lang="en-US" sz="1000" b="0" i="0" u="none" strike="noStrike" kern="1200" cap="none" spc="0" normalizeH="0" baseline="0" noProof="0">
                          <a:ln>
                            <a:noFill/>
                          </a:ln>
                          <a:solidFill>
                            <a:prstClr val="black"/>
                          </a:solidFill>
                          <a:effectLst/>
                          <a:uLnTx/>
                          <a:uFillTx/>
                          <a:latin typeface="Calibri"/>
                          <a:ea typeface="+mn-ea"/>
                          <a:cs typeface="+mn-cs"/>
                        </a:rPr>
                        <a:t>
 As many of you know, gamescom isn’t just about fun and games - it’s also about the people and stories behind them 🖤
We sat down with Miles Tost, Level Design Lead at @cdprojektred in Cologne to talk about his journey in the gaming industry and the advice he has for aspiring game developers and level designers.
Meanwhile, Witcher fans can dive back in today: The Witcher 3: Wild Hunt – Remastered is now available! 🥳 ⚔️
#gamescom2026 #gamescomvoices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https://quintly-eu-image-storage.s3.amazonaws.com/92da2fb8aad4b4363630192d3a9010d9/5cdad060ea388a4d01f4727914460f60.jpg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2.3200 %</a:t>
                      </a:r>
                    </a:p>
                  </a:txBody>
                  <a:tcPr/>
                </a:tc>
                <a:extLst>
                  <a:ext uri="{0D108BD9-81ED-4DB2-BD59-A6C34878D82A}">
                    <a16:rowId xmlns:a16="http://schemas.microsoft.com/office/drawing/2014/main" val="713119657"/>
                  </a:ext>
                </a:extLst>
              </a:tr>
            </a:tbl>
          </a:graphicData>
        </a:graphic>
      </p:graphicFrame>
      <p:sp>
        <p:nvSpPr>
          <p:cNvPr id="4" name="Text Placeholder 3">
            <a:extLst>
              <a:ext uri="{FF2B5EF4-FFF2-40B4-BE49-F238E27FC236}">
                <a16:creationId xmlns:a16="http://schemas.microsoft.com/office/drawing/2014/main" id="{51FA8D52-F80A-4B1D-9574-9A9F885A915E}"/>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5587692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60DF5-B007-42AC-9700-124F6CF6358E}"/>
              </a:ext>
            </a:extLst>
          </p:cNvPr>
          <p:cNvSpPr>
            <a:spLocks noGrp="1"/>
          </p:cNvSpPr>
          <p:nvPr>
            <p:ph type="title"/>
          </p:nvPr>
        </p:nvSpPr>
        <p:spPr/>
        <p:txBody>
          <a:bodyPr/>
          <a:lstStyle/>
          <a:p>
            <a:r>
              <a:rPr lang="en-US"/>
              <a:t>Instagram All Posts Table | GAMESCOM - 3 of 16</a:t>
            </a:r>
          </a:p>
        </p:txBody>
      </p:sp>
      <p:graphicFrame>
        <p:nvGraphicFramePr>
          <p:cNvPr id="5" name="Table Placeholder 4">
            <a:extLst>
              <a:ext uri="{FF2B5EF4-FFF2-40B4-BE49-F238E27FC236}">
                <a16:creationId xmlns:a16="http://schemas.microsoft.com/office/drawing/2014/main" id="{016EEFDE-4B55-4C64-B1B7-CEAFAC7DCE78}"/>
              </a:ext>
            </a:extLst>
          </p:cNvPr>
          <p:cNvGraphicFramePr>
            <a:graphicFrameLocks noGrp="1"/>
          </p:cNvGraphicFramePr>
          <p:nvPr>
            <p:ph type="tbl" sz="quarter" idx="13"/>
            <p:extLst>
              <p:ext uri="{D42A27DB-BD31-4B8C-83A1-F6EECF244321}">
                <p14:modId xmlns:p14="http://schemas.microsoft.com/office/powerpoint/2010/main" val="2073534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94029952"/>
                    </a:ext>
                  </a:extLst>
                </a:gridCol>
                <a:gridCol w="1069848">
                  <a:extLst>
                    <a:ext uri="{9D8B030D-6E8A-4147-A177-3AD203B41FA5}">
                      <a16:colId xmlns:a16="http://schemas.microsoft.com/office/drawing/2014/main" val="484703865"/>
                    </a:ext>
                  </a:extLst>
                </a:gridCol>
                <a:gridCol w="1645920">
                  <a:extLst>
                    <a:ext uri="{9D8B030D-6E8A-4147-A177-3AD203B41FA5}">
                      <a16:colId xmlns:a16="http://schemas.microsoft.com/office/drawing/2014/main" val="1873426635"/>
                    </a:ext>
                  </a:extLst>
                </a:gridCol>
                <a:gridCol w="576072">
                  <a:extLst>
                    <a:ext uri="{9D8B030D-6E8A-4147-A177-3AD203B41FA5}">
                      <a16:colId xmlns:a16="http://schemas.microsoft.com/office/drawing/2014/main" val="3268188266"/>
                    </a:ext>
                  </a:extLst>
                </a:gridCol>
                <a:gridCol w="576072">
                  <a:extLst>
                    <a:ext uri="{9D8B030D-6E8A-4147-A177-3AD203B41FA5}">
                      <a16:colId xmlns:a16="http://schemas.microsoft.com/office/drawing/2014/main" val="3287607405"/>
                    </a:ext>
                  </a:extLst>
                </a:gridCol>
                <a:gridCol w="576072">
                  <a:extLst>
                    <a:ext uri="{9D8B030D-6E8A-4147-A177-3AD203B41FA5}">
                      <a16:colId xmlns:a16="http://schemas.microsoft.com/office/drawing/2014/main" val="2378712789"/>
                    </a:ext>
                  </a:extLst>
                </a:gridCol>
                <a:gridCol w="576072">
                  <a:extLst>
                    <a:ext uri="{9D8B030D-6E8A-4147-A177-3AD203B41FA5}">
                      <a16:colId xmlns:a16="http://schemas.microsoft.com/office/drawing/2014/main" val="3656602767"/>
                    </a:ext>
                  </a:extLst>
                </a:gridCol>
                <a:gridCol w="576072">
                  <a:extLst>
                    <a:ext uri="{9D8B030D-6E8A-4147-A177-3AD203B41FA5}">
                      <a16:colId xmlns:a16="http://schemas.microsoft.com/office/drawing/2014/main" val="1389818537"/>
                    </a:ext>
                  </a:extLst>
                </a:gridCol>
                <a:gridCol w="576072">
                  <a:extLst>
                    <a:ext uri="{9D8B030D-6E8A-4147-A177-3AD203B41FA5}">
                      <a16:colId xmlns:a16="http://schemas.microsoft.com/office/drawing/2014/main" val="2730228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2818069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Instagram gamescom - 2026-09-25 12:32:47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https://quintly-eu-image-storage.s3.amazonaws.com/92da2fb8aad4b4363630192d3a9010d9/725d9be901b1576d481c2786bc14d98d.jpg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6977.0500 %</a:t>
                      </a:r>
                    </a:p>
                  </a:txBody>
                  <a:tcPr/>
                </a:tc>
                <a:extLst>
                  <a:ext uri="{0D108BD9-81ED-4DB2-BD59-A6C34878D82A}">
                    <a16:rowId xmlns:a16="http://schemas.microsoft.com/office/drawing/2014/main" val="3323063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- 2026-09-25 12:23:36</a:t>
                      </a:r>
                      <a:r>
                        <a:rPr kumimoji="0" lang="en-US" sz="1000" b="0" i="0" u="none" strike="noStrike" kern="1200" cap="none" spc="0" normalizeH="0" baseline="0" noProof="0">
                          <a:ln>
                            <a:noFill/>
                          </a:ln>
                          <a:solidFill>
                            <a:prstClr val="black"/>
                          </a:solidFill>
                          <a:effectLst/>
                          <a:uLnTx/>
                          <a:uFillTx/>
                          <a:latin typeface="Calibri"/>
                          <a:ea typeface="+mn-ea"/>
                          <a:cs typeface="+mn-cs"/>
                        </a:rPr>
                        <a:t>
 Only 4 days left! Time travelers, take note 👀 Here's when The Witcher 3: Wild Hunt - Remastered drops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https://quintly-eu-image-storage.s3.amazonaws.com/92da2fb8aad4b4363630192d3a9010d9/03db3e4c1eca6d4410947efec32beadd.jpg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8568.6300 %</a:t>
                      </a:r>
                    </a:p>
                  </a:txBody>
                  <a:tcPr/>
                </a:tc>
                <a:extLst>
                  <a:ext uri="{0D108BD9-81ED-4DB2-BD59-A6C34878D82A}">
                    <a16:rowId xmlns:a16="http://schemas.microsoft.com/office/drawing/2014/main" val="3158548279"/>
                  </a:ext>
                </a:extLst>
              </a:tr>
            </a:tbl>
          </a:graphicData>
        </a:graphic>
      </p:graphicFrame>
      <p:sp>
        <p:nvSpPr>
          <p:cNvPr id="4" name="Text Placeholder 3">
            <a:extLst>
              <a:ext uri="{FF2B5EF4-FFF2-40B4-BE49-F238E27FC236}">
                <a16:creationId xmlns:a16="http://schemas.microsoft.com/office/drawing/2014/main" id="{95CC7AAD-0568-4782-AC96-AA873B280589}"/>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99221387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C74B7-791C-465D-A106-FABBA77E1240}"/>
              </a:ext>
            </a:extLst>
          </p:cNvPr>
          <p:cNvSpPr>
            <a:spLocks noGrp="1"/>
          </p:cNvSpPr>
          <p:nvPr>
            <p:ph type="title"/>
          </p:nvPr>
        </p:nvSpPr>
        <p:spPr/>
        <p:txBody>
          <a:bodyPr/>
          <a:lstStyle/>
          <a:p>
            <a:r>
              <a:rPr lang="en-US"/>
              <a:t>Instagram All Posts Table | GAMESCOM - 4 of 16</a:t>
            </a:r>
          </a:p>
        </p:txBody>
      </p:sp>
      <p:graphicFrame>
        <p:nvGraphicFramePr>
          <p:cNvPr id="5" name="Table Placeholder 4">
            <a:extLst>
              <a:ext uri="{FF2B5EF4-FFF2-40B4-BE49-F238E27FC236}">
                <a16:creationId xmlns:a16="http://schemas.microsoft.com/office/drawing/2014/main" id="{874489BA-5F44-47EB-8C92-25E6249069F4}"/>
              </a:ext>
            </a:extLst>
          </p:cNvPr>
          <p:cNvGraphicFramePr>
            <a:graphicFrameLocks noGrp="1"/>
          </p:cNvGraphicFramePr>
          <p:nvPr>
            <p:ph type="tbl" sz="quarter" idx="13"/>
            <p:extLst>
              <p:ext uri="{D42A27DB-BD31-4B8C-83A1-F6EECF244321}">
                <p14:modId xmlns:p14="http://schemas.microsoft.com/office/powerpoint/2010/main" val="2473179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688306037"/>
                    </a:ext>
                  </a:extLst>
                </a:gridCol>
                <a:gridCol w="1069848">
                  <a:extLst>
                    <a:ext uri="{9D8B030D-6E8A-4147-A177-3AD203B41FA5}">
                      <a16:colId xmlns:a16="http://schemas.microsoft.com/office/drawing/2014/main" val="1365712355"/>
                    </a:ext>
                  </a:extLst>
                </a:gridCol>
                <a:gridCol w="1645920">
                  <a:extLst>
                    <a:ext uri="{9D8B030D-6E8A-4147-A177-3AD203B41FA5}">
                      <a16:colId xmlns:a16="http://schemas.microsoft.com/office/drawing/2014/main" val="1319237996"/>
                    </a:ext>
                  </a:extLst>
                </a:gridCol>
                <a:gridCol w="576072">
                  <a:extLst>
                    <a:ext uri="{9D8B030D-6E8A-4147-A177-3AD203B41FA5}">
                      <a16:colId xmlns:a16="http://schemas.microsoft.com/office/drawing/2014/main" val="3765969014"/>
                    </a:ext>
                  </a:extLst>
                </a:gridCol>
                <a:gridCol w="576072">
                  <a:extLst>
                    <a:ext uri="{9D8B030D-6E8A-4147-A177-3AD203B41FA5}">
                      <a16:colId xmlns:a16="http://schemas.microsoft.com/office/drawing/2014/main" val="3954715853"/>
                    </a:ext>
                  </a:extLst>
                </a:gridCol>
                <a:gridCol w="576072">
                  <a:extLst>
                    <a:ext uri="{9D8B030D-6E8A-4147-A177-3AD203B41FA5}">
                      <a16:colId xmlns:a16="http://schemas.microsoft.com/office/drawing/2014/main" val="2900805260"/>
                    </a:ext>
                  </a:extLst>
                </a:gridCol>
                <a:gridCol w="576072">
                  <a:extLst>
                    <a:ext uri="{9D8B030D-6E8A-4147-A177-3AD203B41FA5}">
                      <a16:colId xmlns:a16="http://schemas.microsoft.com/office/drawing/2014/main" val="1307218284"/>
                    </a:ext>
                  </a:extLst>
                </a:gridCol>
                <a:gridCol w="576072">
                  <a:extLst>
                    <a:ext uri="{9D8B030D-6E8A-4147-A177-3AD203B41FA5}">
                      <a16:colId xmlns:a16="http://schemas.microsoft.com/office/drawing/2014/main" val="2243348364"/>
                    </a:ext>
                  </a:extLst>
                </a:gridCol>
                <a:gridCol w="576072">
                  <a:extLst>
                    <a:ext uri="{9D8B030D-6E8A-4147-A177-3AD203B41FA5}">
                      <a16:colId xmlns:a16="http://schemas.microsoft.com/office/drawing/2014/main" val="2951416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3832914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Instagram gamescom - 2026-09-23 15:13:48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https://quintly-eu-image-storage.s3.amazonaws.com/92da2fb8aad4b4363630192d3a9010d9/7affa1c817593842c1de63475bac6f55.jpg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8256.1700 %</a:t>
                      </a:r>
                    </a:p>
                  </a:txBody>
                  <a:tcPr/>
                </a:tc>
                <a:extLst>
                  <a:ext uri="{0D108BD9-81ED-4DB2-BD59-A6C34878D82A}">
                    <a16:rowId xmlns:a16="http://schemas.microsoft.com/office/drawing/2014/main" val="3788942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- 2026-09-21 16:01:20</a:t>
                      </a:r>
                      <a:r>
                        <a:rPr kumimoji="0" lang="en-US" sz="1000" b="0" i="0" u="none" strike="noStrike" kern="1200" cap="none" spc="0" normalizeH="0" baseline="0" noProof="0">
                          <a:ln>
                            <a:noFill/>
                          </a:ln>
                          <a:solidFill>
                            <a:prstClr val="black"/>
                          </a:solidFill>
                          <a:effectLst/>
                          <a:uLnTx/>
                          <a:uFillTx/>
                          <a:latin typeface="Calibri"/>
                          <a:ea typeface="+mn-ea"/>
                          <a:cs typeface="+mn-cs"/>
                        </a:rPr>
                        <a:t>
 Have you seen the new @residentevil yet?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https://quintly-eu-image-storage.s3.amazonaws.com/92da2fb8aad4b4363630192d3a9010d9/f741e99cb1e9f6b9d448b1645cc38145.jpg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10141.4200 %</a:t>
                      </a:r>
                    </a:p>
                  </a:txBody>
                  <a:tcPr/>
                </a:tc>
                <a:extLst>
                  <a:ext uri="{0D108BD9-81ED-4DB2-BD59-A6C34878D82A}">
                    <a16:rowId xmlns:a16="http://schemas.microsoft.com/office/drawing/2014/main" val="2256693806"/>
                  </a:ext>
                </a:extLst>
              </a:tr>
            </a:tbl>
          </a:graphicData>
        </a:graphic>
      </p:graphicFrame>
      <p:sp>
        <p:nvSpPr>
          <p:cNvPr id="4" name="Text Placeholder 3">
            <a:extLst>
              <a:ext uri="{FF2B5EF4-FFF2-40B4-BE49-F238E27FC236}">
                <a16:creationId xmlns:a16="http://schemas.microsoft.com/office/drawing/2014/main" id="{B47E2D8B-CDA6-459F-8354-6F0C18D6955F}"/>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1953597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9B047-9ABD-4F7E-9F0C-F02825E77EE0}"/>
              </a:ext>
            </a:extLst>
          </p:cNvPr>
          <p:cNvSpPr>
            <a:spLocks noGrp="1"/>
          </p:cNvSpPr>
          <p:nvPr>
            <p:ph type="title"/>
          </p:nvPr>
        </p:nvSpPr>
        <p:spPr/>
        <p:txBody>
          <a:bodyPr/>
          <a:lstStyle/>
          <a:p>
            <a:r>
              <a:rPr lang="en-US"/>
              <a:t>Instagram All Posts Table | GAMESCOM - 5 of 16</a:t>
            </a:r>
          </a:p>
        </p:txBody>
      </p:sp>
      <p:graphicFrame>
        <p:nvGraphicFramePr>
          <p:cNvPr id="5" name="Table Placeholder 4">
            <a:extLst>
              <a:ext uri="{FF2B5EF4-FFF2-40B4-BE49-F238E27FC236}">
                <a16:creationId xmlns:a16="http://schemas.microsoft.com/office/drawing/2014/main" id="{A8F8BCC0-8EB1-408E-ABCB-7F659F97AB3D}"/>
              </a:ext>
            </a:extLst>
          </p:cNvPr>
          <p:cNvGraphicFramePr>
            <a:graphicFrameLocks noGrp="1"/>
          </p:cNvGraphicFramePr>
          <p:nvPr>
            <p:ph type="tbl" sz="quarter" idx="13"/>
            <p:extLst>
              <p:ext uri="{D42A27DB-BD31-4B8C-83A1-F6EECF244321}">
                <p14:modId xmlns:p14="http://schemas.microsoft.com/office/powerpoint/2010/main" val="3014678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184275462"/>
                    </a:ext>
                  </a:extLst>
                </a:gridCol>
                <a:gridCol w="1069848">
                  <a:extLst>
                    <a:ext uri="{9D8B030D-6E8A-4147-A177-3AD203B41FA5}">
                      <a16:colId xmlns:a16="http://schemas.microsoft.com/office/drawing/2014/main" val="3144043141"/>
                    </a:ext>
                  </a:extLst>
                </a:gridCol>
                <a:gridCol w="1645920">
                  <a:extLst>
                    <a:ext uri="{9D8B030D-6E8A-4147-A177-3AD203B41FA5}">
                      <a16:colId xmlns:a16="http://schemas.microsoft.com/office/drawing/2014/main" val="2095377923"/>
                    </a:ext>
                  </a:extLst>
                </a:gridCol>
                <a:gridCol w="576072">
                  <a:extLst>
                    <a:ext uri="{9D8B030D-6E8A-4147-A177-3AD203B41FA5}">
                      <a16:colId xmlns:a16="http://schemas.microsoft.com/office/drawing/2014/main" val="2685144328"/>
                    </a:ext>
                  </a:extLst>
                </a:gridCol>
                <a:gridCol w="576072">
                  <a:extLst>
                    <a:ext uri="{9D8B030D-6E8A-4147-A177-3AD203B41FA5}">
                      <a16:colId xmlns:a16="http://schemas.microsoft.com/office/drawing/2014/main" val="1017634355"/>
                    </a:ext>
                  </a:extLst>
                </a:gridCol>
                <a:gridCol w="576072">
                  <a:extLst>
                    <a:ext uri="{9D8B030D-6E8A-4147-A177-3AD203B41FA5}">
                      <a16:colId xmlns:a16="http://schemas.microsoft.com/office/drawing/2014/main" val="1142838517"/>
                    </a:ext>
                  </a:extLst>
                </a:gridCol>
                <a:gridCol w="576072">
                  <a:extLst>
                    <a:ext uri="{9D8B030D-6E8A-4147-A177-3AD203B41FA5}">
                      <a16:colId xmlns:a16="http://schemas.microsoft.com/office/drawing/2014/main" val="3335197592"/>
                    </a:ext>
                  </a:extLst>
                </a:gridCol>
                <a:gridCol w="576072">
                  <a:extLst>
                    <a:ext uri="{9D8B030D-6E8A-4147-A177-3AD203B41FA5}">
                      <a16:colId xmlns:a16="http://schemas.microsoft.com/office/drawing/2014/main" val="2060613854"/>
                    </a:ext>
                  </a:extLst>
                </a:gridCol>
                <a:gridCol w="576072">
                  <a:extLst>
                    <a:ext uri="{9D8B030D-6E8A-4147-A177-3AD203B41FA5}">
                      <a16:colId xmlns:a16="http://schemas.microsoft.com/office/drawing/2014/main" val="1509594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2125798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- 2026-09-18 19:35:01</a:t>
                      </a:r>
                      <a:r>
                        <a:rPr kumimoji="0" lang="en-US" sz="1000" b="0" i="0" u="none" strike="noStrike" kern="1200" cap="none" spc="0" normalizeH="0" baseline="0" noProof="0">
                          <a:ln>
                            <a:noFill/>
                          </a:ln>
                          <a:solidFill>
                            <a:prstClr val="black"/>
                          </a:solidFill>
                          <a:effectLst/>
                          <a:uLnTx/>
                          <a:uFillTx/>
                          <a:latin typeface="Calibri"/>
                          <a:ea typeface="+mn-ea"/>
                          <a:cs typeface="+mn-cs"/>
                        </a:rPr>
                        <a:t>
 Are you ready for the 
new @residentevil movie? 🎥  OUT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https://quintly-eu-image-storage.s3.amazonaws.com/92da2fb8aad4b4363630192d3a9010d9/e89f2cfdcb7e4d5ce426275613147e34.jpg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5295.1000 %</a:t>
                      </a:r>
                    </a:p>
                  </a:txBody>
                  <a:tcPr/>
                </a:tc>
                <a:extLst>
                  <a:ext uri="{0D108BD9-81ED-4DB2-BD59-A6C34878D82A}">
                    <a16:rowId xmlns:a16="http://schemas.microsoft.com/office/drawing/2014/main" val="3860583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- 2026-09-18 15:40:15</a:t>
                      </a:r>
                      <a:r>
                        <a:rPr kumimoji="0" lang="en-US" sz="1000" b="0" i="0" u="none" strike="noStrike" kern="1200" cap="none" spc="0" normalizeH="0" baseline="0" noProof="0">
                          <a:ln>
                            <a:noFill/>
                          </a:ln>
                          <a:solidFill>
                            <a:prstClr val="black"/>
                          </a:solidFill>
                          <a:effectLst/>
                          <a:uLnTx/>
                          <a:uFillTx/>
                          <a:latin typeface="Calibri"/>
                          <a:ea typeface="+mn-ea"/>
                          <a:cs typeface="+mn-cs"/>
                        </a:rPr>
                        <a:t>
 OUT NOW!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https://quintly-eu-image-storage.s3.amazonaws.com/92da2fb8aad4b4363630192d3a9010d9/9013c37215e4da2c6c8bef888cd16121.jpg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7541.2400 %</a:t>
                      </a:r>
                    </a:p>
                  </a:txBody>
                  <a:tcPr/>
                </a:tc>
                <a:extLst>
                  <a:ext uri="{0D108BD9-81ED-4DB2-BD59-A6C34878D82A}">
                    <a16:rowId xmlns:a16="http://schemas.microsoft.com/office/drawing/2014/main" val="3460060351"/>
                  </a:ext>
                </a:extLst>
              </a:tr>
            </a:tbl>
          </a:graphicData>
        </a:graphic>
      </p:graphicFrame>
      <p:sp>
        <p:nvSpPr>
          <p:cNvPr id="4" name="Text Placeholder 3">
            <a:extLst>
              <a:ext uri="{FF2B5EF4-FFF2-40B4-BE49-F238E27FC236}">
                <a16:creationId xmlns:a16="http://schemas.microsoft.com/office/drawing/2014/main" id="{D651B4D2-FB40-46FD-8C2C-2FDF328C5FA3}"/>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7419617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FF00F-8250-48D6-BF7A-4B3AAA7DC51B}"/>
              </a:ext>
            </a:extLst>
          </p:cNvPr>
          <p:cNvSpPr>
            <a:spLocks noGrp="1"/>
          </p:cNvSpPr>
          <p:nvPr>
            <p:ph type="title"/>
          </p:nvPr>
        </p:nvSpPr>
        <p:spPr/>
        <p:txBody>
          <a:bodyPr/>
          <a:lstStyle/>
          <a:p>
            <a:r>
              <a:rPr lang="en-US"/>
              <a:t>Instagram All Posts Table | GAMESCOM - 6 of 16</a:t>
            </a:r>
          </a:p>
        </p:txBody>
      </p:sp>
      <p:graphicFrame>
        <p:nvGraphicFramePr>
          <p:cNvPr id="5" name="Table Placeholder 4">
            <a:extLst>
              <a:ext uri="{FF2B5EF4-FFF2-40B4-BE49-F238E27FC236}">
                <a16:creationId xmlns:a16="http://schemas.microsoft.com/office/drawing/2014/main" id="{7C913239-7791-4F42-A3F6-40A36464AF2F}"/>
              </a:ext>
            </a:extLst>
          </p:cNvPr>
          <p:cNvGraphicFramePr>
            <a:graphicFrameLocks noGrp="1"/>
          </p:cNvGraphicFramePr>
          <p:nvPr>
            <p:ph type="tbl" sz="quarter" idx="13"/>
            <p:extLst>
              <p:ext uri="{D42A27DB-BD31-4B8C-83A1-F6EECF244321}">
                <p14:modId xmlns:p14="http://schemas.microsoft.com/office/powerpoint/2010/main" val="1928639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94993945"/>
                    </a:ext>
                  </a:extLst>
                </a:gridCol>
                <a:gridCol w="1069848">
                  <a:extLst>
                    <a:ext uri="{9D8B030D-6E8A-4147-A177-3AD203B41FA5}">
                      <a16:colId xmlns:a16="http://schemas.microsoft.com/office/drawing/2014/main" val="940758531"/>
                    </a:ext>
                  </a:extLst>
                </a:gridCol>
                <a:gridCol w="1645920">
                  <a:extLst>
                    <a:ext uri="{9D8B030D-6E8A-4147-A177-3AD203B41FA5}">
                      <a16:colId xmlns:a16="http://schemas.microsoft.com/office/drawing/2014/main" val="3367740293"/>
                    </a:ext>
                  </a:extLst>
                </a:gridCol>
                <a:gridCol w="576072">
                  <a:extLst>
                    <a:ext uri="{9D8B030D-6E8A-4147-A177-3AD203B41FA5}">
                      <a16:colId xmlns:a16="http://schemas.microsoft.com/office/drawing/2014/main" val="3614605026"/>
                    </a:ext>
                  </a:extLst>
                </a:gridCol>
                <a:gridCol w="576072">
                  <a:extLst>
                    <a:ext uri="{9D8B030D-6E8A-4147-A177-3AD203B41FA5}">
                      <a16:colId xmlns:a16="http://schemas.microsoft.com/office/drawing/2014/main" val="3918233756"/>
                    </a:ext>
                  </a:extLst>
                </a:gridCol>
                <a:gridCol w="576072">
                  <a:extLst>
                    <a:ext uri="{9D8B030D-6E8A-4147-A177-3AD203B41FA5}">
                      <a16:colId xmlns:a16="http://schemas.microsoft.com/office/drawing/2014/main" val="3521530169"/>
                    </a:ext>
                  </a:extLst>
                </a:gridCol>
                <a:gridCol w="576072">
                  <a:extLst>
                    <a:ext uri="{9D8B030D-6E8A-4147-A177-3AD203B41FA5}">
                      <a16:colId xmlns:a16="http://schemas.microsoft.com/office/drawing/2014/main" val="4050410360"/>
                    </a:ext>
                  </a:extLst>
                </a:gridCol>
                <a:gridCol w="576072">
                  <a:extLst>
                    <a:ext uri="{9D8B030D-6E8A-4147-A177-3AD203B41FA5}">
                      <a16:colId xmlns:a16="http://schemas.microsoft.com/office/drawing/2014/main" val="4227833977"/>
                    </a:ext>
                  </a:extLst>
                </a:gridCol>
                <a:gridCol w="576072">
                  <a:extLst>
                    <a:ext uri="{9D8B030D-6E8A-4147-A177-3AD203B41FA5}">
                      <a16:colId xmlns:a16="http://schemas.microsoft.com/office/drawing/2014/main" val="533894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4116887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- 2026-09-18 15:21:46</a:t>
                      </a:r>
                      <a:r>
                        <a:rPr kumimoji="0" lang="en-US" sz="1000" b="0" i="0" u="none" strike="noStrike" kern="1200" cap="none" spc="0" normalizeH="0" baseline="0" noProof="0">
                          <a:ln>
                            <a:noFill/>
                          </a:ln>
                          <a:solidFill>
                            <a:prstClr val="black"/>
                          </a:solidFill>
                          <a:effectLst/>
                          <a:uLnTx/>
                          <a:uFillTx/>
                          <a:latin typeface="Calibri"/>
                          <a:ea typeface="+mn-ea"/>
                          <a:cs typeface="+mn-cs"/>
                        </a:rPr>
                        <a:t>
 We promise: the door isn’t a hidden loading screen.
🍿 @capcomgermany #nerdculture #gamescompartner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https://quintly-eu-image-storage.s3.amazonaws.com/92da2fb8aad4b4363630192d3a9010d9/3cdf912ebf8742fcebc479c85698e095.jpg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2.9100 %</a:t>
                      </a:r>
                    </a:p>
                  </a:txBody>
                  <a:tcPr/>
                </a:tc>
                <a:extLst>
                  <a:ext uri="{0D108BD9-81ED-4DB2-BD59-A6C34878D82A}">
                    <a16:rowId xmlns:a16="http://schemas.microsoft.com/office/drawing/2014/main" val="3639494262"/>
                  </a:ext>
                </a:extLst>
              </a:tr>
            </a:tbl>
          </a:graphicData>
        </a:graphic>
      </p:graphicFrame>
      <p:sp>
        <p:nvSpPr>
          <p:cNvPr id="4" name="Text Placeholder 3">
            <a:extLst>
              <a:ext uri="{FF2B5EF4-FFF2-40B4-BE49-F238E27FC236}">
                <a16:creationId xmlns:a16="http://schemas.microsoft.com/office/drawing/2014/main" id="{84E9692B-5B96-482E-9B98-48D56E406ED5}"/>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50341188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ADC9F-4A77-4463-B50A-219B3DD6BBBA}"/>
              </a:ext>
            </a:extLst>
          </p:cNvPr>
          <p:cNvSpPr>
            <a:spLocks noGrp="1"/>
          </p:cNvSpPr>
          <p:nvPr>
            <p:ph type="title"/>
          </p:nvPr>
        </p:nvSpPr>
        <p:spPr/>
        <p:txBody>
          <a:bodyPr/>
          <a:lstStyle/>
          <a:p>
            <a:r>
              <a:rPr lang="en-US"/>
              <a:t>Instagram All Posts Table | GAMESCOM - 7 of 16</a:t>
            </a:r>
          </a:p>
        </p:txBody>
      </p:sp>
      <p:graphicFrame>
        <p:nvGraphicFramePr>
          <p:cNvPr id="5" name="Table Placeholder 4">
            <a:extLst>
              <a:ext uri="{FF2B5EF4-FFF2-40B4-BE49-F238E27FC236}">
                <a16:creationId xmlns:a16="http://schemas.microsoft.com/office/drawing/2014/main" id="{58C04323-8A1A-4B47-985A-BEF887D43608}"/>
              </a:ext>
            </a:extLst>
          </p:cNvPr>
          <p:cNvGraphicFramePr>
            <a:graphicFrameLocks noGrp="1"/>
          </p:cNvGraphicFramePr>
          <p:nvPr>
            <p:ph type="tbl" sz="quarter" idx="13"/>
            <p:extLst>
              <p:ext uri="{D42A27DB-BD31-4B8C-83A1-F6EECF244321}">
                <p14:modId xmlns:p14="http://schemas.microsoft.com/office/powerpoint/2010/main" val="319495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645139444"/>
                    </a:ext>
                  </a:extLst>
                </a:gridCol>
                <a:gridCol w="1069848">
                  <a:extLst>
                    <a:ext uri="{9D8B030D-6E8A-4147-A177-3AD203B41FA5}">
                      <a16:colId xmlns:a16="http://schemas.microsoft.com/office/drawing/2014/main" val="4065464620"/>
                    </a:ext>
                  </a:extLst>
                </a:gridCol>
                <a:gridCol w="1645920">
                  <a:extLst>
                    <a:ext uri="{9D8B030D-6E8A-4147-A177-3AD203B41FA5}">
                      <a16:colId xmlns:a16="http://schemas.microsoft.com/office/drawing/2014/main" val="2255411623"/>
                    </a:ext>
                  </a:extLst>
                </a:gridCol>
                <a:gridCol w="576072">
                  <a:extLst>
                    <a:ext uri="{9D8B030D-6E8A-4147-A177-3AD203B41FA5}">
                      <a16:colId xmlns:a16="http://schemas.microsoft.com/office/drawing/2014/main" val="2832692524"/>
                    </a:ext>
                  </a:extLst>
                </a:gridCol>
                <a:gridCol w="576072">
                  <a:extLst>
                    <a:ext uri="{9D8B030D-6E8A-4147-A177-3AD203B41FA5}">
                      <a16:colId xmlns:a16="http://schemas.microsoft.com/office/drawing/2014/main" val="4183144102"/>
                    </a:ext>
                  </a:extLst>
                </a:gridCol>
                <a:gridCol w="576072">
                  <a:extLst>
                    <a:ext uri="{9D8B030D-6E8A-4147-A177-3AD203B41FA5}">
                      <a16:colId xmlns:a16="http://schemas.microsoft.com/office/drawing/2014/main" val="949408334"/>
                    </a:ext>
                  </a:extLst>
                </a:gridCol>
                <a:gridCol w="576072">
                  <a:extLst>
                    <a:ext uri="{9D8B030D-6E8A-4147-A177-3AD203B41FA5}">
                      <a16:colId xmlns:a16="http://schemas.microsoft.com/office/drawing/2014/main" val="48918249"/>
                    </a:ext>
                  </a:extLst>
                </a:gridCol>
                <a:gridCol w="576072">
                  <a:extLst>
                    <a:ext uri="{9D8B030D-6E8A-4147-A177-3AD203B41FA5}">
                      <a16:colId xmlns:a16="http://schemas.microsoft.com/office/drawing/2014/main" val="4193309229"/>
                    </a:ext>
                  </a:extLst>
                </a:gridCol>
                <a:gridCol w="576072">
                  <a:extLst>
                    <a:ext uri="{9D8B030D-6E8A-4147-A177-3AD203B41FA5}">
                      <a16:colId xmlns:a16="http://schemas.microsoft.com/office/drawing/2014/main" val="1727907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2897489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- 2026-09-15 14:38:37</a:t>
                      </a:r>
                      <a:r>
                        <a:rPr kumimoji="0" lang="en-US" sz="1000" b="0" i="0" u="none" strike="noStrike" kern="1200" cap="none" spc="0" normalizeH="0" baseline="0" noProof="0">
                          <a:ln>
                            <a:noFill/>
                          </a:ln>
                          <a:solidFill>
                            <a:prstClr val="black"/>
                          </a:solidFill>
                          <a:effectLst/>
                          <a:uLnTx/>
                          <a:uFillTx/>
                          <a:latin typeface="Calibri"/>
                          <a:ea typeface="+mn-ea"/>
                          <a:cs typeface="+mn-cs"/>
                        </a:rPr>
                        <a:t>
 Last but not least… coming to you from our #gamescom2026 awesome indies show…
RECAP 3️⃣ of 3️⃣
#awesomeindieshow 2026
👾 @agnivillage by @separuh_interactive 
👾 Inkblood by @critical.reflex 
👾 Cairn (DLC) by @gamebakers 
👾 Wishseeker by @softsourcepublishing 
👾 Isle Goblin by @fireshinegames 
👾 Being &amp; Becoming by Critical Reflex
Watch the VOD on Twitch or YouTube (linked in bio ▶️)
Which AWESOME INDIE is YOUR favorite?
Check out our pfp for video 2️⃣ and 3️⃣! Now that you’ve seen them all agaiiiiin - what’s about to go on your wishlist? 🤩
Go to our gamescom steam event (also linked in bio) to play or wishlist your #awesomeindies highlights!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https://quintly-eu-image-storage.s3.amazonaws.com/92da2fb8aad4b4363630192d3a9010d9/dbb34dfd1faa1314d3103c314a47601d.jpg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1.6200 %</a:t>
                      </a:r>
                    </a:p>
                  </a:txBody>
                  <a:tcPr/>
                </a:tc>
                <a:extLst>
                  <a:ext uri="{0D108BD9-81ED-4DB2-BD59-A6C34878D82A}">
                    <a16:rowId xmlns:a16="http://schemas.microsoft.com/office/drawing/2014/main" val="414760020"/>
                  </a:ext>
                </a:extLst>
              </a:tr>
            </a:tbl>
          </a:graphicData>
        </a:graphic>
      </p:graphicFrame>
      <p:sp>
        <p:nvSpPr>
          <p:cNvPr id="4" name="Text Placeholder 3">
            <a:extLst>
              <a:ext uri="{FF2B5EF4-FFF2-40B4-BE49-F238E27FC236}">
                <a16:creationId xmlns:a16="http://schemas.microsoft.com/office/drawing/2014/main" id="{E9A405B9-E5DB-4A1A-B01F-A406151272AB}"/>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3445612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47C92-447B-4A09-88CA-5AEF433B143B}"/>
              </a:ext>
            </a:extLst>
          </p:cNvPr>
          <p:cNvSpPr>
            <a:spLocks noGrp="1"/>
          </p:cNvSpPr>
          <p:nvPr>
            <p:ph type="title"/>
          </p:nvPr>
        </p:nvSpPr>
        <p:spPr/>
        <p:txBody>
          <a:bodyPr/>
          <a:lstStyle/>
          <a:p>
            <a:r>
              <a:rPr lang="en-US"/>
              <a:t>Instagram All Posts Table | GAMESCOM - 8 of 16</a:t>
            </a:r>
          </a:p>
        </p:txBody>
      </p:sp>
      <p:graphicFrame>
        <p:nvGraphicFramePr>
          <p:cNvPr id="5" name="Table Placeholder 4">
            <a:extLst>
              <a:ext uri="{FF2B5EF4-FFF2-40B4-BE49-F238E27FC236}">
                <a16:creationId xmlns:a16="http://schemas.microsoft.com/office/drawing/2014/main" id="{AA96C0AA-4C00-4BFF-9560-8793C50A9867}"/>
              </a:ext>
            </a:extLst>
          </p:cNvPr>
          <p:cNvGraphicFramePr>
            <a:graphicFrameLocks noGrp="1"/>
          </p:cNvGraphicFramePr>
          <p:nvPr>
            <p:ph type="tbl" sz="quarter" idx="13"/>
            <p:extLst>
              <p:ext uri="{D42A27DB-BD31-4B8C-83A1-F6EECF244321}">
                <p14:modId xmlns:p14="http://schemas.microsoft.com/office/powerpoint/2010/main" val="1523024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837789485"/>
                    </a:ext>
                  </a:extLst>
                </a:gridCol>
                <a:gridCol w="1069848">
                  <a:extLst>
                    <a:ext uri="{9D8B030D-6E8A-4147-A177-3AD203B41FA5}">
                      <a16:colId xmlns:a16="http://schemas.microsoft.com/office/drawing/2014/main" val="1684301544"/>
                    </a:ext>
                  </a:extLst>
                </a:gridCol>
                <a:gridCol w="1645920">
                  <a:extLst>
                    <a:ext uri="{9D8B030D-6E8A-4147-A177-3AD203B41FA5}">
                      <a16:colId xmlns:a16="http://schemas.microsoft.com/office/drawing/2014/main" val="2147199616"/>
                    </a:ext>
                  </a:extLst>
                </a:gridCol>
                <a:gridCol w="576072">
                  <a:extLst>
                    <a:ext uri="{9D8B030D-6E8A-4147-A177-3AD203B41FA5}">
                      <a16:colId xmlns:a16="http://schemas.microsoft.com/office/drawing/2014/main" val="2113794773"/>
                    </a:ext>
                  </a:extLst>
                </a:gridCol>
                <a:gridCol w="576072">
                  <a:extLst>
                    <a:ext uri="{9D8B030D-6E8A-4147-A177-3AD203B41FA5}">
                      <a16:colId xmlns:a16="http://schemas.microsoft.com/office/drawing/2014/main" val="3250906126"/>
                    </a:ext>
                  </a:extLst>
                </a:gridCol>
                <a:gridCol w="576072">
                  <a:extLst>
                    <a:ext uri="{9D8B030D-6E8A-4147-A177-3AD203B41FA5}">
                      <a16:colId xmlns:a16="http://schemas.microsoft.com/office/drawing/2014/main" val="1966350668"/>
                    </a:ext>
                  </a:extLst>
                </a:gridCol>
                <a:gridCol w="576072">
                  <a:extLst>
                    <a:ext uri="{9D8B030D-6E8A-4147-A177-3AD203B41FA5}">
                      <a16:colId xmlns:a16="http://schemas.microsoft.com/office/drawing/2014/main" val="2627511974"/>
                    </a:ext>
                  </a:extLst>
                </a:gridCol>
                <a:gridCol w="576072">
                  <a:extLst>
                    <a:ext uri="{9D8B030D-6E8A-4147-A177-3AD203B41FA5}">
                      <a16:colId xmlns:a16="http://schemas.microsoft.com/office/drawing/2014/main" val="3251227708"/>
                    </a:ext>
                  </a:extLst>
                </a:gridCol>
                <a:gridCol w="576072">
                  <a:extLst>
                    <a:ext uri="{9D8B030D-6E8A-4147-A177-3AD203B41FA5}">
                      <a16:colId xmlns:a16="http://schemas.microsoft.com/office/drawing/2014/main" val="1636371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4284120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- 2026-09-14 15:31:35</a:t>
                      </a:r>
                      <a:r>
                        <a:rPr kumimoji="0" lang="en-US" sz="1000" b="0" i="0" u="none" strike="noStrike" kern="1200" cap="none" spc="0" normalizeH="0" baseline="0" noProof="0">
                          <a:ln>
                            <a:noFill/>
                          </a:ln>
                          <a:solidFill>
                            <a:prstClr val="black"/>
                          </a:solidFill>
                          <a:effectLst/>
                          <a:uLnTx/>
                          <a:uFillTx/>
                          <a:latin typeface="Calibri"/>
                          <a:ea typeface="+mn-ea"/>
                          <a:cs typeface="+mn-cs"/>
                        </a:rPr>
                        <a:t>
 2 weeks since #gamescom2026 already 🥲
But just 49 days until @gamescomasia 😏
What was your favorite booth at gamescom this year? …and will we see you again in Bangkok?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https://quintly-eu-image-storage.s3.amazonaws.com/92da2fb8aad4b4363630192d3a9010d9/d01ecc8b1c8cb864d5865426661f7d13.jpg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gamescom asia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3.0100 %</a:t>
                      </a:r>
                    </a:p>
                  </a:txBody>
                  <a:tcPr/>
                </a:tc>
                <a:extLst>
                  <a:ext uri="{0D108BD9-81ED-4DB2-BD59-A6C34878D82A}">
                    <a16:rowId xmlns:a16="http://schemas.microsoft.com/office/drawing/2014/main" val="3078019347"/>
                  </a:ext>
                </a:extLst>
              </a:tr>
            </a:tbl>
          </a:graphicData>
        </a:graphic>
      </p:graphicFrame>
      <p:sp>
        <p:nvSpPr>
          <p:cNvPr id="4" name="Text Placeholder 3">
            <a:extLst>
              <a:ext uri="{FF2B5EF4-FFF2-40B4-BE49-F238E27FC236}">
                <a16:creationId xmlns:a16="http://schemas.microsoft.com/office/drawing/2014/main" id="{AB72074C-56CD-48AF-8CF3-7CD044A88B59}"/>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4445105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604AD-1598-4A0A-9682-ABE477A7C306}"/>
              </a:ext>
            </a:extLst>
          </p:cNvPr>
          <p:cNvSpPr>
            <a:spLocks noGrp="1"/>
          </p:cNvSpPr>
          <p:nvPr>
            <p:ph type="title"/>
          </p:nvPr>
        </p:nvSpPr>
        <p:spPr/>
        <p:txBody>
          <a:bodyPr/>
          <a:lstStyle/>
          <a:p>
            <a:r>
              <a:rPr lang="en-US"/>
              <a:t>Instagram All Posts Table | GAMESCOM - 9 of 16</a:t>
            </a:r>
          </a:p>
        </p:txBody>
      </p:sp>
      <p:graphicFrame>
        <p:nvGraphicFramePr>
          <p:cNvPr id="5" name="Table Placeholder 4">
            <a:extLst>
              <a:ext uri="{FF2B5EF4-FFF2-40B4-BE49-F238E27FC236}">
                <a16:creationId xmlns:a16="http://schemas.microsoft.com/office/drawing/2014/main" id="{5B2E7691-901B-4876-A63F-F28836DF625B}"/>
              </a:ext>
            </a:extLst>
          </p:cNvPr>
          <p:cNvGraphicFramePr>
            <a:graphicFrameLocks noGrp="1"/>
          </p:cNvGraphicFramePr>
          <p:nvPr>
            <p:ph type="tbl" sz="quarter" idx="13"/>
            <p:extLst>
              <p:ext uri="{D42A27DB-BD31-4B8C-83A1-F6EECF244321}">
                <p14:modId xmlns:p14="http://schemas.microsoft.com/office/powerpoint/2010/main" val="1711838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534976743"/>
                    </a:ext>
                  </a:extLst>
                </a:gridCol>
                <a:gridCol w="1069848">
                  <a:extLst>
                    <a:ext uri="{9D8B030D-6E8A-4147-A177-3AD203B41FA5}">
                      <a16:colId xmlns:a16="http://schemas.microsoft.com/office/drawing/2014/main" val="3406691797"/>
                    </a:ext>
                  </a:extLst>
                </a:gridCol>
                <a:gridCol w="1645920">
                  <a:extLst>
                    <a:ext uri="{9D8B030D-6E8A-4147-A177-3AD203B41FA5}">
                      <a16:colId xmlns:a16="http://schemas.microsoft.com/office/drawing/2014/main" val="1961936930"/>
                    </a:ext>
                  </a:extLst>
                </a:gridCol>
                <a:gridCol w="576072">
                  <a:extLst>
                    <a:ext uri="{9D8B030D-6E8A-4147-A177-3AD203B41FA5}">
                      <a16:colId xmlns:a16="http://schemas.microsoft.com/office/drawing/2014/main" val="18471108"/>
                    </a:ext>
                  </a:extLst>
                </a:gridCol>
                <a:gridCol w="576072">
                  <a:extLst>
                    <a:ext uri="{9D8B030D-6E8A-4147-A177-3AD203B41FA5}">
                      <a16:colId xmlns:a16="http://schemas.microsoft.com/office/drawing/2014/main" val="344047245"/>
                    </a:ext>
                  </a:extLst>
                </a:gridCol>
                <a:gridCol w="576072">
                  <a:extLst>
                    <a:ext uri="{9D8B030D-6E8A-4147-A177-3AD203B41FA5}">
                      <a16:colId xmlns:a16="http://schemas.microsoft.com/office/drawing/2014/main" val="3332732033"/>
                    </a:ext>
                  </a:extLst>
                </a:gridCol>
                <a:gridCol w="576072">
                  <a:extLst>
                    <a:ext uri="{9D8B030D-6E8A-4147-A177-3AD203B41FA5}">
                      <a16:colId xmlns:a16="http://schemas.microsoft.com/office/drawing/2014/main" val="611152045"/>
                    </a:ext>
                  </a:extLst>
                </a:gridCol>
                <a:gridCol w="576072">
                  <a:extLst>
                    <a:ext uri="{9D8B030D-6E8A-4147-A177-3AD203B41FA5}">
                      <a16:colId xmlns:a16="http://schemas.microsoft.com/office/drawing/2014/main" val="2038442047"/>
                    </a:ext>
                  </a:extLst>
                </a:gridCol>
                <a:gridCol w="576072">
                  <a:extLst>
                    <a:ext uri="{9D8B030D-6E8A-4147-A177-3AD203B41FA5}">
                      <a16:colId xmlns:a16="http://schemas.microsoft.com/office/drawing/2014/main" val="2038822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3152696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- 2026-09-11 15:23:25</a:t>
                      </a:r>
                      <a:r>
                        <a:rPr kumimoji="0" lang="en-US" sz="1000" b="0" i="0" u="none" strike="noStrike" kern="1200" cap="none" spc="0" normalizeH="0" baseline="0" noProof="0">
                          <a:ln>
                            <a:noFill/>
                          </a:ln>
                          <a:solidFill>
                            <a:prstClr val="black"/>
                          </a:solidFill>
                          <a:effectLst/>
                          <a:uLnTx/>
                          <a:uFillTx/>
                          <a:latin typeface="Calibri"/>
                          <a:ea typeface="+mn-ea"/>
                          <a:cs typeface="+mn-cs"/>
                        </a:rPr>
                        <a:t>
 AWESOME INDIES, #AWESOMEINDIES EVERYYYWHERE! 🔥
If you missed the #gamescom2026 awesome indies show, hurry up and watch the VOD on Twitch or YouTube (linked in bio ▶️) and go directly to our gamescom steam event (also linked in bio for you! 🤓) to play or wishlist our highlights! 👾👾👾
RECAP 2️⃣ of 3️⃣
#awesomeindieshow 2026
👾 Pipes.exe by Critical Reflex
👾 SacriFire by Pixelated Milk
👾 @neon_hyperdrive by Spiky Crumb
👾 @glasshouse_rpg by FLAT28
👾 @duskfadegame by Weird Beluga
👾 Deck of Memories by Sentiment Games
Which AWESOME INDIE is YOUR favorite?
Keep your eyes on the channel for Recap 3️⃣! And go back to watch video 1️⃣, if you missed 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https://quintly-eu-image-storage.s3.amazonaws.com/92da2fb8aad4b4363630192d3a9010d9/0f31e6e534a666a5de101b558cac6058.jpg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2.5200 %</a:t>
                      </a:r>
                    </a:p>
                  </a:txBody>
                  <a:tcPr/>
                </a:tc>
                <a:extLst>
                  <a:ext uri="{0D108BD9-81ED-4DB2-BD59-A6C34878D82A}">
                    <a16:rowId xmlns:a16="http://schemas.microsoft.com/office/drawing/2014/main" val="3514677280"/>
                  </a:ext>
                </a:extLst>
              </a:tr>
            </a:tbl>
          </a:graphicData>
        </a:graphic>
      </p:graphicFrame>
      <p:sp>
        <p:nvSpPr>
          <p:cNvPr id="4" name="Text Placeholder 3">
            <a:extLst>
              <a:ext uri="{FF2B5EF4-FFF2-40B4-BE49-F238E27FC236}">
                <a16:creationId xmlns:a16="http://schemas.microsoft.com/office/drawing/2014/main" id="{EF50F66D-9F2B-42A0-B936-292DC8AF826C}"/>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19323120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B607B-3FE4-46EC-9531-8E051DFCFCF2}"/>
              </a:ext>
            </a:extLst>
          </p:cNvPr>
          <p:cNvSpPr>
            <a:spLocks noGrp="1"/>
          </p:cNvSpPr>
          <p:nvPr>
            <p:ph type="title"/>
          </p:nvPr>
        </p:nvSpPr>
        <p:spPr/>
        <p:txBody>
          <a:bodyPr/>
          <a:lstStyle/>
          <a:p>
            <a:r>
              <a:rPr lang="en-US"/>
              <a:t>Instagram All Posts Table | GAMESCOM - 10 of 16</a:t>
            </a:r>
          </a:p>
        </p:txBody>
      </p:sp>
      <p:graphicFrame>
        <p:nvGraphicFramePr>
          <p:cNvPr id="5" name="Table Placeholder 4">
            <a:extLst>
              <a:ext uri="{FF2B5EF4-FFF2-40B4-BE49-F238E27FC236}">
                <a16:creationId xmlns:a16="http://schemas.microsoft.com/office/drawing/2014/main" id="{6ABBF58F-D54C-4DCF-A98C-6B964222113F}"/>
              </a:ext>
            </a:extLst>
          </p:cNvPr>
          <p:cNvGraphicFramePr>
            <a:graphicFrameLocks noGrp="1"/>
          </p:cNvGraphicFramePr>
          <p:nvPr>
            <p:ph type="tbl" sz="quarter" idx="13"/>
            <p:extLst>
              <p:ext uri="{D42A27DB-BD31-4B8C-83A1-F6EECF244321}">
                <p14:modId xmlns:p14="http://schemas.microsoft.com/office/powerpoint/2010/main" val="2001931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108583430"/>
                    </a:ext>
                  </a:extLst>
                </a:gridCol>
                <a:gridCol w="1069848">
                  <a:extLst>
                    <a:ext uri="{9D8B030D-6E8A-4147-A177-3AD203B41FA5}">
                      <a16:colId xmlns:a16="http://schemas.microsoft.com/office/drawing/2014/main" val="2206234706"/>
                    </a:ext>
                  </a:extLst>
                </a:gridCol>
                <a:gridCol w="1645920">
                  <a:extLst>
                    <a:ext uri="{9D8B030D-6E8A-4147-A177-3AD203B41FA5}">
                      <a16:colId xmlns:a16="http://schemas.microsoft.com/office/drawing/2014/main" val="3279775474"/>
                    </a:ext>
                  </a:extLst>
                </a:gridCol>
                <a:gridCol w="576072">
                  <a:extLst>
                    <a:ext uri="{9D8B030D-6E8A-4147-A177-3AD203B41FA5}">
                      <a16:colId xmlns:a16="http://schemas.microsoft.com/office/drawing/2014/main" val="1493626941"/>
                    </a:ext>
                  </a:extLst>
                </a:gridCol>
                <a:gridCol w="576072">
                  <a:extLst>
                    <a:ext uri="{9D8B030D-6E8A-4147-A177-3AD203B41FA5}">
                      <a16:colId xmlns:a16="http://schemas.microsoft.com/office/drawing/2014/main" val="3525738585"/>
                    </a:ext>
                  </a:extLst>
                </a:gridCol>
                <a:gridCol w="576072">
                  <a:extLst>
                    <a:ext uri="{9D8B030D-6E8A-4147-A177-3AD203B41FA5}">
                      <a16:colId xmlns:a16="http://schemas.microsoft.com/office/drawing/2014/main" val="241249882"/>
                    </a:ext>
                  </a:extLst>
                </a:gridCol>
                <a:gridCol w="576072">
                  <a:extLst>
                    <a:ext uri="{9D8B030D-6E8A-4147-A177-3AD203B41FA5}">
                      <a16:colId xmlns:a16="http://schemas.microsoft.com/office/drawing/2014/main" val="1112935186"/>
                    </a:ext>
                  </a:extLst>
                </a:gridCol>
                <a:gridCol w="576072">
                  <a:extLst>
                    <a:ext uri="{9D8B030D-6E8A-4147-A177-3AD203B41FA5}">
                      <a16:colId xmlns:a16="http://schemas.microsoft.com/office/drawing/2014/main" val="2938023733"/>
                    </a:ext>
                  </a:extLst>
                </a:gridCol>
                <a:gridCol w="576072">
                  <a:extLst>
                    <a:ext uri="{9D8B030D-6E8A-4147-A177-3AD203B41FA5}">
                      <a16:colId xmlns:a16="http://schemas.microsoft.com/office/drawing/2014/main" val="2184989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3708097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Instagram gamescom - 2026-09-09 17:44:41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https://quintly-eu-image-storage.s3.amazonaws.com/92da2fb8aad4b4363630192d3a9010d9/aea872b4238b6dd6389eef6aeefb3d15.jpg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4851.1400 %</a:t>
                      </a:r>
                    </a:p>
                  </a:txBody>
                  <a:tcPr/>
                </a:tc>
                <a:extLst>
                  <a:ext uri="{0D108BD9-81ED-4DB2-BD59-A6C34878D82A}">
                    <a16:rowId xmlns:a16="http://schemas.microsoft.com/office/drawing/2014/main" val="2436692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Instagram gamescom - 2026-09-09 17:29:09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https://quintly-eu-image-storage.s3.amazonaws.com/92da2fb8aad4b4363630192d3a9010d9/19c118369648b9120358e8530232010a.jpg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5054.5900 %</a:t>
                      </a:r>
                    </a:p>
                  </a:txBody>
                  <a:tcPr/>
                </a:tc>
                <a:extLst>
                  <a:ext uri="{0D108BD9-81ED-4DB2-BD59-A6C34878D82A}">
                    <a16:rowId xmlns:a16="http://schemas.microsoft.com/office/drawing/2014/main" val="526669334"/>
                  </a:ext>
                </a:extLst>
              </a:tr>
            </a:tbl>
          </a:graphicData>
        </a:graphic>
      </p:graphicFrame>
      <p:sp>
        <p:nvSpPr>
          <p:cNvPr id="4" name="Text Placeholder 3">
            <a:extLst>
              <a:ext uri="{FF2B5EF4-FFF2-40B4-BE49-F238E27FC236}">
                <a16:creationId xmlns:a16="http://schemas.microsoft.com/office/drawing/2014/main" id="{EEE3DA31-5E6A-4370-B6ED-811EAE2D042A}"/>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17700284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DD764-A99C-4406-A86F-68B6596E3F78}"/>
              </a:ext>
            </a:extLst>
          </p:cNvPr>
          <p:cNvSpPr>
            <a:spLocks noGrp="1"/>
          </p:cNvSpPr>
          <p:nvPr>
            <p:ph type="title"/>
          </p:nvPr>
        </p:nvSpPr>
        <p:spPr/>
        <p:txBody>
          <a:bodyPr/>
          <a:lstStyle/>
          <a:p>
            <a:r>
              <a:rPr lang="en-US"/>
              <a:t>Instagram All Posts Table | GAMESCOM - 11 of 16</a:t>
            </a:r>
          </a:p>
        </p:txBody>
      </p:sp>
      <p:graphicFrame>
        <p:nvGraphicFramePr>
          <p:cNvPr id="5" name="Table Placeholder 4">
            <a:extLst>
              <a:ext uri="{FF2B5EF4-FFF2-40B4-BE49-F238E27FC236}">
                <a16:creationId xmlns:a16="http://schemas.microsoft.com/office/drawing/2014/main" id="{AD24F269-B0A0-47B1-9CB8-6F26A06E4810}"/>
              </a:ext>
            </a:extLst>
          </p:cNvPr>
          <p:cNvGraphicFramePr>
            <a:graphicFrameLocks noGrp="1"/>
          </p:cNvGraphicFramePr>
          <p:nvPr>
            <p:ph type="tbl" sz="quarter" idx="13"/>
            <p:extLst>
              <p:ext uri="{D42A27DB-BD31-4B8C-83A1-F6EECF244321}">
                <p14:modId xmlns:p14="http://schemas.microsoft.com/office/powerpoint/2010/main" val="20551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14543477"/>
                    </a:ext>
                  </a:extLst>
                </a:gridCol>
                <a:gridCol w="1069848">
                  <a:extLst>
                    <a:ext uri="{9D8B030D-6E8A-4147-A177-3AD203B41FA5}">
                      <a16:colId xmlns:a16="http://schemas.microsoft.com/office/drawing/2014/main" val="249261350"/>
                    </a:ext>
                  </a:extLst>
                </a:gridCol>
                <a:gridCol w="1645920">
                  <a:extLst>
                    <a:ext uri="{9D8B030D-6E8A-4147-A177-3AD203B41FA5}">
                      <a16:colId xmlns:a16="http://schemas.microsoft.com/office/drawing/2014/main" val="1273952191"/>
                    </a:ext>
                  </a:extLst>
                </a:gridCol>
                <a:gridCol w="576072">
                  <a:extLst>
                    <a:ext uri="{9D8B030D-6E8A-4147-A177-3AD203B41FA5}">
                      <a16:colId xmlns:a16="http://schemas.microsoft.com/office/drawing/2014/main" val="2815021740"/>
                    </a:ext>
                  </a:extLst>
                </a:gridCol>
                <a:gridCol w="576072">
                  <a:extLst>
                    <a:ext uri="{9D8B030D-6E8A-4147-A177-3AD203B41FA5}">
                      <a16:colId xmlns:a16="http://schemas.microsoft.com/office/drawing/2014/main" val="1909014643"/>
                    </a:ext>
                  </a:extLst>
                </a:gridCol>
                <a:gridCol w="576072">
                  <a:extLst>
                    <a:ext uri="{9D8B030D-6E8A-4147-A177-3AD203B41FA5}">
                      <a16:colId xmlns:a16="http://schemas.microsoft.com/office/drawing/2014/main" val="585843183"/>
                    </a:ext>
                  </a:extLst>
                </a:gridCol>
                <a:gridCol w="576072">
                  <a:extLst>
                    <a:ext uri="{9D8B030D-6E8A-4147-A177-3AD203B41FA5}">
                      <a16:colId xmlns:a16="http://schemas.microsoft.com/office/drawing/2014/main" val="3547478081"/>
                    </a:ext>
                  </a:extLst>
                </a:gridCol>
                <a:gridCol w="576072">
                  <a:extLst>
                    <a:ext uri="{9D8B030D-6E8A-4147-A177-3AD203B41FA5}">
                      <a16:colId xmlns:a16="http://schemas.microsoft.com/office/drawing/2014/main" val="3691428718"/>
                    </a:ext>
                  </a:extLst>
                </a:gridCol>
                <a:gridCol w="576072">
                  <a:extLst>
                    <a:ext uri="{9D8B030D-6E8A-4147-A177-3AD203B41FA5}">
                      <a16:colId xmlns:a16="http://schemas.microsoft.com/office/drawing/2014/main" val="337334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1704511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Instagram gamescom - 2026-09-09 16:53:28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https://quintly-eu-image-storage.s3.amazonaws.com/92da2fb8aad4b4363630192d3a9010d9/096240ef818870a608425517afc9916f.jpg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5208.9400 %</a:t>
                      </a:r>
                    </a:p>
                  </a:txBody>
                  <a:tcPr/>
                </a:tc>
                <a:extLst>
                  <a:ext uri="{0D108BD9-81ED-4DB2-BD59-A6C34878D82A}">
                    <a16:rowId xmlns:a16="http://schemas.microsoft.com/office/drawing/2014/main" val="3125396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- 2026-09-09 16:42:51</a:t>
                      </a:r>
                      <a:r>
                        <a:rPr kumimoji="0" lang="en-US" sz="1000" b="0" i="0" u="none" strike="noStrike" kern="1200" cap="none" spc="0" normalizeH="0" baseline="0" noProof="0">
                          <a:ln>
                            <a:noFill/>
                          </a:ln>
                          <a:solidFill>
                            <a:prstClr val="black"/>
                          </a:solidFill>
                          <a:effectLst/>
                          <a:uLnTx/>
                          <a:uFillTx/>
                          <a:latin typeface="Calibri"/>
                          <a:ea typeface="+mn-ea"/>
                          <a:cs typeface="+mn-cs"/>
                        </a:rPr>
                        <a:t>
 So… who‘s missing now to get the SSB Crew to Nintendo Switch 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https://quintly-eu-image-storage.s3.amazonaws.com/92da2fb8aad4b4363630192d3a9010d9/03c27f7e5b34efe9307c0e270997dd93.jpg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5335.8800 %</a:t>
                      </a:r>
                    </a:p>
                  </a:txBody>
                  <a:tcPr/>
                </a:tc>
                <a:extLst>
                  <a:ext uri="{0D108BD9-81ED-4DB2-BD59-A6C34878D82A}">
                    <a16:rowId xmlns:a16="http://schemas.microsoft.com/office/drawing/2014/main" val="2028392690"/>
                  </a:ext>
                </a:extLst>
              </a:tr>
            </a:tbl>
          </a:graphicData>
        </a:graphic>
      </p:graphicFrame>
      <p:sp>
        <p:nvSpPr>
          <p:cNvPr id="4" name="Text Placeholder 3">
            <a:extLst>
              <a:ext uri="{FF2B5EF4-FFF2-40B4-BE49-F238E27FC236}">
                <a16:creationId xmlns:a16="http://schemas.microsoft.com/office/drawing/2014/main" id="{F132783A-AED6-4048-8FD5-7898C773CBB5}"/>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69061599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24DAC-5385-49CB-8D18-08E0E2B7FD0A}"/>
              </a:ext>
            </a:extLst>
          </p:cNvPr>
          <p:cNvSpPr>
            <a:spLocks noGrp="1"/>
          </p:cNvSpPr>
          <p:nvPr>
            <p:ph type="title"/>
          </p:nvPr>
        </p:nvSpPr>
        <p:spPr/>
        <p:txBody>
          <a:bodyPr/>
          <a:lstStyle/>
          <a:p>
            <a:r>
              <a:rPr lang="en-US"/>
              <a:t>Instagram All Posts Table | GAMESCOM - 12 of 16</a:t>
            </a:r>
          </a:p>
        </p:txBody>
      </p:sp>
      <p:graphicFrame>
        <p:nvGraphicFramePr>
          <p:cNvPr id="5" name="Table Placeholder 4">
            <a:extLst>
              <a:ext uri="{FF2B5EF4-FFF2-40B4-BE49-F238E27FC236}">
                <a16:creationId xmlns:a16="http://schemas.microsoft.com/office/drawing/2014/main" id="{58F4D2BF-7482-4C33-BED1-4F99F0C7C938}"/>
              </a:ext>
            </a:extLst>
          </p:cNvPr>
          <p:cNvGraphicFramePr>
            <a:graphicFrameLocks noGrp="1"/>
          </p:cNvGraphicFramePr>
          <p:nvPr>
            <p:ph type="tbl" sz="quarter" idx="13"/>
            <p:extLst>
              <p:ext uri="{D42A27DB-BD31-4B8C-83A1-F6EECF244321}">
                <p14:modId xmlns:p14="http://schemas.microsoft.com/office/powerpoint/2010/main" val="2354894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00679504"/>
                    </a:ext>
                  </a:extLst>
                </a:gridCol>
                <a:gridCol w="1069848">
                  <a:extLst>
                    <a:ext uri="{9D8B030D-6E8A-4147-A177-3AD203B41FA5}">
                      <a16:colId xmlns:a16="http://schemas.microsoft.com/office/drawing/2014/main" val="3452747081"/>
                    </a:ext>
                  </a:extLst>
                </a:gridCol>
                <a:gridCol w="1645920">
                  <a:extLst>
                    <a:ext uri="{9D8B030D-6E8A-4147-A177-3AD203B41FA5}">
                      <a16:colId xmlns:a16="http://schemas.microsoft.com/office/drawing/2014/main" val="3367129503"/>
                    </a:ext>
                  </a:extLst>
                </a:gridCol>
                <a:gridCol w="576072">
                  <a:extLst>
                    <a:ext uri="{9D8B030D-6E8A-4147-A177-3AD203B41FA5}">
                      <a16:colId xmlns:a16="http://schemas.microsoft.com/office/drawing/2014/main" val="1226621567"/>
                    </a:ext>
                  </a:extLst>
                </a:gridCol>
                <a:gridCol w="576072">
                  <a:extLst>
                    <a:ext uri="{9D8B030D-6E8A-4147-A177-3AD203B41FA5}">
                      <a16:colId xmlns:a16="http://schemas.microsoft.com/office/drawing/2014/main" val="706468038"/>
                    </a:ext>
                  </a:extLst>
                </a:gridCol>
                <a:gridCol w="576072">
                  <a:extLst>
                    <a:ext uri="{9D8B030D-6E8A-4147-A177-3AD203B41FA5}">
                      <a16:colId xmlns:a16="http://schemas.microsoft.com/office/drawing/2014/main" val="99741632"/>
                    </a:ext>
                  </a:extLst>
                </a:gridCol>
                <a:gridCol w="576072">
                  <a:extLst>
                    <a:ext uri="{9D8B030D-6E8A-4147-A177-3AD203B41FA5}">
                      <a16:colId xmlns:a16="http://schemas.microsoft.com/office/drawing/2014/main" val="917069007"/>
                    </a:ext>
                  </a:extLst>
                </a:gridCol>
                <a:gridCol w="576072">
                  <a:extLst>
                    <a:ext uri="{9D8B030D-6E8A-4147-A177-3AD203B41FA5}">
                      <a16:colId xmlns:a16="http://schemas.microsoft.com/office/drawing/2014/main" val="3882821324"/>
                    </a:ext>
                  </a:extLst>
                </a:gridCol>
                <a:gridCol w="576072">
                  <a:extLst>
                    <a:ext uri="{9D8B030D-6E8A-4147-A177-3AD203B41FA5}">
                      <a16:colId xmlns:a16="http://schemas.microsoft.com/office/drawing/2014/main" val="3388660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1678102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- 2026-09-09 16:38:49</a:t>
                      </a:r>
                      <a:r>
                        <a:rPr kumimoji="0" lang="en-US" sz="1000" b="0" i="0" u="none" strike="noStrike" kern="1200" cap="none" spc="0" normalizeH="0" baseline="0" noProof="0">
                          <a:ln>
                            <a:noFill/>
                          </a:ln>
                          <a:solidFill>
                            <a:prstClr val="black"/>
                          </a:solidFill>
                          <a:effectLst/>
                          <a:uLnTx/>
                          <a:uFillTx/>
                          <a:latin typeface="Calibri"/>
                          <a:ea typeface="+mn-ea"/>
                          <a:cs typeface="+mn-cs"/>
                        </a:rPr>
                        <a:t>
 Are we admitting to „being old“ by saying, we’re excited and feeling nostalgic about this one?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https://quintly-eu-image-storage.s3.amazonaws.com/92da2fb8aad4b4363630192d3a9010d9/d11b3d13039a237de34010a3d5831b98.jpg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5487.8000 %</a:t>
                      </a:r>
                    </a:p>
                  </a:txBody>
                  <a:tcPr/>
                </a:tc>
                <a:extLst>
                  <a:ext uri="{0D108BD9-81ED-4DB2-BD59-A6C34878D82A}">
                    <a16:rowId xmlns:a16="http://schemas.microsoft.com/office/drawing/2014/main" val="2753532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- 2026-09-09 16:37:54</a:t>
                      </a:r>
                      <a:r>
                        <a:rPr kumimoji="0" lang="en-US" sz="1000" b="0" i="0" u="none" strike="noStrike" kern="1200" cap="none" spc="0" normalizeH="0" baseline="0" noProof="0">
                          <a:ln>
                            <a:noFill/>
                          </a:ln>
                          <a:solidFill>
                            <a:prstClr val="black"/>
                          </a:solidFill>
                          <a:effectLst/>
                          <a:uLnTx/>
                          <a:uFillTx/>
                          <a:latin typeface="Calibri"/>
                          <a:ea typeface="+mn-ea"/>
                          <a:cs typeface="+mn-cs"/>
                        </a:rPr>
                        <a:t>
 SHE’S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https://quintly-eu-image-storage.s3.amazonaws.com/92da2fb8aad4b4363630192d3a9010d9/a99962247c0143badd04d3968e9ed15d.jpg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5544.5900 %</a:t>
                      </a:r>
                    </a:p>
                  </a:txBody>
                  <a:tcPr/>
                </a:tc>
                <a:extLst>
                  <a:ext uri="{0D108BD9-81ED-4DB2-BD59-A6C34878D82A}">
                    <a16:rowId xmlns:a16="http://schemas.microsoft.com/office/drawing/2014/main" val="4190621929"/>
                  </a:ext>
                </a:extLst>
              </a:tr>
            </a:tbl>
          </a:graphicData>
        </a:graphic>
      </p:graphicFrame>
      <p:sp>
        <p:nvSpPr>
          <p:cNvPr id="4" name="Text Placeholder 3">
            <a:extLst>
              <a:ext uri="{FF2B5EF4-FFF2-40B4-BE49-F238E27FC236}">
                <a16:creationId xmlns:a16="http://schemas.microsoft.com/office/drawing/2014/main" id="{A94DF73D-276E-42C2-AEFB-4712C20DEE10}"/>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65201631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B14B7-F60E-406F-BDDF-B48DB230EFFF}"/>
              </a:ext>
            </a:extLst>
          </p:cNvPr>
          <p:cNvSpPr>
            <a:spLocks noGrp="1"/>
          </p:cNvSpPr>
          <p:nvPr>
            <p:ph type="title"/>
          </p:nvPr>
        </p:nvSpPr>
        <p:spPr/>
        <p:txBody>
          <a:bodyPr/>
          <a:lstStyle/>
          <a:p>
            <a:r>
              <a:rPr lang="en-US"/>
              <a:t>Instagram All Posts Table | GAMESCOM - 13 of 16</a:t>
            </a:r>
          </a:p>
        </p:txBody>
      </p:sp>
      <p:graphicFrame>
        <p:nvGraphicFramePr>
          <p:cNvPr id="5" name="Table Placeholder 4">
            <a:extLst>
              <a:ext uri="{FF2B5EF4-FFF2-40B4-BE49-F238E27FC236}">
                <a16:creationId xmlns:a16="http://schemas.microsoft.com/office/drawing/2014/main" id="{E1D106F3-1996-4AFD-8A92-A9D5FB5980B9}"/>
              </a:ext>
            </a:extLst>
          </p:cNvPr>
          <p:cNvGraphicFramePr>
            <a:graphicFrameLocks noGrp="1"/>
          </p:cNvGraphicFramePr>
          <p:nvPr>
            <p:ph type="tbl" sz="quarter" idx="13"/>
            <p:extLst>
              <p:ext uri="{D42A27DB-BD31-4B8C-83A1-F6EECF244321}">
                <p14:modId xmlns:p14="http://schemas.microsoft.com/office/powerpoint/2010/main" val="1624782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439144204"/>
                    </a:ext>
                  </a:extLst>
                </a:gridCol>
                <a:gridCol w="1069848">
                  <a:extLst>
                    <a:ext uri="{9D8B030D-6E8A-4147-A177-3AD203B41FA5}">
                      <a16:colId xmlns:a16="http://schemas.microsoft.com/office/drawing/2014/main" val="2676221661"/>
                    </a:ext>
                  </a:extLst>
                </a:gridCol>
                <a:gridCol w="1645920">
                  <a:extLst>
                    <a:ext uri="{9D8B030D-6E8A-4147-A177-3AD203B41FA5}">
                      <a16:colId xmlns:a16="http://schemas.microsoft.com/office/drawing/2014/main" val="2739920680"/>
                    </a:ext>
                  </a:extLst>
                </a:gridCol>
                <a:gridCol w="576072">
                  <a:extLst>
                    <a:ext uri="{9D8B030D-6E8A-4147-A177-3AD203B41FA5}">
                      <a16:colId xmlns:a16="http://schemas.microsoft.com/office/drawing/2014/main" val="2434379024"/>
                    </a:ext>
                  </a:extLst>
                </a:gridCol>
                <a:gridCol w="576072">
                  <a:extLst>
                    <a:ext uri="{9D8B030D-6E8A-4147-A177-3AD203B41FA5}">
                      <a16:colId xmlns:a16="http://schemas.microsoft.com/office/drawing/2014/main" val="3839892760"/>
                    </a:ext>
                  </a:extLst>
                </a:gridCol>
                <a:gridCol w="576072">
                  <a:extLst>
                    <a:ext uri="{9D8B030D-6E8A-4147-A177-3AD203B41FA5}">
                      <a16:colId xmlns:a16="http://schemas.microsoft.com/office/drawing/2014/main" val="3081112243"/>
                    </a:ext>
                  </a:extLst>
                </a:gridCol>
                <a:gridCol w="576072">
                  <a:extLst>
                    <a:ext uri="{9D8B030D-6E8A-4147-A177-3AD203B41FA5}">
                      <a16:colId xmlns:a16="http://schemas.microsoft.com/office/drawing/2014/main" val="2830520021"/>
                    </a:ext>
                  </a:extLst>
                </a:gridCol>
                <a:gridCol w="576072">
                  <a:extLst>
                    <a:ext uri="{9D8B030D-6E8A-4147-A177-3AD203B41FA5}">
                      <a16:colId xmlns:a16="http://schemas.microsoft.com/office/drawing/2014/main" val="3165325071"/>
                    </a:ext>
                  </a:extLst>
                </a:gridCol>
                <a:gridCol w="576072">
                  <a:extLst>
                    <a:ext uri="{9D8B030D-6E8A-4147-A177-3AD203B41FA5}">
                      <a16:colId xmlns:a16="http://schemas.microsoft.com/office/drawing/2014/main" val="3976592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3898575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- 2026-09-09 16:29:51</a:t>
                      </a:r>
                      <a:r>
                        <a:rPr kumimoji="0" lang="en-US" sz="1000" b="0" i="0" u="none" strike="noStrike" kern="1200" cap="none" spc="0" normalizeH="0" baseline="0" noProof="0">
                          <a:ln>
                            <a:noFill/>
                          </a:ln>
                          <a:solidFill>
                            <a:prstClr val="black"/>
                          </a:solidFill>
                          <a:effectLst/>
                          <a:uLnTx/>
                          <a:uFillTx/>
                          <a:latin typeface="Calibri"/>
                          <a:ea typeface="+mn-ea"/>
                          <a:cs typeface="+mn-cs"/>
                        </a:rPr>
                        <a:t>
 One of our favorite #awesomeindiesshow games made it to the Nintendo Direct! @gamebakers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https://quintly-eu-image-storage.s3.amazonaws.com/92da2fb8aad4b4363630192d3a9010d9/034d3a59a71466b5e40836fa76272b34.jpg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5548.3700 %</a:t>
                      </a:r>
                    </a:p>
                  </a:txBody>
                  <a:tcPr/>
                </a:tc>
                <a:extLst>
                  <a:ext uri="{0D108BD9-81ED-4DB2-BD59-A6C34878D82A}">
                    <a16:rowId xmlns:a16="http://schemas.microsoft.com/office/drawing/2014/main" val="1968686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- 2026-09-09 16:27:00</a:t>
                      </a:r>
                      <a:r>
                        <a:rPr kumimoji="0" lang="en-US" sz="1000" b="0" i="0" u="none" strike="noStrike" kern="1200" cap="none" spc="0" normalizeH="0" baseline="0" noProof="0">
                          <a:ln>
                            <a:noFill/>
                          </a:ln>
                          <a:solidFill>
                            <a:prstClr val="black"/>
                          </a:solidFill>
                          <a:effectLst/>
                          <a:uLnTx/>
                          <a:uFillTx/>
                          <a:latin typeface="Calibri"/>
                          <a:ea typeface="+mn-ea"/>
                          <a:cs typeface="+mn-cs"/>
                        </a:rPr>
                        <a:t>
 How we are getting ready for MECCHA CHAMELEON on @nintendoswitchde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https://quintly-eu-image-storage.s3.amazonaws.com/92da2fb8aad4b4363630192d3a9010d9/8f4a6d3458caa2ead799f4c5594ded2c.jpg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5648.6500 %</a:t>
                      </a:r>
                    </a:p>
                  </a:txBody>
                  <a:tcPr/>
                </a:tc>
                <a:extLst>
                  <a:ext uri="{0D108BD9-81ED-4DB2-BD59-A6C34878D82A}">
                    <a16:rowId xmlns:a16="http://schemas.microsoft.com/office/drawing/2014/main" val="764728162"/>
                  </a:ext>
                </a:extLst>
              </a:tr>
            </a:tbl>
          </a:graphicData>
        </a:graphic>
      </p:graphicFrame>
      <p:sp>
        <p:nvSpPr>
          <p:cNvPr id="4" name="Text Placeholder 3">
            <a:extLst>
              <a:ext uri="{FF2B5EF4-FFF2-40B4-BE49-F238E27FC236}">
                <a16:creationId xmlns:a16="http://schemas.microsoft.com/office/drawing/2014/main" id="{752B3A8E-2E14-4999-BCC2-16010156800B}"/>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69674053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12D21-3ABF-4BE0-A1C1-6B3C3502C98D}"/>
              </a:ext>
            </a:extLst>
          </p:cNvPr>
          <p:cNvSpPr>
            <a:spLocks noGrp="1"/>
          </p:cNvSpPr>
          <p:nvPr>
            <p:ph type="title"/>
          </p:nvPr>
        </p:nvSpPr>
        <p:spPr/>
        <p:txBody>
          <a:bodyPr/>
          <a:lstStyle/>
          <a:p>
            <a:r>
              <a:rPr lang="en-US"/>
              <a:t>Instagram All Posts Table | GAMESCOM - 14 of 16</a:t>
            </a:r>
          </a:p>
        </p:txBody>
      </p:sp>
      <p:graphicFrame>
        <p:nvGraphicFramePr>
          <p:cNvPr id="5" name="Table Placeholder 4">
            <a:extLst>
              <a:ext uri="{FF2B5EF4-FFF2-40B4-BE49-F238E27FC236}">
                <a16:creationId xmlns:a16="http://schemas.microsoft.com/office/drawing/2014/main" id="{9AB02AF1-9B2C-4F33-A6F3-B663AF64E416}"/>
              </a:ext>
            </a:extLst>
          </p:cNvPr>
          <p:cNvGraphicFramePr>
            <a:graphicFrameLocks noGrp="1"/>
          </p:cNvGraphicFramePr>
          <p:nvPr>
            <p:ph type="tbl" sz="quarter" idx="13"/>
            <p:extLst>
              <p:ext uri="{D42A27DB-BD31-4B8C-83A1-F6EECF244321}">
                <p14:modId xmlns:p14="http://schemas.microsoft.com/office/powerpoint/2010/main" val="376726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158989208"/>
                    </a:ext>
                  </a:extLst>
                </a:gridCol>
                <a:gridCol w="1069848">
                  <a:extLst>
                    <a:ext uri="{9D8B030D-6E8A-4147-A177-3AD203B41FA5}">
                      <a16:colId xmlns:a16="http://schemas.microsoft.com/office/drawing/2014/main" val="278293624"/>
                    </a:ext>
                  </a:extLst>
                </a:gridCol>
                <a:gridCol w="1645920">
                  <a:extLst>
                    <a:ext uri="{9D8B030D-6E8A-4147-A177-3AD203B41FA5}">
                      <a16:colId xmlns:a16="http://schemas.microsoft.com/office/drawing/2014/main" val="1593760815"/>
                    </a:ext>
                  </a:extLst>
                </a:gridCol>
                <a:gridCol w="576072">
                  <a:extLst>
                    <a:ext uri="{9D8B030D-6E8A-4147-A177-3AD203B41FA5}">
                      <a16:colId xmlns:a16="http://schemas.microsoft.com/office/drawing/2014/main" val="1547740333"/>
                    </a:ext>
                  </a:extLst>
                </a:gridCol>
                <a:gridCol w="576072">
                  <a:extLst>
                    <a:ext uri="{9D8B030D-6E8A-4147-A177-3AD203B41FA5}">
                      <a16:colId xmlns:a16="http://schemas.microsoft.com/office/drawing/2014/main" val="3653311419"/>
                    </a:ext>
                  </a:extLst>
                </a:gridCol>
                <a:gridCol w="576072">
                  <a:extLst>
                    <a:ext uri="{9D8B030D-6E8A-4147-A177-3AD203B41FA5}">
                      <a16:colId xmlns:a16="http://schemas.microsoft.com/office/drawing/2014/main" val="1782574350"/>
                    </a:ext>
                  </a:extLst>
                </a:gridCol>
                <a:gridCol w="576072">
                  <a:extLst>
                    <a:ext uri="{9D8B030D-6E8A-4147-A177-3AD203B41FA5}">
                      <a16:colId xmlns:a16="http://schemas.microsoft.com/office/drawing/2014/main" val="388865650"/>
                    </a:ext>
                  </a:extLst>
                </a:gridCol>
                <a:gridCol w="576072">
                  <a:extLst>
                    <a:ext uri="{9D8B030D-6E8A-4147-A177-3AD203B41FA5}">
                      <a16:colId xmlns:a16="http://schemas.microsoft.com/office/drawing/2014/main" val="2578832514"/>
                    </a:ext>
                  </a:extLst>
                </a:gridCol>
                <a:gridCol w="576072">
                  <a:extLst>
                    <a:ext uri="{9D8B030D-6E8A-4147-A177-3AD203B41FA5}">
                      <a16:colId xmlns:a16="http://schemas.microsoft.com/office/drawing/2014/main" val="1144269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2935636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- 2026-09-09 16:25:07</a:t>
                      </a:r>
                      <a:r>
                        <a:rPr kumimoji="0" lang="en-US" sz="1000" b="0" i="0" u="none" strike="noStrike" kern="1200" cap="none" spc="0" normalizeH="0" baseline="0" noProof="0">
                          <a:ln>
                            <a:noFill/>
                          </a:ln>
                          <a:solidFill>
                            <a:prstClr val="black"/>
                          </a:solidFill>
                          <a:effectLst/>
                          <a:uLnTx/>
                          <a:uFillTx/>
                          <a:latin typeface="Calibri"/>
                          <a:ea typeface="+mn-ea"/>
                          <a:cs typeface="+mn-cs"/>
                        </a:rPr>
                        <a:t>
 #IYKYK 👀 @lostkittn we made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https://quintly-eu-image-storage.s3.amazonaws.com/92da2fb8aad4b4363630192d3a9010d9/1d1361469cc4775006bbe1b132749ccc.jpg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5825.3900 %</a:t>
                      </a:r>
                    </a:p>
                  </a:txBody>
                  <a:tcPr/>
                </a:tc>
                <a:extLst>
                  <a:ext uri="{0D108BD9-81ED-4DB2-BD59-A6C34878D82A}">
                    <a16:rowId xmlns:a16="http://schemas.microsoft.com/office/drawing/2014/main" val="1635430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Instagram gamescom - 2026-09-09 16:22:52</a:t>
                      </a:r>
                      <a:r>
                        <a:rPr kumimoji="0" lang="nl-NL" sz="1000" b="0" i="0" u="none" strike="noStrike" kern="1200" cap="none" spc="0" normalizeH="0" baseline="0" noProof="0">
                          <a:ln>
                            <a:noFill/>
                          </a:ln>
                          <a:solidFill>
                            <a:prstClr val="black"/>
                          </a:solidFill>
                          <a:effectLst/>
                          <a:uLnTx/>
                          <a:uFillTx/>
                          <a:latin typeface="Calibri"/>
                          <a:ea typeface="+mn-ea"/>
                          <a:cs typeface="+mn-cs"/>
                        </a:rPr>
                        <a:t>
 Even more Legend of Zelda!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https://quintly-eu-image-storage.s3.amazonaws.com/92da2fb8aad4b4363630192d3a9010d9/92bb65b525dfa65748889b9de31448e5.jpg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5929.2700 %</a:t>
                      </a:r>
                    </a:p>
                  </a:txBody>
                  <a:tcPr/>
                </a:tc>
                <a:extLst>
                  <a:ext uri="{0D108BD9-81ED-4DB2-BD59-A6C34878D82A}">
                    <a16:rowId xmlns:a16="http://schemas.microsoft.com/office/drawing/2014/main" val="4168517053"/>
                  </a:ext>
                </a:extLst>
              </a:tr>
            </a:tbl>
          </a:graphicData>
        </a:graphic>
      </p:graphicFrame>
      <p:sp>
        <p:nvSpPr>
          <p:cNvPr id="4" name="Text Placeholder 3">
            <a:extLst>
              <a:ext uri="{FF2B5EF4-FFF2-40B4-BE49-F238E27FC236}">
                <a16:creationId xmlns:a16="http://schemas.microsoft.com/office/drawing/2014/main" id="{07BF8F2F-CB85-44ED-93EB-BB437F3EB495}"/>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40031163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4986C-97B6-4001-9CA9-747184573811}"/>
              </a:ext>
            </a:extLst>
          </p:cNvPr>
          <p:cNvSpPr>
            <a:spLocks noGrp="1"/>
          </p:cNvSpPr>
          <p:nvPr>
            <p:ph type="title"/>
          </p:nvPr>
        </p:nvSpPr>
        <p:spPr/>
        <p:txBody>
          <a:bodyPr/>
          <a:lstStyle/>
          <a:p>
            <a:r>
              <a:rPr lang="en-US"/>
              <a:t>Instagram All Posts Table | GAMESCOM - 15 of 16</a:t>
            </a:r>
          </a:p>
        </p:txBody>
      </p:sp>
      <p:graphicFrame>
        <p:nvGraphicFramePr>
          <p:cNvPr id="5" name="Table Placeholder 4">
            <a:extLst>
              <a:ext uri="{FF2B5EF4-FFF2-40B4-BE49-F238E27FC236}">
                <a16:creationId xmlns:a16="http://schemas.microsoft.com/office/drawing/2014/main" id="{C098DF1D-B4A5-4612-B964-8536D9FC5E61}"/>
              </a:ext>
            </a:extLst>
          </p:cNvPr>
          <p:cNvGraphicFramePr>
            <a:graphicFrameLocks noGrp="1"/>
          </p:cNvGraphicFramePr>
          <p:nvPr>
            <p:ph type="tbl" sz="quarter" idx="13"/>
            <p:extLst>
              <p:ext uri="{D42A27DB-BD31-4B8C-83A1-F6EECF244321}">
                <p14:modId xmlns:p14="http://schemas.microsoft.com/office/powerpoint/2010/main" val="2313590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422837892"/>
                    </a:ext>
                  </a:extLst>
                </a:gridCol>
                <a:gridCol w="1069848">
                  <a:extLst>
                    <a:ext uri="{9D8B030D-6E8A-4147-A177-3AD203B41FA5}">
                      <a16:colId xmlns:a16="http://schemas.microsoft.com/office/drawing/2014/main" val="3592684851"/>
                    </a:ext>
                  </a:extLst>
                </a:gridCol>
                <a:gridCol w="1645920">
                  <a:extLst>
                    <a:ext uri="{9D8B030D-6E8A-4147-A177-3AD203B41FA5}">
                      <a16:colId xmlns:a16="http://schemas.microsoft.com/office/drawing/2014/main" val="4237551543"/>
                    </a:ext>
                  </a:extLst>
                </a:gridCol>
                <a:gridCol w="576072">
                  <a:extLst>
                    <a:ext uri="{9D8B030D-6E8A-4147-A177-3AD203B41FA5}">
                      <a16:colId xmlns:a16="http://schemas.microsoft.com/office/drawing/2014/main" val="1007503360"/>
                    </a:ext>
                  </a:extLst>
                </a:gridCol>
                <a:gridCol w="576072">
                  <a:extLst>
                    <a:ext uri="{9D8B030D-6E8A-4147-A177-3AD203B41FA5}">
                      <a16:colId xmlns:a16="http://schemas.microsoft.com/office/drawing/2014/main" val="162252440"/>
                    </a:ext>
                  </a:extLst>
                </a:gridCol>
                <a:gridCol w="576072">
                  <a:extLst>
                    <a:ext uri="{9D8B030D-6E8A-4147-A177-3AD203B41FA5}">
                      <a16:colId xmlns:a16="http://schemas.microsoft.com/office/drawing/2014/main" val="3892892947"/>
                    </a:ext>
                  </a:extLst>
                </a:gridCol>
                <a:gridCol w="576072">
                  <a:extLst>
                    <a:ext uri="{9D8B030D-6E8A-4147-A177-3AD203B41FA5}">
                      <a16:colId xmlns:a16="http://schemas.microsoft.com/office/drawing/2014/main" val="970730785"/>
                    </a:ext>
                  </a:extLst>
                </a:gridCol>
                <a:gridCol w="576072">
                  <a:extLst>
                    <a:ext uri="{9D8B030D-6E8A-4147-A177-3AD203B41FA5}">
                      <a16:colId xmlns:a16="http://schemas.microsoft.com/office/drawing/2014/main" val="3483565528"/>
                    </a:ext>
                  </a:extLst>
                </a:gridCol>
                <a:gridCol w="576072">
                  <a:extLst>
                    <a:ext uri="{9D8B030D-6E8A-4147-A177-3AD203B41FA5}">
                      <a16:colId xmlns:a16="http://schemas.microsoft.com/office/drawing/2014/main" val="67108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2464125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Instagram gamescom - 2026-09-09 16:22:07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https://quintly-eu-image-storage.s3.amazonaws.com/92da2fb8aad4b4363630192d3a9010d9/58c3dfcee76651fb08601724d3db5c9d.jpg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5990.1100 %</a:t>
                      </a:r>
                    </a:p>
                  </a:txBody>
                  <a:tcPr/>
                </a:tc>
                <a:extLst>
                  <a:ext uri="{0D108BD9-81ED-4DB2-BD59-A6C34878D82A}">
                    <a16:rowId xmlns:a16="http://schemas.microsoft.com/office/drawing/2014/main" val="3747887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Instagram gamescom - 2026-09-09 16:21:02</a:t>
                      </a:r>
                      <a:r>
                        <a:rPr kumimoji="0" lang="pt-BR" sz="1000" b="0" i="0" u="none" strike="noStrike" kern="1200" cap="none" spc="0" normalizeH="0" baseline="0" noProof="0">
                          <a:ln>
                            <a:noFill/>
                          </a:ln>
                          <a:solidFill>
                            <a:prstClr val="black"/>
                          </a:solidFill>
                          <a:effectLst/>
                          <a:uLnTx/>
                          <a:uFillTx/>
                          <a:latin typeface="Calibri"/>
                          <a:ea typeface="+mn-ea"/>
                          <a:cs typeface="+mn-cs"/>
                        </a:rPr>
                        <a:t>
 A Pokopia cutie patootie DLC!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https://quintly-eu-image-storage.s3.amazonaws.com/92da2fb8aad4b4363630192d3a9010d9/85716567f2baaf44e11e9edd5d7dbe9e.jpg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6093.1200 %</a:t>
                      </a:r>
                    </a:p>
                  </a:txBody>
                  <a:tcPr/>
                </a:tc>
                <a:extLst>
                  <a:ext uri="{0D108BD9-81ED-4DB2-BD59-A6C34878D82A}">
                    <a16:rowId xmlns:a16="http://schemas.microsoft.com/office/drawing/2014/main" val="3134601750"/>
                  </a:ext>
                </a:extLst>
              </a:tr>
            </a:tbl>
          </a:graphicData>
        </a:graphic>
      </p:graphicFrame>
      <p:sp>
        <p:nvSpPr>
          <p:cNvPr id="4" name="Text Placeholder 3">
            <a:extLst>
              <a:ext uri="{FF2B5EF4-FFF2-40B4-BE49-F238E27FC236}">
                <a16:creationId xmlns:a16="http://schemas.microsoft.com/office/drawing/2014/main" id="{3AA07291-05C0-4A9F-AB0F-DB6429FF5DEF}"/>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33343640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8CF68-ED89-4268-9BD8-7F3581727E3B}"/>
              </a:ext>
            </a:extLst>
          </p:cNvPr>
          <p:cNvSpPr>
            <a:spLocks noGrp="1"/>
          </p:cNvSpPr>
          <p:nvPr>
            <p:ph type="title"/>
          </p:nvPr>
        </p:nvSpPr>
        <p:spPr/>
        <p:txBody>
          <a:bodyPr/>
          <a:lstStyle/>
          <a:p>
            <a:r>
              <a:rPr lang="en-US"/>
              <a:t>Instagram All Posts Table | GAMESCOM - 16 of 16</a:t>
            </a:r>
          </a:p>
        </p:txBody>
      </p:sp>
      <p:graphicFrame>
        <p:nvGraphicFramePr>
          <p:cNvPr id="5" name="Table Placeholder 4">
            <a:extLst>
              <a:ext uri="{FF2B5EF4-FFF2-40B4-BE49-F238E27FC236}">
                <a16:creationId xmlns:a16="http://schemas.microsoft.com/office/drawing/2014/main" id="{3656CE5C-0D0C-43C3-8DAB-930D2472B3EB}"/>
              </a:ext>
            </a:extLst>
          </p:cNvPr>
          <p:cNvGraphicFramePr>
            <a:graphicFrameLocks noGrp="1"/>
          </p:cNvGraphicFramePr>
          <p:nvPr>
            <p:ph type="tbl" sz="quarter" idx="13"/>
            <p:extLst>
              <p:ext uri="{D42A27DB-BD31-4B8C-83A1-F6EECF244321}">
                <p14:modId xmlns:p14="http://schemas.microsoft.com/office/powerpoint/2010/main" val="3265807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14200878"/>
                    </a:ext>
                  </a:extLst>
                </a:gridCol>
                <a:gridCol w="1069848">
                  <a:extLst>
                    <a:ext uri="{9D8B030D-6E8A-4147-A177-3AD203B41FA5}">
                      <a16:colId xmlns:a16="http://schemas.microsoft.com/office/drawing/2014/main" val="1918131324"/>
                    </a:ext>
                  </a:extLst>
                </a:gridCol>
                <a:gridCol w="1645920">
                  <a:extLst>
                    <a:ext uri="{9D8B030D-6E8A-4147-A177-3AD203B41FA5}">
                      <a16:colId xmlns:a16="http://schemas.microsoft.com/office/drawing/2014/main" val="493381021"/>
                    </a:ext>
                  </a:extLst>
                </a:gridCol>
                <a:gridCol w="576072">
                  <a:extLst>
                    <a:ext uri="{9D8B030D-6E8A-4147-A177-3AD203B41FA5}">
                      <a16:colId xmlns:a16="http://schemas.microsoft.com/office/drawing/2014/main" val="3539495609"/>
                    </a:ext>
                  </a:extLst>
                </a:gridCol>
                <a:gridCol w="576072">
                  <a:extLst>
                    <a:ext uri="{9D8B030D-6E8A-4147-A177-3AD203B41FA5}">
                      <a16:colId xmlns:a16="http://schemas.microsoft.com/office/drawing/2014/main" val="3169814472"/>
                    </a:ext>
                  </a:extLst>
                </a:gridCol>
                <a:gridCol w="576072">
                  <a:extLst>
                    <a:ext uri="{9D8B030D-6E8A-4147-A177-3AD203B41FA5}">
                      <a16:colId xmlns:a16="http://schemas.microsoft.com/office/drawing/2014/main" val="2544436266"/>
                    </a:ext>
                  </a:extLst>
                </a:gridCol>
                <a:gridCol w="576072">
                  <a:extLst>
                    <a:ext uri="{9D8B030D-6E8A-4147-A177-3AD203B41FA5}">
                      <a16:colId xmlns:a16="http://schemas.microsoft.com/office/drawing/2014/main" val="3647573233"/>
                    </a:ext>
                  </a:extLst>
                </a:gridCol>
                <a:gridCol w="576072">
                  <a:extLst>
                    <a:ext uri="{9D8B030D-6E8A-4147-A177-3AD203B41FA5}">
                      <a16:colId xmlns:a16="http://schemas.microsoft.com/office/drawing/2014/main" val="2613300105"/>
                    </a:ext>
                  </a:extLst>
                </a:gridCol>
                <a:gridCol w="576072">
                  <a:extLst>
                    <a:ext uri="{9D8B030D-6E8A-4147-A177-3AD203B41FA5}">
                      <a16:colId xmlns:a16="http://schemas.microsoft.com/office/drawing/2014/main" val="3030744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Engagement Rate</a:t>
                      </a:r>
                    </a:p>
                  </a:txBody>
                  <a:tcPr/>
                </a:tc>
                <a:extLst>
                  <a:ext uri="{0D108BD9-81ED-4DB2-BD59-A6C34878D82A}">
                    <a16:rowId xmlns:a16="http://schemas.microsoft.com/office/drawing/2014/main" val="523755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gamescom - 2026-09-09 16:20:29</a:t>
                      </a:r>
                      <a:r>
                        <a:rPr kumimoji="0" lang="en-US" sz="1000" b="0" i="0" u="none" strike="noStrike" kern="1200" cap="none" spc="0" normalizeH="0" baseline="0" noProof="0">
                          <a:ln>
                            <a:noFill/>
                          </a:ln>
                          <a:solidFill>
                            <a:prstClr val="black"/>
                          </a:solidFill>
                          <a:effectLst/>
                          <a:uLnTx/>
                          <a:uFillTx/>
                          <a:latin typeface="Calibri"/>
                          <a:ea typeface="+mn-ea"/>
                          <a:cs typeface="+mn-cs"/>
                        </a:rPr>
                        <a:t>
 THE COMMUNITY IS SHOWING UP FOR THE NINTENDO DIRECT TODAYYYY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https://quintly-eu-image-storage.s3.amazonaws.com/92da2fb8aad4b4363630192d3a9010d9/8f358980ff2f977b5dc6c48a8640d51a.jpg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6112.1200 %</a:t>
                      </a:r>
                    </a:p>
                  </a:txBody>
                  <a:tcPr/>
                </a:tc>
                <a:extLst>
                  <a:ext uri="{0D108BD9-81ED-4DB2-BD59-A6C34878D82A}">
                    <a16:rowId xmlns:a16="http://schemas.microsoft.com/office/drawing/2014/main" val="346846013"/>
                  </a:ext>
                </a:extLst>
              </a:tr>
            </a:tbl>
          </a:graphicData>
        </a:graphic>
      </p:graphicFrame>
      <p:sp>
        <p:nvSpPr>
          <p:cNvPr id="4" name="Text Placeholder 3">
            <a:extLst>
              <a:ext uri="{FF2B5EF4-FFF2-40B4-BE49-F238E27FC236}">
                <a16:creationId xmlns:a16="http://schemas.microsoft.com/office/drawing/2014/main" id="{C936EB49-4FBA-4B45-9A8B-13A563CAA56E}"/>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5141772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8</TotalTime>
  <Words>12310</Words>
  <Application>Microsoft Office PowerPoint</Application>
  <PresentationFormat>On-screen Show (4:3)</PresentationFormat>
  <Paragraphs>3286</Paragraphs>
  <Slides>96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96</vt:i4>
      </vt:variant>
    </vt:vector>
  </HeadingPairs>
  <TitlesOfParts>
    <vt:vector size="99" baseType="lpstr">
      <vt:lpstr>Calibri</vt:lpstr>
      <vt:lpstr>Arial</vt:lpstr>
      <vt:lpstr>quintly_template</vt:lpstr>
      <vt:lpstr>gamescom PRIVATE DATA</vt:lpstr>
      <vt:lpstr>Instagram Posts Table | GAMESCOM - 1 of 9</vt:lpstr>
      <vt:lpstr>Instagram Posts Table | GAMESCOM - 2 of 9</vt:lpstr>
      <vt:lpstr>Instagram Posts Table | GAMESCOM - 3 of 9</vt:lpstr>
      <vt:lpstr>Instagram Posts Table | GAMESCOM - 4 of 9</vt:lpstr>
      <vt:lpstr>Instagram Posts Table | GAMESCOM - 5 of 9</vt:lpstr>
      <vt:lpstr>Instagram Posts Table | GAMESCOM - 6 of 9</vt:lpstr>
      <vt:lpstr>Instagram Posts Table | GAMESCOM - 7 of 9</vt:lpstr>
      <vt:lpstr>Instagram Posts Table | GAMESCOM - 8 of 9</vt:lpstr>
      <vt:lpstr>Instagram Posts Table | GAMESCOM - 9 of 9</vt:lpstr>
      <vt:lpstr>Instagram Stories Table | GAMESCOM - 1 of 26</vt:lpstr>
      <vt:lpstr>Instagram Stories Table | GAMESCOM - 2 of 26</vt:lpstr>
      <vt:lpstr>Instagram Stories Table | GAMESCOM - 3 of 26</vt:lpstr>
      <vt:lpstr>Instagram Stories Table | GAMESCOM - 4 of 26</vt:lpstr>
      <vt:lpstr>Instagram Stories Table | GAMESCOM - 5 of 26</vt:lpstr>
      <vt:lpstr>Instagram Stories Table | GAMESCOM - 6 of 26</vt:lpstr>
      <vt:lpstr>Instagram Stories Table | GAMESCOM - 7 of 26</vt:lpstr>
      <vt:lpstr>Instagram Stories Table | GAMESCOM - 8 of 26</vt:lpstr>
      <vt:lpstr>Instagram Stories Table | GAMESCOM - 9 of 26</vt:lpstr>
      <vt:lpstr>Instagram Stories Table | GAMESCOM - 10 of 26</vt:lpstr>
      <vt:lpstr>Instagram Stories Table | GAMESCOM - 11 of 26</vt:lpstr>
      <vt:lpstr>Instagram Stories Table | GAMESCOM - 12 of 26</vt:lpstr>
      <vt:lpstr>Instagram Stories Table | GAMESCOM - 13 of 26</vt:lpstr>
      <vt:lpstr>Instagram Stories Table | GAMESCOM - 14 of 26</vt:lpstr>
      <vt:lpstr>Instagram Stories Table | GAMESCOM - 15 of 26</vt:lpstr>
      <vt:lpstr>Instagram Stories Table | GAMESCOM - 16 of 26</vt:lpstr>
      <vt:lpstr>Instagram Stories Table | GAMESCOM - 17 of 26</vt:lpstr>
      <vt:lpstr>Instagram Stories Table | GAMESCOM - 18 of 26</vt:lpstr>
      <vt:lpstr>Instagram Stories Table | GAMESCOM - 19 of 26</vt:lpstr>
      <vt:lpstr>Instagram Stories Table | GAMESCOM - 20 of 26</vt:lpstr>
      <vt:lpstr>Instagram Stories Table | GAMESCOM - 21 of 26</vt:lpstr>
      <vt:lpstr>Instagram Stories Table | GAMESCOM - 22 of 26</vt:lpstr>
      <vt:lpstr>Instagram Stories Table | GAMESCOM - 23 of 26</vt:lpstr>
      <vt:lpstr>Instagram Stories Table | GAMESCOM - 24 of 26</vt:lpstr>
      <vt:lpstr>Instagram Stories Table | GAMESCOM - 25 of 26</vt:lpstr>
      <vt:lpstr>Instagram Stories Table | GAMESCOM - 26 of 26</vt:lpstr>
      <vt:lpstr>Tiktok Videos Table Overview | GAMESCOM - 1 of 8</vt:lpstr>
      <vt:lpstr>Tiktok Videos Table Overview | GAMESCOM - 2 of 8</vt:lpstr>
      <vt:lpstr>Tiktok Videos Table Overview | GAMESCOM - 3 of 8</vt:lpstr>
      <vt:lpstr>Tiktok Videos Table Overview | GAMESCOM - 4 of 8</vt:lpstr>
      <vt:lpstr>Tiktok Videos Table Overview | GAMESCOM - 5 of 8</vt:lpstr>
      <vt:lpstr>Tiktok Videos Table Overview | GAMESCOM - 6 of 8</vt:lpstr>
      <vt:lpstr>Tiktok Videos Table Overview | GAMESCOM - 7 of 8</vt:lpstr>
      <vt:lpstr>Tiktok Videos Table Overview | GAMESCOM - 8 of 8</vt:lpstr>
      <vt:lpstr>Twitter Own and Retweeted Tweets Table | GAMESCOM - 1 of 7</vt:lpstr>
      <vt:lpstr>Twitter Own and Retweeted Tweets Table | GAMESCOM - 2 of 7</vt:lpstr>
      <vt:lpstr>Twitter Own and Retweeted Tweets Table | GAMESCOM - 3 of 7</vt:lpstr>
      <vt:lpstr>Twitter Own and Retweeted Tweets Table | GAMESCOM - 4 of 7</vt:lpstr>
      <vt:lpstr>Twitter Own and Retweeted Tweets Table | GAMESCOM - 5 of 7</vt:lpstr>
      <vt:lpstr>Twitter Own and Retweeted Tweets Table | GAMESCOM - 6 of 7</vt:lpstr>
      <vt:lpstr>Twitter Own and Retweeted Tweets Table | GAMESCOM - 7 of 7</vt:lpstr>
      <vt:lpstr>LinkedIn Posts Table | GAMESCOM</vt:lpstr>
      <vt:lpstr>Facebook Published Posts Table | GAMESCOM</vt:lpstr>
      <vt:lpstr>Threads Own Posts Table | GAMESCOM</vt:lpstr>
      <vt:lpstr>Instagram Followers Total | GAMESCOM</vt:lpstr>
      <vt:lpstr>Tiktok Total Followers | GAMESCOM</vt:lpstr>
      <vt:lpstr>Twitter Followers Total | GAMESCOM</vt:lpstr>
      <vt:lpstr>LinkedIn Followers Total | GAMESCOM</vt:lpstr>
      <vt:lpstr>Facebook Fans or Followers Total | GAMESCOM</vt:lpstr>
      <vt:lpstr>Youtube Subscribers | GAMESCOM</vt:lpstr>
      <vt:lpstr>Threads Followers Total | GAMESCOM</vt:lpstr>
      <vt:lpstr>Threads Comments and Replies Table | GAMESCOM - 1 of 7</vt:lpstr>
      <vt:lpstr>Threads Comments and Replies Table | GAMESCOM - 2 of 7</vt:lpstr>
      <vt:lpstr>Threads Comments and Replies Table | GAMESCOM - 3 of 7</vt:lpstr>
      <vt:lpstr>Threads Comments and Replies Table | GAMESCOM - 4 of 7</vt:lpstr>
      <vt:lpstr>Threads Comments and Replies Table | GAMESCOM - 5 of 7</vt:lpstr>
      <vt:lpstr>Threads Comments and Replies Table | GAMESCOM - 6 of 7</vt:lpstr>
      <vt:lpstr>Threads Comments and Replies Table | GAMESCOM - 7 of 7</vt:lpstr>
      <vt:lpstr>Instagram Comments and Replies Table | GAMESCOM - 1 of 12</vt:lpstr>
      <vt:lpstr>Instagram Comments and Replies Table | GAMESCOM - 2 of 12</vt:lpstr>
      <vt:lpstr>Instagram Comments and Replies Table | GAMESCOM - 3 of 12</vt:lpstr>
      <vt:lpstr>Instagram Comments and Replies Table | GAMESCOM - 4 of 12</vt:lpstr>
      <vt:lpstr>Instagram Comments and Replies Table | GAMESCOM - 5 of 12</vt:lpstr>
      <vt:lpstr>Instagram Comments and Replies Table | GAMESCOM - 6 of 12</vt:lpstr>
      <vt:lpstr>Instagram Comments and Replies Table | GAMESCOM - 7 of 12</vt:lpstr>
      <vt:lpstr>Instagram Comments and Replies Table | GAMESCOM - 8 of 12</vt:lpstr>
      <vt:lpstr>Instagram Comments and Replies Table | GAMESCOM - 9 of 12</vt:lpstr>
      <vt:lpstr>Instagram Comments and Replies Table | GAMESCOM - 10 of 12</vt:lpstr>
      <vt:lpstr>Instagram Comments and Replies Table | GAMESCOM - 11 of 12</vt:lpstr>
      <vt:lpstr>Instagram Comments and Replies Table | GAMESCOM - 12 of 12</vt:lpstr>
      <vt:lpstr>Instagram All Posts Table | GAMESCOM - 1 of 16</vt:lpstr>
      <vt:lpstr>Instagram All Posts Table | GAMESCOM - 2 of 16</vt:lpstr>
      <vt:lpstr>Instagram All Posts Table | GAMESCOM - 3 of 16</vt:lpstr>
      <vt:lpstr>Instagram All Posts Table | GAMESCOM - 4 of 16</vt:lpstr>
      <vt:lpstr>Instagram All Posts Table | GAMESCOM - 5 of 16</vt:lpstr>
      <vt:lpstr>Instagram All Posts Table | GAMESCOM - 6 of 16</vt:lpstr>
      <vt:lpstr>Instagram All Posts Table | GAMESCOM - 7 of 16</vt:lpstr>
      <vt:lpstr>Instagram All Posts Table | GAMESCOM - 8 of 16</vt:lpstr>
      <vt:lpstr>Instagram All Posts Table | GAMESCOM - 9 of 16</vt:lpstr>
      <vt:lpstr>Instagram All Posts Table | GAMESCOM - 10 of 16</vt:lpstr>
      <vt:lpstr>Instagram All Posts Table | GAMESCOM - 11 of 16</vt:lpstr>
      <vt:lpstr>Instagram All Posts Table | GAMESCOM - 12 of 16</vt:lpstr>
      <vt:lpstr>Instagram All Posts Table | GAMESCOM - 13 of 16</vt:lpstr>
      <vt:lpstr>Instagram All Posts Table | GAMESCOM - 14 of 16</vt:lpstr>
      <vt:lpstr>Instagram All Posts Table | GAMESCOM - 15 of 16</vt:lpstr>
      <vt:lpstr>Instagram All Posts Table | GAMESCOM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gamescom PRIVATE DATA</dc:title>
  <dc:creator>Frederik Born</dc:creator>
  <cp:lastModifiedBy>Frederik Born</cp:lastModifiedBy>
  <cp:revision>1</cp:revision>
  <dcterms:created xsi:type="dcterms:W3CDTF">2026-10-01T09:05:07Z</dcterms:created>
  <dcterms:modified xsi:type="dcterms:W3CDTF">2026-10-01T09:13:17Z</dcterms:modified>
</cp:coreProperties>
</file>