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8" r:id="rId41"/>
    <p:sldId id="299" r:id="rId42"/>
    <p:sldId id="300" r:id="rId43"/>
    <p:sldId id="301" r:id="rId44"/>
    <p:sldId id="302" r:id="rId45"/>
    <p:sldId id="303" r:id="rId46"/>
    <p:sldId id="304" r:id="rId47"/>
    <p:sldId id="305" r:id="rId48"/>
    <p:sldId id="306" r:id="rId49"/>
    <p:sldId id="307" r:id="rId50"/>
    <p:sldId id="308" r:id="rId51"/>
    <p:sldId id="309" r:id="rId52"/>
    <p:sldId id="310" r:id="rId53"/>
    <p:sldId id="311" r:id="rId54"/>
    <p:sldId id="313" r:id="rId55"/>
    <p:sldId id="314" r:id="rId56"/>
    <p:sldId id="315" r:id="rId57"/>
    <p:sldId id="316" r:id="rId58"/>
    <p:sldId id="317" r:id="rId59"/>
    <p:sldId id="318" r:id="rId60"/>
    <p:sldId id="319" r:id="rId61"/>
    <p:sldId id="320" r:id="rId62"/>
    <p:sldId id="322" r:id="rId63"/>
    <p:sldId id="323" r:id="rId64"/>
    <p:sldId id="324" r:id="rId65"/>
    <p:sldId id="325" r:id="rId66"/>
    <p:sldId id="326" r:id="rId67"/>
    <p:sldId id="327" r:id="rId68"/>
  </p:sldIdLst>
  <p:sldSz cx="9144000" cy="6858000" type="screen4x3"/>
  <p:notesSz cx="6858000" cy="9144000"/>
  <p:embeddedFontLst>
    <p:embeddedFont>
      <p:font typeface="Calibri" panose="020F0502020204030204" pitchFamily="34" charset="0"/>
      <p:regular r:id="rId69"/>
      <p:bold r:id="rId70"/>
      <p:italic r:id="rId71"/>
      <p:boldItalic r:id="rId7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font" Target="fonts/font1.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4.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2.fntdata"/><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gamescom</c:v>
                </c:pt>
              </c:strCache>
            </c:strRef>
          </c:tx>
          <c:spPr>
            <a:ln w="28575" cap="rnd">
              <a:solidFill>
                <a:schemeClr val="accent1"/>
              </a:solidFill>
              <a:round/>
            </a:ln>
            <a:effectLst/>
          </c:spPr>
          <c:marker>
            <c:symbol val="none"/>
          </c:marker>
          <c:cat>
            <c:numRef>
              <c:f>Sheet1!$A$2:$A$32</c:f>
              <c:numCache>
                <c:formatCode>m/d/yyyy</c:formatCode>
                <c:ptCount val="31"/>
                <c:pt idx="0">
                  <c:v>46023</c:v>
                </c:pt>
                <c:pt idx="1">
                  <c:v>46024</c:v>
                </c:pt>
                <c:pt idx="2">
                  <c:v>46025</c:v>
                </c:pt>
                <c:pt idx="3">
                  <c:v>46026</c:v>
                </c:pt>
                <c:pt idx="4">
                  <c:v>46027</c:v>
                </c:pt>
                <c:pt idx="5">
                  <c:v>46028</c:v>
                </c:pt>
                <c:pt idx="6">
                  <c:v>46029</c:v>
                </c:pt>
                <c:pt idx="7">
                  <c:v>46030</c:v>
                </c:pt>
                <c:pt idx="8">
                  <c:v>46031</c:v>
                </c:pt>
                <c:pt idx="9">
                  <c:v>46032</c:v>
                </c:pt>
                <c:pt idx="10">
                  <c:v>46033</c:v>
                </c:pt>
                <c:pt idx="11">
                  <c:v>46034</c:v>
                </c:pt>
                <c:pt idx="12">
                  <c:v>46035</c:v>
                </c:pt>
                <c:pt idx="13">
                  <c:v>46036</c:v>
                </c:pt>
                <c:pt idx="14">
                  <c:v>46037</c:v>
                </c:pt>
                <c:pt idx="15">
                  <c:v>46038</c:v>
                </c:pt>
                <c:pt idx="16">
                  <c:v>46039</c:v>
                </c:pt>
                <c:pt idx="17">
                  <c:v>46040</c:v>
                </c:pt>
                <c:pt idx="18">
                  <c:v>46041</c:v>
                </c:pt>
                <c:pt idx="19">
                  <c:v>46042</c:v>
                </c:pt>
                <c:pt idx="20">
                  <c:v>46043</c:v>
                </c:pt>
                <c:pt idx="21">
                  <c:v>46044</c:v>
                </c:pt>
                <c:pt idx="22">
                  <c:v>46045</c:v>
                </c:pt>
                <c:pt idx="23">
                  <c:v>46046</c:v>
                </c:pt>
                <c:pt idx="24">
                  <c:v>46047</c:v>
                </c:pt>
                <c:pt idx="25">
                  <c:v>46048</c:v>
                </c:pt>
                <c:pt idx="26">
                  <c:v>46049</c:v>
                </c:pt>
                <c:pt idx="27">
                  <c:v>46050</c:v>
                </c:pt>
                <c:pt idx="28">
                  <c:v>46051</c:v>
                </c:pt>
                <c:pt idx="29">
                  <c:v>46052</c:v>
                </c:pt>
                <c:pt idx="30">
                  <c:v>46053</c:v>
                </c:pt>
              </c:numCache>
            </c:numRef>
          </c:cat>
          <c:val>
            <c:numRef>
              <c:f>Sheet1!$B$2:$B$32</c:f>
              <c:numCache>
                <c:formatCode>General</c:formatCode>
                <c:ptCount val="31"/>
                <c:pt idx="0">
                  <c:v>235234</c:v>
                </c:pt>
                <c:pt idx="1">
                  <c:v>235211</c:v>
                </c:pt>
                <c:pt idx="2">
                  <c:v>235206</c:v>
                </c:pt>
                <c:pt idx="3">
                  <c:v>235197</c:v>
                </c:pt>
                <c:pt idx="4">
                  <c:v>235186</c:v>
                </c:pt>
                <c:pt idx="5">
                  <c:v>235188</c:v>
                </c:pt>
                <c:pt idx="6">
                  <c:v>235189</c:v>
                </c:pt>
                <c:pt idx="7">
                  <c:v>235154</c:v>
                </c:pt>
                <c:pt idx="8">
                  <c:v>235146</c:v>
                </c:pt>
                <c:pt idx="9">
                  <c:v>235153</c:v>
                </c:pt>
                <c:pt idx="10">
                  <c:v>235154</c:v>
                </c:pt>
                <c:pt idx="11">
                  <c:v>235154</c:v>
                </c:pt>
                <c:pt idx="12">
                  <c:v>235136</c:v>
                </c:pt>
                <c:pt idx="13">
                  <c:v>235124</c:v>
                </c:pt>
                <c:pt idx="14">
                  <c:v>235094</c:v>
                </c:pt>
                <c:pt idx="15">
                  <c:v>235078</c:v>
                </c:pt>
                <c:pt idx="16">
                  <c:v>235069</c:v>
                </c:pt>
                <c:pt idx="17">
                  <c:v>235055</c:v>
                </c:pt>
                <c:pt idx="18">
                  <c:v>235047</c:v>
                </c:pt>
                <c:pt idx="19">
                  <c:v>235061</c:v>
                </c:pt>
                <c:pt idx="20">
                  <c:v>235039</c:v>
                </c:pt>
                <c:pt idx="21">
                  <c:v>235034</c:v>
                </c:pt>
                <c:pt idx="22">
                  <c:v>235016</c:v>
                </c:pt>
                <c:pt idx="23">
                  <c:v>235021</c:v>
                </c:pt>
                <c:pt idx="24">
                  <c:v>235009</c:v>
                </c:pt>
                <c:pt idx="25">
                  <c:v>234969</c:v>
                </c:pt>
                <c:pt idx="26">
                  <c:v>234953</c:v>
                </c:pt>
                <c:pt idx="27">
                  <c:v>234923</c:v>
                </c:pt>
                <c:pt idx="28">
                  <c:v>234912</c:v>
                </c:pt>
                <c:pt idx="29">
                  <c:v>234905</c:v>
                </c:pt>
                <c:pt idx="30">
                  <c:v>234888</c:v>
                </c:pt>
              </c:numCache>
            </c:numRef>
          </c:val>
          <c:smooth val="0"/>
          <c:extLst>
            <c:ext xmlns:c16="http://schemas.microsoft.com/office/drawing/2014/chart" uri="{C3380CC4-5D6E-409C-BE32-E72D297353CC}">
              <c16:uniqueId val="{00000000-56C6-48A2-83FE-D4E4D2215F58}"/>
            </c:ext>
          </c:extLst>
        </c:ser>
        <c:dLbls>
          <c:showLegendKey val="0"/>
          <c:showVal val="0"/>
          <c:showCatName val="0"/>
          <c:showSerName val="0"/>
          <c:showPercent val="0"/>
          <c:showBubbleSize val="0"/>
        </c:dLbls>
        <c:smooth val="0"/>
        <c:axId val="679814016"/>
        <c:axId val="679818936"/>
      </c:lineChart>
      <c:dateAx>
        <c:axId val="679814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9818936"/>
        <c:crosses val="autoZero"/>
        <c:auto val="1"/>
        <c:lblOffset val="100"/>
        <c:baseTimeUnit val="days"/>
      </c:dateAx>
      <c:valAx>
        <c:axId val="679818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9814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@gamescom</c:v>
                </c:pt>
              </c:strCache>
            </c:strRef>
          </c:tx>
          <c:spPr>
            <a:ln w="28575" cap="rnd">
              <a:solidFill>
                <a:schemeClr val="accent1"/>
              </a:solidFill>
              <a:round/>
            </a:ln>
            <a:effectLst/>
          </c:spPr>
          <c:marker>
            <c:symbol val="none"/>
          </c:marker>
          <c:cat>
            <c:numRef>
              <c:f>Sheet1!$A$2:$A$32</c:f>
              <c:numCache>
                <c:formatCode>m/d/yyyy</c:formatCode>
                <c:ptCount val="31"/>
                <c:pt idx="0">
                  <c:v>46023</c:v>
                </c:pt>
                <c:pt idx="1">
                  <c:v>46024</c:v>
                </c:pt>
                <c:pt idx="2">
                  <c:v>46025</c:v>
                </c:pt>
                <c:pt idx="3">
                  <c:v>46026</c:v>
                </c:pt>
                <c:pt idx="4">
                  <c:v>46027</c:v>
                </c:pt>
                <c:pt idx="5">
                  <c:v>46028</c:v>
                </c:pt>
                <c:pt idx="6">
                  <c:v>46029</c:v>
                </c:pt>
                <c:pt idx="7">
                  <c:v>46030</c:v>
                </c:pt>
                <c:pt idx="8">
                  <c:v>46031</c:v>
                </c:pt>
                <c:pt idx="9">
                  <c:v>46032</c:v>
                </c:pt>
                <c:pt idx="10">
                  <c:v>46033</c:v>
                </c:pt>
                <c:pt idx="11">
                  <c:v>46034</c:v>
                </c:pt>
                <c:pt idx="12">
                  <c:v>46035</c:v>
                </c:pt>
                <c:pt idx="13">
                  <c:v>46036</c:v>
                </c:pt>
                <c:pt idx="14">
                  <c:v>46037</c:v>
                </c:pt>
                <c:pt idx="15">
                  <c:v>46038</c:v>
                </c:pt>
                <c:pt idx="16">
                  <c:v>46039</c:v>
                </c:pt>
                <c:pt idx="17">
                  <c:v>46040</c:v>
                </c:pt>
                <c:pt idx="18">
                  <c:v>46041</c:v>
                </c:pt>
                <c:pt idx="19">
                  <c:v>46042</c:v>
                </c:pt>
                <c:pt idx="20">
                  <c:v>46043</c:v>
                </c:pt>
                <c:pt idx="21">
                  <c:v>46044</c:v>
                </c:pt>
                <c:pt idx="22">
                  <c:v>46045</c:v>
                </c:pt>
                <c:pt idx="23">
                  <c:v>46046</c:v>
                </c:pt>
                <c:pt idx="24">
                  <c:v>46047</c:v>
                </c:pt>
                <c:pt idx="25">
                  <c:v>46048</c:v>
                </c:pt>
                <c:pt idx="26">
                  <c:v>46049</c:v>
                </c:pt>
                <c:pt idx="27">
                  <c:v>46050</c:v>
                </c:pt>
                <c:pt idx="28">
                  <c:v>46051</c:v>
                </c:pt>
                <c:pt idx="29">
                  <c:v>46052</c:v>
                </c:pt>
                <c:pt idx="30">
                  <c:v>46053</c:v>
                </c:pt>
              </c:numCache>
            </c:numRef>
          </c:cat>
          <c:val>
            <c:numRef>
              <c:f>Sheet1!$B$2:$B$32</c:f>
              <c:numCache>
                <c:formatCode>General</c:formatCode>
                <c:ptCount val="31"/>
                <c:pt idx="0">
                  <c:v>164763</c:v>
                </c:pt>
                <c:pt idx="1">
                  <c:v>164746</c:v>
                </c:pt>
                <c:pt idx="2">
                  <c:v>164729</c:v>
                </c:pt>
                <c:pt idx="3">
                  <c:v>164714</c:v>
                </c:pt>
                <c:pt idx="4">
                  <c:v>164703</c:v>
                </c:pt>
                <c:pt idx="5">
                  <c:v>164686</c:v>
                </c:pt>
                <c:pt idx="6">
                  <c:v>164683</c:v>
                </c:pt>
                <c:pt idx="7">
                  <c:v>164664</c:v>
                </c:pt>
                <c:pt idx="8">
                  <c:v>164652</c:v>
                </c:pt>
                <c:pt idx="9">
                  <c:v>164639</c:v>
                </c:pt>
                <c:pt idx="10">
                  <c:v>164617</c:v>
                </c:pt>
                <c:pt idx="11">
                  <c:v>164614</c:v>
                </c:pt>
                <c:pt idx="12">
                  <c:v>164598</c:v>
                </c:pt>
                <c:pt idx="13">
                  <c:v>164570</c:v>
                </c:pt>
                <c:pt idx="14">
                  <c:v>164571</c:v>
                </c:pt>
                <c:pt idx="15">
                  <c:v>164557</c:v>
                </c:pt>
                <c:pt idx="16">
                  <c:v>164541</c:v>
                </c:pt>
                <c:pt idx="17">
                  <c:v>164514</c:v>
                </c:pt>
                <c:pt idx="18">
                  <c:v>164502</c:v>
                </c:pt>
                <c:pt idx="19">
                  <c:v>164502</c:v>
                </c:pt>
                <c:pt idx="20">
                  <c:v>164491</c:v>
                </c:pt>
                <c:pt idx="21">
                  <c:v>164482</c:v>
                </c:pt>
                <c:pt idx="22">
                  <c:v>164460</c:v>
                </c:pt>
                <c:pt idx="23">
                  <c:v>164453</c:v>
                </c:pt>
                <c:pt idx="24">
                  <c:v>164444</c:v>
                </c:pt>
                <c:pt idx="25">
                  <c:v>164435</c:v>
                </c:pt>
                <c:pt idx="26">
                  <c:v>164408</c:v>
                </c:pt>
                <c:pt idx="27">
                  <c:v>164408</c:v>
                </c:pt>
                <c:pt idx="28">
                  <c:v>164387</c:v>
                </c:pt>
                <c:pt idx="29">
                  <c:v>164359</c:v>
                </c:pt>
                <c:pt idx="30">
                  <c:v>164354</c:v>
                </c:pt>
              </c:numCache>
            </c:numRef>
          </c:val>
          <c:smooth val="0"/>
          <c:extLst>
            <c:ext xmlns:c16="http://schemas.microsoft.com/office/drawing/2014/chart" uri="{C3380CC4-5D6E-409C-BE32-E72D297353CC}">
              <c16:uniqueId val="{00000000-4DC4-4593-9C2C-0E1CFE876FC4}"/>
            </c:ext>
          </c:extLst>
        </c:ser>
        <c:dLbls>
          <c:showLegendKey val="0"/>
          <c:showVal val="0"/>
          <c:showCatName val="0"/>
          <c:showSerName val="0"/>
          <c:showPercent val="0"/>
          <c:showBubbleSize val="0"/>
        </c:dLbls>
        <c:smooth val="0"/>
        <c:axId val="679850096"/>
        <c:axId val="679849440"/>
      </c:lineChart>
      <c:dateAx>
        <c:axId val="6798500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9849440"/>
        <c:crosses val="autoZero"/>
        <c:auto val="1"/>
        <c:lblOffset val="100"/>
        <c:baseTimeUnit val="days"/>
      </c:dateAx>
      <c:valAx>
        <c:axId val="679849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9850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@gamescom</c:v>
                </c:pt>
              </c:strCache>
            </c:strRef>
          </c:tx>
          <c:spPr>
            <a:ln w="28575" cap="rnd">
              <a:solidFill>
                <a:schemeClr val="accent1"/>
              </a:solidFill>
              <a:round/>
            </a:ln>
            <a:effectLst/>
          </c:spPr>
          <c:marker>
            <c:symbol val="none"/>
          </c:marker>
          <c:cat>
            <c:numRef>
              <c:f>Sheet1!$A$2:$A$32</c:f>
              <c:numCache>
                <c:formatCode>m/d/yyyy</c:formatCode>
                <c:ptCount val="31"/>
                <c:pt idx="0">
                  <c:v>46023</c:v>
                </c:pt>
                <c:pt idx="1">
                  <c:v>46024</c:v>
                </c:pt>
                <c:pt idx="2">
                  <c:v>46025</c:v>
                </c:pt>
                <c:pt idx="3">
                  <c:v>46026</c:v>
                </c:pt>
                <c:pt idx="4">
                  <c:v>46027</c:v>
                </c:pt>
                <c:pt idx="5">
                  <c:v>46028</c:v>
                </c:pt>
                <c:pt idx="6">
                  <c:v>46029</c:v>
                </c:pt>
                <c:pt idx="7">
                  <c:v>46030</c:v>
                </c:pt>
                <c:pt idx="8">
                  <c:v>46031</c:v>
                </c:pt>
                <c:pt idx="9">
                  <c:v>46032</c:v>
                </c:pt>
                <c:pt idx="10">
                  <c:v>46033</c:v>
                </c:pt>
                <c:pt idx="11">
                  <c:v>46034</c:v>
                </c:pt>
                <c:pt idx="12">
                  <c:v>46035</c:v>
                </c:pt>
                <c:pt idx="13">
                  <c:v>46036</c:v>
                </c:pt>
                <c:pt idx="14">
                  <c:v>46037</c:v>
                </c:pt>
                <c:pt idx="15">
                  <c:v>46038</c:v>
                </c:pt>
                <c:pt idx="16">
                  <c:v>46039</c:v>
                </c:pt>
                <c:pt idx="17">
                  <c:v>46040</c:v>
                </c:pt>
                <c:pt idx="18">
                  <c:v>46041</c:v>
                </c:pt>
                <c:pt idx="19">
                  <c:v>46042</c:v>
                </c:pt>
                <c:pt idx="20">
                  <c:v>46043</c:v>
                </c:pt>
                <c:pt idx="21">
                  <c:v>46044</c:v>
                </c:pt>
                <c:pt idx="22">
                  <c:v>46045</c:v>
                </c:pt>
                <c:pt idx="23">
                  <c:v>46046</c:v>
                </c:pt>
                <c:pt idx="24">
                  <c:v>46047</c:v>
                </c:pt>
                <c:pt idx="25">
                  <c:v>46048</c:v>
                </c:pt>
                <c:pt idx="26">
                  <c:v>46049</c:v>
                </c:pt>
                <c:pt idx="27">
                  <c:v>46050</c:v>
                </c:pt>
                <c:pt idx="28">
                  <c:v>46051</c:v>
                </c:pt>
                <c:pt idx="29">
                  <c:v>46052</c:v>
                </c:pt>
                <c:pt idx="30">
                  <c:v>46053</c:v>
                </c:pt>
              </c:numCache>
            </c:numRef>
          </c:cat>
          <c:val>
            <c:numRef>
              <c:f>Sheet1!$B$2:$B$32</c:f>
              <c:numCache>
                <c:formatCode>General</c:formatCode>
                <c:ptCount val="31"/>
                <c:pt idx="0">
                  <c:v>300905</c:v>
                </c:pt>
                <c:pt idx="1">
                  <c:v>300871</c:v>
                </c:pt>
                <c:pt idx="2">
                  <c:v>300858</c:v>
                </c:pt>
                <c:pt idx="3">
                  <c:v>300835</c:v>
                </c:pt>
                <c:pt idx="4">
                  <c:v>300806</c:v>
                </c:pt>
                <c:pt idx="5">
                  <c:v>300788</c:v>
                </c:pt>
                <c:pt idx="6">
                  <c:v>300769</c:v>
                </c:pt>
                <c:pt idx="7">
                  <c:v>300752</c:v>
                </c:pt>
                <c:pt idx="8">
                  <c:v>300683</c:v>
                </c:pt>
                <c:pt idx="9">
                  <c:v>300662</c:v>
                </c:pt>
                <c:pt idx="10">
                  <c:v>300618</c:v>
                </c:pt>
                <c:pt idx="11">
                  <c:v>300585</c:v>
                </c:pt>
                <c:pt idx="12">
                  <c:v>300512</c:v>
                </c:pt>
                <c:pt idx="13">
                  <c:v>300457</c:v>
                </c:pt>
                <c:pt idx="14">
                  <c:v>300409</c:v>
                </c:pt>
                <c:pt idx="15">
                  <c:v>300393</c:v>
                </c:pt>
                <c:pt idx="16">
                  <c:v>300350</c:v>
                </c:pt>
                <c:pt idx="17">
                  <c:v>300342</c:v>
                </c:pt>
                <c:pt idx="18">
                  <c:v>300340</c:v>
                </c:pt>
                <c:pt idx="19">
                  <c:v>300300</c:v>
                </c:pt>
                <c:pt idx="20">
                  <c:v>300281</c:v>
                </c:pt>
                <c:pt idx="21">
                  <c:v>300246</c:v>
                </c:pt>
                <c:pt idx="22">
                  <c:v>300245</c:v>
                </c:pt>
                <c:pt idx="23">
                  <c:v>300213</c:v>
                </c:pt>
                <c:pt idx="24">
                  <c:v>300196</c:v>
                </c:pt>
                <c:pt idx="25">
                  <c:v>300175</c:v>
                </c:pt>
                <c:pt idx="26">
                  <c:v>300155</c:v>
                </c:pt>
                <c:pt idx="27">
                  <c:v>300138</c:v>
                </c:pt>
                <c:pt idx="28">
                  <c:v>300111</c:v>
                </c:pt>
                <c:pt idx="29">
                  <c:v>300084</c:v>
                </c:pt>
                <c:pt idx="30">
                  <c:v>300086</c:v>
                </c:pt>
              </c:numCache>
            </c:numRef>
          </c:val>
          <c:smooth val="0"/>
          <c:extLst>
            <c:ext xmlns:c16="http://schemas.microsoft.com/office/drawing/2014/chart" uri="{C3380CC4-5D6E-409C-BE32-E72D297353CC}">
              <c16:uniqueId val="{00000000-6F50-4F18-BF85-2B67F5E4C015}"/>
            </c:ext>
          </c:extLst>
        </c:ser>
        <c:dLbls>
          <c:showLegendKey val="0"/>
          <c:showVal val="0"/>
          <c:showCatName val="0"/>
          <c:showSerName val="0"/>
          <c:showPercent val="0"/>
          <c:showBubbleSize val="0"/>
        </c:dLbls>
        <c:smooth val="0"/>
        <c:axId val="679855016"/>
        <c:axId val="679855672"/>
      </c:lineChart>
      <c:dateAx>
        <c:axId val="679855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9855672"/>
        <c:crosses val="autoZero"/>
        <c:auto val="1"/>
        <c:lblOffset val="100"/>
        <c:baseTimeUnit val="days"/>
      </c:dateAx>
      <c:valAx>
        <c:axId val="679855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9855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gamescom</c:v>
                </c:pt>
              </c:strCache>
            </c:strRef>
          </c:tx>
          <c:spPr>
            <a:ln w="28575" cap="rnd">
              <a:solidFill>
                <a:schemeClr val="accent1"/>
              </a:solidFill>
              <a:round/>
            </a:ln>
            <a:effectLst/>
          </c:spPr>
          <c:marker>
            <c:symbol val="none"/>
          </c:marker>
          <c:cat>
            <c:numRef>
              <c:f>Sheet1!$A$2:$A$32</c:f>
              <c:numCache>
                <c:formatCode>m/d/yyyy</c:formatCode>
                <c:ptCount val="31"/>
                <c:pt idx="0">
                  <c:v>46023</c:v>
                </c:pt>
                <c:pt idx="1">
                  <c:v>46024</c:v>
                </c:pt>
                <c:pt idx="2">
                  <c:v>46025</c:v>
                </c:pt>
                <c:pt idx="3">
                  <c:v>46026</c:v>
                </c:pt>
                <c:pt idx="4">
                  <c:v>46027</c:v>
                </c:pt>
                <c:pt idx="5">
                  <c:v>46028</c:v>
                </c:pt>
                <c:pt idx="6">
                  <c:v>46029</c:v>
                </c:pt>
                <c:pt idx="7">
                  <c:v>46030</c:v>
                </c:pt>
                <c:pt idx="8">
                  <c:v>46031</c:v>
                </c:pt>
                <c:pt idx="9">
                  <c:v>46032</c:v>
                </c:pt>
                <c:pt idx="10">
                  <c:v>46033</c:v>
                </c:pt>
                <c:pt idx="11">
                  <c:v>46034</c:v>
                </c:pt>
                <c:pt idx="12">
                  <c:v>46035</c:v>
                </c:pt>
                <c:pt idx="13">
                  <c:v>46036</c:v>
                </c:pt>
                <c:pt idx="14">
                  <c:v>46037</c:v>
                </c:pt>
                <c:pt idx="15">
                  <c:v>46038</c:v>
                </c:pt>
                <c:pt idx="16">
                  <c:v>46039</c:v>
                </c:pt>
                <c:pt idx="17">
                  <c:v>46040</c:v>
                </c:pt>
                <c:pt idx="18">
                  <c:v>46041</c:v>
                </c:pt>
                <c:pt idx="19">
                  <c:v>46042</c:v>
                </c:pt>
                <c:pt idx="20">
                  <c:v>46043</c:v>
                </c:pt>
                <c:pt idx="21">
                  <c:v>46044</c:v>
                </c:pt>
                <c:pt idx="22">
                  <c:v>46045</c:v>
                </c:pt>
                <c:pt idx="23">
                  <c:v>46046</c:v>
                </c:pt>
                <c:pt idx="24">
                  <c:v>46047</c:v>
                </c:pt>
                <c:pt idx="25">
                  <c:v>46048</c:v>
                </c:pt>
                <c:pt idx="26">
                  <c:v>46049</c:v>
                </c:pt>
                <c:pt idx="27">
                  <c:v>46050</c:v>
                </c:pt>
                <c:pt idx="28">
                  <c:v>46051</c:v>
                </c:pt>
                <c:pt idx="29">
                  <c:v>46052</c:v>
                </c:pt>
                <c:pt idx="30">
                  <c:v>46053</c:v>
                </c:pt>
              </c:numCache>
            </c:numRef>
          </c:cat>
          <c:val>
            <c:numRef>
              <c:f>Sheet1!$B$2:$B$32</c:f>
              <c:numCache>
                <c:formatCode>General</c:formatCode>
                <c:ptCount val="31"/>
                <c:pt idx="0">
                  <c:v>24708</c:v>
                </c:pt>
                <c:pt idx="1">
                  <c:v>24709</c:v>
                </c:pt>
                <c:pt idx="2">
                  <c:v>24710</c:v>
                </c:pt>
                <c:pt idx="3">
                  <c:v>24713</c:v>
                </c:pt>
                <c:pt idx="4">
                  <c:v>24721</c:v>
                </c:pt>
                <c:pt idx="5">
                  <c:v>24724</c:v>
                </c:pt>
                <c:pt idx="6">
                  <c:v>24723</c:v>
                </c:pt>
                <c:pt idx="7">
                  <c:v>24727</c:v>
                </c:pt>
                <c:pt idx="8">
                  <c:v>24726</c:v>
                </c:pt>
                <c:pt idx="9">
                  <c:v>24727</c:v>
                </c:pt>
                <c:pt idx="11">
                  <c:v>24730</c:v>
                </c:pt>
                <c:pt idx="12">
                  <c:v>24741</c:v>
                </c:pt>
                <c:pt idx="13">
                  <c:v>24744</c:v>
                </c:pt>
                <c:pt idx="14">
                  <c:v>24755</c:v>
                </c:pt>
                <c:pt idx="15">
                  <c:v>24759</c:v>
                </c:pt>
                <c:pt idx="16">
                  <c:v>24763</c:v>
                </c:pt>
                <c:pt idx="17">
                  <c:v>24769</c:v>
                </c:pt>
                <c:pt idx="18">
                  <c:v>24768</c:v>
                </c:pt>
                <c:pt idx="19">
                  <c:v>24773</c:v>
                </c:pt>
                <c:pt idx="20">
                  <c:v>24778</c:v>
                </c:pt>
                <c:pt idx="21">
                  <c:v>24788</c:v>
                </c:pt>
                <c:pt idx="22">
                  <c:v>24791</c:v>
                </c:pt>
                <c:pt idx="23">
                  <c:v>24793</c:v>
                </c:pt>
                <c:pt idx="24">
                  <c:v>24795</c:v>
                </c:pt>
                <c:pt idx="25">
                  <c:v>24798</c:v>
                </c:pt>
                <c:pt idx="26">
                  <c:v>24801</c:v>
                </c:pt>
                <c:pt idx="27">
                  <c:v>24806</c:v>
                </c:pt>
                <c:pt idx="28">
                  <c:v>24811</c:v>
                </c:pt>
                <c:pt idx="29">
                  <c:v>24813</c:v>
                </c:pt>
                <c:pt idx="30">
                  <c:v>24816</c:v>
                </c:pt>
              </c:numCache>
            </c:numRef>
          </c:val>
          <c:smooth val="0"/>
          <c:extLst>
            <c:ext xmlns:c16="http://schemas.microsoft.com/office/drawing/2014/chart" uri="{C3380CC4-5D6E-409C-BE32-E72D297353CC}">
              <c16:uniqueId val="{00000000-675C-49BF-9004-B22AC25800FB}"/>
            </c:ext>
          </c:extLst>
        </c:ser>
        <c:dLbls>
          <c:showLegendKey val="0"/>
          <c:showVal val="0"/>
          <c:showCatName val="0"/>
          <c:showSerName val="0"/>
          <c:showPercent val="0"/>
          <c:showBubbleSize val="0"/>
        </c:dLbls>
        <c:smooth val="0"/>
        <c:axId val="679853376"/>
        <c:axId val="679853048"/>
      </c:lineChart>
      <c:dateAx>
        <c:axId val="6798533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9853048"/>
        <c:crosses val="autoZero"/>
        <c:auto val="1"/>
        <c:lblOffset val="100"/>
        <c:baseTimeUnit val="days"/>
      </c:dateAx>
      <c:valAx>
        <c:axId val="679853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9853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gamescom</c:v>
                </c:pt>
              </c:strCache>
            </c:strRef>
          </c:tx>
          <c:spPr>
            <a:ln w="28575" cap="rnd">
              <a:solidFill>
                <a:schemeClr val="accent1"/>
              </a:solidFill>
              <a:round/>
            </a:ln>
            <a:effectLst/>
          </c:spPr>
          <c:marker>
            <c:symbol val="none"/>
          </c:marker>
          <c:cat>
            <c:numRef>
              <c:f>Sheet1!$A$2:$A$32</c:f>
              <c:numCache>
                <c:formatCode>m/d/yyyy</c:formatCode>
                <c:ptCount val="31"/>
                <c:pt idx="0">
                  <c:v>46023</c:v>
                </c:pt>
                <c:pt idx="1">
                  <c:v>46024</c:v>
                </c:pt>
                <c:pt idx="2">
                  <c:v>46025</c:v>
                </c:pt>
                <c:pt idx="3">
                  <c:v>46026</c:v>
                </c:pt>
                <c:pt idx="4">
                  <c:v>46027</c:v>
                </c:pt>
                <c:pt idx="5">
                  <c:v>46028</c:v>
                </c:pt>
                <c:pt idx="6">
                  <c:v>46029</c:v>
                </c:pt>
                <c:pt idx="7">
                  <c:v>46030</c:v>
                </c:pt>
                <c:pt idx="8">
                  <c:v>46031</c:v>
                </c:pt>
                <c:pt idx="9">
                  <c:v>46032</c:v>
                </c:pt>
                <c:pt idx="10">
                  <c:v>46033</c:v>
                </c:pt>
                <c:pt idx="11">
                  <c:v>46034</c:v>
                </c:pt>
                <c:pt idx="12">
                  <c:v>46035</c:v>
                </c:pt>
                <c:pt idx="13">
                  <c:v>46036</c:v>
                </c:pt>
                <c:pt idx="14">
                  <c:v>46037</c:v>
                </c:pt>
                <c:pt idx="15">
                  <c:v>46038</c:v>
                </c:pt>
                <c:pt idx="16">
                  <c:v>46039</c:v>
                </c:pt>
                <c:pt idx="17">
                  <c:v>46040</c:v>
                </c:pt>
                <c:pt idx="18">
                  <c:v>46041</c:v>
                </c:pt>
                <c:pt idx="19">
                  <c:v>46042</c:v>
                </c:pt>
                <c:pt idx="20">
                  <c:v>46043</c:v>
                </c:pt>
                <c:pt idx="21">
                  <c:v>46044</c:v>
                </c:pt>
                <c:pt idx="22">
                  <c:v>46045</c:v>
                </c:pt>
                <c:pt idx="23">
                  <c:v>46046</c:v>
                </c:pt>
                <c:pt idx="24">
                  <c:v>46047</c:v>
                </c:pt>
                <c:pt idx="25">
                  <c:v>46048</c:v>
                </c:pt>
                <c:pt idx="26">
                  <c:v>46049</c:v>
                </c:pt>
                <c:pt idx="27">
                  <c:v>46050</c:v>
                </c:pt>
                <c:pt idx="28">
                  <c:v>46051</c:v>
                </c:pt>
                <c:pt idx="29">
                  <c:v>46052</c:v>
                </c:pt>
                <c:pt idx="30">
                  <c:v>46053</c:v>
                </c:pt>
              </c:numCache>
            </c:numRef>
          </c:cat>
          <c:val>
            <c:numRef>
              <c:f>Sheet1!$B$2:$B$32</c:f>
              <c:numCache>
                <c:formatCode>General</c:formatCode>
                <c:ptCount val="31"/>
                <c:pt idx="0">
                  <c:v>449929</c:v>
                </c:pt>
                <c:pt idx="1">
                  <c:v>449899</c:v>
                </c:pt>
                <c:pt idx="2">
                  <c:v>449883</c:v>
                </c:pt>
                <c:pt idx="3">
                  <c:v>449856</c:v>
                </c:pt>
                <c:pt idx="4">
                  <c:v>449820</c:v>
                </c:pt>
                <c:pt idx="5">
                  <c:v>449798</c:v>
                </c:pt>
                <c:pt idx="6">
                  <c:v>449774</c:v>
                </c:pt>
                <c:pt idx="7">
                  <c:v>449740</c:v>
                </c:pt>
                <c:pt idx="8">
                  <c:v>449718</c:v>
                </c:pt>
                <c:pt idx="9">
                  <c:v>449691</c:v>
                </c:pt>
                <c:pt idx="10">
                  <c:v>449671</c:v>
                </c:pt>
                <c:pt idx="11">
                  <c:v>449652</c:v>
                </c:pt>
                <c:pt idx="12">
                  <c:v>449623</c:v>
                </c:pt>
                <c:pt idx="13">
                  <c:v>449596</c:v>
                </c:pt>
                <c:pt idx="14">
                  <c:v>449565</c:v>
                </c:pt>
                <c:pt idx="15">
                  <c:v>449535</c:v>
                </c:pt>
                <c:pt idx="16">
                  <c:v>449506</c:v>
                </c:pt>
                <c:pt idx="17">
                  <c:v>449488</c:v>
                </c:pt>
                <c:pt idx="18">
                  <c:v>449468</c:v>
                </c:pt>
                <c:pt idx="19">
                  <c:v>449451</c:v>
                </c:pt>
                <c:pt idx="20">
                  <c:v>449425</c:v>
                </c:pt>
                <c:pt idx="21">
                  <c:v>449389</c:v>
                </c:pt>
                <c:pt idx="22">
                  <c:v>449349</c:v>
                </c:pt>
                <c:pt idx="23">
                  <c:v>449322</c:v>
                </c:pt>
                <c:pt idx="24">
                  <c:v>449294</c:v>
                </c:pt>
                <c:pt idx="25">
                  <c:v>449266</c:v>
                </c:pt>
                <c:pt idx="26">
                  <c:v>449244</c:v>
                </c:pt>
                <c:pt idx="27">
                  <c:v>449215</c:v>
                </c:pt>
                <c:pt idx="28">
                  <c:v>449188</c:v>
                </c:pt>
                <c:pt idx="29">
                  <c:v>449164</c:v>
                </c:pt>
                <c:pt idx="30">
                  <c:v>449137</c:v>
                </c:pt>
              </c:numCache>
            </c:numRef>
          </c:val>
          <c:smooth val="0"/>
          <c:extLst>
            <c:ext xmlns:c16="http://schemas.microsoft.com/office/drawing/2014/chart" uri="{C3380CC4-5D6E-409C-BE32-E72D297353CC}">
              <c16:uniqueId val="{00000000-1500-4B2F-B870-92CE4510BE2D}"/>
            </c:ext>
          </c:extLst>
        </c:ser>
        <c:dLbls>
          <c:showLegendKey val="0"/>
          <c:showVal val="0"/>
          <c:showCatName val="0"/>
          <c:showSerName val="0"/>
          <c:showPercent val="0"/>
          <c:showBubbleSize val="0"/>
        </c:dLbls>
        <c:smooth val="0"/>
        <c:axId val="679741200"/>
        <c:axId val="679741528"/>
      </c:lineChart>
      <c:dateAx>
        <c:axId val="679741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9741528"/>
        <c:crosses val="autoZero"/>
        <c:auto val="1"/>
        <c:lblOffset val="100"/>
        <c:baseTimeUnit val="days"/>
      </c:dateAx>
      <c:valAx>
        <c:axId val="679741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9741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gamescom</c:v>
                </c:pt>
              </c:strCache>
            </c:strRef>
          </c:tx>
          <c:spPr>
            <a:ln w="28575" cap="rnd">
              <a:solidFill>
                <a:schemeClr val="accent1"/>
              </a:solidFill>
              <a:round/>
            </a:ln>
            <a:effectLst/>
          </c:spPr>
          <c:marker>
            <c:symbol val="none"/>
          </c:marker>
          <c:cat>
            <c:numRef>
              <c:f>Sheet1!$A$2:$A$32</c:f>
              <c:numCache>
                <c:formatCode>m/d/yyyy</c:formatCode>
                <c:ptCount val="31"/>
                <c:pt idx="0">
                  <c:v>46023</c:v>
                </c:pt>
                <c:pt idx="1">
                  <c:v>46024</c:v>
                </c:pt>
                <c:pt idx="2">
                  <c:v>46025</c:v>
                </c:pt>
                <c:pt idx="3">
                  <c:v>46026</c:v>
                </c:pt>
                <c:pt idx="4">
                  <c:v>46027</c:v>
                </c:pt>
                <c:pt idx="5">
                  <c:v>46028</c:v>
                </c:pt>
                <c:pt idx="6">
                  <c:v>46029</c:v>
                </c:pt>
                <c:pt idx="7">
                  <c:v>46030</c:v>
                </c:pt>
                <c:pt idx="8">
                  <c:v>46031</c:v>
                </c:pt>
                <c:pt idx="9">
                  <c:v>46032</c:v>
                </c:pt>
                <c:pt idx="10">
                  <c:v>46033</c:v>
                </c:pt>
                <c:pt idx="11">
                  <c:v>46034</c:v>
                </c:pt>
                <c:pt idx="12">
                  <c:v>46035</c:v>
                </c:pt>
                <c:pt idx="13">
                  <c:v>46036</c:v>
                </c:pt>
                <c:pt idx="14">
                  <c:v>46037</c:v>
                </c:pt>
                <c:pt idx="15">
                  <c:v>46038</c:v>
                </c:pt>
                <c:pt idx="16">
                  <c:v>46039</c:v>
                </c:pt>
                <c:pt idx="17">
                  <c:v>46040</c:v>
                </c:pt>
                <c:pt idx="18">
                  <c:v>46041</c:v>
                </c:pt>
                <c:pt idx="19">
                  <c:v>46042</c:v>
                </c:pt>
                <c:pt idx="20">
                  <c:v>46043</c:v>
                </c:pt>
                <c:pt idx="21">
                  <c:v>46044</c:v>
                </c:pt>
                <c:pt idx="22">
                  <c:v>46045</c:v>
                </c:pt>
                <c:pt idx="23">
                  <c:v>46046</c:v>
                </c:pt>
                <c:pt idx="24">
                  <c:v>46047</c:v>
                </c:pt>
                <c:pt idx="25">
                  <c:v>46048</c:v>
                </c:pt>
                <c:pt idx="26">
                  <c:v>46049</c:v>
                </c:pt>
                <c:pt idx="27">
                  <c:v>46050</c:v>
                </c:pt>
                <c:pt idx="28">
                  <c:v>46051</c:v>
                </c:pt>
                <c:pt idx="29">
                  <c:v>46052</c:v>
                </c:pt>
                <c:pt idx="30">
                  <c:v>46053</c:v>
                </c:pt>
              </c:numCache>
            </c:numRef>
          </c:cat>
          <c:val>
            <c:numRef>
              <c:f>Sheet1!$B$2:$B$32</c:f>
              <c:numCache>
                <c:formatCode>General</c:formatCode>
                <c:ptCount val="31"/>
                <c:pt idx="0">
                  <c:v>76070</c:v>
                </c:pt>
                <c:pt idx="1">
                  <c:v>76065</c:v>
                </c:pt>
                <c:pt idx="2">
                  <c:v>76061</c:v>
                </c:pt>
                <c:pt idx="3">
                  <c:v>76055</c:v>
                </c:pt>
                <c:pt idx="4">
                  <c:v>76044</c:v>
                </c:pt>
                <c:pt idx="5">
                  <c:v>76039</c:v>
                </c:pt>
                <c:pt idx="6">
                  <c:v>76034</c:v>
                </c:pt>
                <c:pt idx="7">
                  <c:v>76031</c:v>
                </c:pt>
                <c:pt idx="8">
                  <c:v>76026</c:v>
                </c:pt>
                <c:pt idx="9">
                  <c:v>76026</c:v>
                </c:pt>
                <c:pt idx="10">
                  <c:v>76016</c:v>
                </c:pt>
                <c:pt idx="11">
                  <c:v>76007</c:v>
                </c:pt>
                <c:pt idx="12">
                  <c:v>76004</c:v>
                </c:pt>
                <c:pt idx="13">
                  <c:v>75995</c:v>
                </c:pt>
                <c:pt idx="14">
                  <c:v>75991</c:v>
                </c:pt>
                <c:pt idx="15">
                  <c:v>75988</c:v>
                </c:pt>
                <c:pt idx="16">
                  <c:v>75977</c:v>
                </c:pt>
                <c:pt idx="17">
                  <c:v>75971</c:v>
                </c:pt>
                <c:pt idx="18">
                  <c:v>75962</c:v>
                </c:pt>
                <c:pt idx="19">
                  <c:v>75957</c:v>
                </c:pt>
                <c:pt idx="20">
                  <c:v>75956</c:v>
                </c:pt>
                <c:pt idx="21">
                  <c:v>75951</c:v>
                </c:pt>
                <c:pt idx="22">
                  <c:v>75940</c:v>
                </c:pt>
                <c:pt idx="23">
                  <c:v>75939</c:v>
                </c:pt>
                <c:pt idx="24">
                  <c:v>75929</c:v>
                </c:pt>
                <c:pt idx="25">
                  <c:v>75923</c:v>
                </c:pt>
                <c:pt idx="26">
                  <c:v>75913</c:v>
                </c:pt>
                <c:pt idx="27">
                  <c:v>75910</c:v>
                </c:pt>
                <c:pt idx="28">
                  <c:v>75907</c:v>
                </c:pt>
                <c:pt idx="29">
                  <c:v>75889</c:v>
                </c:pt>
              </c:numCache>
            </c:numRef>
          </c:val>
          <c:smooth val="0"/>
          <c:extLst>
            <c:ext xmlns:c16="http://schemas.microsoft.com/office/drawing/2014/chart" uri="{C3380CC4-5D6E-409C-BE32-E72D297353CC}">
              <c16:uniqueId val="{00000000-E2E3-4F4B-BF99-B3C3F1968A7D}"/>
            </c:ext>
          </c:extLst>
        </c:ser>
        <c:dLbls>
          <c:showLegendKey val="0"/>
          <c:showVal val="0"/>
          <c:showCatName val="0"/>
          <c:showSerName val="0"/>
          <c:showPercent val="0"/>
          <c:showBubbleSize val="0"/>
        </c:dLbls>
        <c:smooth val="0"/>
        <c:axId val="679743824"/>
        <c:axId val="67360632"/>
      </c:lineChart>
      <c:dateAx>
        <c:axId val="679743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360632"/>
        <c:crosses val="autoZero"/>
        <c:auto val="1"/>
        <c:lblOffset val="100"/>
        <c:baseTimeUnit val="days"/>
      </c:dateAx>
      <c:valAx>
        <c:axId val="67360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9743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gamescom</c:v>
                </c:pt>
              </c:strCache>
            </c:strRef>
          </c:tx>
          <c:spPr>
            <a:ln w="28575" cap="rnd">
              <a:solidFill>
                <a:schemeClr val="accent1"/>
              </a:solidFill>
              <a:round/>
            </a:ln>
            <a:effectLst/>
          </c:spPr>
          <c:marker>
            <c:symbol val="none"/>
          </c:marker>
          <c:cat>
            <c:numRef>
              <c:f>Sheet1!$A$2:$A$32</c:f>
              <c:numCache>
                <c:formatCode>m/d/yyyy</c:formatCode>
                <c:ptCount val="31"/>
                <c:pt idx="0">
                  <c:v>46023</c:v>
                </c:pt>
                <c:pt idx="1">
                  <c:v>46024</c:v>
                </c:pt>
                <c:pt idx="2">
                  <c:v>46025</c:v>
                </c:pt>
                <c:pt idx="3">
                  <c:v>46026</c:v>
                </c:pt>
                <c:pt idx="4">
                  <c:v>46027</c:v>
                </c:pt>
                <c:pt idx="5">
                  <c:v>46028</c:v>
                </c:pt>
                <c:pt idx="6">
                  <c:v>46029</c:v>
                </c:pt>
                <c:pt idx="7">
                  <c:v>46030</c:v>
                </c:pt>
                <c:pt idx="8">
                  <c:v>46031</c:v>
                </c:pt>
                <c:pt idx="9">
                  <c:v>46032</c:v>
                </c:pt>
                <c:pt idx="10">
                  <c:v>46033</c:v>
                </c:pt>
                <c:pt idx="11">
                  <c:v>46034</c:v>
                </c:pt>
                <c:pt idx="12">
                  <c:v>46035</c:v>
                </c:pt>
                <c:pt idx="13">
                  <c:v>46036</c:v>
                </c:pt>
                <c:pt idx="14">
                  <c:v>46037</c:v>
                </c:pt>
                <c:pt idx="15">
                  <c:v>46038</c:v>
                </c:pt>
                <c:pt idx="16">
                  <c:v>46039</c:v>
                </c:pt>
                <c:pt idx="17">
                  <c:v>46040</c:v>
                </c:pt>
                <c:pt idx="18">
                  <c:v>46041</c:v>
                </c:pt>
                <c:pt idx="19">
                  <c:v>46042</c:v>
                </c:pt>
                <c:pt idx="20">
                  <c:v>46043</c:v>
                </c:pt>
                <c:pt idx="21">
                  <c:v>46044</c:v>
                </c:pt>
                <c:pt idx="22">
                  <c:v>46045</c:v>
                </c:pt>
                <c:pt idx="23">
                  <c:v>46046</c:v>
                </c:pt>
                <c:pt idx="24">
                  <c:v>46047</c:v>
                </c:pt>
                <c:pt idx="25">
                  <c:v>46048</c:v>
                </c:pt>
                <c:pt idx="26">
                  <c:v>46049</c:v>
                </c:pt>
                <c:pt idx="27">
                  <c:v>46050</c:v>
                </c:pt>
                <c:pt idx="28">
                  <c:v>46051</c:v>
                </c:pt>
                <c:pt idx="29">
                  <c:v>46052</c:v>
                </c:pt>
                <c:pt idx="30">
                  <c:v>46053</c:v>
                </c:pt>
              </c:numCache>
            </c:numRef>
          </c:cat>
          <c:val>
            <c:numRef>
              <c:f>Sheet1!$B$2:$B$32</c:f>
              <c:numCache>
                <c:formatCode>General</c:formatCode>
                <c:ptCount val="31"/>
                <c:pt idx="0">
                  <c:v>43661</c:v>
                </c:pt>
                <c:pt idx="1">
                  <c:v>43665</c:v>
                </c:pt>
                <c:pt idx="2">
                  <c:v>43663</c:v>
                </c:pt>
                <c:pt idx="3">
                  <c:v>43667</c:v>
                </c:pt>
                <c:pt idx="4">
                  <c:v>43659</c:v>
                </c:pt>
                <c:pt idx="5">
                  <c:v>43658</c:v>
                </c:pt>
                <c:pt idx="6">
                  <c:v>43657</c:v>
                </c:pt>
                <c:pt idx="7">
                  <c:v>43649</c:v>
                </c:pt>
                <c:pt idx="8">
                  <c:v>43654</c:v>
                </c:pt>
                <c:pt idx="9">
                  <c:v>43657</c:v>
                </c:pt>
                <c:pt idx="10">
                  <c:v>43656</c:v>
                </c:pt>
                <c:pt idx="11">
                  <c:v>43658</c:v>
                </c:pt>
                <c:pt idx="12">
                  <c:v>43650</c:v>
                </c:pt>
                <c:pt idx="13">
                  <c:v>43652</c:v>
                </c:pt>
                <c:pt idx="14">
                  <c:v>43649</c:v>
                </c:pt>
                <c:pt idx="15">
                  <c:v>43650</c:v>
                </c:pt>
                <c:pt idx="16">
                  <c:v>43649</c:v>
                </c:pt>
                <c:pt idx="17">
                  <c:v>43642</c:v>
                </c:pt>
                <c:pt idx="18">
                  <c:v>43646</c:v>
                </c:pt>
                <c:pt idx="19">
                  <c:v>43652</c:v>
                </c:pt>
                <c:pt idx="20">
                  <c:v>43654</c:v>
                </c:pt>
                <c:pt idx="21">
                  <c:v>43658</c:v>
                </c:pt>
                <c:pt idx="22">
                  <c:v>43652</c:v>
                </c:pt>
                <c:pt idx="23">
                  <c:v>43643</c:v>
                </c:pt>
                <c:pt idx="24">
                  <c:v>43641</c:v>
                </c:pt>
                <c:pt idx="25">
                  <c:v>43642</c:v>
                </c:pt>
                <c:pt idx="26">
                  <c:v>43638</c:v>
                </c:pt>
                <c:pt idx="27">
                  <c:v>43639</c:v>
                </c:pt>
                <c:pt idx="28">
                  <c:v>43636</c:v>
                </c:pt>
                <c:pt idx="29">
                  <c:v>43629</c:v>
                </c:pt>
                <c:pt idx="30">
                  <c:v>43631</c:v>
                </c:pt>
              </c:numCache>
            </c:numRef>
          </c:val>
          <c:smooth val="0"/>
          <c:extLst>
            <c:ext xmlns:c16="http://schemas.microsoft.com/office/drawing/2014/chart" uri="{C3380CC4-5D6E-409C-BE32-E72D297353CC}">
              <c16:uniqueId val="{00000000-FAF4-44BE-8A7F-0BD475921FE5}"/>
            </c:ext>
          </c:extLst>
        </c:ser>
        <c:dLbls>
          <c:showLegendKey val="0"/>
          <c:showVal val="0"/>
          <c:showCatName val="0"/>
          <c:showSerName val="0"/>
          <c:showPercent val="0"/>
          <c:showBubbleSize val="0"/>
        </c:dLbls>
        <c:smooth val="0"/>
        <c:axId val="712037920"/>
        <c:axId val="712042512"/>
      </c:lineChart>
      <c:dateAx>
        <c:axId val="712037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12042512"/>
        <c:crosses val="autoZero"/>
        <c:auto val="1"/>
        <c:lblOffset val="100"/>
        <c:baseTimeUnit val="days"/>
      </c:dateAx>
      <c:valAx>
        <c:axId val="712042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12037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2/2/2026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2/2/2026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2/2/2026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ECF2C9-CBBA-42C0-AEA9-B2CDE969CB38}"/>
              </a:ext>
            </a:extLst>
          </p:cNvPr>
          <p:cNvSpPr>
            <a:spLocks noGrp="1"/>
          </p:cNvSpPr>
          <p:nvPr>
            <p:ph type="ctrTitle"/>
          </p:nvPr>
        </p:nvSpPr>
        <p:spPr/>
        <p:txBody>
          <a:bodyPr/>
          <a:lstStyle/>
          <a:p>
            <a:r>
              <a:rPr lang="en-US"/>
              <a:t>gamescom PRIVATE DATA</a:t>
            </a:r>
          </a:p>
        </p:txBody>
      </p:sp>
      <p:sp>
        <p:nvSpPr>
          <p:cNvPr id="3" name="Subtitle 2">
            <a:extLst>
              <a:ext uri="{FF2B5EF4-FFF2-40B4-BE49-F238E27FC236}">
                <a16:creationId xmlns:a16="http://schemas.microsoft.com/office/drawing/2014/main" id="{6C3A77F0-B84D-4CE9-9281-126F7B991950}"/>
              </a:ext>
            </a:extLst>
          </p:cNvPr>
          <p:cNvSpPr>
            <a:spLocks noGrp="1"/>
          </p:cNvSpPr>
          <p:nvPr>
            <p:ph type="subTitle" idx="1"/>
          </p:nvPr>
        </p:nvSpPr>
        <p:spPr/>
        <p:txBody>
          <a:bodyPr/>
          <a:lstStyle/>
          <a:p>
            <a:r>
              <a:rPr lang="en-US"/>
              <a:t>Omnicom Media Group Germany GmbH</a:t>
            </a:r>
          </a:p>
        </p:txBody>
      </p:sp>
    </p:spTree>
    <p:extLst>
      <p:ext uri="{BB962C8B-B14F-4D97-AF65-F5344CB8AC3E}">
        <p14:creationId xmlns:p14="http://schemas.microsoft.com/office/powerpoint/2010/main" val="6212656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A64172-0A18-4704-B192-612F57002417}"/>
              </a:ext>
            </a:extLst>
          </p:cNvPr>
          <p:cNvSpPr>
            <a:spLocks noGrp="1"/>
          </p:cNvSpPr>
          <p:nvPr>
            <p:ph type="title"/>
          </p:nvPr>
        </p:nvSpPr>
        <p:spPr/>
        <p:txBody>
          <a:bodyPr/>
          <a:lstStyle/>
          <a:p>
            <a:r>
              <a:rPr lang="en-US"/>
              <a:t>Instagram Posts Table | GAMESCOM - 1 of 11</a:t>
            </a:r>
          </a:p>
        </p:txBody>
      </p:sp>
      <p:graphicFrame>
        <p:nvGraphicFramePr>
          <p:cNvPr id="5" name="Table Placeholder 4">
            <a:extLst>
              <a:ext uri="{FF2B5EF4-FFF2-40B4-BE49-F238E27FC236}">
                <a16:creationId xmlns:a16="http://schemas.microsoft.com/office/drawing/2014/main" id="{05E0E967-D9E3-4BB3-898D-3C5ECEA1547D}"/>
              </a:ext>
            </a:extLst>
          </p:cNvPr>
          <p:cNvGraphicFramePr>
            <a:graphicFrameLocks noGrp="1"/>
          </p:cNvGraphicFramePr>
          <p:nvPr>
            <p:ph type="tbl" sz="quarter" idx="13"/>
            <p:extLst>
              <p:ext uri="{D42A27DB-BD31-4B8C-83A1-F6EECF244321}">
                <p14:modId xmlns:p14="http://schemas.microsoft.com/office/powerpoint/2010/main" val="33578825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2955580535"/>
                    </a:ext>
                  </a:extLst>
                </a:gridCol>
                <a:gridCol w="576072">
                  <a:extLst>
                    <a:ext uri="{9D8B030D-6E8A-4147-A177-3AD203B41FA5}">
                      <a16:colId xmlns:a16="http://schemas.microsoft.com/office/drawing/2014/main" val="2018102856"/>
                    </a:ext>
                  </a:extLst>
                </a:gridCol>
                <a:gridCol w="822961">
                  <a:extLst>
                    <a:ext uri="{9D8B030D-6E8A-4147-A177-3AD203B41FA5}">
                      <a16:colId xmlns:a16="http://schemas.microsoft.com/office/drawing/2014/main" val="3992134599"/>
                    </a:ext>
                  </a:extLst>
                </a:gridCol>
                <a:gridCol w="246888">
                  <a:extLst>
                    <a:ext uri="{9D8B030D-6E8A-4147-A177-3AD203B41FA5}">
                      <a16:colId xmlns:a16="http://schemas.microsoft.com/office/drawing/2014/main" val="3902279113"/>
                    </a:ext>
                  </a:extLst>
                </a:gridCol>
                <a:gridCol w="246888">
                  <a:extLst>
                    <a:ext uri="{9D8B030D-6E8A-4147-A177-3AD203B41FA5}">
                      <a16:colId xmlns:a16="http://schemas.microsoft.com/office/drawing/2014/main" val="188577160"/>
                    </a:ext>
                  </a:extLst>
                </a:gridCol>
                <a:gridCol w="246888">
                  <a:extLst>
                    <a:ext uri="{9D8B030D-6E8A-4147-A177-3AD203B41FA5}">
                      <a16:colId xmlns:a16="http://schemas.microsoft.com/office/drawing/2014/main" val="658224453"/>
                    </a:ext>
                  </a:extLst>
                </a:gridCol>
                <a:gridCol w="246888">
                  <a:extLst>
                    <a:ext uri="{9D8B030D-6E8A-4147-A177-3AD203B41FA5}">
                      <a16:colId xmlns:a16="http://schemas.microsoft.com/office/drawing/2014/main" val="2334604346"/>
                    </a:ext>
                  </a:extLst>
                </a:gridCol>
                <a:gridCol w="246888">
                  <a:extLst>
                    <a:ext uri="{9D8B030D-6E8A-4147-A177-3AD203B41FA5}">
                      <a16:colId xmlns:a16="http://schemas.microsoft.com/office/drawing/2014/main" val="3824272536"/>
                    </a:ext>
                  </a:extLst>
                </a:gridCol>
                <a:gridCol w="246888">
                  <a:extLst>
                    <a:ext uri="{9D8B030D-6E8A-4147-A177-3AD203B41FA5}">
                      <a16:colId xmlns:a16="http://schemas.microsoft.com/office/drawing/2014/main" val="4114675404"/>
                    </a:ext>
                  </a:extLst>
                </a:gridCol>
                <a:gridCol w="246888">
                  <a:extLst>
                    <a:ext uri="{9D8B030D-6E8A-4147-A177-3AD203B41FA5}">
                      <a16:colId xmlns:a16="http://schemas.microsoft.com/office/drawing/2014/main" val="2404120083"/>
                    </a:ext>
                  </a:extLst>
                </a:gridCol>
                <a:gridCol w="246888">
                  <a:extLst>
                    <a:ext uri="{9D8B030D-6E8A-4147-A177-3AD203B41FA5}">
                      <a16:colId xmlns:a16="http://schemas.microsoft.com/office/drawing/2014/main" val="1713697530"/>
                    </a:ext>
                  </a:extLst>
                </a:gridCol>
                <a:gridCol w="246888">
                  <a:extLst>
                    <a:ext uri="{9D8B030D-6E8A-4147-A177-3AD203B41FA5}">
                      <a16:colId xmlns:a16="http://schemas.microsoft.com/office/drawing/2014/main" val="2310321751"/>
                    </a:ext>
                  </a:extLst>
                </a:gridCol>
                <a:gridCol w="246888">
                  <a:extLst>
                    <a:ext uri="{9D8B030D-6E8A-4147-A177-3AD203B41FA5}">
                      <a16:colId xmlns:a16="http://schemas.microsoft.com/office/drawing/2014/main" val="2226964631"/>
                    </a:ext>
                  </a:extLst>
                </a:gridCol>
                <a:gridCol w="246888">
                  <a:extLst>
                    <a:ext uri="{9D8B030D-6E8A-4147-A177-3AD203B41FA5}">
                      <a16:colId xmlns:a16="http://schemas.microsoft.com/office/drawing/2014/main" val="1851870782"/>
                    </a:ext>
                  </a:extLst>
                </a:gridCol>
                <a:gridCol w="246888">
                  <a:extLst>
                    <a:ext uri="{9D8B030D-6E8A-4147-A177-3AD203B41FA5}">
                      <a16:colId xmlns:a16="http://schemas.microsoft.com/office/drawing/2014/main" val="4048729910"/>
                    </a:ext>
                  </a:extLst>
                </a:gridCol>
                <a:gridCol w="246888">
                  <a:extLst>
                    <a:ext uri="{9D8B030D-6E8A-4147-A177-3AD203B41FA5}">
                      <a16:colId xmlns:a16="http://schemas.microsoft.com/office/drawing/2014/main" val="2408233033"/>
                    </a:ext>
                  </a:extLst>
                </a:gridCol>
                <a:gridCol w="246888">
                  <a:extLst>
                    <a:ext uri="{9D8B030D-6E8A-4147-A177-3AD203B41FA5}">
                      <a16:colId xmlns:a16="http://schemas.microsoft.com/office/drawing/2014/main" val="2132181165"/>
                    </a:ext>
                  </a:extLst>
                </a:gridCol>
                <a:gridCol w="246888">
                  <a:extLst>
                    <a:ext uri="{9D8B030D-6E8A-4147-A177-3AD203B41FA5}">
                      <a16:colId xmlns:a16="http://schemas.microsoft.com/office/drawing/2014/main" val="1801185236"/>
                    </a:ext>
                  </a:extLst>
                </a:gridCol>
                <a:gridCol w="246888">
                  <a:extLst>
                    <a:ext uri="{9D8B030D-6E8A-4147-A177-3AD203B41FA5}">
                      <a16:colId xmlns:a16="http://schemas.microsoft.com/office/drawing/2014/main" val="1709924686"/>
                    </a:ext>
                  </a:extLst>
                </a:gridCol>
                <a:gridCol w="246888">
                  <a:extLst>
                    <a:ext uri="{9D8B030D-6E8A-4147-A177-3AD203B41FA5}">
                      <a16:colId xmlns:a16="http://schemas.microsoft.com/office/drawing/2014/main" val="2142365528"/>
                    </a:ext>
                  </a:extLst>
                </a:gridCol>
                <a:gridCol w="246888">
                  <a:extLst>
                    <a:ext uri="{9D8B030D-6E8A-4147-A177-3AD203B41FA5}">
                      <a16:colId xmlns:a16="http://schemas.microsoft.com/office/drawing/2014/main" val="458916443"/>
                    </a:ext>
                  </a:extLst>
                </a:gridCol>
                <a:gridCol w="246888">
                  <a:extLst>
                    <a:ext uri="{9D8B030D-6E8A-4147-A177-3AD203B41FA5}">
                      <a16:colId xmlns:a16="http://schemas.microsoft.com/office/drawing/2014/main" val="34751198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844262722"/>
                  </a:ext>
                </a:extLst>
              </a:tr>
            </a:tbl>
          </a:graphicData>
        </a:graphic>
      </p:graphicFrame>
      <p:sp>
        <p:nvSpPr>
          <p:cNvPr id="4" name="Text Placeholder 3">
            <a:extLst>
              <a:ext uri="{FF2B5EF4-FFF2-40B4-BE49-F238E27FC236}">
                <a16:creationId xmlns:a16="http://schemas.microsoft.com/office/drawing/2014/main" id="{19753BC2-5125-4A5D-995A-85D7A2901F08}"/>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29548409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93D341-AE6F-4406-8911-619548A28572}"/>
              </a:ext>
            </a:extLst>
          </p:cNvPr>
          <p:cNvSpPr>
            <a:spLocks noGrp="1"/>
          </p:cNvSpPr>
          <p:nvPr>
            <p:ph type="title"/>
          </p:nvPr>
        </p:nvSpPr>
        <p:spPr/>
        <p:txBody>
          <a:bodyPr/>
          <a:lstStyle/>
          <a:p>
            <a:r>
              <a:rPr lang="en-US"/>
              <a:t>Instagram Posts Table | GAMESCOM - 2 of 11</a:t>
            </a:r>
          </a:p>
        </p:txBody>
      </p:sp>
      <p:graphicFrame>
        <p:nvGraphicFramePr>
          <p:cNvPr id="5" name="Table Placeholder 4">
            <a:extLst>
              <a:ext uri="{FF2B5EF4-FFF2-40B4-BE49-F238E27FC236}">
                <a16:creationId xmlns:a16="http://schemas.microsoft.com/office/drawing/2014/main" id="{A372FA49-2E9E-4916-9A0F-F6AEC59731F3}"/>
              </a:ext>
            </a:extLst>
          </p:cNvPr>
          <p:cNvGraphicFramePr>
            <a:graphicFrameLocks noGrp="1"/>
          </p:cNvGraphicFramePr>
          <p:nvPr>
            <p:ph type="tbl" sz="quarter" idx="13"/>
            <p:extLst>
              <p:ext uri="{D42A27DB-BD31-4B8C-83A1-F6EECF244321}">
                <p14:modId xmlns:p14="http://schemas.microsoft.com/office/powerpoint/2010/main" val="30347636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167602374"/>
                    </a:ext>
                  </a:extLst>
                </a:gridCol>
                <a:gridCol w="576072">
                  <a:extLst>
                    <a:ext uri="{9D8B030D-6E8A-4147-A177-3AD203B41FA5}">
                      <a16:colId xmlns:a16="http://schemas.microsoft.com/office/drawing/2014/main" val="1133397589"/>
                    </a:ext>
                  </a:extLst>
                </a:gridCol>
                <a:gridCol w="822961">
                  <a:extLst>
                    <a:ext uri="{9D8B030D-6E8A-4147-A177-3AD203B41FA5}">
                      <a16:colId xmlns:a16="http://schemas.microsoft.com/office/drawing/2014/main" val="2066222631"/>
                    </a:ext>
                  </a:extLst>
                </a:gridCol>
                <a:gridCol w="246888">
                  <a:extLst>
                    <a:ext uri="{9D8B030D-6E8A-4147-A177-3AD203B41FA5}">
                      <a16:colId xmlns:a16="http://schemas.microsoft.com/office/drawing/2014/main" val="1383326736"/>
                    </a:ext>
                  </a:extLst>
                </a:gridCol>
                <a:gridCol w="246888">
                  <a:extLst>
                    <a:ext uri="{9D8B030D-6E8A-4147-A177-3AD203B41FA5}">
                      <a16:colId xmlns:a16="http://schemas.microsoft.com/office/drawing/2014/main" val="389853234"/>
                    </a:ext>
                  </a:extLst>
                </a:gridCol>
                <a:gridCol w="246888">
                  <a:extLst>
                    <a:ext uri="{9D8B030D-6E8A-4147-A177-3AD203B41FA5}">
                      <a16:colId xmlns:a16="http://schemas.microsoft.com/office/drawing/2014/main" val="2605046438"/>
                    </a:ext>
                  </a:extLst>
                </a:gridCol>
                <a:gridCol w="246888">
                  <a:extLst>
                    <a:ext uri="{9D8B030D-6E8A-4147-A177-3AD203B41FA5}">
                      <a16:colId xmlns:a16="http://schemas.microsoft.com/office/drawing/2014/main" val="2918883846"/>
                    </a:ext>
                  </a:extLst>
                </a:gridCol>
                <a:gridCol w="246888">
                  <a:extLst>
                    <a:ext uri="{9D8B030D-6E8A-4147-A177-3AD203B41FA5}">
                      <a16:colId xmlns:a16="http://schemas.microsoft.com/office/drawing/2014/main" val="2523556683"/>
                    </a:ext>
                  </a:extLst>
                </a:gridCol>
                <a:gridCol w="246888">
                  <a:extLst>
                    <a:ext uri="{9D8B030D-6E8A-4147-A177-3AD203B41FA5}">
                      <a16:colId xmlns:a16="http://schemas.microsoft.com/office/drawing/2014/main" val="3654307345"/>
                    </a:ext>
                  </a:extLst>
                </a:gridCol>
                <a:gridCol w="246888">
                  <a:extLst>
                    <a:ext uri="{9D8B030D-6E8A-4147-A177-3AD203B41FA5}">
                      <a16:colId xmlns:a16="http://schemas.microsoft.com/office/drawing/2014/main" val="2101849993"/>
                    </a:ext>
                  </a:extLst>
                </a:gridCol>
                <a:gridCol w="246888">
                  <a:extLst>
                    <a:ext uri="{9D8B030D-6E8A-4147-A177-3AD203B41FA5}">
                      <a16:colId xmlns:a16="http://schemas.microsoft.com/office/drawing/2014/main" val="3615872173"/>
                    </a:ext>
                  </a:extLst>
                </a:gridCol>
                <a:gridCol w="246888">
                  <a:extLst>
                    <a:ext uri="{9D8B030D-6E8A-4147-A177-3AD203B41FA5}">
                      <a16:colId xmlns:a16="http://schemas.microsoft.com/office/drawing/2014/main" val="1963810738"/>
                    </a:ext>
                  </a:extLst>
                </a:gridCol>
                <a:gridCol w="246888">
                  <a:extLst>
                    <a:ext uri="{9D8B030D-6E8A-4147-A177-3AD203B41FA5}">
                      <a16:colId xmlns:a16="http://schemas.microsoft.com/office/drawing/2014/main" val="1252697545"/>
                    </a:ext>
                  </a:extLst>
                </a:gridCol>
                <a:gridCol w="246888">
                  <a:extLst>
                    <a:ext uri="{9D8B030D-6E8A-4147-A177-3AD203B41FA5}">
                      <a16:colId xmlns:a16="http://schemas.microsoft.com/office/drawing/2014/main" val="2601427067"/>
                    </a:ext>
                  </a:extLst>
                </a:gridCol>
                <a:gridCol w="246888">
                  <a:extLst>
                    <a:ext uri="{9D8B030D-6E8A-4147-A177-3AD203B41FA5}">
                      <a16:colId xmlns:a16="http://schemas.microsoft.com/office/drawing/2014/main" val="1949760848"/>
                    </a:ext>
                  </a:extLst>
                </a:gridCol>
                <a:gridCol w="246888">
                  <a:extLst>
                    <a:ext uri="{9D8B030D-6E8A-4147-A177-3AD203B41FA5}">
                      <a16:colId xmlns:a16="http://schemas.microsoft.com/office/drawing/2014/main" val="3530022650"/>
                    </a:ext>
                  </a:extLst>
                </a:gridCol>
                <a:gridCol w="246888">
                  <a:extLst>
                    <a:ext uri="{9D8B030D-6E8A-4147-A177-3AD203B41FA5}">
                      <a16:colId xmlns:a16="http://schemas.microsoft.com/office/drawing/2014/main" val="2916058428"/>
                    </a:ext>
                  </a:extLst>
                </a:gridCol>
                <a:gridCol w="246888">
                  <a:extLst>
                    <a:ext uri="{9D8B030D-6E8A-4147-A177-3AD203B41FA5}">
                      <a16:colId xmlns:a16="http://schemas.microsoft.com/office/drawing/2014/main" val="1446790957"/>
                    </a:ext>
                  </a:extLst>
                </a:gridCol>
                <a:gridCol w="246888">
                  <a:extLst>
                    <a:ext uri="{9D8B030D-6E8A-4147-A177-3AD203B41FA5}">
                      <a16:colId xmlns:a16="http://schemas.microsoft.com/office/drawing/2014/main" val="3475435049"/>
                    </a:ext>
                  </a:extLst>
                </a:gridCol>
                <a:gridCol w="246888">
                  <a:extLst>
                    <a:ext uri="{9D8B030D-6E8A-4147-A177-3AD203B41FA5}">
                      <a16:colId xmlns:a16="http://schemas.microsoft.com/office/drawing/2014/main" val="179485561"/>
                    </a:ext>
                  </a:extLst>
                </a:gridCol>
                <a:gridCol w="246888">
                  <a:extLst>
                    <a:ext uri="{9D8B030D-6E8A-4147-A177-3AD203B41FA5}">
                      <a16:colId xmlns:a16="http://schemas.microsoft.com/office/drawing/2014/main" val="1726187462"/>
                    </a:ext>
                  </a:extLst>
                </a:gridCol>
                <a:gridCol w="246888">
                  <a:extLst>
                    <a:ext uri="{9D8B030D-6E8A-4147-A177-3AD203B41FA5}">
                      <a16:colId xmlns:a16="http://schemas.microsoft.com/office/drawing/2014/main" val="42755994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4073299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01/30/2026 11:50:13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01/30/2026 11:50:13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210403536"/>
                  </a:ext>
                </a:extLst>
              </a:tr>
            </a:tbl>
          </a:graphicData>
        </a:graphic>
      </p:graphicFrame>
      <p:sp>
        <p:nvSpPr>
          <p:cNvPr id="4" name="Text Placeholder 3">
            <a:extLst>
              <a:ext uri="{FF2B5EF4-FFF2-40B4-BE49-F238E27FC236}">
                <a16:creationId xmlns:a16="http://schemas.microsoft.com/office/drawing/2014/main" id="{530A08E0-167D-4276-AEFC-417090D49186}"/>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30544239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40808-146A-4AFD-940C-22493D7EC004}"/>
              </a:ext>
            </a:extLst>
          </p:cNvPr>
          <p:cNvSpPr>
            <a:spLocks noGrp="1"/>
          </p:cNvSpPr>
          <p:nvPr>
            <p:ph type="title"/>
          </p:nvPr>
        </p:nvSpPr>
        <p:spPr/>
        <p:txBody>
          <a:bodyPr/>
          <a:lstStyle/>
          <a:p>
            <a:r>
              <a:rPr lang="en-US"/>
              <a:t>Instagram Posts Table | GAMESCOM - 3 of 11</a:t>
            </a:r>
          </a:p>
        </p:txBody>
      </p:sp>
      <p:graphicFrame>
        <p:nvGraphicFramePr>
          <p:cNvPr id="5" name="Table Placeholder 4">
            <a:extLst>
              <a:ext uri="{FF2B5EF4-FFF2-40B4-BE49-F238E27FC236}">
                <a16:creationId xmlns:a16="http://schemas.microsoft.com/office/drawing/2014/main" id="{4123A6A8-761F-403F-974A-9BD99F39D785}"/>
              </a:ext>
            </a:extLst>
          </p:cNvPr>
          <p:cNvGraphicFramePr>
            <a:graphicFrameLocks noGrp="1"/>
          </p:cNvGraphicFramePr>
          <p:nvPr>
            <p:ph type="tbl" sz="quarter" idx="13"/>
            <p:extLst>
              <p:ext uri="{D42A27DB-BD31-4B8C-83A1-F6EECF244321}">
                <p14:modId xmlns:p14="http://schemas.microsoft.com/office/powerpoint/2010/main" val="9018947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2298232283"/>
                    </a:ext>
                  </a:extLst>
                </a:gridCol>
                <a:gridCol w="576072">
                  <a:extLst>
                    <a:ext uri="{9D8B030D-6E8A-4147-A177-3AD203B41FA5}">
                      <a16:colId xmlns:a16="http://schemas.microsoft.com/office/drawing/2014/main" val="2492872897"/>
                    </a:ext>
                  </a:extLst>
                </a:gridCol>
                <a:gridCol w="822961">
                  <a:extLst>
                    <a:ext uri="{9D8B030D-6E8A-4147-A177-3AD203B41FA5}">
                      <a16:colId xmlns:a16="http://schemas.microsoft.com/office/drawing/2014/main" val="3432318671"/>
                    </a:ext>
                  </a:extLst>
                </a:gridCol>
                <a:gridCol w="246888">
                  <a:extLst>
                    <a:ext uri="{9D8B030D-6E8A-4147-A177-3AD203B41FA5}">
                      <a16:colId xmlns:a16="http://schemas.microsoft.com/office/drawing/2014/main" val="3058284151"/>
                    </a:ext>
                  </a:extLst>
                </a:gridCol>
                <a:gridCol w="246888">
                  <a:extLst>
                    <a:ext uri="{9D8B030D-6E8A-4147-A177-3AD203B41FA5}">
                      <a16:colId xmlns:a16="http://schemas.microsoft.com/office/drawing/2014/main" val="3400300385"/>
                    </a:ext>
                  </a:extLst>
                </a:gridCol>
                <a:gridCol w="246888">
                  <a:extLst>
                    <a:ext uri="{9D8B030D-6E8A-4147-A177-3AD203B41FA5}">
                      <a16:colId xmlns:a16="http://schemas.microsoft.com/office/drawing/2014/main" val="3800305515"/>
                    </a:ext>
                  </a:extLst>
                </a:gridCol>
                <a:gridCol w="246888">
                  <a:extLst>
                    <a:ext uri="{9D8B030D-6E8A-4147-A177-3AD203B41FA5}">
                      <a16:colId xmlns:a16="http://schemas.microsoft.com/office/drawing/2014/main" val="3395453390"/>
                    </a:ext>
                  </a:extLst>
                </a:gridCol>
                <a:gridCol w="246888">
                  <a:extLst>
                    <a:ext uri="{9D8B030D-6E8A-4147-A177-3AD203B41FA5}">
                      <a16:colId xmlns:a16="http://schemas.microsoft.com/office/drawing/2014/main" val="3050397613"/>
                    </a:ext>
                  </a:extLst>
                </a:gridCol>
                <a:gridCol w="246888">
                  <a:extLst>
                    <a:ext uri="{9D8B030D-6E8A-4147-A177-3AD203B41FA5}">
                      <a16:colId xmlns:a16="http://schemas.microsoft.com/office/drawing/2014/main" val="3488147285"/>
                    </a:ext>
                  </a:extLst>
                </a:gridCol>
                <a:gridCol w="246888">
                  <a:extLst>
                    <a:ext uri="{9D8B030D-6E8A-4147-A177-3AD203B41FA5}">
                      <a16:colId xmlns:a16="http://schemas.microsoft.com/office/drawing/2014/main" val="2443131183"/>
                    </a:ext>
                  </a:extLst>
                </a:gridCol>
                <a:gridCol w="246888">
                  <a:extLst>
                    <a:ext uri="{9D8B030D-6E8A-4147-A177-3AD203B41FA5}">
                      <a16:colId xmlns:a16="http://schemas.microsoft.com/office/drawing/2014/main" val="3327346957"/>
                    </a:ext>
                  </a:extLst>
                </a:gridCol>
                <a:gridCol w="246888">
                  <a:extLst>
                    <a:ext uri="{9D8B030D-6E8A-4147-A177-3AD203B41FA5}">
                      <a16:colId xmlns:a16="http://schemas.microsoft.com/office/drawing/2014/main" val="2663038091"/>
                    </a:ext>
                  </a:extLst>
                </a:gridCol>
                <a:gridCol w="246888">
                  <a:extLst>
                    <a:ext uri="{9D8B030D-6E8A-4147-A177-3AD203B41FA5}">
                      <a16:colId xmlns:a16="http://schemas.microsoft.com/office/drawing/2014/main" val="2287663934"/>
                    </a:ext>
                  </a:extLst>
                </a:gridCol>
                <a:gridCol w="246888">
                  <a:extLst>
                    <a:ext uri="{9D8B030D-6E8A-4147-A177-3AD203B41FA5}">
                      <a16:colId xmlns:a16="http://schemas.microsoft.com/office/drawing/2014/main" val="3659429472"/>
                    </a:ext>
                  </a:extLst>
                </a:gridCol>
                <a:gridCol w="246888">
                  <a:extLst>
                    <a:ext uri="{9D8B030D-6E8A-4147-A177-3AD203B41FA5}">
                      <a16:colId xmlns:a16="http://schemas.microsoft.com/office/drawing/2014/main" val="1495662888"/>
                    </a:ext>
                  </a:extLst>
                </a:gridCol>
                <a:gridCol w="246888">
                  <a:extLst>
                    <a:ext uri="{9D8B030D-6E8A-4147-A177-3AD203B41FA5}">
                      <a16:colId xmlns:a16="http://schemas.microsoft.com/office/drawing/2014/main" val="1826754514"/>
                    </a:ext>
                  </a:extLst>
                </a:gridCol>
                <a:gridCol w="246888">
                  <a:extLst>
                    <a:ext uri="{9D8B030D-6E8A-4147-A177-3AD203B41FA5}">
                      <a16:colId xmlns:a16="http://schemas.microsoft.com/office/drawing/2014/main" val="128799477"/>
                    </a:ext>
                  </a:extLst>
                </a:gridCol>
                <a:gridCol w="246888">
                  <a:extLst>
                    <a:ext uri="{9D8B030D-6E8A-4147-A177-3AD203B41FA5}">
                      <a16:colId xmlns:a16="http://schemas.microsoft.com/office/drawing/2014/main" val="1822546336"/>
                    </a:ext>
                  </a:extLst>
                </a:gridCol>
                <a:gridCol w="246888">
                  <a:extLst>
                    <a:ext uri="{9D8B030D-6E8A-4147-A177-3AD203B41FA5}">
                      <a16:colId xmlns:a16="http://schemas.microsoft.com/office/drawing/2014/main" val="2396348037"/>
                    </a:ext>
                  </a:extLst>
                </a:gridCol>
                <a:gridCol w="246888">
                  <a:extLst>
                    <a:ext uri="{9D8B030D-6E8A-4147-A177-3AD203B41FA5}">
                      <a16:colId xmlns:a16="http://schemas.microsoft.com/office/drawing/2014/main" val="1854888571"/>
                    </a:ext>
                  </a:extLst>
                </a:gridCol>
                <a:gridCol w="246888">
                  <a:extLst>
                    <a:ext uri="{9D8B030D-6E8A-4147-A177-3AD203B41FA5}">
                      <a16:colId xmlns:a16="http://schemas.microsoft.com/office/drawing/2014/main" val="3402747723"/>
                    </a:ext>
                  </a:extLst>
                </a:gridCol>
                <a:gridCol w="246888">
                  <a:extLst>
                    <a:ext uri="{9D8B030D-6E8A-4147-A177-3AD203B41FA5}">
                      <a16:colId xmlns:a16="http://schemas.microsoft.com/office/drawing/2014/main" val="13278428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1708842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01/29/2026 13:33:29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01/29/2026 13:33:29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Partner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103511555"/>
                  </a:ext>
                </a:extLst>
              </a:tr>
            </a:tbl>
          </a:graphicData>
        </a:graphic>
      </p:graphicFrame>
      <p:sp>
        <p:nvSpPr>
          <p:cNvPr id="4" name="Text Placeholder 3">
            <a:extLst>
              <a:ext uri="{FF2B5EF4-FFF2-40B4-BE49-F238E27FC236}">
                <a16:creationId xmlns:a16="http://schemas.microsoft.com/office/drawing/2014/main" id="{0D706D2F-2C49-4340-833C-1AECECFC5574}"/>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3804543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3E22E-8770-4BA4-A766-AAE2999938CA}"/>
              </a:ext>
            </a:extLst>
          </p:cNvPr>
          <p:cNvSpPr>
            <a:spLocks noGrp="1"/>
          </p:cNvSpPr>
          <p:nvPr>
            <p:ph type="title"/>
          </p:nvPr>
        </p:nvSpPr>
        <p:spPr/>
        <p:txBody>
          <a:bodyPr/>
          <a:lstStyle/>
          <a:p>
            <a:r>
              <a:rPr lang="en-US"/>
              <a:t>Instagram Posts Table | GAMESCOM - 4 of 11</a:t>
            </a:r>
          </a:p>
        </p:txBody>
      </p:sp>
      <p:graphicFrame>
        <p:nvGraphicFramePr>
          <p:cNvPr id="5" name="Table Placeholder 4">
            <a:extLst>
              <a:ext uri="{FF2B5EF4-FFF2-40B4-BE49-F238E27FC236}">
                <a16:creationId xmlns:a16="http://schemas.microsoft.com/office/drawing/2014/main" id="{76C28A9A-9223-46A7-92B1-957171EDE743}"/>
              </a:ext>
            </a:extLst>
          </p:cNvPr>
          <p:cNvGraphicFramePr>
            <a:graphicFrameLocks noGrp="1"/>
          </p:cNvGraphicFramePr>
          <p:nvPr>
            <p:ph type="tbl" sz="quarter" idx="13"/>
            <p:extLst>
              <p:ext uri="{D42A27DB-BD31-4B8C-83A1-F6EECF244321}">
                <p14:modId xmlns:p14="http://schemas.microsoft.com/office/powerpoint/2010/main" val="638725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1584574735"/>
                    </a:ext>
                  </a:extLst>
                </a:gridCol>
                <a:gridCol w="576072">
                  <a:extLst>
                    <a:ext uri="{9D8B030D-6E8A-4147-A177-3AD203B41FA5}">
                      <a16:colId xmlns:a16="http://schemas.microsoft.com/office/drawing/2014/main" val="443837166"/>
                    </a:ext>
                  </a:extLst>
                </a:gridCol>
                <a:gridCol w="822961">
                  <a:extLst>
                    <a:ext uri="{9D8B030D-6E8A-4147-A177-3AD203B41FA5}">
                      <a16:colId xmlns:a16="http://schemas.microsoft.com/office/drawing/2014/main" val="3291864915"/>
                    </a:ext>
                  </a:extLst>
                </a:gridCol>
                <a:gridCol w="246888">
                  <a:extLst>
                    <a:ext uri="{9D8B030D-6E8A-4147-A177-3AD203B41FA5}">
                      <a16:colId xmlns:a16="http://schemas.microsoft.com/office/drawing/2014/main" val="904280"/>
                    </a:ext>
                  </a:extLst>
                </a:gridCol>
                <a:gridCol w="246888">
                  <a:extLst>
                    <a:ext uri="{9D8B030D-6E8A-4147-A177-3AD203B41FA5}">
                      <a16:colId xmlns:a16="http://schemas.microsoft.com/office/drawing/2014/main" val="855086659"/>
                    </a:ext>
                  </a:extLst>
                </a:gridCol>
                <a:gridCol w="246888">
                  <a:extLst>
                    <a:ext uri="{9D8B030D-6E8A-4147-A177-3AD203B41FA5}">
                      <a16:colId xmlns:a16="http://schemas.microsoft.com/office/drawing/2014/main" val="1320816206"/>
                    </a:ext>
                  </a:extLst>
                </a:gridCol>
                <a:gridCol w="246888">
                  <a:extLst>
                    <a:ext uri="{9D8B030D-6E8A-4147-A177-3AD203B41FA5}">
                      <a16:colId xmlns:a16="http://schemas.microsoft.com/office/drawing/2014/main" val="4072253996"/>
                    </a:ext>
                  </a:extLst>
                </a:gridCol>
                <a:gridCol w="246888">
                  <a:extLst>
                    <a:ext uri="{9D8B030D-6E8A-4147-A177-3AD203B41FA5}">
                      <a16:colId xmlns:a16="http://schemas.microsoft.com/office/drawing/2014/main" val="3838667949"/>
                    </a:ext>
                  </a:extLst>
                </a:gridCol>
                <a:gridCol w="246888">
                  <a:extLst>
                    <a:ext uri="{9D8B030D-6E8A-4147-A177-3AD203B41FA5}">
                      <a16:colId xmlns:a16="http://schemas.microsoft.com/office/drawing/2014/main" val="3122065577"/>
                    </a:ext>
                  </a:extLst>
                </a:gridCol>
                <a:gridCol w="246888">
                  <a:extLst>
                    <a:ext uri="{9D8B030D-6E8A-4147-A177-3AD203B41FA5}">
                      <a16:colId xmlns:a16="http://schemas.microsoft.com/office/drawing/2014/main" val="3443803463"/>
                    </a:ext>
                  </a:extLst>
                </a:gridCol>
                <a:gridCol w="246888">
                  <a:extLst>
                    <a:ext uri="{9D8B030D-6E8A-4147-A177-3AD203B41FA5}">
                      <a16:colId xmlns:a16="http://schemas.microsoft.com/office/drawing/2014/main" val="689952955"/>
                    </a:ext>
                  </a:extLst>
                </a:gridCol>
                <a:gridCol w="246888">
                  <a:extLst>
                    <a:ext uri="{9D8B030D-6E8A-4147-A177-3AD203B41FA5}">
                      <a16:colId xmlns:a16="http://schemas.microsoft.com/office/drawing/2014/main" val="2686884711"/>
                    </a:ext>
                  </a:extLst>
                </a:gridCol>
                <a:gridCol w="246888">
                  <a:extLst>
                    <a:ext uri="{9D8B030D-6E8A-4147-A177-3AD203B41FA5}">
                      <a16:colId xmlns:a16="http://schemas.microsoft.com/office/drawing/2014/main" val="3123266557"/>
                    </a:ext>
                  </a:extLst>
                </a:gridCol>
                <a:gridCol w="246888">
                  <a:extLst>
                    <a:ext uri="{9D8B030D-6E8A-4147-A177-3AD203B41FA5}">
                      <a16:colId xmlns:a16="http://schemas.microsoft.com/office/drawing/2014/main" val="2406957357"/>
                    </a:ext>
                  </a:extLst>
                </a:gridCol>
                <a:gridCol w="246888">
                  <a:extLst>
                    <a:ext uri="{9D8B030D-6E8A-4147-A177-3AD203B41FA5}">
                      <a16:colId xmlns:a16="http://schemas.microsoft.com/office/drawing/2014/main" val="36010060"/>
                    </a:ext>
                  </a:extLst>
                </a:gridCol>
                <a:gridCol w="246888">
                  <a:extLst>
                    <a:ext uri="{9D8B030D-6E8A-4147-A177-3AD203B41FA5}">
                      <a16:colId xmlns:a16="http://schemas.microsoft.com/office/drawing/2014/main" val="1360835110"/>
                    </a:ext>
                  </a:extLst>
                </a:gridCol>
                <a:gridCol w="246888">
                  <a:extLst>
                    <a:ext uri="{9D8B030D-6E8A-4147-A177-3AD203B41FA5}">
                      <a16:colId xmlns:a16="http://schemas.microsoft.com/office/drawing/2014/main" val="985401482"/>
                    </a:ext>
                  </a:extLst>
                </a:gridCol>
                <a:gridCol w="246888">
                  <a:extLst>
                    <a:ext uri="{9D8B030D-6E8A-4147-A177-3AD203B41FA5}">
                      <a16:colId xmlns:a16="http://schemas.microsoft.com/office/drawing/2014/main" val="3107442573"/>
                    </a:ext>
                  </a:extLst>
                </a:gridCol>
                <a:gridCol w="246888">
                  <a:extLst>
                    <a:ext uri="{9D8B030D-6E8A-4147-A177-3AD203B41FA5}">
                      <a16:colId xmlns:a16="http://schemas.microsoft.com/office/drawing/2014/main" val="2889906879"/>
                    </a:ext>
                  </a:extLst>
                </a:gridCol>
                <a:gridCol w="246888">
                  <a:extLst>
                    <a:ext uri="{9D8B030D-6E8A-4147-A177-3AD203B41FA5}">
                      <a16:colId xmlns:a16="http://schemas.microsoft.com/office/drawing/2014/main" val="7013401"/>
                    </a:ext>
                  </a:extLst>
                </a:gridCol>
                <a:gridCol w="246888">
                  <a:extLst>
                    <a:ext uri="{9D8B030D-6E8A-4147-A177-3AD203B41FA5}">
                      <a16:colId xmlns:a16="http://schemas.microsoft.com/office/drawing/2014/main" val="2141210526"/>
                    </a:ext>
                  </a:extLst>
                </a:gridCol>
                <a:gridCol w="246888">
                  <a:extLst>
                    <a:ext uri="{9D8B030D-6E8A-4147-A177-3AD203B41FA5}">
                      <a16:colId xmlns:a16="http://schemas.microsoft.com/office/drawing/2014/main" val="38112976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4032985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01/26/2026 12:07:44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01/26/2026 12:07:44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891502179"/>
                  </a:ext>
                </a:extLst>
              </a:tr>
            </a:tbl>
          </a:graphicData>
        </a:graphic>
      </p:graphicFrame>
      <p:sp>
        <p:nvSpPr>
          <p:cNvPr id="4" name="Text Placeholder 3">
            <a:extLst>
              <a:ext uri="{FF2B5EF4-FFF2-40B4-BE49-F238E27FC236}">
                <a16:creationId xmlns:a16="http://schemas.microsoft.com/office/drawing/2014/main" id="{3311B1A6-6E48-42B1-9924-FF6C027997A3}"/>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22602102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978D7A-D2D9-4BAE-938F-4928379A2FC7}"/>
              </a:ext>
            </a:extLst>
          </p:cNvPr>
          <p:cNvSpPr>
            <a:spLocks noGrp="1"/>
          </p:cNvSpPr>
          <p:nvPr>
            <p:ph type="title"/>
          </p:nvPr>
        </p:nvSpPr>
        <p:spPr/>
        <p:txBody>
          <a:bodyPr/>
          <a:lstStyle/>
          <a:p>
            <a:r>
              <a:rPr lang="en-US"/>
              <a:t>Instagram Posts Table | GAMESCOM - 5 of 11</a:t>
            </a:r>
          </a:p>
        </p:txBody>
      </p:sp>
      <p:graphicFrame>
        <p:nvGraphicFramePr>
          <p:cNvPr id="5" name="Table Placeholder 4">
            <a:extLst>
              <a:ext uri="{FF2B5EF4-FFF2-40B4-BE49-F238E27FC236}">
                <a16:creationId xmlns:a16="http://schemas.microsoft.com/office/drawing/2014/main" id="{A7B441A5-863D-45E0-B587-22DA398BB777}"/>
              </a:ext>
            </a:extLst>
          </p:cNvPr>
          <p:cNvGraphicFramePr>
            <a:graphicFrameLocks noGrp="1"/>
          </p:cNvGraphicFramePr>
          <p:nvPr>
            <p:ph type="tbl" sz="quarter" idx="13"/>
            <p:extLst>
              <p:ext uri="{D42A27DB-BD31-4B8C-83A1-F6EECF244321}">
                <p14:modId xmlns:p14="http://schemas.microsoft.com/office/powerpoint/2010/main" val="10993931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2548793414"/>
                    </a:ext>
                  </a:extLst>
                </a:gridCol>
                <a:gridCol w="576072">
                  <a:extLst>
                    <a:ext uri="{9D8B030D-6E8A-4147-A177-3AD203B41FA5}">
                      <a16:colId xmlns:a16="http://schemas.microsoft.com/office/drawing/2014/main" val="508605295"/>
                    </a:ext>
                  </a:extLst>
                </a:gridCol>
                <a:gridCol w="822961">
                  <a:extLst>
                    <a:ext uri="{9D8B030D-6E8A-4147-A177-3AD203B41FA5}">
                      <a16:colId xmlns:a16="http://schemas.microsoft.com/office/drawing/2014/main" val="384589663"/>
                    </a:ext>
                  </a:extLst>
                </a:gridCol>
                <a:gridCol w="246888">
                  <a:extLst>
                    <a:ext uri="{9D8B030D-6E8A-4147-A177-3AD203B41FA5}">
                      <a16:colId xmlns:a16="http://schemas.microsoft.com/office/drawing/2014/main" val="3308414736"/>
                    </a:ext>
                  </a:extLst>
                </a:gridCol>
                <a:gridCol w="246888">
                  <a:extLst>
                    <a:ext uri="{9D8B030D-6E8A-4147-A177-3AD203B41FA5}">
                      <a16:colId xmlns:a16="http://schemas.microsoft.com/office/drawing/2014/main" val="2449512999"/>
                    </a:ext>
                  </a:extLst>
                </a:gridCol>
                <a:gridCol w="246888">
                  <a:extLst>
                    <a:ext uri="{9D8B030D-6E8A-4147-A177-3AD203B41FA5}">
                      <a16:colId xmlns:a16="http://schemas.microsoft.com/office/drawing/2014/main" val="1728866344"/>
                    </a:ext>
                  </a:extLst>
                </a:gridCol>
                <a:gridCol w="246888">
                  <a:extLst>
                    <a:ext uri="{9D8B030D-6E8A-4147-A177-3AD203B41FA5}">
                      <a16:colId xmlns:a16="http://schemas.microsoft.com/office/drawing/2014/main" val="2294778465"/>
                    </a:ext>
                  </a:extLst>
                </a:gridCol>
                <a:gridCol w="246888">
                  <a:extLst>
                    <a:ext uri="{9D8B030D-6E8A-4147-A177-3AD203B41FA5}">
                      <a16:colId xmlns:a16="http://schemas.microsoft.com/office/drawing/2014/main" val="3572818792"/>
                    </a:ext>
                  </a:extLst>
                </a:gridCol>
                <a:gridCol w="246888">
                  <a:extLst>
                    <a:ext uri="{9D8B030D-6E8A-4147-A177-3AD203B41FA5}">
                      <a16:colId xmlns:a16="http://schemas.microsoft.com/office/drawing/2014/main" val="1641596113"/>
                    </a:ext>
                  </a:extLst>
                </a:gridCol>
                <a:gridCol w="246888">
                  <a:extLst>
                    <a:ext uri="{9D8B030D-6E8A-4147-A177-3AD203B41FA5}">
                      <a16:colId xmlns:a16="http://schemas.microsoft.com/office/drawing/2014/main" val="314609927"/>
                    </a:ext>
                  </a:extLst>
                </a:gridCol>
                <a:gridCol w="246888">
                  <a:extLst>
                    <a:ext uri="{9D8B030D-6E8A-4147-A177-3AD203B41FA5}">
                      <a16:colId xmlns:a16="http://schemas.microsoft.com/office/drawing/2014/main" val="3512357895"/>
                    </a:ext>
                  </a:extLst>
                </a:gridCol>
                <a:gridCol w="246888">
                  <a:extLst>
                    <a:ext uri="{9D8B030D-6E8A-4147-A177-3AD203B41FA5}">
                      <a16:colId xmlns:a16="http://schemas.microsoft.com/office/drawing/2014/main" val="4289245132"/>
                    </a:ext>
                  </a:extLst>
                </a:gridCol>
                <a:gridCol w="246888">
                  <a:extLst>
                    <a:ext uri="{9D8B030D-6E8A-4147-A177-3AD203B41FA5}">
                      <a16:colId xmlns:a16="http://schemas.microsoft.com/office/drawing/2014/main" val="2318576257"/>
                    </a:ext>
                  </a:extLst>
                </a:gridCol>
                <a:gridCol w="246888">
                  <a:extLst>
                    <a:ext uri="{9D8B030D-6E8A-4147-A177-3AD203B41FA5}">
                      <a16:colId xmlns:a16="http://schemas.microsoft.com/office/drawing/2014/main" val="3854169650"/>
                    </a:ext>
                  </a:extLst>
                </a:gridCol>
                <a:gridCol w="246888">
                  <a:extLst>
                    <a:ext uri="{9D8B030D-6E8A-4147-A177-3AD203B41FA5}">
                      <a16:colId xmlns:a16="http://schemas.microsoft.com/office/drawing/2014/main" val="975050218"/>
                    </a:ext>
                  </a:extLst>
                </a:gridCol>
                <a:gridCol w="246888">
                  <a:extLst>
                    <a:ext uri="{9D8B030D-6E8A-4147-A177-3AD203B41FA5}">
                      <a16:colId xmlns:a16="http://schemas.microsoft.com/office/drawing/2014/main" val="3962779754"/>
                    </a:ext>
                  </a:extLst>
                </a:gridCol>
                <a:gridCol w="246888">
                  <a:extLst>
                    <a:ext uri="{9D8B030D-6E8A-4147-A177-3AD203B41FA5}">
                      <a16:colId xmlns:a16="http://schemas.microsoft.com/office/drawing/2014/main" val="4162517092"/>
                    </a:ext>
                  </a:extLst>
                </a:gridCol>
                <a:gridCol w="246888">
                  <a:extLst>
                    <a:ext uri="{9D8B030D-6E8A-4147-A177-3AD203B41FA5}">
                      <a16:colId xmlns:a16="http://schemas.microsoft.com/office/drawing/2014/main" val="2400817343"/>
                    </a:ext>
                  </a:extLst>
                </a:gridCol>
                <a:gridCol w="246888">
                  <a:extLst>
                    <a:ext uri="{9D8B030D-6E8A-4147-A177-3AD203B41FA5}">
                      <a16:colId xmlns:a16="http://schemas.microsoft.com/office/drawing/2014/main" val="1607968397"/>
                    </a:ext>
                  </a:extLst>
                </a:gridCol>
                <a:gridCol w="246888">
                  <a:extLst>
                    <a:ext uri="{9D8B030D-6E8A-4147-A177-3AD203B41FA5}">
                      <a16:colId xmlns:a16="http://schemas.microsoft.com/office/drawing/2014/main" val="3525460274"/>
                    </a:ext>
                  </a:extLst>
                </a:gridCol>
                <a:gridCol w="246888">
                  <a:extLst>
                    <a:ext uri="{9D8B030D-6E8A-4147-A177-3AD203B41FA5}">
                      <a16:colId xmlns:a16="http://schemas.microsoft.com/office/drawing/2014/main" val="3147084959"/>
                    </a:ext>
                  </a:extLst>
                </a:gridCol>
                <a:gridCol w="246888">
                  <a:extLst>
                    <a:ext uri="{9D8B030D-6E8A-4147-A177-3AD203B41FA5}">
                      <a16:colId xmlns:a16="http://schemas.microsoft.com/office/drawing/2014/main" val="23013236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827865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01/23/2026 09:39:59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01/23/2026 09:39:59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Cosplay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935487885"/>
                  </a:ext>
                </a:extLst>
              </a:tr>
            </a:tbl>
          </a:graphicData>
        </a:graphic>
      </p:graphicFrame>
      <p:sp>
        <p:nvSpPr>
          <p:cNvPr id="4" name="Text Placeholder 3">
            <a:extLst>
              <a:ext uri="{FF2B5EF4-FFF2-40B4-BE49-F238E27FC236}">
                <a16:creationId xmlns:a16="http://schemas.microsoft.com/office/drawing/2014/main" id="{B716E191-FF5D-4779-81C1-61225A665625}"/>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3352634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62A64-D672-4C16-86AA-94995B397F5C}"/>
              </a:ext>
            </a:extLst>
          </p:cNvPr>
          <p:cNvSpPr>
            <a:spLocks noGrp="1"/>
          </p:cNvSpPr>
          <p:nvPr>
            <p:ph type="title"/>
          </p:nvPr>
        </p:nvSpPr>
        <p:spPr/>
        <p:txBody>
          <a:bodyPr/>
          <a:lstStyle/>
          <a:p>
            <a:r>
              <a:rPr lang="en-US"/>
              <a:t>Instagram Posts Table | GAMESCOM - 6 of 11</a:t>
            </a:r>
          </a:p>
        </p:txBody>
      </p:sp>
      <p:graphicFrame>
        <p:nvGraphicFramePr>
          <p:cNvPr id="5" name="Table Placeholder 4">
            <a:extLst>
              <a:ext uri="{FF2B5EF4-FFF2-40B4-BE49-F238E27FC236}">
                <a16:creationId xmlns:a16="http://schemas.microsoft.com/office/drawing/2014/main" id="{CA2EFA76-3D01-493B-B13E-2C5E2D607E70}"/>
              </a:ext>
            </a:extLst>
          </p:cNvPr>
          <p:cNvGraphicFramePr>
            <a:graphicFrameLocks noGrp="1"/>
          </p:cNvGraphicFramePr>
          <p:nvPr>
            <p:ph type="tbl" sz="quarter" idx="13"/>
            <p:extLst>
              <p:ext uri="{D42A27DB-BD31-4B8C-83A1-F6EECF244321}">
                <p14:modId xmlns:p14="http://schemas.microsoft.com/office/powerpoint/2010/main" val="35337373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1513234519"/>
                    </a:ext>
                  </a:extLst>
                </a:gridCol>
                <a:gridCol w="576072">
                  <a:extLst>
                    <a:ext uri="{9D8B030D-6E8A-4147-A177-3AD203B41FA5}">
                      <a16:colId xmlns:a16="http://schemas.microsoft.com/office/drawing/2014/main" val="2297069854"/>
                    </a:ext>
                  </a:extLst>
                </a:gridCol>
                <a:gridCol w="822961">
                  <a:extLst>
                    <a:ext uri="{9D8B030D-6E8A-4147-A177-3AD203B41FA5}">
                      <a16:colId xmlns:a16="http://schemas.microsoft.com/office/drawing/2014/main" val="3386332937"/>
                    </a:ext>
                  </a:extLst>
                </a:gridCol>
                <a:gridCol w="246888">
                  <a:extLst>
                    <a:ext uri="{9D8B030D-6E8A-4147-A177-3AD203B41FA5}">
                      <a16:colId xmlns:a16="http://schemas.microsoft.com/office/drawing/2014/main" val="1263220259"/>
                    </a:ext>
                  </a:extLst>
                </a:gridCol>
                <a:gridCol w="246888">
                  <a:extLst>
                    <a:ext uri="{9D8B030D-6E8A-4147-A177-3AD203B41FA5}">
                      <a16:colId xmlns:a16="http://schemas.microsoft.com/office/drawing/2014/main" val="360892139"/>
                    </a:ext>
                  </a:extLst>
                </a:gridCol>
                <a:gridCol w="246888">
                  <a:extLst>
                    <a:ext uri="{9D8B030D-6E8A-4147-A177-3AD203B41FA5}">
                      <a16:colId xmlns:a16="http://schemas.microsoft.com/office/drawing/2014/main" val="3401206052"/>
                    </a:ext>
                  </a:extLst>
                </a:gridCol>
                <a:gridCol w="246888">
                  <a:extLst>
                    <a:ext uri="{9D8B030D-6E8A-4147-A177-3AD203B41FA5}">
                      <a16:colId xmlns:a16="http://schemas.microsoft.com/office/drawing/2014/main" val="260297173"/>
                    </a:ext>
                  </a:extLst>
                </a:gridCol>
                <a:gridCol w="246888">
                  <a:extLst>
                    <a:ext uri="{9D8B030D-6E8A-4147-A177-3AD203B41FA5}">
                      <a16:colId xmlns:a16="http://schemas.microsoft.com/office/drawing/2014/main" val="2839248678"/>
                    </a:ext>
                  </a:extLst>
                </a:gridCol>
                <a:gridCol w="246888">
                  <a:extLst>
                    <a:ext uri="{9D8B030D-6E8A-4147-A177-3AD203B41FA5}">
                      <a16:colId xmlns:a16="http://schemas.microsoft.com/office/drawing/2014/main" val="1239492235"/>
                    </a:ext>
                  </a:extLst>
                </a:gridCol>
                <a:gridCol w="246888">
                  <a:extLst>
                    <a:ext uri="{9D8B030D-6E8A-4147-A177-3AD203B41FA5}">
                      <a16:colId xmlns:a16="http://schemas.microsoft.com/office/drawing/2014/main" val="1715158651"/>
                    </a:ext>
                  </a:extLst>
                </a:gridCol>
                <a:gridCol w="246888">
                  <a:extLst>
                    <a:ext uri="{9D8B030D-6E8A-4147-A177-3AD203B41FA5}">
                      <a16:colId xmlns:a16="http://schemas.microsoft.com/office/drawing/2014/main" val="2358649592"/>
                    </a:ext>
                  </a:extLst>
                </a:gridCol>
                <a:gridCol w="246888">
                  <a:extLst>
                    <a:ext uri="{9D8B030D-6E8A-4147-A177-3AD203B41FA5}">
                      <a16:colId xmlns:a16="http://schemas.microsoft.com/office/drawing/2014/main" val="2718114231"/>
                    </a:ext>
                  </a:extLst>
                </a:gridCol>
                <a:gridCol w="246888">
                  <a:extLst>
                    <a:ext uri="{9D8B030D-6E8A-4147-A177-3AD203B41FA5}">
                      <a16:colId xmlns:a16="http://schemas.microsoft.com/office/drawing/2014/main" val="877219745"/>
                    </a:ext>
                  </a:extLst>
                </a:gridCol>
                <a:gridCol w="246888">
                  <a:extLst>
                    <a:ext uri="{9D8B030D-6E8A-4147-A177-3AD203B41FA5}">
                      <a16:colId xmlns:a16="http://schemas.microsoft.com/office/drawing/2014/main" val="2130618585"/>
                    </a:ext>
                  </a:extLst>
                </a:gridCol>
                <a:gridCol w="246888">
                  <a:extLst>
                    <a:ext uri="{9D8B030D-6E8A-4147-A177-3AD203B41FA5}">
                      <a16:colId xmlns:a16="http://schemas.microsoft.com/office/drawing/2014/main" val="1543796402"/>
                    </a:ext>
                  </a:extLst>
                </a:gridCol>
                <a:gridCol w="246888">
                  <a:extLst>
                    <a:ext uri="{9D8B030D-6E8A-4147-A177-3AD203B41FA5}">
                      <a16:colId xmlns:a16="http://schemas.microsoft.com/office/drawing/2014/main" val="1349682400"/>
                    </a:ext>
                  </a:extLst>
                </a:gridCol>
                <a:gridCol w="246888">
                  <a:extLst>
                    <a:ext uri="{9D8B030D-6E8A-4147-A177-3AD203B41FA5}">
                      <a16:colId xmlns:a16="http://schemas.microsoft.com/office/drawing/2014/main" val="690993164"/>
                    </a:ext>
                  </a:extLst>
                </a:gridCol>
                <a:gridCol w="246888">
                  <a:extLst>
                    <a:ext uri="{9D8B030D-6E8A-4147-A177-3AD203B41FA5}">
                      <a16:colId xmlns:a16="http://schemas.microsoft.com/office/drawing/2014/main" val="2702965976"/>
                    </a:ext>
                  </a:extLst>
                </a:gridCol>
                <a:gridCol w="246888">
                  <a:extLst>
                    <a:ext uri="{9D8B030D-6E8A-4147-A177-3AD203B41FA5}">
                      <a16:colId xmlns:a16="http://schemas.microsoft.com/office/drawing/2014/main" val="3299699751"/>
                    </a:ext>
                  </a:extLst>
                </a:gridCol>
                <a:gridCol w="246888">
                  <a:extLst>
                    <a:ext uri="{9D8B030D-6E8A-4147-A177-3AD203B41FA5}">
                      <a16:colId xmlns:a16="http://schemas.microsoft.com/office/drawing/2014/main" val="2745570243"/>
                    </a:ext>
                  </a:extLst>
                </a:gridCol>
                <a:gridCol w="246888">
                  <a:extLst>
                    <a:ext uri="{9D8B030D-6E8A-4147-A177-3AD203B41FA5}">
                      <a16:colId xmlns:a16="http://schemas.microsoft.com/office/drawing/2014/main" val="3663599640"/>
                    </a:ext>
                  </a:extLst>
                </a:gridCol>
                <a:gridCol w="246888">
                  <a:extLst>
                    <a:ext uri="{9D8B030D-6E8A-4147-A177-3AD203B41FA5}">
                      <a16:colId xmlns:a16="http://schemas.microsoft.com/office/drawing/2014/main" val="40612614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2912529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01/16/2026 12:23:56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01/16/2026 12:23:56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551173891"/>
                  </a:ext>
                </a:extLst>
              </a:tr>
            </a:tbl>
          </a:graphicData>
        </a:graphic>
      </p:graphicFrame>
      <p:sp>
        <p:nvSpPr>
          <p:cNvPr id="4" name="Text Placeholder 3">
            <a:extLst>
              <a:ext uri="{FF2B5EF4-FFF2-40B4-BE49-F238E27FC236}">
                <a16:creationId xmlns:a16="http://schemas.microsoft.com/office/drawing/2014/main" id="{69E91FFB-8F3F-4EA5-BC1A-5BE292CBAC85}"/>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28297421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A30079-D251-4AB5-AA12-1285854D612D}"/>
              </a:ext>
            </a:extLst>
          </p:cNvPr>
          <p:cNvSpPr>
            <a:spLocks noGrp="1"/>
          </p:cNvSpPr>
          <p:nvPr>
            <p:ph type="title"/>
          </p:nvPr>
        </p:nvSpPr>
        <p:spPr/>
        <p:txBody>
          <a:bodyPr/>
          <a:lstStyle/>
          <a:p>
            <a:r>
              <a:rPr lang="en-US"/>
              <a:t>Instagram Posts Table | GAMESCOM - 7 of 11</a:t>
            </a:r>
          </a:p>
        </p:txBody>
      </p:sp>
      <p:graphicFrame>
        <p:nvGraphicFramePr>
          <p:cNvPr id="5" name="Table Placeholder 4">
            <a:extLst>
              <a:ext uri="{FF2B5EF4-FFF2-40B4-BE49-F238E27FC236}">
                <a16:creationId xmlns:a16="http://schemas.microsoft.com/office/drawing/2014/main" id="{9BCABDC7-3DD1-47CD-90FD-D17540B9CD7F}"/>
              </a:ext>
            </a:extLst>
          </p:cNvPr>
          <p:cNvGraphicFramePr>
            <a:graphicFrameLocks noGrp="1"/>
          </p:cNvGraphicFramePr>
          <p:nvPr>
            <p:ph type="tbl" sz="quarter" idx="13"/>
            <p:extLst>
              <p:ext uri="{D42A27DB-BD31-4B8C-83A1-F6EECF244321}">
                <p14:modId xmlns:p14="http://schemas.microsoft.com/office/powerpoint/2010/main" val="25722265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1024649187"/>
                    </a:ext>
                  </a:extLst>
                </a:gridCol>
                <a:gridCol w="576072">
                  <a:extLst>
                    <a:ext uri="{9D8B030D-6E8A-4147-A177-3AD203B41FA5}">
                      <a16:colId xmlns:a16="http://schemas.microsoft.com/office/drawing/2014/main" val="2786639635"/>
                    </a:ext>
                  </a:extLst>
                </a:gridCol>
                <a:gridCol w="822961">
                  <a:extLst>
                    <a:ext uri="{9D8B030D-6E8A-4147-A177-3AD203B41FA5}">
                      <a16:colId xmlns:a16="http://schemas.microsoft.com/office/drawing/2014/main" val="1652940744"/>
                    </a:ext>
                  </a:extLst>
                </a:gridCol>
                <a:gridCol w="246888">
                  <a:extLst>
                    <a:ext uri="{9D8B030D-6E8A-4147-A177-3AD203B41FA5}">
                      <a16:colId xmlns:a16="http://schemas.microsoft.com/office/drawing/2014/main" val="3909725123"/>
                    </a:ext>
                  </a:extLst>
                </a:gridCol>
                <a:gridCol w="246888">
                  <a:extLst>
                    <a:ext uri="{9D8B030D-6E8A-4147-A177-3AD203B41FA5}">
                      <a16:colId xmlns:a16="http://schemas.microsoft.com/office/drawing/2014/main" val="1160257533"/>
                    </a:ext>
                  </a:extLst>
                </a:gridCol>
                <a:gridCol w="246888">
                  <a:extLst>
                    <a:ext uri="{9D8B030D-6E8A-4147-A177-3AD203B41FA5}">
                      <a16:colId xmlns:a16="http://schemas.microsoft.com/office/drawing/2014/main" val="803545113"/>
                    </a:ext>
                  </a:extLst>
                </a:gridCol>
                <a:gridCol w="246888">
                  <a:extLst>
                    <a:ext uri="{9D8B030D-6E8A-4147-A177-3AD203B41FA5}">
                      <a16:colId xmlns:a16="http://schemas.microsoft.com/office/drawing/2014/main" val="1346202011"/>
                    </a:ext>
                  </a:extLst>
                </a:gridCol>
                <a:gridCol w="246888">
                  <a:extLst>
                    <a:ext uri="{9D8B030D-6E8A-4147-A177-3AD203B41FA5}">
                      <a16:colId xmlns:a16="http://schemas.microsoft.com/office/drawing/2014/main" val="2880668796"/>
                    </a:ext>
                  </a:extLst>
                </a:gridCol>
                <a:gridCol w="246888">
                  <a:extLst>
                    <a:ext uri="{9D8B030D-6E8A-4147-A177-3AD203B41FA5}">
                      <a16:colId xmlns:a16="http://schemas.microsoft.com/office/drawing/2014/main" val="1208591111"/>
                    </a:ext>
                  </a:extLst>
                </a:gridCol>
                <a:gridCol w="246888">
                  <a:extLst>
                    <a:ext uri="{9D8B030D-6E8A-4147-A177-3AD203B41FA5}">
                      <a16:colId xmlns:a16="http://schemas.microsoft.com/office/drawing/2014/main" val="2805243627"/>
                    </a:ext>
                  </a:extLst>
                </a:gridCol>
                <a:gridCol w="246888">
                  <a:extLst>
                    <a:ext uri="{9D8B030D-6E8A-4147-A177-3AD203B41FA5}">
                      <a16:colId xmlns:a16="http://schemas.microsoft.com/office/drawing/2014/main" val="1953849434"/>
                    </a:ext>
                  </a:extLst>
                </a:gridCol>
                <a:gridCol w="246888">
                  <a:extLst>
                    <a:ext uri="{9D8B030D-6E8A-4147-A177-3AD203B41FA5}">
                      <a16:colId xmlns:a16="http://schemas.microsoft.com/office/drawing/2014/main" val="220793420"/>
                    </a:ext>
                  </a:extLst>
                </a:gridCol>
                <a:gridCol w="246888">
                  <a:extLst>
                    <a:ext uri="{9D8B030D-6E8A-4147-A177-3AD203B41FA5}">
                      <a16:colId xmlns:a16="http://schemas.microsoft.com/office/drawing/2014/main" val="1779635718"/>
                    </a:ext>
                  </a:extLst>
                </a:gridCol>
                <a:gridCol w="246888">
                  <a:extLst>
                    <a:ext uri="{9D8B030D-6E8A-4147-A177-3AD203B41FA5}">
                      <a16:colId xmlns:a16="http://schemas.microsoft.com/office/drawing/2014/main" val="3905411245"/>
                    </a:ext>
                  </a:extLst>
                </a:gridCol>
                <a:gridCol w="246888">
                  <a:extLst>
                    <a:ext uri="{9D8B030D-6E8A-4147-A177-3AD203B41FA5}">
                      <a16:colId xmlns:a16="http://schemas.microsoft.com/office/drawing/2014/main" val="1537820866"/>
                    </a:ext>
                  </a:extLst>
                </a:gridCol>
                <a:gridCol w="246888">
                  <a:extLst>
                    <a:ext uri="{9D8B030D-6E8A-4147-A177-3AD203B41FA5}">
                      <a16:colId xmlns:a16="http://schemas.microsoft.com/office/drawing/2014/main" val="2160103517"/>
                    </a:ext>
                  </a:extLst>
                </a:gridCol>
                <a:gridCol w="246888">
                  <a:extLst>
                    <a:ext uri="{9D8B030D-6E8A-4147-A177-3AD203B41FA5}">
                      <a16:colId xmlns:a16="http://schemas.microsoft.com/office/drawing/2014/main" val="4126579287"/>
                    </a:ext>
                  </a:extLst>
                </a:gridCol>
                <a:gridCol w="246888">
                  <a:extLst>
                    <a:ext uri="{9D8B030D-6E8A-4147-A177-3AD203B41FA5}">
                      <a16:colId xmlns:a16="http://schemas.microsoft.com/office/drawing/2014/main" val="227157203"/>
                    </a:ext>
                  </a:extLst>
                </a:gridCol>
                <a:gridCol w="246888">
                  <a:extLst>
                    <a:ext uri="{9D8B030D-6E8A-4147-A177-3AD203B41FA5}">
                      <a16:colId xmlns:a16="http://schemas.microsoft.com/office/drawing/2014/main" val="1872180536"/>
                    </a:ext>
                  </a:extLst>
                </a:gridCol>
                <a:gridCol w="246888">
                  <a:extLst>
                    <a:ext uri="{9D8B030D-6E8A-4147-A177-3AD203B41FA5}">
                      <a16:colId xmlns:a16="http://schemas.microsoft.com/office/drawing/2014/main" val="4096552139"/>
                    </a:ext>
                  </a:extLst>
                </a:gridCol>
                <a:gridCol w="246888">
                  <a:extLst>
                    <a:ext uri="{9D8B030D-6E8A-4147-A177-3AD203B41FA5}">
                      <a16:colId xmlns:a16="http://schemas.microsoft.com/office/drawing/2014/main" val="430079453"/>
                    </a:ext>
                  </a:extLst>
                </a:gridCol>
                <a:gridCol w="246888">
                  <a:extLst>
                    <a:ext uri="{9D8B030D-6E8A-4147-A177-3AD203B41FA5}">
                      <a16:colId xmlns:a16="http://schemas.microsoft.com/office/drawing/2014/main" val="15672217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4261025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01/15/2026 11:47:43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01/15/2026 11:47:43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614214381"/>
                  </a:ext>
                </a:extLst>
              </a:tr>
            </a:tbl>
          </a:graphicData>
        </a:graphic>
      </p:graphicFrame>
      <p:sp>
        <p:nvSpPr>
          <p:cNvPr id="4" name="Text Placeholder 3">
            <a:extLst>
              <a:ext uri="{FF2B5EF4-FFF2-40B4-BE49-F238E27FC236}">
                <a16:creationId xmlns:a16="http://schemas.microsoft.com/office/drawing/2014/main" id="{20A55524-CEB3-4770-977D-9E9BAF4DAF24}"/>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26291762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ED9734-F9FF-4481-9313-6F30F1409013}"/>
              </a:ext>
            </a:extLst>
          </p:cNvPr>
          <p:cNvSpPr>
            <a:spLocks noGrp="1"/>
          </p:cNvSpPr>
          <p:nvPr>
            <p:ph type="title"/>
          </p:nvPr>
        </p:nvSpPr>
        <p:spPr/>
        <p:txBody>
          <a:bodyPr/>
          <a:lstStyle/>
          <a:p>
            <a:r>
              <a:rPr lang="en-US"/>
              <a:t>Instagram Posts Table | GAMESCOM - 8 of 11</a:t>
            </a:r>
          </a:p>
        </p:txBody>
      </p:sp>
      <p:graphicFrame>
        <p:nvGraphicFramePr>
          <p:cNvPr id="5" name="Table Placeholder 4">
            <a:extLst>
              <a:ext uri="{FF2B5EF4-FFF2-40B4-BE49-F238E27FC236}">
                <a16:creationId xmlns:a16="http://schemas.microsoft.com/office/drawing/2014/main" id="{8CD07EE5-415F-42F2-B839-CDC62FDF7CE7}"/>
              </a:ext>
            </a:extLst>
          </p:cNvPr>
          <p:cNvGraphicFramePr>
            <a:graphicFrameLocks noGrp="1"/>
          </p:cNvGraphicFramePr>
          <p:nvPr>
            <p:ph type="tbl" sz="quarter" idx="13"/>
            <p:extLst>
              <p:ext uri="{D42A27DB-BD31-4B8C-83A1-F6EECF244321}">
                <p14:modId xmlns:p14="http://schemas.microsoft.com/office/powerpoint/2010/main" val="33719720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1807991038"/>
                    </a:ext>
                  </a:extLst>
                </a:gridCol>
                <a:gridCol w="576072">
                  <a:extLst>
                    <a:ext uri="{9D8B030D-6E8A-4147-A177-3AD203B41FA5}">
                      <a16:colId xmlns:a16="http://schemas.microsoft.com/office/drawing/2014/main" val="833639932"/>
                    </a:ext>
                  </a:extLst>
                </a:gridCol>
                <a:gridCol w="822961">
                  <a:extLst>
                    <a:ext uri="{9D8B030D-6E8A-4147-A177-3AD203B41FA5}">
                      <a16:colId xmlns:a16="http://schemas.microsoft.com/office/drawing/2014/main" val="4027873054"/>
                    </a:ext>
                  </a:extLst>
                </a:gridCol>
                <a:gridCol w="246888">
                  <a:extLst>
                    <a:ext uri="{9D8B030D-6E8A-4147-A177-3AD203B41FA5}">
                      <a16:colId xmlns:a16="http://schemas.microsoft.com/office/drawing/2014/main" val="2875026124"/>
                    </a:ext>
                  </a:extLst>
                </a:gridCol>
                <a:gridCol w="246888">
                  <a:extLst>
                    <a:ext uri="{9D8B030D-6E8A-4147-A177-3AD203B41FA5}">
                      <a16:colId xmlns:a16="http://schemas.microsoft.com/office/drawing/2014/main" val="1518862667"/>
                    </a:ext>
                  </a:extLst>
                </a:gridCol>
                <a:gridCol w="246888">
                  <a:extLst>
                    <a:ext uri="{9D8B030D-6E8A-4147-A177-3AD203B41FA5}">
                      <a16:colId xmlns:a16="http://schemas.microsoft.com/office/drawing/2014/main" val="2484437956"/>
                    </a:ext>
                  </a:extLst>
                </a:gridCol>
                <a:gridCol w="246888">
                  <a:extLst>
                    <a:ext uri="{9D8B030D-6E8A-4147-A177-3AD203B41FA5}">
                      <a16:colId xmlns:a16="http://schemas.microsoft.com/office/drawing/2014/main" val="770614360"/>
                    </a:ext>
                  </a:extLst>
                </a:gridCol>
                <a:gridCol w="246888">
                  <a:extLst>
                    <a:ext uri="{9D8B030D-6E8A-4147-A177-3AD203B41FA5}">
                      <a16:colId xmlns:a16="http://schemas.microsoft.com/office/drawing/2014/main" val="2803969303"/>
                    </a:ext>
                  </a:extLst>
                </a:gridCol>
                <a:gridCol w="246888">
                  <a:extLst>
                    <a:ext uri="{9D8B030D-6E8A-4147-A177-3AD203B41FA5}">
                      <a16:colId xmlns:a16="http://schemas.microsoft.com/office/drawing/2014/main" val="994801490"/>
                    </a:ext>
                  </a:extLst>
                </a:gridCol>
                <a:gridCol w="246888">
                  <a:extLst>
                    <a:ext uri="{9D8B030D-6E8A-4147-A177-3AD203B41FA5}">
                      <a16:colId xmlns:a16="http://schemas.microsoft.com/office/drawing/2014/main" val="2474812425"/>
                    </a:ext>
                  </a:extLst>
                </a:gridCol>
                <a:gridCol w="246888">
                  <a:extLst>
                    <a:ext uri="{9D8B030D-6E8A-4147-A177-3AD203B41FA5}">
                      <a16:colId xmlns:a16="http://schemas.microsoft.com/office/drawing/2014/main" val="2908268314"/>
                    </a:ext>
                  </a:extLst>
                </a:gridCol>
                <a:gridCol w="246888">
                  <a:extLst>
                    <a:ext uri="{9D8B030D-6E8A-4147-A177-3AD203B41FA5}">
                      <a16:colId xmlns:a16="http://schemas.microsoft.com/office/drawing/2014/main" val="3656617262"/>
                    </a:ext>
                  </a:extLst>
                </a:gridCol>
                <a:gridCol w="246888">
                  <a:extLst>
                    <a:ext uri="{9D8B030D-6E8A-4147-A177-3AD203B41FA5}">
                      <a16:colId xmlns:a16="http://schemas.microsoft.com/office/drawing/2014/main" val="1689567397"/>
                    </a:ext>
                  </a:extLst>
                </a:gridCol>
                <a:gridCol w="246888">
                  <a:extLst>
                    <a:ext uri="{9D8B030D-6E8A-4147-A177-3AD203B41FA5}">
                      <a16:colId xmlns:a16="http://schemas.microsoft.com/office/drawing/2014/main" val="1259414596"/>
                    </a:ext>
                  </a:extLst>
                </a:gridCol>
                <a:gridCol w="246888">
                  <a:extLst>
                    <a:ext uri="{9D8B030D-6E8A-4147-A177-3AD203B41FA5}">
                      <a16:colId xmlns:a16="http://schemas.microsoft.com/office/drawing/2014/main" val="3843932334"/>
                    </a:ext>
                  </a:extLst>
                </a:gridCol>
                <a:gridCol w="246888">
                  <a:extLst>
                    <a:ext uri="{9D8B030D-6E8A-4147-A177-3AD203B41FA5}">
                      <a16:colId xmlns:a16="http://schemas.microsoft.com/office/drawing/2014/main" val="2616654335"/>
                    </a:ext>
                  </a:extLst>
                </a:gridCol>
                <a:gridCol w="246888">
                  <a:extLst>
                    <a:ext uri="{9D8B030D-6E8A-4147-A177-3AD203B41FA5}">
                      <a16:colId xmlns:a16="http://schemas.microsoft.com/office/drawing/2014/main" val="489303060"/>
                    </a:ext>
                  </a:extLst>
                </a:gridCol>
                <a:gridCol w="246888">
                  <a:extLst>
                    <a:ext uri="{9D8B030D-6E8A-4147-A177-3AD203B41FA5}">
                      <a16:colId xmlns:a16="http://schemas.microsoft.com/office/drawing/2014/main" val="4133581404"/>
                    </a:ext>
                  </a:extLst>
                </a:gridCol>
                <a:gridCol w="246888">
                  <a:extLst>
                    <a:ext uri="{9D8B030D-6E8A-4147-A177-3AD203B41FA5}">
                      <a16:colId xmlns:a16="http://schemas.microsoft.com/office/drawing/2014/main" val="3658932821"/>
                    </a:ext>
                  </a:extLst>
                </a:gridCol>
                <a:gridCol w="246888">
                  <a:extLst>
                    <a:ext uri="{9D8B030D-6E8A-4147-A177-3AD203B41FA5}">
                      <a16:colId xmlns:a16="http://schemas.microsoft.com/office/drawing/2014/main" val="3882743306"/>
                    </a:ext>
                  </a:extLst>
                </a:gridCol>
                <a:gridCol w="246888">
                  <a:extLst>
                    <a:ext uri="{9D8B030D-6E8A-4147-A177-3AD203B41FA5}">
                      <a16:colId xmlns:a16="http://schemas.microsoft.com/office/drawing/2014/main" val="872630756"/>
                    </a:ext>
                  </a:extLst>
                </a:gridCol>
                <a:gridCol w="246888">
                  <a:extLst>
                    <a:ext uri="{9D8B030D-6E8A-4147-A177-3AD203B41FA5}">
                      <a16:colId xmlns:a16="http://schemas.microsoft.com/office/drawing/2014/main" val="16842238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120023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01/14/2026 14:38:36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01/14/2026 14:38:36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297876809"/>
                  </a:ext>
                </a:extLst>
              </a:tr>
            </a:tbl>
          </a:graphicData>
        </a:graphic>
      </p:graphicFrame>
      <p:sp>
        <p:nvSpPr>
          <p:cNvPr id="4" name="Text Placeholder 3">
            <a:extLst>
              <a:ext uri="{FF2B5EF4-FFF2-40B4-BE49-F238E27FC236}">
                <a16:creationId xmlns:a16="http://schemas.microsoft.com/office/drawing/2014/main" id="{4631AA2C-A62A-42F0-9792-3C362F43C574}"/>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38754139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A5436E-7874-44A7-96C5-9312F68A0C34}"/>
              </a:ext>
            </a:extLst>
          </p:cNvPr>
          <p:cNvSpPr>
            <a:spLocks noGrp="1"/>
          </p:cNvSpPr>
          <p:nvPr>
            <p:ph type="title"/>
          </p:nvPr>
        </p:nvSpPr>
        <p:spPr/>
        <p:txBody>
          <a:bodyPr/>
          <a:lstStyle/>
          <a:p>
            <a:r>
              <a:rPr lang="en-US"/>
              <a:t>Instagram Posts Table | GAMESCOM - 9 of 11</a:t>
            </a:r>
          </a:p>
        </p:txBody>
      </p:sp>
      <p:graphicFrame>
        <p:nvGraphicFramePr>
          <p:cNvPr id="5" name="Table Placeholder 4">
            <a:extLst>
              <a:ext uri="{FF2B5EF4-FFF2-40B4-BE49-F238E27FC236}">
                <a16:creationId xmlns:a16="http://schemas.microsoft.com/office/drawing/2014/main" id="{25802B56-00D2-4FA6-8FF4-297678891AAF}"/>
              </a:ext>
            </a:extLst>
          </p:cNvPr>
          <p:cNvGraphicFramePr>
            <a:graphicFrameLocks noGrp="1"/>
          </p:cNvGraphicFramePr>
          <p:nvPr>
            <p:ph type="tbl" sz="quarter" idx="13"/>
            <p:extLst>
              <p:ext uri="{D42A27DB-BD31-4B8C-83A1-F6EECF244321}">
                <p14:modId xmlns:p14="http://schemas.microsoft.com/office/powerpoint/2010/main" val="10498356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1981770028"/>
                    </a:ext>
                  </a:extLst>
                </a:gridCol>
                <a:gridCol w="576072">
                  <a:extLst>
                    <a:ext uri="{9D8B030D-6E8A-4147-A177-3AD203B41FA5}">
                      <a16:colId xmlns:a16="http://schemas.microsoft.com/office/drawing/2014/main" val="2436754663"/>
                    </a:ext>
                  </a:extLst>
                </a:gridCol>
                <a:gridCol w="822961">
                  <a:extLst>
                    <a:ext uri="{9D8B030D-6E8A-4147-A177-3AD203B41FA5}">
                      <a16:colId xmlns:a16="http://schemas.microsoft.com/office/drawing/2014/main" val="3600137492"/>
                    </a:ext>
                  </a:extLst>
                </a:gridCol>
                <a:gridCol w="246888">
                  <a:extLst>
                    <a:ext uri="{9D8B030D-6E8A-4147-A177-3AD203B41FA5}">
                      <a16:colId xmlns:a16="http://schemas.microsoft.com/office/drawing/2014/main" val="3236620279"/>
                    </a:ext>
                  </a:extLst>
                </a:gridCol>
                <a:gridCol w="246888">
                  <a:extLst>
                    <a:ext uri="{9D8B030D-6E8A-4147-A177-3AD203B41FA5}">
                      <a16:colId xmlns:a16="http://schemas.microsoft.com/office/drawing/2014/main" val="3643985839"/>
                    </a:ext>
                  </a:extLst>
                </a:gridCol>
                <a:gridCol w="246888">
                  <a:extLst>
                    <a:ext uri="{9D8B030D-6E8A-4147-A177-3AD203B41FA5}">
                      <a16:colId xmlns:a16="http://schemas.microsoft.com/office/drawing/2014/main" val="3755736999"/>
                    </a:ext>
                  </a:extLst>
                </a:gridCol>
                <a:gridCol w="246888">
                  <a:extLst>
                    <a:ext uri="{9D8B030D-6E8A-4147-A177-3AD203B41FA5}">
                      <a16:colId xmlns:a16="http://schemas.microsoft.com/office/drawing/2014/main" val="845537926"/>
                    </a:ext>
                  </a:extLst>
                </a:gridCol>
                <a:gridCol w="246888">
                  <a:extLst>
                    <a:ext uri="{9D8B030D-6E8A-4147-A177-3AD203B41FA5}">
                      <a16:colId xmlns:a16="http://schemas.microsoft.com/office/drawing/2014/main" val="1891750157"/>
                    </a:ext>
                  </a:extLst>
                </a:gridCol>
                <a:gridCol w="246888">
                  <a:extLst>
                    <a:ext uri="{9D8B030D-6E8A-4147-A177-3AD203B41FA5}">
                      <a16:colId xmlns:a16="http://schemas.microsoft.com/office/drawing/2014/main" val="4060735758"/>
                    </a:ext>
                  </a:extLst>
                </a:gridCol>
                <a:gridCol w="246888">
                  <a:extLst>
                    <a:ext uri="{9D8B030D-6E8A-4147-A177-3AD203B41FA5}">
                      <a16:colId xmlns:a16="http://schemas.microsoft.com/office/drawing/2014/main" val="4085351866"/>
                    </a:ext>
                  </a:extLst>
                </a:gridCol>
                <a:gridCol w="246888">
                  <a:extLst>
                    <a:ext uri="{9D8B030D-6E8A-4147-A177-3AD203B41FA5}">
                      <a16:colId xmlns:a16="http://schemas.microsoft.com/office/drawing/2014/main" val="3934415152"/>
                    </a:ext>
                  </a:extLst>
                </a:gridCol>
                <a:gridCol w="246888">
                  <a:extLst>
                    <a:ext uri="{9D8B030D-6E8A-4147-A177-3AD203B41FA5}">
                      <a16:colId xmlns:a16="http://schemas.microsoft.com/office/drawing/2014/main" val="4155779683"/>
                    </a:ext>
                  </a:extLst>
                </a:gridCol>
                <a:gridCol w="246888">
                  <a:extLst>
                    <a:ext uri="{9D8B030D-6E8A-4147-A177-3AD203B41FA5}">
                      <a16:colId xmlns:a16="http://schemas.microsoft.com/office/drawing/2014/main" val="934728630"/>
                    </a:ext>
                  </a:extLst>
                </a:gridCol>
                <a:gridCol w="246888">
                  <a:extLst>
                    <a:ext uri="{9D8B030D-6E8A-4147-A177-3AD203B41FA5}">
                      <a16:colId xmlns:a16="http://schemas.microsoft.com/office/drawing/2014/main" val="1082044622"/>
                    </a:ext>
                  </a:extLst>
                </a:gridCol>
                <a:gridCol w="246888">
                  <a:extLst>
                    <a:ext uri="{9D8B030D-6E8A-4147-A177-3AD203B41FA5}">
                      <a16:colId xmlns:a16="http://schemas.microsoft.com/office/drawing/2014/main" val="395425600"/>
                    </a:ext>
                  </a:extLst>
                </a:gridCol>
                <a:gridCol w="246888">
                  <a:extLst>
                    <a:ext uri="{9D8B030D-6E8A-4147-A177-3AD203B41FA5}">
                      <a16:colId xmlns:a16="http://schemas.microsoft.com/office/drawing/2014/main" val="2582956662"/>
                    </a:ext>
                  </a:extLst>
                </a:gridCol>
                <a:gridCol w="246888">
                  <a:extLst>
                    <a:ext uri="{9D8B030D-6E8A-4147-A177-3AD203B41FA5}">
                      <a16:colId xmlns:a16="http://schemas.microsoft.com/office/drawing/2014/main" val="2039411679"/>
                    </a:ext>
                  </a:extLst>
                </a:gridCol>
                <a:gridCol w="246888">
                  <a:extLst>
                    <a:ext uri="{9D8B030D-6E8A-4147-A177-3AD203B41FA5}">
                      <a16:colId xmlns:a16="http://schemas.microsoft.com/office/drawing/2014/main" val="4094072394"/>
                    </a:ext>
                  </a:extLst>
                </a:gridCol>
                <a:gridCol w="246888">
                  <a:extLst>
                    <a:ext uri="{9D8B030D-6E8A-4147-A177-3AD203B41FA5}">
                      <a16:colId xmlns:a16="http://schemas.microsoft.com/office/drawing/2014/main" val="2347981323"/>
                    </a:ext>
                  </a:extLst>
                </a:gridCol>
                <a:gridCol w="246888">
                  <a:extLst>
                    <a:ext uri="{9D8B030D-6E8A-4147-A177-3AD203B41FA5}">
                      <a16:colId xmlns:a16="http://schemas.microsoft.com/office/drawing/2014/main" val="1128328703"/>
                    </a:ext>
                  </a:extLst>
                </a:gridCol>
                <a:gridCol w="246888">
                  <a:extLst>
                    <a:ext uri="{9D8B030D-6E8A-4147-A177-3AD203B41FA5}">
                      <a16:colId xmlns:a16="http://schemas.microsoft.com/office/drawing/2014/main" val="2138413961"/>
                    </a:ext>
                  </a:extLst>
                </a:gridCol>
                <a:gridCol w="246888">
                  <a:extLst>
                    <a:ext uri="{9D8B030D-6E8A-4147-A177-3AD203B41FA5}">
                      <a16:colId xmlns:a16="http://schemas.microsoft.com/office/drawing/2014/main" val="27253039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1659375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01/08/2026 14:12:25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01/08/2026 14:12:25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074373429"/>
                  </a:ext>
                </a:extLst>
              </a:tr>
            </a:tbl>
          </a:graphicData>
        </a:graphic>
      </p:graphicFrame>
      <p:sp>
        <p:nvSpPr>
          <p:cNvPr id="4" name="Text Placeholder 3">
            <a:extLst>
              <a:ext uri="{FF2B5EF4-FFF2-40B4-BE49-F238E27FC236}">
                <a16:creationId xmlns:a16="http://schemas.microsoft.com/office/drawing/2014/main" id="{E9A8A62F-1435-4627-A774-14FA3D87C034}"/>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20885874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44F8DF-0666-44AF-9767-40142AA04FA7}"/>
              </a:ext>
            </a:extLst>
          </p:cNvPr>
          <p:cNvSpPr>
            <a:spLocks noGrp="1"/>
          </p:cNvSpPr>
          <p:nvPr>
            <p:ph type="title"/>
          </p:nvPr>
        </p:nvSpPr>
        <p:spPr/>
        <p:txBody>
          <a:bodyPr/>
          <a:lstStyle/>
          <a:p>
            <a:r>
              <a:rPr lang="en-US"/>
              <a:t>Instagram Posts Table | GAMESCOM - 10 of 11</a:t>
            </a:r>
          </a:p>
        </p:txBody>
      </p:sp>
      <p:graphicFrame>
        <p:nvGraphicFramePr>
          <p:cNvPr id="5" name="Table Placeholder 4">
            <a:extLst>
              <a:ext uri="{FF2B5EF4-FFF2-40B4-BE49-F238E27FC236}">
                <a16:creationId xmlns:a16="http://schemas.microsoft.com/office/drawing/2014/main" id="{4829EE1E-0063-4E06-AB02-6FE095E67912}"/>
              </a:ext>
            </a:extLst>
          </p:cNvPr>
          <p:cNvGraphicFramePr>
            <a:graphicFrameLocks noGrp="1"/>
          </p:cNvGraphicFramePr>
          <p:nvPr>
            <p:ph type="tbl" sz="quarter" idx="13"/>
            <p:extLst>
              <p:ext uri="{D42A27DB-BD31-4B8C-83A1-F6EECF244321}">
                <p14:modId xmlns:p14="http://schemas.microsoft.com/office/powerpoint/2010/main" val="1988252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1731989701"/>
                    </a:ext>
                  </a:extLst>
                </a:gridCol>
                <a:gridCol w="576072">
                  <a:extLst>
                    <a:ext uri="{9D8B030D-6E8A-4147-A177-3AD203B41FA5}">
                      <a16:colId xmlns:a16="http://schemas.microsoft.com/office/drawing/2014/main" val="4285606064"/>
                    </a:ext>
                  </a:extLst>
                </a:gridCol>
                <a:gridCol w="822961">
                  <a:extLst>
                    <a:ext uri="{9D8B030D-6E8A-4147-A177-3AD203B41FA5}">
                      <a16:colId xmlns:a16="http://schemas.microsoft.com/office/drawing/2014/main" val="4294121540"/>
                    </a:ext>
                  </a:extLst>
                </a:gridCol>
                <a:gridCol w="246888">
                  <a:extLst>
                    <a:ext uri="{9D8B030D-6E8A-4147-A177-3AD203B41FA5}">
                      <a16:colId xmlns:a16="http://schemas.microsoft.com/office/drawing/2014/main" val="2228944670"/>
                    </a:ext>
                  </a:extLst>
                </a:gridCol>
                <a:gridCol w="246888">
                  <a:extLst>
                    <a:ext uri="{9D8B030D-6E8A-4147-A177-3AD203B41FA5}">
                      <a16:colId xmlns:a16="http://schemas.microsoft.com/office/drawing/2014/main" val="2174419422"/>
                    </a:ext>
                  </a:extLst>
                </a:gridCol>
                <a:gridCol w="246888">
                  <a:extLst>
                    <a:ext uri="{9D8B030D-6E8A-4147-A177-3AD203B41FA5}">
                      <a16:colId xmlns:a16="http://schemas.microsoft.com/office/drawing/2014/main" val="3220769097"/>
                    </a:ext>
                  </a:extLst>
                </a:gridCol>
                <a:gridCol w="246888">
                  <a:extLst>
                    <a:ext uri="{9D8B030D-6E8A-4147-A177-3AD203B41FA5}">
                      <a16:colId xmlns:a16="http://schemas.microsoft.com/office/drawing/2014/main" val="1082701748"/>
                    </a:ext>
                  </a:extLst>
                </a:gridCol>
                <a:gridCol w="246888">
                  <a:extLst>
                    <a:ext uri="{9D8B030D-6E8A-4147-A177-3AD203B41FA5}">
                      <a16:colId xmlns:a16="http://schemas.microsoft.com/office/drawing/2014/main" val="2975171494"/>
                    </a:ext>
                  </a:extLst>
                </a:gridCol>
                <a:gridCol w="246888">
                  <a:extLst>
                    <a:ext uri="{9D8B030D-6E8A-4147-A177-3AD203B41FA5}">
                      <a16:colId xmlns:a16="http://schemas.microsoft.com/office/drawing/2014/main" val="1826056168"/>
                    </a:ext>
                  </a:extLst>
                </a:gridCol>
                <a:gridCol w="246888">
                  <a:extLst>
                    <a:ext uri="{9D8B030D-6E8A-4147-A177-3AD203B41FA5}">
                      <a16:colId xmlns:a16="http://schemas.microsoft.com/office/drawing/2014/main" val="3087226145"/>
                    </a:ext>
                  </a:extLst>
                </a:gridCol>
                <a:gridCol w="246888">
                  <a:extLst>
                    <a:ext uri="{9D8B030D-6E8A-4147-A177-3AD203B41FA5}">
                      <a16:colId xmlns:a16="http://schemas.microsoft.com/office/drawing/2014/main" val="1292203322"/>
                    </a:ext>
                  </a:extLst>
                </a:gridCol>
                <a:gridCol w="246888">
                  <a:extLst>
                    <a:ext uri="{9D8B030D-6E8A-4147-A177-3AD203B41FA5}">
                      <a16:colId xmlns:a16="http://schemas.microsoft.com/office/drawing/2014/main" val="1541006708"/>
                    </a:ext>
                  </a:extLst>
                </a:gridCol>
                <a:gridCol w="246888">
                  <a:extLst>
                    <a:ext uri="{9D8B030D-6E8A-4147-A177-3AD203B41FA5}">
                      <a16:colId xmlns:a16="http://schemas.microsoft.com/office/drawing/2014/main" val="2842414568"/>
                    </a:ext>
                  </a:extLst>
                </a:gridCol>
                <a:gridCol w="246888">
                  <a:extLst>
                    <a:ext uri="{9D8B030D-6E8A-4147-A177-3AD203B41FA5}">
                      <a16:colId xmlns:a16="http://schemas.microsoft.com/office/drawing/2014/main" val="1898678030"/>
                    </a:ext>
                  </a:extLst>
                </a:gridCol>
                <a:gridCol w="246888">
                  <a:extLst>
                    <a:ext uri="{9D8B030D-6E8A-4147-A177-3AD203B41FA5}">
                      <a16:colId xmlns:a16="http://schemas.microsoft.com/office/drawing/2014/main" val="1672939230"/>
                    </a:ext>
                  </a:extLst>
                </a:gridCol>
                <a:gridCol w="246888">
                  <a:extLst>
                    <a:ext uri="{9D8B030D-6E8A-4147-A177-3AD203B41FA5}">
                      <a16:colId xmlns:a16="http://schemas.microsoft.com/office/drawing/2014/main" val="3769235338"/>
                    </a:ext>
                  </a:extLst>
                </a:gridCol>
                <a:gridCol w="246888">
                  <a:extLst>
                    <a:ext uri="{9D8B030D-6E8A-4147-A177-3AD203B41FA5}">
                      <a16:colId xmlns:a16="http://schemas.microsoft.com/office/drawing/2014/main" val="3356364848"/>
                    </a:ext>
                  </a:extLst>
                </a:gridCol>
                <a:gridCol w="246888">
                  <a:extLst>
                    <a:ext uri="{9D8B030D-6E8A-4147-A177-3AD203B41FA5}">
                      <a16:colId xmlns:a16="http://schemas.microsoft.com/office/drawing/2014/main" val="2429662985"/>
                    </a:ext>
                  </a:extLst>
                </a:gridCol>
                <a:gridCol w="246888">
                  <a:extLst>
                    <a:ext uri="{9D8B030D-6E8A-4147-A177-3AD203B41FA5}">
                      <a16:colId xmlns:a16="http://schemas.microsoft.com/office/drawing/2014/main" val="603164718"/>
                    </a:ext>
                  </a:extLst>
                </a:gridCol>
                <a:gridCol w="246888">
                  <a:extLst>
                    <a:ext uri="{9D8B030D-6E8A-4147-A177-3AD203B41FA5}">
                      <a16:colId xmlns:a16="http://schemas.microsoft.com/office/drawing/2014/main" val="598127185"/>
                    </a:ext>
                  </a:extLst>
                </a:gridCol>
                <a:gridCol w="246888">
                  <a:extLst>
                    <a:ext uri="{9D8B030D-6E8A-4147-A177-3AD203B41FA5}">
                      <a16:colId xmlns:a16="http://schemas.microsoft.com/office/drawing/2014/main" val="2717221763"/>
                    </a:ext>
                  </a:extLst>
                </a:gridCol>
                <a:gridCol w="246888">
                  <a:extLst>
                    <a:ext uri="{9D8B030D-6E8A-4147-A177-3AD203B41FA5}">
                      <a16:colId xmlns:a16="http://schemas.microsoft.com/office/drawing/2014/main" val="36005811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2303831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01/06/2026 12:46:22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01/06/2026 12:46:22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3465601"/>
                  </a:ext>
                </a:extLst>
              </a:tr>
            </a:tbl>
          </a:graphicData>
        </a:graphic>
      </p:graphicFrame>
      <p:sp>
        <p:nvSpPr>
          <p:cNvPr id="4" name="Text Placeholder 3">
            <a:extLst>
              <a:ext uri="{FF2B5EF4-FFF2-40B4-BE49-F238E27FC236}">
                <a16:creationId xmlns:a16="http://schemas.microsoft.com/office/drawing/2014/main" id="{BF0D7DE9-098B-4E85-907B-43AC6C89077E}"/>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17014428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32AAA-6558-444E-ADEB-2B88DC038D22}"/>
              </a:ext>
            </a:extLst>
          </p:cNvPr>
          <p:cNvSpPr>
            <a:spLocks noGrp="1"/>
          </p:cNvSpPr>
          <p:nvPr>
            <p:ph type="title"/>
          </p:nvPr>
        </p:nvSpPr>
        <p:spPr/>
        <p:txBody>
          <a:bodyPr/>
          <a:lstStyle/>
          <a:p>
            <a:r>
              <a:rPr lang="en-US"/>
              <a:t>Instagram Posts Table | GAMESCOM - 11 of 11</a:t>
            </a:r>
          </a:p>
        </p:txBody>
      </p:sp>
      <p:graphicFrame>
        <p:nvGraphicFramePr>
          <p:cNvPr id="5" name="Table Placeholder 4">
            <a:extLst>
              <a:ext uri="{FF2B5EF4-FFF2-40B4-BE49-F238E27FC236}">
                <a16:creationId xmlns:a16="http://schemas.microsoft.com/office/drawing/2014/main" id="{6E4EDD3E-0F11-4429-876C-F25B5F576EAB}"/>
              </a:ext>
            </a:extLst>
          </p:cNvPr>
          <p:cNvGraphicFramePr>
            <a:graphicFrameLocks noGrp="1"/>
          </p:cNvGraphicFramePr>
          <p:nvPr>
            <p:ph type="tbl" sz="quarter" idx="13"/>
            <p:extLst>
              <p:ext uri="{D42A27DB-BD31-4B8C-83A1-F6EECF244321}">
                <p14:modId xmlns:p14="http://schemas.microsoft.com/office/powerpoint/2010/main" val="39342065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4268904085"/>
                    </a:ext>
                  </a:extLst>
                </a:gridCol>
                <a:gridCol w="576072">
                  <a:extLst>
                    <a:ext uri="{9D8B030D-6E8A-4147-A177-3AD203B41FA5}">
                      <a16:colId xmlns:a16="http://schemas.microsoft.com/office/drawing/2014/main" val="2051262681"/>
                    </a:ext>
                  </a:extLst>
                </a:gridCol>
                <a:gridCol w="822961">
                  <a:extLst>
                    <a:ext uri="{9D8B030D-6E8A-4147-A177-3AD203B41FA5}">
                      <a16:colId xmlns:a16="http://schemas.microsoft.com/office/drawing/2014/main" val="2590557778"/>
                    </a:ext>
                  </a:extLst>
                </a:gridCol>
                <a:gridCol w="246888">
                  <a:extLst>
                    <a:ext uri="{9D8B030D-6E8A-4147-A177-3AD203B41FA5}">
                      <a16:colId xmlns:a16="http://schemas.microsoft.com/office/drawing/2014/main" val="2400610640"/>
                    </a:ext>
                  </a:extLst>
                </a:gridCol>
                <a:gridCol w="246888">
                  <a:extLst>
                    <a:ext uri="{9D8B030D-6E8A-4147-A177-3AD203B41FA5}">
                      <a16:colId xmlns:a16="http://schemas.microsoft.com/office/drawing/2014/main" val="2890730330"/>
                    </a:ext>
                  </a:extLst>
                </a:gridCol>
                <a:gridCol w="246888">
                  <a:extLst>
                    <a:ext uri="{9D8B030D-6E8A-4147-A177-3AD203B41FA5}">
                      <a16:colId xmlns:a16="http://schemas.microsoft.com/office/drawing/2014/main" val="2051249523"/>
                    </a:ext>
                  </a:extLst>
                </a:gridCol>
                <a:gridCol w="246888">
                  <a:extLst>
                    <a:ext uri="{9D8B030D-6E8A-4147-A177-3AD203B41FA5}">
                      <a16:colId xmlns:a16="http://schemas.microsoft.com/office/drawing/2014/main" val="77018553"/>
                    </a:ext>
                  </a:extLst>
                </a:gridCol>
                <a:gridCol w="246888">
                  <a:extLst>
                    <a:ext uri="{9D8B030D-6E8A-4147-A177-3AD203B41FA5}">
                      <a16:colId xmlns:a16="http://schemas.microsoft.com/office/drawing/2014/main" val="449104029"/>
                    </a:ext>
                  </a:extLst>
                </a:gridCol>
                <a:gridCol w="246888">
                  <a:extLst>
                    <a:ext uri="{9D8B030D-6E8A-4147-A177-3AD203B41FA5}">
                      <a16:colId xmlns:a16="http://schemas.microsoft.com/office/drawing/2014/main" val="1310439433"/>
                    </a:ext>
                  </a:extLst>
                </a:gridCol>
                <a:gridCol w="246888">
                  <a:extLst>
                    <a:ext uri="{9D8B030D-6E8A-4147-A177-3AD203B41FA5}">
                      <a16:colId xmlns:a16="http://schemas.microsoft.com/office/drawing/2014/main" val="712734350"/>
                    </a:ext>
                  </a:extLst>
                </a:gridCol>
                <a:gridCol w="246888">
                  <a:extLst>
                    <a:ext uri="{9D8B030D-6E8A-4147-A177-3AD203B41FA5}">
                      <a16:colId xmlns:a16="http://schemas.microsoft.com/office/drawing/2014/main" val="2693521940"/>
                    </a:ext>
                  </a:extLst>
                </a:gridCol>
                <a:gridCol w="246888">
                  <a:extLst>
                    <a:ext uri="{9D8B030D-6E8A-4147-A177-3AD203B41FA5}">
                      <a16:colId xmlns:a16="http://schemas.microsoft.com/office/drawing/2014/main" val="4079483562"/>
                    </a:ext>
                  </a:extLst>
                </a:gridCol>
                <a:gridCol w="246888">
                  <a:extLst>
                    <a:ext uri="{9D8B030D-6E8A-4147-A177-3AD203B41FA5}">
                      <a16:colId xmlns:a16="http://schemas.microsoft.com/office/drawing/2014/main" val="3729864772"/>
                    </a:ext>
                  </a:extLst>
                </a:gridCol>
                <a:gridCol w="246888">
                  <a:extLst>
                    <a:ext uri="{9D8B030D-6E8A-4147-A177-3AD203B41FA5}">
                      <a16:colId xmlns:a16="http://schemas.microsoft.com/office/drawing/2014/main" val="1633988500"/>
                    </a:ext>
                  </a:extLst>
                </a:gridCol>
                <a:gridCol w="246888">
                  <a:extLst>
                    <a:ext uri="{9D8B030D-6E8A-4147-A177-3AD203B41FA5}">
                      <a16:colId xmlns:a16="http://schemas.microsoft.com/office/drawing/2014/main" val="3351985751"/>
                    </a:ext>
                  </a:extLst>
                </a:gridCol>
                <a:gridCol w="246888">
                  <a:extLst>
                    <a:ext uri="{9D8B030D-6E8A-4147-A177-3AD203B41FA5}">
                      <a16:colId xmlns:a16="http://schemas.microsoft.com/office/drawing/2014/main" val="1417531033"/>
                    </a:ext>
                  </a:extLst>
                </a:gridCol>
                <a:gridCol w="246888">
                  <a:extLst>
                    <a:ext uri="{9D8B030D-6E8A-4147-A177-3AD203B41FA5}">
                      <a16:colId xmlns:a16="http://schemas.microsoft.com/office/drawing/2014/main" val="3582340110"/>
                    </a:ext>
                  </a:extLst>
                </a:gridCol>
                <a:gridCol w="246888">
                  <a:extLst>
                    <a:ext uri="{9D8B030D-6E8A-4147-A177-3AD203B41FA5}">
                      <a16:colId xmlns:a16="http://schemas.microsoft.com/office/drawing/2014/main" val="574783556"/>
                    </a:ext>
                  </a:extLst>
                </a:gridCol>
                <a:gridCol w="246888">
                  <a:extLst>
                    <a:ext uri="{9D8B030D-6E8A-4147-A177-3AD203B41FA5}">
                      <a16:colId xmlns:a16="http://schemas.microsoft.com/office/drawing/2014/main" val="3012834716"/>
                    </a:ext>
                  </a:extLst>
                </a:gridCol>
                <a:gridCol w="246888">
                  <a:extLst>
                    <a:ext uri="{9D8B030D-6E8A-4147-A177-3AD203B41FA5}">
                      <a16:colId xmlns:a16="http://schemas.microsoft.com/office/drawing/2014/main" val="2021768310"/>
                    </a:ext>
                  </a:extLst>
                </a:gridCol>
                <a:gridCol w="246888">
                  <a:extLst>
                    <a:ext uri="{9D8B030D-6E8A-4147-A177-3AD203B41FA5}">
                      <a16:colId xmlns:a16="http://schemas.microsoft.com/office/drawing/2014/main" val="2311348101"/>
                    </a:ext>
                  </a:extLst>
                </a:gridCol>
                <a:gridCol w="246888">
                  <a:extLst>
                    <a:ext uri="{9D8B030D-6E8A-4147-A177-3AD203B41FA5}">
                      <a16:colId xmlns:a16="http://schemas.microsoft.com/office/drawing/2014/main" val="42207881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4246025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01/01/2026 13:12:49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01/01/2026 13:12:49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085792206"/>
                  </a:ext>
                </a:extLst>
              </a:tr>
            </a:tbl>
          </a:graphicData>
        </a:graphic>
      </p:graphicFrame>
      <p:sp>
        <p:nvSpPr>
          <p:cNvPr id="4" name="Text Placeholder 3">
            <a:extLst>
              <a:ext uri="{FF2B5EF4-FFF2-40B4-BE49-F238E27FC236}">
                <a16:creationId xmlns:a16="http://schemas.microsoft.com/office/drawing/2014/main" id="{3BD0B423-69E7-49B1-9FC6-0B557B32F221}"/>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38961713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AE3A5-0248-4888-BD52-4C4FA436295F}"/>
              </a:ext>
            </a:extLst>
          </p:cNvPr>
          <p:cNvSpPr>
            <a:spLocks noGrp="1"/>
          </p:cNvSpPr>
          <p:nvPr>
            <p:ph type="title"/>
          </p:nvPr>
        </p:nvSpPr>
        <p:spPr/>
        <p:txBody>
          <a:bodyPr/>
          <a:lstStyle/>
          <a:p>
            <a:r>
              <a:rPr lang="en-US"/>
              <a:t>Instagram Stories Table | GAMESCOM - 1 of 26</a:t>
            </a:r>
          </a:p>
        </p:txBody>
      </p:sp>
      <p:graphicFrame>
        <p:nvGraphicFramePr>
          <p:cNvPr id="5" name="Table Placeholder 4">
            <a:extLst>
              <a:ext uri="{FF2B5EF4-FFF2-40B4-BE49-F238E27FC236}">
                <a16:creationId xmlns:a16="http://schemas.microsoft.com/office/drawing/2014/main" id="{1554CA47-3426-43D6-AE73-5D50445517EB}"/>
              </a:ext>
            </a:extLst>
          </p:cNvPr>
          <p:cNvGraphicFramePr>
            <a:graphicFrameLocks noGrp="1"/>
          </p:cNvGraphicFramePr>
          <p:nvPr>
            <p:ph type="tbl" sz="quarter" idx="13"/>
            <p:extLst>
              <p:ext uri="{D42A27DB-BD31-4B8C-83A1-F6EECF244321}">
                <p14:modId xmlns:p14="http://schemas.microsoft.com/office/powerpoint/2010/main" val="37914696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651350727"/>
                    </a:ext>
                  </a:extLst>
                </a:gridCol>
                <a:gridCol w="493776">
                  <a:extLst>
                    <a:ext uri="{9D8B030D-6E8A-4147-A177-3AD203B41FA5}">
                      <a16:colId xmlns:a16="http://schemas.microsoft.com/office/drawing/2014/main" val="1688630206"/>
                    </a:ext>
                  </a:extLst>
                </a:gridCol>
                <a:gridCol w="658368">
                  <a:extLst>
                    <a:ext uri="{9D8B030D-6E8A-4147-A177-3AD203B41FA5}">
                      <a16:colId xmlns:a16="http://schemas.microsoft.com/office/drawing/2014/main" val="1507995092"/>
                    </a:ext>
                  </a:extLst>
                </a:gridCol>
                <a:gridCol w="740664">
                  <a:extLst>
                    <a:ext uri="{9D8B030D-6E8A-4147-A177-3AD203B41FA5}">
                      <a16:colId xmlns:a16="http://schemas.microsoft.com/office/drawing/2014/main" val="3741432641"/>
                    </a:ext>
                  </a:extLst>
                </a:gridCol>
                <a:gridCol w="246888">
                  <a:extLst>
                    <a:ext uri="{9D8B030D-6E8A-4147-A177-3AD203B41FA5}">
                      <a16:colId xmlns:a16="http://schemas.microsoft.com/office/drawing/2014/main" val="2798318191"/>
                    </a:ext>
                  </a:extLst>
                </a:gridCol>
                <a:gridCol w="246888">
                  <a:extLst>
                    <a:ext uri="{9D8B030D-6E8A-4147-A177-3AD203B41FA5}">
                      <a16:colId xmlns:a16="http://schemas.microsoft.com/office/drawing/2014/main" val="3912916278"/>
                    </a:ext>
                  </a:extLst>
                </a:gridCol>
                <a:gridCol w="246888">
                  <a:extLst>
                    <a:ext uri="{9D8B030D-6E8A-4147-A177-3AD203B41FA5}">
                      <a16:colId xmlns:a16="http://schemas.microsoft.com/office/drawing/2014/main" val="1277254828"/>
                    </a:ext>
                  </a:extLst>
                </a:gridCol>
                <a:gridCol w="246888">
                  <a:extLst>
                    <a:ext uri="{9D8B030D-6E8A-4147-A177-3AD203B41FA5}">
                      <a16:colId xmlns:a16="http://schemas.microsoft.com/office/drawing/2014/main" val="578841434"/>
                    </a:ext>
                  </a:extLst>
                </a:gridCol>
                <a:gridCol w="246888">
                  <a:extLst>
                    <a:ext uri="{9D8B030D-6E8A-4147-A177-3AD203B41FA5}">
                      <a16:colId xmlns:a16="http://schemas.microsoft.com/office/drawing/2014/main" val="3317012114"/>
                    </a:ext>
                  </a:extLst>
                </a:gridCol>
                <a:gridCol w="246888">
                  <a:extLst>
                    <a:ext uri="{9D8B030D-6E8A-4147-A177-3AD203B41FA5}">
                      <a16:colId xmlns:a16="http://schemas.microsoft.com/office/drawing/2014/main" val="1700462354"/>
                    </a:ext>
                  </a:extLst>
                </a:gridCol>
                <a:gridCol w="246888">
                  <a:extLst>
                    <a:ext uri="{9D8B030D-6E8A-4147-A177-3AD203B41FA5}">
                      <a16:colId xmlns:a16="http://schemas.microsoft.com/office/drawing/2014/main" val="4255907214"/>
                    </a:ext>
                  </a:extLst>
                </a:gridCol>
                <a:gridCol w="246888">
                  <a:extLst>
                    <a:ext uri="{9D8B030D-6E8A-4147-A177-3AD203B41FA5}">
                      <a16:colId xmlns:a16="http://schemas.microsoft.com/office/drawing/2014/main" val="507732914"/>
                    </a:ext>
                  </a:extLst>
                </a:gridCol>
                <a:gridCol w="246888">
                  <a:extLst>
                    <a:ext uri="{9D8B030D-6E8A-4147-A177-3AD203B41FA5}">
                      <a16:colId xmlns:a16="http://schemas.microsoft.com/office/drawing/2014/main" val="2219680602"/>
                    </a:ext>
                  </a:extLst>
                </a:gridCol>
                <a:gridCol w="246888">
                  <a:extLst>
                    <a:ext uri="{9D8B030D-6E8A-4147-A177-3AD203B41FA5}">
                      <a16:colId xmlns:a16="http://schemas.microsoft.com/office/drawing/2014/main" val="2460387610"/>
                    </a:ext>
                  </a:extLst>
                </a:gridCol>
                <a:gridCol w="246888">
                  <a:extLst>
                    <a:ext uri="{9D8B030D-6E8A-4147-A177-3AD203B41FA5}">
                      <a16:colId xmlns:a16="http://schemas.microsoft.com/office/drawing/2014/main" val="982336575"/>
                    </a:ext>
                  </a:extLst>
                </a:gridCol>
                <a:gridCol w="246888">
                  <a:extLst>
                    <a:ext uri="{9D8B030D-6E8A-4147-A177-3AD203B41FA5}">
                      <a16:colId xmlns:a16="http://schemas.microsoft.com/office/drawing/2014/main" val="710742403"/>
                    </a:ext>
                  </a:extLst>
                </a:gridCol>
                <a:gridCol w="246888">
                  <a:extLst>
                    <a:ext uri="{9D8B030D-6E8A-4147-A177-3AD203B41FA5}">
                      <a16:colId xmlns:a16="http://schemas.microsoft.com/office/drawing/2014/main" val="2769862419"/>
                    </a:ext>
                  </a:extLst>
                </a:gridCol>
                <a:gridCol w="246888">
                  <a:extLst>
                    <a:ext uri="{9D8B030D-6E8A-4147-A177-3AD203B41FA5}">
                      <a16:colId xmlns:a16="http://schemas.microsoft.com/office/drawing/2014/main" val="1852126270"/>
                    </a:ext>
                  </a:extLst>
                </a:gridCol>
                <a:gridCol w="246888">
                  <a:extLst>
                    <a:ext uri="{9D8B030D-6E8A-4147-A177-3AD203B41FA5}">
                      <a16:colId xmlns:a16="http://schemas.microsoft.com/office/drawing/2014/main" val="1179281948"/>
                    </a:ext>
                  </a:extLst>
                </a:gridCol>
                <a:gridCol w="246888">
                  <a:extLst>
                    <a:ext uri="{9D8B030D-6E8A-4147-A177-3AD203B41FA5}">
                      <a16:colId xmlns:a16="http://schemas.microsoft.com/office/drawing/2014/main" val="2148940068"/>
                    </a:ext>
                  </a:extLst>
                </a:gridCol>
                <a:gridCol w="246888">
                  <a:extLst>
                    <a:ext uri="{9D8B030D-6E8A-4147-A177-3AD203B41FA5}">
                      <a16:colId xmlns:a16="http://schemas.microsoft.com/office/drawing/2014/main" val="2623488807"/>
                    </a:ext>
                  </a:extLst>
                </a:gridCol>
                <a:gridCol w="246888">
                  <a:extLst>
                    <a:ext uri="{9D8B030D-6E8A-4147-A177-3AD203B41FA5}">
                      <a16:colId xmlns:a16="http://schemas.microsoft.com/office/drawing/2014/main" val="1996949059"/>
                    </a:ext>
                  </a:extLst>
                </a:gridCol>
                <a:gridCol w="246888">
                  <a:extLst>
                    <a:ext uri="{9D8B030D-6E8A-4147-A177-3AD203B41FA5}">
                      <a16:colId xmlns:a16="http://schemas.microsoft.com/office/drawing/2014/main" val="3174908333"/>
                    </a:ext>
                  </a:extLst>
                </a:gridCol>
                <a:gridCol w="246888">
                  <a:extLst>
                    <a:ext uri="{9D8B030D-6E8A-4147-A177-3AD203B41FA5}">
                      <a16:colId xmlns:a16="http://schemas.microsoft.com/office/drawing/2014/main" val="280603850"/>
                    </a:ext>
                  </a:extLst>
                </a:gridCol>
                <a:gridCol w="246888">
                  <a:extLst>
                    <a:ext uri="{9D8B030D-6E8A-4147-A177-3AD203B41FA5}">
                      <a16:colId xmlns:a16="http://schemas.microsoft.com/office/drawing/2014/main" val="26271655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462667167"/>
                  </a:ext>
                </a:extLst>
              </a:tr>
            </a:tbl>
          </a:graphicData>
        </a:graphic>
      </p:graphicFrame>
      <p:sp>
        <p:nvSpPr>
          <p:cNvPr id="4" name="Text Placeholder 3">
            <a:extLst>
              <a:ext uri="{FF2B5EF4-FFF2-40B4-BE49-F238E27FC236}">
                <a16:creationId xmlns:a16="http://schemas.microsoft.com/office/drawing/2014/main" id="{781F5650-4734-4962-94ED-D46F7E817B44}"/>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7639748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B933C-C2B9-41D7-BC90-3AC998D9CA7A}"/>
              </a:ext>
            </a:extLst>
          </p:cNvPr>
          <p:cNvSpPr>
            <a:spLocks noGrp="1"/>
          </p:cNvSpPr>
          <p:nvPr>
            <p:ph type="title"/>
          </p:nvPr>
        </p:nvSpPr>
        <p:spPr/>
        <p:txBody>
          <a:bodyPr/>
          <a:lstStyle/>
          <a:p>
            <a:r>
              <a:rPr lang="en-US"/>
              <a:t>Instagram Stories Table | GAMESCOM - 2 of 26</a:t>
            </a:r>
          </a:p>
        </p:txBody>
      </p:sp>
      <p:graphicFrame>
        <p:nvGraphicFramePr>
          <p:cNvPr id="5" name="Table Placeholder 4">
            <a:extLst>
              <a:ext uri="{FF2B5EF4-FFF2-40B4-BE49-F238E27FC236}">
                <a16:creationId xmlns:a16="http://schemas.microsoft.com/office/drawing/2014/main" id="{661737BB-0FB8-40B3-A87F-50BAA535E9E7}"/>
              </a:ext>
            </a:extLst>
          </p:cNvPr>
          <p:cNvGraphicFramePr>
            <a:graphicFrameLocks noGrp="1"/>
          </p:cNvGraphicFramePr>
          <p:nvPr>
            <p:ph type="tbl" sz="quarter" idx="13"/>
            <p:extLst>
              <p:ext uri="{D42A27DB-BD31-4B8C-83A1-F6EECF244321}">
                <p14:modId xmlns:p14="http://schemas.microsoft.com/office/powerpoint/2010/main" val="26853884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599297354"/>
                    </a:ext>
                  </a:extLst>
                </a:gridCol>
                <a:gridCol w="493776">
                  <a:extLst>
                    <a:ext uri="{9D8B030D-6E8A-4147-A177-3AD203B41FA5}">
                      <a16:colId xmlns:a16="http://schemas.microsoft.com/office/drawing/2014/main" val="212099459"/>
                    </a:ext>
                  </a:extLst>
                </a:gridCol>
                <a:gridCol w="658368">
                  <a:extLst>
                    <a:ext uri="{9D8B030D-6E8A-4147-A177-3AD203B41FA5}">
                      <a16:colId xmlns:a16="http://schemas.microsoft.com/office/drawing/2014/main" val="822376601"/>
                    </a:ext>
                  </a:extLst>
                </a:gridCol>
                <a:gridCol w="740664">
                  <a:extLst>
                    <a:ext uri="{9D8B030D-6E8A-4147-A177-3AD203B41FA5}">
                      <a16:colId xmlns:a16="http://schemas.microsoft.com/office/drawing/2014/main" val="3048097103"/>
                    </a:ext>
                  </a:extLst>
                </a:gridCol>
                <a:gridCol w="246888">
                  <a:extLst>
                    <a:ext uri="{9D8B030D-6E8A-4147-A177-3AD203B41FA5}">
                      <a16:colId xmlns:a16="http://schemas.microsoft.com/office/drawing/2014/main" val="4166195770"/>
                    </a:ext>
                  </a:extLst>
                </a:gridCol>
                <a:gridCol w="246888">
                  <a:extLst>
                    <a:ext uri="{9D8B030D-6E8A-4147-A177-3AD203B41FA5}">
                      <a16:colId xmlns:a16="http://schemas.microsoft.com/office/drawing/2014/main" val="2864440849"/>
                    </a:ext>
                  </a:extLst>
                </a:gridCol>
                <a:gridCol w="246888">
                  <a:extLst>
                    <a:ext uri="{9D8B030D-6E8A-4147-A177-3AD203B41FA5}">
                      <a16:colId xmlns:a16="http://schemas.microsoft.com/office/drawing/2014/main" val="326329504"/>
                    </a:ext>
                  </a:extLst>
                </a:gridCol>
                <a:gridCol w="246888">
                  <a:extLst>
                    <a:ext uri="{9D8B030D-6E8A-4147-A177-3AD203B41FA5}">
                      <a16:colId xmlns:a16="http://schemas.microsoft.com/office/drawing/2014/main" val="1481513937"/>
                    </a:ext>
                  </a:extLst>
                </a:gridCol>
                <a:gridCol w="246888">
                  <a:extLst>
                    <a:ext uri="{9D8B030D-6E8A-4147-A177-3AD203B41FA5}">
                      <a16:colId xmlns:a16="http://schemas.microsoft.com/office/drawing/2014/main" val="4281413709"/>
                    </a:ext>
                  </a:extLst>
                </a:gridCol>
                <a:gridCol w="246888">
                  <a:extLst>
                    <a:ext uri="{9D8B030D-6E8A-4147-A177-3AD203B41FA5}">
                      <a16:colId xmlns:a16="http://schemas.microsoft.com/office/drawing/2014/main" val="480581017"/>
                    </a:ext>
                  </a:extLst>
                </a:gridCol>
                <a:gridCol w="246888">
                  <a:extLst>
                    <a:ext uri="{9D8B030D-6E8A-4147-A177-3AD203B41FA5}">
                      <a16:colId xmlns:a16="http://schemas.microsoft.com/office/drawing/2014/main" val="3930298140"/>
                    </a:ext>
                  </a:extLst>
                </a:gridCol>
                <a:gridCol w="246888">
                  <a:extLst>
                    <a:ext uri="{9D8B030D-6E8A-4147-A177-3AD203B41FA5}">
                      <a16:colId xmlns:a16="http://schemas.microsoft.com/office/drawing/2014/main" val="3048778878"/>
                    </a:ext>
                  </a:extLst>
                </a:gridCol>
                <a:gridCol w="246888">
                  <a:extLst>
                    <a:ext uri="{9D8B030D-6E8A-4147-A177-3AD203B41FA5}">
                      <a16:colId xmlns:a16="http://schemas.microsoft.com/office/drawing/2014/main" val="3485959764"/>
                    </a:ext>
                  </a:extLst>
                </a:gridCol>
                <a:gridCol w="246888">
                  <a:extLst>
                    <a:ext uri="{9D8B030D-6E8A-4147-A177-3AD203B41FA5}">
                      <a16:colId xmlns:a16="http://schemas.microsoft.com/office/drawing/2014/main" val="563886613"/>
                    </a:ext>
                  </a:extLst>
                </a:gridCol>
                <a:gridCol w="246888">
                  <a:extLst>
                    <a:ext uri="{9D8B030D-6E8A-4147-A177-3AD203B41FA5}">
                      <a16:colId xmlns:a16="http://schemas.microsoft.com/office/drawing/2014/main" val="924004992"/>
                    </a:ext>
                  </a:extLst>
                </a:gridCol>
                <a:gridCol w="246888">
                  <a:extLst>
                    <a:ext uri="{9D8B030D-6E8A-4147-A177-3AD203B41FA5}">
                      <a16:colId xmlns:a16="http://schemas.microsoft.com/office/drawing/2014/main" val="3273198388"/>
                    </a:ext>
                  </a:extLst>
                </a:gridCol>
                <a:gridCol w="246888">
                  <a:extLst>
                    <a:ext uri="{9D8B030D-6E8A-4147-A177-3AD203B41FA5}">
                      <a16:colId xmlns:a16="http://schemas.microsoft.com/office/drawing/2014/main" val="2714167869"/>
                    </a:ext>
                  </a:extLst>
                </a:gridCol>
                <a:gridCol w="246888">
                  <a:extLst>
                    <a:ext uri="{9D8B030D-6E8A-4147-A177-3AD203B41FA5}">
                      <a16:colId xmlns:a16="http://schemas.microsoft.com/office/drawing/2014/main" val="2481283952"/>
                    </a:ext>
                  </a:extLst>
                </a:gridCol>
                <a:gridCol w="246888">
                  <a:extLst>
                    <a:ext uri="{9D8B030D-6E8A-4147-A177-3AD203B41FA5}">
                      <a16:colId xmlns:a16="http://schemas.microsoft.com/office/drawing/2014/main" val="1324075478"/>
                    </a:ext>
                  </a:extLst>
                </a:gridCol>
                <a:gridCol w="246888">
                  <a:extLst>
                    <a:ext uri="{9D8B030D-6E8A-4147-A177-3AD203B41FA5}">
                      <a16:colId xmlns:a16="http://schemas.microsoft.com/office/drawing/2014/main" val="982958512"/>
                    </a:ext>
                  </a:extLst>
                </a:gridCol>
                <a:gridCol w="246888">
                  <a:extLst>
                    <a:ext uri="{9D8B030D-6E8A-4147-A177-3AD203B41FA5}">
                      <a16:colId xmlns:a16="http://schemas.microsoft.com/office/drawing/2014/main" val="2765989848"/>
                    </a:ext>
                  </a:extLst>
                </a:gridCol>
                <a:gridCol w="246888">
                  <a:extLst>
                    <a:ext uri="{9D8B030D-6E8A-4147-A177-3AD203B41FA5}">
                      <a16:colId xmlns:a16="http://schemas.microsoft.com/office/drawing/2014/main" val="2125453638"/>
                    </a:ext>
                  </a:extLst>
                </a:gridCol>
                <a:gridCol w="246888">
                  <a:extLst>
                    <a:ext uri="{9D8B030D-6E8A-4147-A177-3AD203B41FA5}">
                      <a16:colId xmlns:a16="http://schemas.microsoft.com/office/drawing/2014/main" val="881474459"/>
                    </a:ext>
                  </a:extLst>
                </a:gridCol>
                <a:gridCol w="246888">
                  <a:extLst>
                    <a:ext uri="{9D8B030D-6E8A-4147-A177-3AD203B41FA5}">
                      <a16:colId xmlns:a16="http://schemas.microsoft.com/office/drawing/2014/main" val="440843493"/>
                    </a:ext>
                  </a:extLst>
                </a:gridCol>
                <a:gridCol w="246888">
                  <a:extLst>
                    <a:ext uri="{9D8B030D-6E8A-4147-A177-3AD203B41FA5}">
                      <a16:colId xmlns:a16="http://schemas.microsoft.com/office/drawing/2014/main" val="40542945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86490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01/30/2026 13:43:43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01/30/2026 13:43:43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creator academy
Favorite Shirt:)
ty
More info about this
year's creator
academy coming soon
gamescom creator academy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0.9939 %</a:t>
                      </a:r>
                    </a:p>
                  </a:txBody>
                  <a:tcPr/>
                </a:tc>
                <a:extLst>
                  <a:ext uri="{0D108BD9-81ED-4DB2-BD59-A6C34878D82A}">
                    <a16:rowId xmlns:a16="http://schemas.microsoft.com/office/drawing/2014/main" val="1461165562"/>
                  </a:ext>
                </a:extLst>
              </a:tr>
            </a:tbl>
          </a:graphicData>
        </a:graphic>
      </p:graphicFrame>
      <p:sp>
        <p:nvSpPr>
          <p:cNvPr id="4" name="Text Placeholder 3">
            <a:extLst>
              <a:ext uri="{FF2B5EF4-FFF2-40B4-BE49-F238E27FC236}">
                <a16:creationId xmlns:a16="http://schemas.microsoft.com/office/drawing/2014/main" id="{6D48EADB-5578-4558-A7D4-D6410FD13127}"/>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22007158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65C5DC-E5C2-4538-AF30-138E1C5BB7C0}"/>
              </a:ext>
            </a:extLst>
          </p:cNvPr>
          <p:cNvSpPr>
            <a:spLocks noGrp="1"/>
          </p:cNvSpPr>
          <p:nvPr>
            <p:ph type="title"/>
          </p:nvPr>
        </p:nvSpPr>
        <p:spPr/>
        <p:txBody>
          <a:bodyPr/>
          <a:lstStyle/>
          <a:p>
            <a:r>
              <a:rPr lang="en-US"/>
              <a:t>Instagram Stories Table | GAMESCOM - 3 of 26</a:t>
            </a:r>
          </a:p>
        </p:txBody>
      </p:sp>
      <p:graphicFrame>
        <p:nvGraphicFramePr>
          <p:cNvPr id="5" name="Table Placeholder 4">
            <a:extLst>
              <a:ext uri="{FF2B5EF4-FFF2-40B4-BE49-F238E27FC236}">
                <a16:creationId xmlns:a16="http://schemas.microsoft.com/office/drawing/2014/main" id="{CF9A5401-A124-4D97-B9F7-1871C65475B4}"/>
              </a:ext>
            </a:extLst>
          </p:cNvPr>
          <p:cNvGraphicFramePr>
            <a:graphicFrameLocks noGrp="1"/>
          </p:cNvGraphicFramePr>
          <p:nvPr>
            <p:ph type="tbl" sz="quarter" idx="13"/>
            <p:extLst>
              <p:ext uri="{D42A27DB-BD31-4B8C-83A1-F6EECF244321}">
                <p14:modId xmlns:p14="http://schemas.microsoft.com/office/powerpoint/2010/main" val="17252514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151981913"/>
                    </a:ext>
                  </a:extLst>
                </a:gridCol>
                <a:gridCol w="493776">
                  <a:extLst>
                    <a:ext uri="{9D8B030D-6E8A-4147-A177-3AD203B41FA5}">
                      <a16:colId xmlns:a16="http://schemas.microsoft.com/office/drawing/2014/main" val="3801981150"/>
                    </a:ext>
                  </a:extLst>
                </a:gridCol>
                <a:gridCol w="658368">
                  <a:extLst>
                    <a:ext uri="{9D8B030D-6E8A-4147-A177-3AD203B41FA5}">
                      <a16:colId xmlns:a16="http://schemas.microsoft.com/office/drawing/2014/main" val="329848995"/>
                    </a:ext>
                  </a:extLst>
                </a:gridCol>
                <a:gridCol w="740664">
                  <a:extLst>
                    <a:ext uri="{9D8B030D-6E8A-4147-A177-3AD203B41FA5}">
                      <a16:colId xmlns:a16="http://schemas.microsoft.com/office/drawing/2014/main" val="2646883458"/>
                    </a:ext>
                  </a:extLst>
                </a:gridCol>
                <a:gridCol w="246888">
                  <a:extLst>
                    <a:ext uri="{9D8B030D-6E8A-4147-A177-3AD203B41FA5}">
                      <a16:colId xmlns:a16="http://schemas.microsoft.com/office/drawing/2014/main" val="82393881"/>
                    </a:ext>
                  </a:extLst>
                </a:gridCol>
                <a:gridCol w="246888">
                  <a:extLst>
                    <a:ext uri="{9D8B030D-6E8A-4147-A177-3AD203B41FA5}">
                      <a16:colId xmlns:a16="http://schemas.microsoft.com/office/drawing/2014/main" val="444345566"/>
                    </a:ext>
                  </a:extLst>
                </a:gridCol>
                <a:gridCol w="246888">
                  <a:extLst>
                    <a:ext uri="{9D8B030D-6E8A-4147-A177-3AD203B41FA5}">
                      <a16:colId xmlns:a16="http://schemas.microsoft.com/office/drawing/2014/main" val="947230008"/>
                    </a:ext>
                  </a:extLst>
                </a:gridCol>
                <a:gridCol w="246888">
                  <a:extLst>
                    <a:ext uri="{9D8B030D-6E8A-4147-A177-3AD203B41FA5}">
                      <a16:colId xmlns:a16="http://schemas.microsoft.com/office/drawing/2014/main" val="3970083593"/>
                    </a:ext>
                  </a:extLst>
                </a:gridCol>
                <a:gridCol w="246888">
                  <a:extLst>
                    <a:ext uri="{9D8B030D-6E8A-4147-A177-3AD203B41FA5}">
                      <a16:colId xmlns:a16="http://schemas.microsoft.com/office/drawing/2014/main" val="3007935733"/>
                    </a:ext>
                  </a:extLst>
                </a:gridCol>
                <a:gridCol w="246888">
                  <a:extLst>
                    <a:ext uri="{9D8B030D-6E8A-4147-A177-3AD203B41FA5}">
                      <a16:colId xmlns:a16="http://schemas.microsoft.com/office/drawing/2014/main" val="1661352352"/>
                    </a:ext>
                  </a:extLst>
                </a:gridCol>
                <a:gridCol w="246888">
                  <a:extLst>
                    <a:ext uri="{9D8B030D-6E8A-4147-A177-3AD203B41FA5}">
                      <a16:colId xmlns:a16="http://schemas.microsoft.com/office/drawing/2014/main" val="421124419"/>
                    </a:ext>
                  </a:extLst>
                </a:gridCol>
                <a:gridCol w="246888">
                  <a:extLst>
                    <a:ext uri="{9D8B030D-6E8A-4147-A177-3AD203B41FA5}">
                      <a16:colId xmlns:a16="http://schemas.microsoft.com/office/drawing/2014/main" val="3781619970"/>
                    </a:ext>
                  </a:extLst>
                </a:gridCol>
                <a:gridCol w="246888">
                  <a:extLst>
                    <a:ext uri="{9D8B030D-6E8A-4147-A177-3AD203B41FA5}">
                      <a16:colId xmlns:a16="http://schemas.microsoft.com/office/drawing/2014/main" val="2290080331"/>
                    </a:ext>
                  </a:extLst>
                </a:gridCol>
                <a:gridCol w="246888">
                  <a:extLst>
                    <a:ext uri="{9D8B030D-6E8A-4147-A177-3AD203B41FA5}">
                      <a16:colId xmlns:a16="http://schemas.microsoft.com/office/drawing/2014/main" val="2803583694"/>
                    </a:ext>
                  </a:extLst>
                </a:gridCol>
                <a:gridCol w="246888">
                  <a:extLst>
                    <a:ext uri="{9D8B030D-6E8A-4147-A177-3AD203B41FA5}">
                      <a16:colId xmlns:a16="http://schemas.microsoft.com/office/drawing/2014/main" val="2465655864"/>
                    </a:ext>
                  </a:extLst>
                </a:gridCol>
                <a:gridCol w="246888">
                  <a:extLst>
                    <a:ext uri="{9D8B030D-6E8A-4147-A177-3AD203B41FA5}">
                      <a16:colId xmlns:a16="http://schemas.microsoft.com/office/drawing/2014/main" val="3973201676"/>
                    </a:ext>
                  </a:extLst>
                </a:gridCol>
                <a:gridCol w="246888">
                  <a:extLst>
                    <a:ext uri="{9D8B030D-6E8A-4147-A177-3AD203B41FA5}">
                      <a16:colId xmlns:a16="http://schemas.microsoft.com/office/drawing/2014/main" val="3571880522"/>
                    </a:ext>
                  </a:extLst>
                </a:gridCol>
                <a:gridCol w="246888">
                  <a:extLst>
                    <a:ext uri="{9D8B030D-6E8A-4147-A177-3AD203B41FA5}">
                      <a16:colId xmlns:a16="http://schemas.microsoft.com/office/drawing/2014/main" val="2400174676"/>
                    </a:ext>
                  </a:extLst>
                </a:gridCol>
                <a:gridCol w="246888">
                  <a:extLst>
                    <a:ext uri="{9D8B030D-6E8A-4147-A177-3AD203B41FA5}">
                      <a16:colId xmlns:a16="http://schemas.microsoft.com/office/drawing/2014/main" val="575564757"/>
                    </a:ext>
                  </a:extLst>
                </a:gridCol>
                <a:gridCol w="246888">
                  <a:extLst>
                    <a:ext uri="{9D8B030D-6E8A-4147-A177-3AD203B41FA5}">
                      <a16:colId xmlns:a16="http://schemas.microsoft.com/office/drawing/2014/main" val="1888571245"/>
                    </a:ext>
                  </a:extLst>
                </a:gridCol>
                <a:gridCol w="246888">
                  <a:extLst>
                    <a:ext uri="{9D8B030D-6E8A-4147-A177-3AD203B41FA5}">
                      <a16:colId xmlns:a16="http://schemas.microsoft.com/office/drawing/2014/main" val="3302066371"/>
                    </a:ext>
                  </a:extLst>
                </a:gridCol>
                <a:gridCol w="246888">
                  <a:extLst>
                    <a:ext uri="{9D8B030D-6E8A-4147-A177-3AD203B41FA5}">
                      <a16:colId xmlns:a16="http://schemas.microsoft.com/office/drawing/2014/main" val="1718664985"/>
                    </a:ext>
                  </a:extLst>
                </a:gridCol>
                <a:gridCol w="246888">
                  <a:extLst>
                    <a:ext uri="{9D8B030D-6E8A-4147-A177-3AD203B41FA5}">
                      <a16:colId xmlns:a16="http://schemas.microsoft.com/office/drawing/2014/main" val="3697072636"/>
                    </a:ext>
                  </a:extLst>
                </a:gridCol>
                <a:gridCol w="246888">
                  <a:extLst>
                    <a:ext uri="{9D8B030D-6E8A-4147-A177-3AD203B41FA5}">
                      <a16:colId xmlns:a16="http://schemas.microsoft.com/office/drawing/2014/main" val="1599149274"/>
                    </a:ext>
                  </a:extLst>
                </a:gridCol>
                <a:gridCol w="246888">
                  <a:extLst>
                    <a:ext uri="{9D8B030D-6E8A-4147-A177-3AD203B41FA5}">
                      <a16:colId xmlns:a16="http://schemas.microsoft.com/office/drawing/2014/main" val="32738995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344118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01/30/2026 13:13:16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01/30/2026 13:13:16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 repeat: II
OUT NOW
codevein, bandainamcous und bandainamcoeu
1:44
DID YOU ALREADY START
PLAYING?
OF COUUURSE
Will download soon
Not my kind of game
but it looks AWESOME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Partner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0.9863 %</a:t>
                      </a:r>
                    </a:p>
                  </a:txBody>
                  <a:tcPr/>
                </a:tc>
                <a:extLst>
                  <a:ext uri="{0D108BD9-81ED-4DB2-BD59-A6C34878D82A}">
                    <a16:rowId xmlns:a16="http://schemas.microsoft.com/office/drawing/2014/main" val="3197526738"/>
                  </a:ext>
                </a:extLst>
              </a:tr>
            </a:tbl>
          </a:graphicData>
        </a:graphic>
      </p:graphicFrame>
      <p:sp>
        <p:nvSpPr>
          <p:cNvPr id="4" name="Text Placeholder 3">
            <a:extLst>
              <a:ext uri="{FF2B5EF4-FFF2-40B4-BE49-F238E27FC236}">
                <a16:creationId xmlns:a16="http://schemas.microsoft.com/office/drawing/2014/main" id="{F15C92DA-02A7-4738-867D-31B1859472A4}"/>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36887825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5CD2B1-3E4E-4499-93A7-D7A6CF81D1DF}"/>
              </a:ext>
            </a:extLst>
          </p:cNvPr>
          <p:cNvSpPr>
            <a:spLocks noGrp="1"/>
          </p:cNvSpPr>
          <p:nvPr>
            <p:ph type="title"/>
          </p:nvPr>
        </p:nvSpPr>
        <p:spPr/>
        <p:txBody>
          <a:bodyPr/>
          <a:lstStyle/>
          <a:p>
            <a:r>
              <a:rPr lang="en-US"/>
              <a:t>Instagram Stories Table | GAMESCOM - 4 of 26</a:t>
            </a:r>
          </a:p>
        </p:txBody>
      </p:sp>
      <p:graphicFrame>
        <p:nvGraphicFramePr>
          <p:cNvPr id="5" name="Table Placeholder 4">
            <a:extLst>
              <a:ext uri="{FF2B5EF4-FFF2-40B4-BE49-F238E27FC236}">
                <a16:creationId xmlns:a16="http://schemas.microsoft.com/office/drawing/2014/main" id="{C4ACF1AE-54D5-45B5-B7DC-C854E85524D3}"/>
              </a:ext>
            </a:extLst>
          </p:cNvPr>
          <p:cNvGraphicFramePr>
            <a:graphicFrameLocks noGrp="1"/>
          </p:cNvGraphicFramePr>
          <p:nvPr>
            <p:ph type="tbl" sz="quarter" idx="13"/>
            <p:extLst>
              <p:ext uri="{D42A27DB-BD31-4B8C-83A1-F6EECF244321}">
                <p14:modId xmlns:p14="http://schemas.microsoft.com/office/powerpoint/2010/main" val="18473483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300713004"/>
                    </a:ext>
                  </a:extLst>
                </a:gridCol>
                <a:gridCol w="493776">
                  <a:extLst>
                    <a:ext uri="{9D8B030D-6E8A-4147-A177-3AD203B41FA5}">
                      <a16:colId xmlns:a16="http://schemas.microsoft.com/office/drawing/2014/main" val="1907420834"/>
                    </a:ext>
                  </a:extLst>
                </a:gridCol>
                <a:gridCol w="658368">
                  <a:extLst>
                    <a:ext uri="{9D8B030D-6E8A-4147-A177-3AD203B41FA5}">
                      <a16:colId xmlns:a16="http://schemas.microsoft.com/office/drawing/2014/main" val="2233247959"/>
                    </a:ext>
                  </a:extLst>
                </a:gridCol>
                <a:gridCol w="740664">
                  <a:extLst>
                    <a:ext uri="{9D8B030D-6E8A-4147-A177-3AD203B41FA5}">
                      <a16:colId xmlns:a16="http://schemas.microsoft.com/office/drawing/2014/main" val="4248484810"/>
                    </a:ext>
                  </a:extLst>
                </a:gridCol>
                <a:gridCol w="246888">
                  <a:extLst>
                    <a:ext uri="{9D8B030D-6E8A-4147-A177-3AD203B41FA5}">
                      <a16:colId xmlns:a16="http://schemas.microsoft.com/office/drawing/2014/main" val="1998559608"/>
                    </a:ext>
                  </a:extLst>
                </a:gridCol>
                <a:gridCol w="246888">
                  <a:extLst>
                    <a:ext uri="{9D8B030D-6E8A-4147-A177-3AD203B41FA5}">
                      <a16:colId xmlns:a16="http://schemas.microsoft.com/office/drawing/2014/main" val="2496741698"/>
                    </a:ext>
                  </a:extLst>
                </a:gridCol>
                <a:gridCol w="246888">
                  <a:extLst>
                    <a:ext uri="{9D8B030D-6E8A-4147-A177-3AD203B41FA5}">
                      <a16:colId xmlns:a16="http://schemas.microsoft.com/office/drawing/2014/main" val="3726204547"/>
                    </a:ext>
                  </a:extLst>
                </a:gridCol>
                <a:gridCol w="246888">
                  <a:extLst>
                    <a:ext uri="{9D8B030D-6E8A-4147-A177-3AD203B41FA5}">
                      <a16:colId xmlns:a16="http://schemas.microsoft.com/office/drawing/2014/main" val="4120725943"/>
                    </a:ext>
                  </a:extLst>
                </a:gridCol>
                <a:gridCol w="246888">
                  <a:extLst>
                    <a:ext uri="{9D8B030D-6E8A-4147-A177-3AD203B41FA5}">
                      <a16:colId xmlns:a16="http://schemas.microsoft.com/office/drawing/2014/main" val="2263230268"/>
                    </a:ext>
                  </a:extLst>
                </a:gridCol>
                <a:gridCol w="246888">
                  <a:extLst>
                    <a:ext uri="{9D8B030D-6E8A-4147-A177-3AD203B41FA5}">
                      <a16:colId xmlns:a16="http://schemas.microsoft.com/office/drawing/2014/main" val="1761833812"/>
                    </a:ext>
                  </a:extLst>
                </a:gridCol>
                <a:gridCol w="246888">
                  <a:extLst>
                    <a:ext uri="{9D8B030D-6E8A-4147-A177-3AD203B41FA5}">
                      <a16:colId xmlns:a16="http://schemas.microsoft.com/office/drawing/2014/main" val="4290362222"/>
                    </a:ext>
                  </a:extLst>
                </a:gridCol>
                <a:gridCol w="246888">
                  <a:extLst>
                    <a:ext uri="{9D8B030D-6E8A-4147-A177-3AD203B41FA5}">
                      <a16:colId xmlns:a16="http://schemas.microsoft.com/office/drawing/2014/main" val="2039236682"/>
                    </a:ext>
                  </a:extLst>
                </a:gridCol>
                <a:gridCol w="246888">
                  <a:extLst>
                    <a:ext uri="{9D8B030D-6E8A-4147-A177-3AD203B41FA5}">
                      <a16:colId xmlns:a16="http://schemas.microsoft.com/office/drawing/2014/main" val="2561165058"/>
                    </a:ext>
                  </a:extLst>
                </a:gridCol>
                <a:gridCol w="246888">
                  <a:extLst>
                    <a:ext uri="{9D8B030D-6E8A-4147-A177-3AD203B41FA5}">
                      <a16:colId xmlns:a16="http://schemas.microsoft.com/office/drawing/2014/main" val="2639584837"/>
                    </a:ext>
                  </a:extLst>
                </a:gridCol>
                <a:gridCol w="246888">
                  <a:extLst>
                    <a:ext uri="{9D8B030D-6E8A-4147-A177-3AD203B41FA5}">
                      <a16:colId xmlns:a16="http://schemas.microsoft.com/office/drawing/2014/main" val="703838847"/>
                    </a:ext>
                  </a:extLst>
                </a:gridCol>
                <a:gridCol w="246888">
                  <a:extLst>
                    <a:ext uri="{9D8B030D-6E8A-4147-A177-3AD203B41FA5}">
                      <a16:colId xmlns:a16="http://schemas.microsoft.com/office/drawing/2014/main" val="3922685807"/>
                    </a:ext>
                  </a:extLst>
                </a:gridCol>
                <a:gridCol w="246888">
                  <a:extLst>
                    <a:ext uri="{9D8B030D-6E8A-4147-A177-3AD203B41FA5}">
                      <a16:colId xmlns:a16="http://schemas.microsoft.com/office/drawing/2014/main" val="1188689845"/>
                    </a:ext>
                  </a:extLst>
                </a:gridCol>
                <a:gridCol w="246888">
                  <a:extLst>
                    <a:ext uri="{9D8B030D-6E8A-4147-A177-3AD203B41FA5}">
                      <a16:colId xmlns:a16="http://schemas.microsoft.com/office/drawing/2014/main" val="3236356458"/>
                    </a:ext>
                  </a:extLst>
                </a:gridCol>
                <a:gridCol w="246888">
                  <a:extLst>
                    <a:ext uri="{9D8B030D-6E8A-4147-A177-3AD203B41FA5}">
                      <a16:colId xmlns:a16="http://schemas.microsoft.com/office/drawing/2014/main" val="518566452"/>
                    </a:ext>
                  </a:extLst>
                </a:gridCol>
                <a:gridCol w="246888">
                  <a:extLst>
                    <a:ext uri="{9D8B030D-6E8A-4147-A177-3AD203B41FA5}">
                      <a16:colId xmlns:a16="http://schemas.microsoft.com/office/drawing/2014/main" val="4293775310"/>
                    </a:ext>
                  </a:extLst>
                </a:gridCol>
                <a:gridCol w="246888">
                  <a:extLst>
                    <a:ext uri="{9D8B030D-6E8A-4147-A177-3AD203B41FA5}">
                      <a16:colId xmlns:a16="http://schemas.microsoft.com/office/drawing/2014/main" val="814964684"/>
                    </a:ext>
                  </a:extLst>
                </a:gridCol>
                <a:gridCol w="246888">
                  <a:extLst>
                    <a:ext uri="{9D8B030D-6E8A-4147-A177-3AD203B41FA5}">
                      <a16:colId xmlns:a16="http://schemas.microsoft.com/office/drawing/2014/main" val="3476604031"/>
                    </a:ext>
                  </a:extLst>
                </a:gridCol>
                <a:gridCol w="246888">
                  <a:extLst>
                    <a:ext uri="{9D8B030D-6E8A-4147-A177-3AD203B41FA5}">
                      <a16:colId xmlns:a16="http://schemas.microsoft.com/office/drawing/2014/main" val="1471012585"/>
                    </a:ext>
                  </a:extLst>
                </a:gridCol>
                <a:gridCol w="246888">
                  <a:extLst>
                    <a:ext uri="{9D8B030D-6E8A-4147-A177-3AD203B41FA5}">
                      <a16:colId xmlns:a16="http://schemas.microsoft.com/office/drawing/2014/main" val="2210391627"/>
                    </a:ext>
                  </a:extLst>
                </a:gridCol>
                <a:gridCol w="246888">
                  <a:extLst>
                    <a:ext uri="{9D8B030D-6E8A-4147-A177-3AD203B41FA5}">
                      <a16:colId xmlns:a16="http://schemas.microsoft.com/office/drawing/2014/main" val="7023629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006398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01/30/2026 13:07:37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01/30/2026 13:07:37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bandainamcoeu
0:24
!!
ATTENTION
II out now
for PS5, Xbox and 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Partner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0.8952 %</a:t>
                      </a:r>
                    </a:p>
                  </a:txBody>
                  <a:tcPr/>
                </a:tc>
                <a:extLst>
                  <a:ext uri="{0D108BD9-81ED-4DB2-BD59-A6C34878D82A}">
                    <a16:rowId xmlns:a16="http://schemas.microsoft.com/office/drawing/2014/main" val="1894625791"/>
                  </a:ext>
                </a:extLst>
              </a:tr>
            </a:tbl>
          </a:graphicData>
        </a:graphic>
      </p:graphicFrame>
      <p:sp>
        <p:nvSpPr>
          <p:cNvPr id="4" name="Text Placeholder 3">
            <a:extLst>
              <a:ext uri="{FF2B5EF4-FFF2-40B4-BE49-F238E27FC236}">
                <a16:creationId xmlns:a16="http://schemas.microsoft.com/office/drawing/2014/main" id="{8A5006E1-89ED-43AA-BAB6-628D65CCAE1F}"/>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21142103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57981-B484-409F-99F0-91618BF3E5AD}"/>
              </a:ext>
            </a:extLst>
          </p:cNvPr>
          <p:cNvSpPr>
            <a:spLocks noGrp="1"/>
          </p:cNvSpPr>
          <p:nvPr>
            <p:ph type="title"/>
          </p:nvPr>
        </p:nvSpPr>
        <p:spPr/>
        <p:txBody>
          <a:bodyPr/>
          <a:lstStyle/>
          <a:p>
            <a:r>
              <a:rPr lang="en-US"/>
              <a:t>Instagram Stories Table | GAMESCOM - 5 of 26</a:t>
            </a:r>
          </a:p>
        </p:txBody>
      </p:sp>
      <p:graphicFrame>
        <p:nvGraphicFramePr>
          <p:cNvPr id="5" name="Table Placeholder 4">
            <a:extLst>
              <a:ext uri="{FF2B5EF4-FFF2-40B4-BE49-F238E27FC236}">
                <a16:creationId xmlns:a16="http://schemas.microsoft.com/office/drawing/2014/main" id="{C60FCAFC-2A0D-427D-B9DC-70CFBA9478D6}"/>
              </a:ext>
            </a:extLst>
          </p:cNvPr>
          <p:cNvGraphicFramePr>
            <a:graphicFrameLocks noGrp="1"/>
          </p:cNvGraphicFramePr>
          <p:nvPr>
            <p:ph type="tbl" sz="quarter" idx="13"/>
            <p:extLst>
              <p:ext uri="{D42A27DB-BD31-4B8C-83A1-F6EECF244321}">
                <p14:modId xmlns:p14="http://schemas.microsoft.com/office/powerpoint/2010/main" val="35035426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046127671"/>
                    </a:ext>
                  </a:extLst>
                </a:gridCol>
                <a:gridCol w="493776">
                  <a:extLst>
                    <a:ext uri="{9D8B030D-6E8A-4147-A177-3AD203B41FA5}">
                      <a16:colId xmlns:a16="http://schemas.microsoft.com/office/drawing/2014/main" val="3191151740"/>
                    </a:ext>
                  </a:extLst>
                </a:gridCol>
                <a:gridCol w="658368">
                  <a:extLst>
                    <a:ext uri="{9D8B030D-6E8A-4147-A177-3AD203B41FA5}">
                      <a16:colId xmlns:a16="http://schemas.microsoft.com/office/drawing/2014/main" val="3284429108"/>
                    </a:ext>
                  </a:extLst>
                </a:gridCol>
                <a:gridCol w="740664">
                  <a:extLst>
                    <a:ext uri="{9D8B030D-6E8A-4147-A177-3AD203B41FA5}">
                      <a16:colId xmlns:a16="http://schemas.microsoft.com/office/drawing/2014/main" val="1305223272"/>
                    </a:ext>
                  </a:extLst>
                </a:gridCol>
                <a:gridCol w="246888">
                  <a:extLst>
                    <a:ext uri="{9D8B030D-6E8A-4147-A177-3AD203B41FA5}">
                      <a16:colId xmlns:a16="http://schemas.microsoft.com/office/drawing/2014/main" val="964417119"/>
                    </a:ext>
                  </a:extLst>
                </a:gridCol>
                <a:gridCol w="246888">
                  <a:extLst>
                    <a:ext uri="{9D8B030D-6E8A-4147-A177-3AD203B41FA5}">
                      <a16:colId xmlns:a16="http://schemas.microsoft.com/office/drawing/2014/main" val="2622884676"/>
                    </a:ext>
                  </a:extLst>
                </a:gridCol>
                <a:gridCol w="246888">
                  <a:extLst>
                    <a:ext uri="{9D8B030D-6E8A-4147-A177-3AD203B41FA5}">
                      <a16:colId xmlns:a16="http://schemas.microsoft.com/office/drawing/2014/main" val="1034403209"/>
                    </a:ext>
                  </a:extLst>
                </a:gridCol>
                <a:gridCol w="246888">
                  <a:extLst>
                    <a:ext uri="{9D8B030D-6E8A-4147-A177-3AD203B41FA5}">
                      <a16:colId xmlns:a16="http://schemas.microsoft.com/office/drawing/2014/main" val="3159645850"/>
                    </a:ext>
                  </a:extLst>
                </a:gridCol>
                <a:gridCol w="246888">
                  <a:extLst>
                    <a:ext uri="{9D8B030D-6E8A-4147-A177-3AD203B41FA5}">
                      <a16:colId xmlns:a16="http://schemas.microsoft.com/office/drawing/2014/main" val="1437427484"/>
                    </a:ext>
                  </a:extLst>
                </a:gridCol>
                <a:gridCol w="246888">
                  <a:extLst>
                    <a:ext uri="{9D8B030D-6E8A-4147-A177-3AD203B41FA5}">
                      <a16:colId xmlns:a16="http://schemas.microsoft.com/office/drawing/2014/main" val="4032741367"/>
                    </a:ext>
                  </a:extLst>
                </a:gridCol>
                <a:gridCol w="246888">
                  <a:extLst>
                    <a:ext uri="{9D8B030D-6E8A-4147-A177-3AD203B41FA5}">
                      <a16:colId xmlns:a16="http://schemas.microsoft.com/office/drawing/2014/main" val="3677976430"/>
                    </a:ext>
                  </a:extLst>
                </a:gridCol>
                <a:gridCol w="246888">
                  <a:extLst>
                    <a:ext uri="{9D8B030D-6E8A-4147-A177-3AD203B41FA5}">
                      <a16:colId xmlns:a16="http://schemas.microsoft.com/office/drawing/2014/main" val="246025272"/>
                    </a:ext>
                  </a:extLst>
                </a:gridCol>
                <a:gridCol w="246888">
                  <a:extLst>
                    <a:ext uri="{9D8B030D-6E8A-4147-A177-3AD203B41FA5}">
                      <a16:colId xmlns:a16="http://schemas.microsoft.com/office/drawing/2014/main" val="112439364"/>
                    </a:ext>
                  </a:extLst>
                </a:gridCol>
                <a:gridCol w="246888">
                  <a:extLst>
                    <a:ext uri="{9D8B030D-6E8A-4147-A177-3AD203B41FA5}">
                      <a16:colId xmlns:a16="http://schemas.microsoft.com/office/drawing/2014/main" val="1854490319"/>
                    </a:ext>
                  </a:extLst>
                </a:gridCol>
                <a:gridCol w="246888">
                  <a:extLst>
                    <a:ext uri="{9D8B030D-6E8A-4147-A177-3AD203B41FA5}">
                      <a16:colId xmlns:a16="http://schemas.microsoft.com/office/drawing/2014/main" val="784877232"/>
                    </a:ext>
                  </a:extLst>
                </a:gridCol>
                <a:gridCol w="246888">
                  <a:extLst>
                    <a:ext uri="{9D8B030D-6E8A-4147-A177-3AD203B41FA5}">
                      <a16:colId xmlns:a16="http://schemas.microsoft.com/office/drawing/2014/main" val="3865613081"/>
                    </a:ext>
                  </a:extLst>
                </a:gridCol>
                <a:gridCol w="246888">
                  <a:extLst>
                    <a:ext uri="{9D8B030D-6E8A-4147-A177-3AD203B41FA5}">
                      <a16:colId xmlns:a16="http://schemas.microsoft.com/office/drawing/2014/main" val="2137296771"/>
                    </a:ext>
                  </a:extLst>
                </a:gridCol>
                <a:gridCol w="246888">
                  <a:extLst>
                    <a:ext uri="{9D8B030D-6E8A-4147-A177-3AD203B41FA5}">
                      <a16:colId xmlns:a16="http://schemas.microsoft.com/office/drawing/2014/main" val="4179632055"/>
                    </a:ext>
                  </a:extLst>
                </a:gridCol>
                <a:gridCol w="246888">
                  <a:extLst>
                    <a:ext uri="{9D8B030D-6E8A-4147-A177-3AD203B41FA5}">
                      <a16:colId xmlns:a16="http://schemas.microsoft.com/office/drawing/2014/main" val="3291185559"/>
                    </a:ext>
                  </a:extLst>
                </a:gridCol>
                <a:gridCol w="246888">
                  <a:extLst>
                    <a:ext uri="{9D8B030D-6E8A-4147-A177-3AD203B41FA5}">
                      <a16:colId xmlns:a16="http://schemas.microsoft.com/office/drawing/2014/main" val="1831683591"/>
                    </a:ext>
                  </a:extLst>
                </a:gridCol>
                <a:gridCol w="246888">
                  <a:extLst>
                    <a:ext uri="{9D8B030D-6E8A-4147-A177-3AD203B41FA5}">
                      <a16:colId xmlns:a16="http://schemas.microsoft.com/office/drawing/2014/main" val="2247879244"/>
                    </a:ext>
                  </a:extLst>
                </a:gridCol>
                <a:gridCol w="246888">
                  <a:extLst>
                    <a:ext uri="{9D8B030D-6E8A-4147-A177-3AD203B41FA5}">
                      <a16:colId xmlns:a16="http://schemas.microsoft.com/office/drawing/2014/main" val="3557357147"/>
                    </a:ext>
                  </a:extLst>
                </a:gridCol>
                <a:gridCol w="246888">
                  <a:extLst>
                    <a:ext uri="{9D8B030D-6E8A-4147-A177-3AD203B41FA5}">
                      <a16:colId xmlns:a16="http://schemas.microsoft.com/office/drawing/2014/main" val="914678424"/>
                    </a:ext>
                  </a:extLst>
                </a:gridCol>
                <a:gridCol w="246888">
                  <a:extLst>
                    <a:ext uri="{9D8B030D-6E8A-4147-A177-3AD203B41FA5}">
                      <a16:colId xmlns:a16="http://schemas.microsoft.com/office/drawing/2014/main" val="3501121678"/>
                    </a:ext>
                  </a:extLst>
                </a:gridCol>
                <a:gridCol w="246888">
                  <a:extLst>
                    <a:ext uri="{9D8B030D-6E8A-4147-A177-3AD203B41FA5}">
                      <a16:colId xmlns:a16="http://schemas.microsoft.com/office/drawing/2014/main" val="5222899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428667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01/29/2026 16:10:11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01/29/2026 16:10:11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@derreichart giving an
exclusive peek behind the scenes
gamescom
dev
gamescom
dev
@gamescomdev
@gamescom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0.9032 %</a:t>
                      </a:r>
                    </a:p>
                  </a:txBody>
                  <a:tcPr/>
                </a:tc>
                <a:extLst>
                  <a:ext uri="{0D108BD9-81ED-4DB2-BD59-A6C34878D82A}">
                    <a16:rowId xmlns:a16="http://schemas.microsoft.com/office/drawing/2014/main" val="3584841598"/>
                  </a:ext>
                </a:extLst>
              </a:tr>
            </a:tbl>
          </a:graphicData>
        </a:graphic>
      </p:graphicFrame>
      <p:sp>
        <p:nvSpPr>
          <p:cNvPr id="4" name="Text Placeholder 3">
            <a:extLst>
              <a:ext uri="{FF2B5EF4-FFF2-40B4-BE49-F238E27FC236}">
                <a16:creationId xmlns:a16="http://schemas.microsoft.com/office/drawing/2014/main" id="{6677022D-A26C-4B3B-A521-7D8B7A060A3E}"/>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1595476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2188-F089-4090-A8B2-A6B71D685BCD}"/>
              </a:ext>
            </a:extLst>
          </p:cNvPr>
          <p:cNvSpPr>
            <a:spLocks noGrp="1"/>
          </p:cNvSpPr>
          <p:nvPr>
            <p:ph type="title"/>
          </p:nvPr>
        </p:nvSpPr>
        <p:spPr/>
        <p:txBody>
          <a:bodyPr/>
          <a:lstStyle/>
          <a:p>
            <a:r>
              <a:rPr lang="en-US"/>
              <a:t>Instagram Stories Table | GAMESCOM - 6 of 26</a:t>
            </a:r>
          </a:p>
        </p:txBody>
      </p:sp>
      <p:graphicFrame>
        <p:nvGraphicFramePr>
          <p:cNvPr id="5" name="Table Placeholder 4">
            <a:extLst>
              <a:ext uri="{FF2B5EF4-FFF2-40B4-BE49-F238E27FC236}">
                <a16:creationId xmlns:a16="http://schemas.microsoft.com/office/drawing/2014/main" id="{630255E8-FFCA-41A5-B361-53DCB42649D7}"/>
              </a:ext>
            </a:extLst>
          </p:cNvPr>
          <p:cNvGraphicFramePr>
            <a:graphicFrameLocks noGrp="1"/>
          </p:cNvGraphicFramePr>
          <p:nvPr>
            <p:ph type="tbl" sz="quarter" idx="13"/>
            <p:extLst>
              <p:ext uri="{D42A27DB-BD31-4B8C-83A1-F6EECF244321}">
                <p14:modId xmlns:p14="http://schemas.microsoft.com/office/powerpoint/2010/main" val="14392004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892363098"/>
                    </a:ext>
                  </a:extLst>
                </a:gridCol>
                <a:gridCol w="493776">
                  <a:extLst>
                    <a:ext uri="{9D8B030D-6E8A-4147-A177-3AD203B41FA5}">
                      <a16:colId xmlns:a16="http://schemas.microsoft.com/office/drawing/2014/main" val="3861152917"/>
                    </a:ext>
                  </a:extLst>
                </a:gridCol>
                <a:gridCol w="658368">
                  <a:extLst>
                    <a:ext uri="{9D8B030D-6E8A-4147-A177-3AD203B41FA5}">
                      <a16:colId xmlns:a16="http://schemas.microsoft.com/office/drawing/2014/main" val="3625689797"/>
                    </a:ext>
                  </a:extLst>
                </a:gridCol>
                <a:gridCol w="740664">
                  <a:extLst>
                    <a:ext uri="{9D8B030D-6E8A-4147-A177-3AD203B41FA5}">
                      <a16:colId xmlns:a16="http://schemas.microsoft.com/office/drawing/2014/main" val="187007535"/>
                    </a:ext>
                  </a:extLst>
                </a:gridCol>
                <a:gridCol w="246888">
                  <a:extLst>
                    <a:ext uri="{9D8B030D-6E8A-4147-A177-3AD203B41FA5}">
                      <a16:colId xmlns:a16="http://schemas.microsoft.com/office/drawing/2014/main" val="2241409975"/>
                    </a:ext>
                  </a:extLst>
                </a:gridCol>
                <a:gridCol w="246888">
                  <a:extLst>
                    <a:ext uri="{9D8B030D-6E8A-4147-A177-3AD203B41FA5}">
                      <a16:colId xmlns:a16="http://schemas.microsoft.com/office/drawing/2014/main" val="1745682575"/>
                    </a:ext>
                  </a:extLst>
                </a:gridCol>
                <a:gridCol w="246888">
                  <a:extLst>
                    <a:ext uri="{9D8B030D-6E8A-4147-A177-3AD203B41FA5}">
                      <a16:colId xmlns:a16="http://schemas.microsoft.com/office/drawing/2014/main" val="3676999919"/>
                    </a:ext>
                  </a:extLst>
                </a:gridCol>
                <a:gridCol w="246888">
                  <a:extLst>
                    <a:ext uri="{9D8B030D-6E8A-4147-A177-3AD203B41FA5}">
                      <a16:colId xmlns:a16="http://schemas.microsoft.com/office/drawing/2014/main" val="1410470483"/>
                    </a:ext>
                  </a:extLst>
                </a:gridCol>
                <a:gridCol w="246888">
                  <a:extLst>
                    <a:ext uri="{9D8B030D-6E8A-4147-A177-3AD203B41FA5}">
                      <a16:colId xmlns:a16="http://schemas.microsoft.com/office/drawing/2014/main" val="3920503562"/>
                    </a:ext>
                  </a:extLst>
                </a:gridCol>
                <a:gridCol w="246888">
                  <a:extLst>
                    <a:ext uri="{9D8B030D-6E8A-4147-A177-3AD203B41FA5}">
                      <a16:colId xmlns:a16="http://schemas.microsoft.com/office/drawing/2014/main" val="2973375667"/>
                    </a:ext>
                  </a:extLst>
                </a:gridCol>
                <a:gridCol w="246888">
                  <a:extLst>
                    <a:ext uri="{9D8B030D-6E8A-4147-A177-3AD203B41FA5}">
                      <a16:colId xmlns:a16="http://schemas.microsoft.com/office/drawing/2014/main" val="3947925327"/>
                    </a:ext>
                  </a:extLst>
                </a:gridCol>
                <a:gridCol w="246888">
                  <a:extLst>
                    <a:ext uri="{9D8B030D-6E8A-4147-A177-3AD203B41FA5}">
                      <a16:colId xmlns:a16="http://schemas.microsoft.com/office/drawing/2014/main" val="2737708059"/>
                    </a:ext>
                  </a:extLst>
                </a:gridCol>
                <a:gridCol w="246888">
                  <a:extLst>
                    <a:ext uri="{9D8B030D-6E8A-4147-A177-3AD203B41FA5}">
                      <a16:colId xmlns:a16="http://schemas.microsoft.com/office/drawing/2014/main" val="2662997799"/>
                    </a:ext>
                  </a:extLst>
                </a:gridCol>
                <a:gridCol w="246888">
                  <a:extLst>
                    <a:ext uri="{9D8B030D-6E8A-4147-A177-3AD203B41FA5}">
                      <a16:colId xmlns:a16="http://schemas.microsoft.com/office/drawing/2014/main" val="801847060"/>
                    </a:ext>
                  </a:extLst>
                </a:gridCol>
                <a:gridCol w="246888">
                  <a:extLst>
                    <a:ext uri="{9D8B030D-6E8A-4147-A177-3AD203B41FA5}">
                      <a16:colId xmlns:a16="http://schemas.microsoft.com/office/drawing/2014/main" val="2984562056"/>
                    </a:ext>
                  </a:extLst>
                </a:gridCol>
                <a:gridCol w="246888">
                  <a:extLst>
                    <a:ext uri="{9D8B030D-6E8A-4147-A177-3AD203B41FA5}">
                      <a16:colId xmlns:a16="http://schemas.microsoft.com/office/drawing/2014/main" val="1741517265"/>
                    </a:ext>
                  </a:extLst>
                </a:gridCol>
                <a:gridCol w="246888">
                  <a:extLst>
                    <a:ext uri="{9D8B030D-6E8A-4147-A177-3AD203B41FA5}">
                      <a16:colId xmlns:a16="http://schemas.microsoft.com/office/drawing/2014/main" val="3263255347"/>
                    </a:ext>
                  </a:extLst>
                </a:gridCol>
                <a:gridCol w="246888">
                  <a:extLst>
                    <a:ext uri="{9D8B030D-6E8A-4147-A177-3AD203B41FA5}">
                      <a16:colId xmlns:a16="http://schemas.microsoft.com/office/drawing/2014/main" val="3545653524"/>
                    </a:ext>
                  </a:extLst>
                </a:gridCol>
                <a:gridCol w="246888">
                  <a:extLst>
                    <a:ext uri="{9D8B030D-6E8A-4147-A177-3AD203B41FA5}">
                      <a16:colId xmlns:a16="http://schemas.microsoft.com/office/drawing/2014/main" val="1433650838"/>
                    </a:ext>
                  </a:extLst>
                </a:gridCol>
                <a:gridCol w="246888">
                  <a:extLst>
                    <a:ext uri="{9D8B030D-6E8A-4147-A177-3AD203B41FA5}">
                      <a16:colId xmlns:a16="http://schemas.microsoft.com/office/drawing/2014/main" val="2652685298"/>
                    </a:ext>
                  </a:extLst>
                </a:gridCol>
                <a:gridCol w="246888">
                  <a:extLst>
                    <a:ext uri="{9D8B030D-6E8A-4147-A177-3AD203B41FA5}">
                      <a16:colId xmlns:a16="http://schemas.microsoft.com/office/drawing/2014/main" val="1254624277"/>
                    </a:ext>
                  </a:extLst>
                </a:gridCol>
                <a:gridCol w="246888">
                  <a:extLst>
                    <a:ext uri="{9D8B030D-6E8A-4147-A177-3AD203B41FA5}">
                      <a16:colId xmlns:a16="http://schemas.microsoft.com/office/drawing/2014/main" val="858009517"/>
                    </a:ext>
                  </a:extLst>
                </a:gridCol>
                <a:gridCol w="246888">
                  <a:extLst>
                    <a:ext uri="{9D8B030D-6E8A-4147-A177-3AD203B41FA5}">
                      <a16:colId xmlns:a16="http://schemas.microsoft.com/office/drawing/2014/main" val="2063114796"/>
                    </a:ext>
                  </a:extLst>
                </a:gridCol>
                <a:gridCol w="246888">
                  <a:extLst>
                    <a:ext uri="{9D8B030D-6E8A-4147-A177-3AD203B41FA5}">
                      <a16:colId xmlns:a16="http://schemas.microsoft.com/office/drawing/2014/main" val="1480505267"/>
                    </a:ext>
                  </a:extLst>
                </a:gridCol>
                <a:gridCol w="246888">
                  <a:extLst>
                    <a:ext uri="{9D8B030D-6E8A-4147-A177-3AD203B41FA5}">
                      <a16:colId xmlns:a16="http://schemas.microsoft.com/office/drawing/2014/main" val="23314722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9639719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01/29/2026 15:52:07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01/29/2026 15:52:07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gamescom und bandainamcoeu
0:43
TOMORROW
TOMORROW
TOMORROW
TOMORROW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Partner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0.2326 %</a:t>
                      </a:r>
                    </a:p>
                  </a:txBody>
                  <a:tcPr/>
                </a:tc>
                <a:extLst>
                  <a:ext uri="{0D108BD9-81ED-4DB2-BD59-A6C34878D82A}">
                    <a16:rowId xmlns:a16="http://schemas.microsoft.com/office/drawing/2014/main" val="4292725267"/>
                  </a:ext>
                </a:extLst>
              </a:tr>
            </a:tbl>
          </a:graphicData>
        </a:graphic>
      </p:graphicFrame>
      <p:sp>
        <p:nvSpPr>
          <p:cNvPr id="4" name="Text Placeholder 3">
            <a:extLst>
              <a:ext uri="{FF2B5EF4-FFF2-40B4-BE49-F238E27FC236}">
                <a16:creationId xmlns:a16="http://schemas.microsoft.com/office/drawing/2014/main" id="{E53EE033-5E7D-4D7B-9B81-493DEF064DD3}"/>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11760609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F5B7A-BBA6-4419-A09B-F496C263D84D}"/>
              </a:ext>
            </a:extLst>
          </p:cNvPr>
          <p:cNvSpPr>
            <a:spLocks noGrp="1"/>
          </p:cNvSpPr>
          <p:nvPr>
            <p:ph type="title"/>
          </p:nvPr>
        </p:nvSpPr>
        <p:spPr/>
        <p:txBody>
          <a:bodyPr/>
          <a:lstStyle/>
          <a:p>
            <a:r>
              <a:rPr lang="en-US"/>
              <a:t>Instagram Stories Table | GAMESCOM - 7 of 26</a:t>
            </a:r>
          </a:p>
        </p:txBody>
      </p:sp>
      <p:graphicFrame>
        <p:nvGraphicFramePr>
          <p:cNvPr id="5" name="Table Placeholder 4">
            <a:extLst>
              <a:ext uri="{FF2B5EF4-FFF2-40B4-BE49-F238E27FC236}">
                <a16:creationId xmlns:a16="http://schemas.microsoft.com/office/drawing/2014/main" id="{54252E01-E96F-4A39-A1A0-B5BB42375DC7}"/>
              </a:ext>
            </a:extLst>
          </p:cNvPr>
          <p:cNvGraphicFramePr>
            <a:graphicFrameLocks noGrp="1"/>
          </p:cNvGraphicFramePr>
          <p:nvPr>
            <p:ph type="tbl" sz="quarter" idx="13"/>
            <p:extLst>
              <p:ext uri="{D42A27DB-BD31-4B8C-83A1-F6EECF244321}">
                <p14:modId xmlns:p14="http://schemas.microsoft.com/office/powerpoint/2010/main" val="27993167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124307875"/>
                    </a:ext>
                  </a:extLst>
                </a:gridCol>
                <a:gridCol w="493776">
                  <a:extLst>
                    <a:ext uri="{9D8B030D-6E8A-4147-A177-3AD203B41FA5}">
                      <a16:colId xmlns:a16="http://schemas.microsoft.com/office/drawing/2014/main" val="2591262213"/>
                    </a:ext>
                  </a:extLst>
                </a:gridCol>
                <a:gridCol w="658368">
                  <a:extLst>
                    <a:ext uri="{9D8B030D-6E8A-4147-A177-3AD203B41FA5}">
                      <a16:colId xmlns:a16="http://schemas.microsoft.com/office/drawing/2014/main" val="3285277821"/>
                    </a:ext>
                  </a:extLst>
                </a:gridCol>
                <a:gridCol w="740664">
                  <a:extLst>
                    <a:ext uri="{9D8B030D-6E8A-4147-A177-3AD203B41FA5}">
                      <a16:colId xmlns:a16="http://schemas.microsoft.com/office/drawing/2014/main" val="1119917753"/>
                    </a:ext>
                  </a:extLst>
                </a:gridCol>
                <a:gridCol w="246888">
                  <a:extLst>
                    <a:ext uri="{9D8B030D-6E8A-4147-A177-3AD203B41FA5}">
                      <a16:colId xmlns:a16="http://schemas.microsoft.com/office/drawing/2014/main" val="2649414381"/>
                    </a:ext>
                  </a:extLst>
                </a:gridCol>
                <a:gridCol w="246888">
                  <a:extLst>
                    <a:ext uri="{9D8B030D-6E8A-4147-A177-3AD203B41FA5}">
                      <a16:colId xmlns:a16="http://schemas.microsoft.com/office/drawing/2014/main" val="1750770045"/>
                    </a:ext>
                  </a:extLst>
                </a:gridCol>
                <a:gridCol w="246888">
                  <a:extLst>
                    <a:ext uri="{9D8B030D-6E8A-4147-A177-3AD203B41FA5}">
                      <a16:colId xmlns:a16="http://schemas.microsoft.com/office/drawing/2014/main" val="2218802118"/>
                    </a:ext>
                  </a:extLst>
                </a:gridCol>
                <a:gridCol w="246888">
                  <a:extLst>
                    <a:ext uri="{9D8B030D-6E8A-4147-A177-3AD203B41FA5}">
                      <a16:colId xmlns:a16="http://schemas.microsoft.com/office/drawing/2014/main" val="1136142481"/>
                    </a:ext>
                  </a:extLst>
                </a:gridCol>
                <a:gridCol w="246888">
                  <a:extLst>
                    <a:ext uri="{9D8B030D-6E8A-4147-A177-3AD203B41FA5}">
                      <a16:colId xmlns:a16="http://schemas.microsoft.com/office/drawing/2014/main" val="706273648"/>
                    </a:ext>
                  </a:extLst>
                </a:gridCol>
                <a:gridCol w="246888">
                  <a:extLst>
                    <a:ext uri="{9D8B030D-6E8A-4147-A177-3AD203B41FA5}">
                      <a16:colId xmlns:a16="http://schemas.microsoft.com/office/drawing/2014/main" val="1922747503"/>
                    </a:ext>
                  </a:extLst>
                </a:gridCol>
                <a:gridCol w="246888">
                  <a:extLst>
                    <a:ext uri="{9D8B030D-6E8A-4147-A177-3AD203B41FA5}">
                      <a16:colId xmlns:a16="http://schemas.microsoft.com/office/drawing/2014/main" val="3211664642"/>
                    </a:ext>
                  </a:extLst>
                </a:gridCol>
                <a:gridCol w="246888">
                  <a:extLst>
                    <a:ext uri="{9D8B030D-6E8A-4147-A177-3AD203B41FA5}">
                      <a16:colId xmlns:a16="http://schemas.microsoft.com/office/drawing/2014/main" val="4173448064"/>
                    </a:ext>
                  </a:extLst>
                </a:gridCol>
                <a:gridCol w="246888">
                  <a:extLst>
                    <a:ext uri="{9D8B030D-6E8A-4147-A177-3AD203B41FA5}">
                      <a16:colId xmlns:a16="http://schemas.microsoft.com/office/drawing/2014/main" val="3318370131"/>
                    </a:ext>
                  </a:extLst>
                </a:gridCol>
                <a:gridCol w="246888">
                  <a:extLst>
                    <a:ext uri="{9D8B030D-6E8A-4147-A177-3AD203B41FA5}">
                      <a16:colId xmlns:a16="http://schemas.microsoft.com/office/drawing/2014/main" val="1642166836"/>
                    </a:ext>
                  </a:extLst>
                </a:gridCol>
                <a:gridCol w="246888">
                  <a:extLst>
                    <a:ext uri="{9D8B030D-6E8A-4147-A177-3AD203B41FA5}">
                      <a16:colId xmlns:a16="http://schemas.microsoft.com/office/drawing/2014/main" val="2938742468"/>
                    </a:ext>
                  </a:extLst>
                </a:gridCol>
                <a:gridCol w="246888">
                  <a:extLst>
                    <a:ext uri="{9D8B030D-6E8A-4147-A177-3AD203B41FA5}">
                      <a16:colId xmlns:a16="http://schemas.microsoft.com/office/drawing/2014/main" val="2466121775"/>
                    </a:ext>
                  </a:extLst>
                </a:gridCol>
                <a:gridCol w="246888">
                  <a:extLst>
                    <a:ext uri="{9D8B030D-6E8A-4147-A177-3AD203B41FA5}">
                      <a16:colId xmlns:a16="http://schemas.microsoft.com/office/drawing/2014/main" val="2977641597"/>
                    </a:ext>
                  </a:extLst>
                </a:gridCol>
                <a:gridCol w="246888">
                  <a:extLst>
                    <a:ext uri="{9D8B030D-6E8A-4147-A177-3AD203B41FA5}">
                      <a16:colId xmlns:a16="http://schemas.microsoft.com/office/drawing/2014/main" val="2554134599"/>
                    </a:ext>
                  </a:extLst>
                </a:gridCol>
                <a:gridCol w="246888">
                  <a:extLst>
                    <a:ext uri="{9D8B030D-6E8A-4147-A177-3AD203B41FA5}">
                      <a16:colId xmlns:a16="http://schemas.microsoft.com/office/drawing/2014/main" val="3094545531"/>
                    </a:ext>
                  </a:extLst>
                </a:gridCol>
                <a:gridCol w="246888">
                  <a:extLst>
                    <a:ext uri="{9D8B030D-6E8A-4147-A177-3AD203B41FA5}">
                      <a16:colId xmlns:a16="http://schemas.microsoft.com/office/drawing/2014/main" val="1157131635"/>
                    </a:ext>
                  </a:extLst>
                </a:gridCol>
                <a:gridCol w="246888">
                  <a:extLst>
                    <a:ext uri="{9D8B030D-6E8A-4147-A177-3AD203B41FA5}">
                      <a16:colId xmlns:a16="http://schemas.microsoft.com/office/drawing/2014/main" val="1223406712"/>
                    </a:ext>
                  </a:extLst>
                </a:gridCol>
                <a:gridCol w="246888">
                  <a:extLst>
                    <a:ext uri="{9D8B030D-6E8A-4147-A177-3AD203B41FA5}">
                      <a16:colId xmlns:a16="http://schemas.microsoft.com/office/drawing/2014/main" val="499749286"/>
                    </a:ext>
                  </a:extLst>
                </a:gridCol>
                <a:gridCol w="246888">
                  <a:extLst>
                    <a:ext uri="{9D8B030D-6E8A-4147-A177-3AD203B41FA5}">
                      <a16:colId xmlns:a16="http://schemas.microsoft.com/office/drawing/2014/main" val="3647423315"/>
                    </a:ext>
                  </a:extLst>
                </a:gridCol>
                <a:gridCol w="246888">
                  <a:extLst>
                    <a:ext uri="{9D8B030D-6E8A-4147-A177-3AD203B41FA5}">
                      <a16:colId xmlns:a16="http://schemas.microsoft.com/office/drawing/2014/main" val="1294013442"/>
                    </a:ext>
                  </a:extLst>
                </a:gridCol>
                <a:gridCol w="246888">
                  <a:extLst>
                    <a:ext uri="{9D8B030D-6E8A-4147-A177-3AD203B41FA5}">
                      <a16:colId xmlns:a16="http://schemas.microsoft.com/office/drawing/2014/main" val="35865002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6508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01/26/2026 13:04:16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01/26/2026 13:04:16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
8
0:07
gamescom
It's nice to go out
and not just sit
in front of a screen
all weekend
What was your all-weekend
gaming obsession?
Me:
I am currently playing
(GAME) and YOU SHOULD
TOO!! because...
Schreib etwas...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0.8421 %</a:t>
                      </a:r>
                    </a:p>
                  </a:txBody>
                  <a:tcPr/>
                </a:tc>
                <a:extLst>
                  <a:ext uri="{0D108BD9-81ED-4DB2-BD59-A6C34878D82A}">
                    <a16:rowId xmlns:a16="http://schemas.microsoft.com/office/drawing/2014/main" val="3515611894"/>
                  </a:ext>
                </a:extLst>
              </a:tr>
            </a:tbl>
          </a:graphicData>
        </a:graphic>
      </p:graphicFrame>
      <p:sp>
        <p:nvSpPr>
          <p:cNvPr id="4" name="Text Placeholder 3">
            <a:extLst>
              <a:ext uri="{FF2B5EF4-FFF2-40B4-BE49-F238E27FC236}">
                <a16:creationId xmlns:a16="http://schemas.microsoft.com/office/drawing/2014/main" id="{943E733D-D3D2-476D-B42C-05541699F6DA}"/>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17322661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7AA90-E2D1-4647-ACCD-FB2D1EDC0EF5}"/>
              </a:ext>
            </a:extLst>
          </p:cNvPr>
          <p:cNvSpPr>
            <a:spLocks noGrp="1"/>
          </p:cNvSpPr>
          <p:nvPr>
            <p:ph type="title"/>
          </p:nvPr>
        </p:nvSpPr>
        <p:spPr/>
        <p:txBody>
          <a:bodyPr/>
          <a:lstStyle/>
          <a:p>
            <a:r>
              <a:rPr lang="en-US"/>
              <a:t>Instagram Stories Table | GAMESCOM - 8 of 26</a:t>
            </a:r>
          </a:p>
        </p:txBody>
      </p:sp>
      <p:graphicFrame>
        <p:nvGraphicFramePr>
          <p:cNvPr id="5" name="Table Placeholder 4">
            <a:extLst>
              <a:ext uri="{FF2B5EF4-FFF2-40B4-BE49-F238E27FC236}">
                <a16:creationId xmlns:a16="http://schemas.microsoft.com/office/drawing/2014/main" id="{5660454E-65AA-4839-A746-C8849653401D}"/>
              </a:ext>
            </a:extLst>
          </p:cNvPr>
          <p:cNvGraphicFramePr>
            <a:graphicFrameLocks noGrp="1"/>
          </p:cNvGraphicFramePr>
          <p:nvPr>
            <p:ph type="tbl" sz="quarter" idx="13"/>
            <p:extLst>
              <p:ext uri="{D42A27DB-BD31-4B8C-83A1-F6EECF244321}">
                <p14:modId xmlns:p14="http://schemas.microsoft.com/office/powerpoint/2010/main" val="34940759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800195674"/>
                    </a:ext>
                  </a:extLst>
                </a:gridCol>
                <a:gridCol w="493776">
                  <a:extLst>
                    <a:ext uri="{9D8B030D-6E8A-4147-A177-3AD203B41FA5}">
                      <a16:colId xmlns:a16="http://schemas.microsoft.com/office/drawing/2014/main" val="1977610816"/>
                    </a:ext>
                  </a:extLst>
                </a:gridCol>
                <a:gridCol w="658368">
                  <a:extLst>
                    <a:ext uri="{9D8B030D-6E8A-4147-A177-3AD203B41FA5}">
                      <a16:colId xmlns:a16="http://schemas.microsoft.com/office/drawing/2014/main" val="3990656017"/>
                    </a:ext>
                  </a:extLst>
                </a:gridCol>
                <a:gridCol w="740664">
                  <a:extLst>
                    <a:ext uri="{9D8B030D-6E8A-4147-A177-3AD203B41FA5}">
                      <a16:colId xmlns:a16="http://schemas.microsoft.com/office/drawing/2014/main" val="2585137973"/>
                    </a:ext>
                  </a:extLst>
                </a:gridCol>
                <a:gridCol w="246888">
                  <a:extLst>
                    <a:ext uri="{9D8B030D-6E8A-4147-A177-3AD203B41FA5}">
                      <a16:colId xmlns:a16="http://schemas.microsoft.com/office/drawing/2014/main" val="2284952863"/>
                    </a:ext>
                  </a:extLst>
                </a:gridCol>
                <a:gridCol w="246888">
                  <a:extLst>
                    <a:ext uri="{9D8B030D-6E8A-4147-A177-3AD203B41FA5}">
                      <a16:colId xmlns:a16="http://schemas.microsoft.com/office/drawing/2014/main" val="1691149811"/>
                    </a:ext>
                  </a:extLst>
                </a:gridCol>
                <a:gridCol w="246888">
                  <a:extLst>
                    <a:ext uri="{9D8B030D-6E8A-4147-A177-3AD203B41FA5}">
                      <a16:colId xmlns:a16="http://schemas.microsoft.com/office/drawing/2014/main" val="675211445"/>
                    </a:ext>
                  </a:extLst>
                </a:gridCol>
                <a:gridCol w="246888">
                  <a:extLst>
                    <a:ext uri="{9D8B030D-6E8A-4147-A177-3AD203B41FA5}">
                      <a16:colId xmlns:a16="http://schemas.microsoft.com/office/drawing/2014/main" val="4028069200"/>
                    </a:ext>
                  </a:extLst>
                </a:gridCol>
                <a:gridCol w="246888">
                  <a:extLst>
                    <a:ext uri="{9D8B030D-6E8A-4147-A177-3AD203B41FA5}">
                      <a16:colId xmlns:a16="http://schemas.microsoft.com/office/drawing/2014/main" val="2247313037"/>
                    </a:ext>
                  </a:extLst>
                </a:gridCol>
                <a:gridCol w="246888">
                  <a:extLst>
                    <a:ext uri="{9D8B030D-6E8A-4147-A177-3AD203B41FA5}">
                      <a16:colId xmlns:a16="http://schemas.microsoft.com/office/drawing/2014/main" val="735330217"/>
                    </a:ext>
                  </a:extLst>
                </a:gridCol>
                <a:gridCol w="246888">
                  <a:extLst>
                    <a:ext uri="{9D8B030D-6E8A-4147-A177-3AD203B41FA5}">
                      <a16:colId xmlns:a16="http://schemas.microsoft.com/office/drawing/2014/main" val="854141834"/>
                    </a:ext>
                  </a:extLst>
                </a:gridCol>
                <a:gridCol w="246888">
                  <a:extLst>
                    <a:ext uri="{9D8B030D-6E8A-4147-A177-3AD203B41FA5}">
                      <a16:colId xmlns:a16="http://schemas.microsoft.com/office/drawing/2014/main" val="4291779216"/>
                    </a:ext>
                  </a:extLst>
                </a:gridCol>
                <a:gridCol w="246888">
                  <a:extLst>
                    <a:ext uri="{9D8B030D-6E8A-4147-A177-3AD203B41FA5}">
                      <a16:colId xmlns:a16="http://schemas.microsoft.com/office/drawing/2014/main" val="2674544541"/>
                    </a:ext>
                  </a:extLst>
                </a:gridCol>
                <a:gridCol w="246888">
                  <a:extLst>
                    <a:ext uri="{9D8B030D-6E8A-4147-A177-3AD203B41FA5}">
                      <a16:colId xmlns:a16="http://schemas.microsoft.com/office/drawing/2014/main" val="2009632929"/>
                    </a:ext>
                  </a:extLst>
                </a:gridCol>
                <a:gridCol w="246888">
                  <a:extLst>
                    <a:ext uri="{9D8B030D-6E8A-4147-A177-3AD203B41FA5}">
                      <a16:colId xmlns:a16="http://schemas.microsoft.com/office/drawing/2014/main" val="2122282099"/>
                    </a:ext>
                  </a:extLst>
                </a:gridCol>
                <a:gridCol w="246888">
                  <a:extLst>
                    <a:ext uri="{9D8B030D-6E8A-4147-A177-3AD203B41FA5}">
                      <a16:colId xmlns:a16="http://schemas.microsoft.com/office/drawing/2014/main" val="744430372"/>
                    </a:ext>
                  </a:extLst>
                </a:gridCol>
                <a:gridCol w="246888">
                  <a:extLst>
                    <a:ext uri="{9D8B030D-6E8A-4147-A177-3AD203B41FA5}">
                      <a16:colId xmlns:a16="http://schemas.microsoft.com/office/drawing/2014/main" val="1260632387"/>
                    </a:ext>
                  </a:extLst>
                </a:gridCol>
                <a:gridCol w="246888">
                  <a:extLst>
                    <a:ext uri="{9D8B030D-6E8A-4147-A177-3AD203B41FA5}">
                      <a16:colId xmlns:a16="http://schemas.microsoft.com/office/drawing/2014/main" val="2296347979"/>
                    </a:ext>
                  </a:extLst>
                </a:gridCol>
                <a:gridCol w="246888">
                  <a:extLst>
                    <a:ext uri="{9D8B030D-6E8A-4147-A177-3AD203B41FA5}">
                      <a16:colId xmlns:a16="http://schemas.microsoft.com/office/drawing/2014/main" val="2945579677"/>
                    </a:ext>
                  </a:extLst>
                </a:gridCol>
                <a:gridCol w="246888">
                  <a:extLst>
                    <a:ext uri="{9D8B030D-6E8A-4147-A177-3AD203B41FA5}">
                      <a16:colId xmlns:a16="http://schemas.microsoft.com/office/drawing/2014/main" val="3645697810"/>
                    </a:ext>
                  </a:extLst>
                </a:gridCol>
                <a:gridCol w="246888">
                  <a:extLst>
                    <a:ext uri="{9D8B030D-6E8A-4147-A177-3AD203B41FA5}">
                      <a16:colId xmlns:a16="http://schemas.microsoft.com/office/drawing/2014/main" val="1951250033"/>
                    </a:ext>
                  </a:extLst>
                </a:gridCol>
                <a:gridCol w="246888">
                  <a:extLst>
                    <a:ext uri="{9D8B030D-6E8A-4147-A177-3AD203B41FA5}">
                      <a16:colId xmlns:a16="http://schemas.microsoft.com/office/drawing/2014/main" val="1804071964"/>
                    </a:ext>
                  </a:extLst>
                </a:gridCol>
                <a:gridCol w="246888">
                  <a:extLst>
                    <a:ext uri="{9D8B030D-6E8A-4147-A177-3AD203B41FA5}">
                      <a16:colId xmlns:a16="http://schemas.microsoft.com/office/drawing/2014/main" val="3703964936"/>
                    </a:ext>
                  </a:extLst>
                </a:gridCol>
                <a:gridCol w="246888">
                  <a:extLst>
                    <a:ext uri="{9D8B030D-6E8A-4147-A177-3AD203B41FA5}">
                      <a16:colId xmlns:a16="http://schemas.microsoft.com/office/drawing/2014/main" val="342652980"/>
                    </a:ext>
                  </a:extLst>
                </a:gridCol>
                <a:gridCol w="246888">
                  <a:extLst>
                    <a:ext uri="{9D8B030D-6E8A-4147-A177-3AD203B41FA5}">
                      <a16:colId xmlns:a16="http://schemas.microsoft.com/office/drawing/2014/main" val="18274097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077900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01/26/2026 09:39:36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01/26/2026 09:39:36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Did you watch the
@nintendoeurope
Thoughts on THE SUPER
Direct yesterday?
MARIO GALAXY MOVIE
so far?
Schreib
Nintendo
ILLUMINATION
THE SUPER
MARIO
MOVIE
ONLY IN THEATERS
PG
Nintendo
ILLUMINATION
REALD 3D IMAX
@supermariomovie, universalpictures, nintendoamerica
und illuminationent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Partner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0.9596 %</a:t>
                      </a:r>
                    </a:p>
                  </a:txBody>
                  <a:tcPr/>
                </a:tc>
                <a:extLst>
                  <a:ext uri="{0D108BD9-81ED-4DB2-BD59-A6C34878D82A}">
                    <a16:rowId xmlns:a16="http://schemas.microsoft.com/office/drawing/2014/main" val="3141984748"/>
                  </a:ext>
                </a:extLst>
              </a:tr>
            </a:tbl>
          </a:graphicData>
        </a:graphic>
      </p:graphicFrame>
      <p:sp>
        <p:nvSpPr>
          <p:cNvPr id="4" name="Text Placeholder 3">
            <a:extLst>
              <a:ext uri="{FF2B5EF4-FFF2-40B4-BE49-F238E27FC236}">
                <a16:creationId xmlns:a16="http://schemas.microsoft.com/office/drawing/2014/main" id="{0C53959B-3AC0-4382-A65B-C94872E5F32C}"/>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22435519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849E68-3E7C-4E4A-A3AB-4294307F318E}"/>
              </a:ext>
            </a:extLst>
          </p:cNvPr>
          <p:cNvSpPr>
            <a:spLocks noGrp="1"/>
          </p:cNvSpPr>
          <p:nvPr>
            <p:ph type="title"/>
          </p:nvPr>
        </p:nvSpPr>
        <p:spPr/>
        <p:txBody>
          <a:bodyPr/>
          <a:lstStyle/>
          <a:p>
            <a:r>
              <a:rPr lang="en-US"/>
              <a:t>Instagram Stories Table | GAMESCOM - 9 of 26</a:t>
            </a:r>
          </a:p>
        </p:txBody>
      </p:sp>
      <p:graphicFrame>
        <p:nvGraphicFramePr>
          <p:cNvPr id="5" name="Table Placeholder 4">
            <a:extLst>
              <a:ext uri="{FF2B5EF4-FFF2-40B4-BE49-F238E27FC236}">
                <a16:creationId xmlns:a16="http://schemas.microsoft.com/office/drawing/2014/main" id="{39996F36-10A5-4D1E-B56C-5958FE853D59}"/>
              </a:ext>
            </a:extLst>
          </p:cNvPr>
          <p:cNvGraphicFramePr>
            <a:graphicFrameLocks noGrp="1"/>
          </p:cNvGraphicFramePr>
          <p:nvPr>
            <p:ph type="tbl" sz="quarter" idx="13"/>
            <p:extLst>
              <p:ext uri="{D42A27DB-BD31-4B8C-83A1-F6EECF244321}">
                <p14:modId xmlns:p14="http://schemas.microsoft.com/office/powerpoint/2010/main" val="17829544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725929931"/>
                    </a:ext>
                  </a:extLst>
                </a:gridCol>
                <a:gridCol w="493776">
                  <a:extLst>
                    <a:ext uri="{9D8B030D-6E8A-4147-A177-3AD203B41FA5}">
                      <a16:colId xmlns:a16="http://schemas.microsoft.com/office/drawing/2014/main" val="1982038116"/>
                    </a:ext>
                  </a:extLst>
                </a:gridCol>
                <a:gridCol w="658368">
                  <a:extLst>
                    <a:ext uri="{9D8B030D-6E8A-4147-A177-3AD203B41FA5}">
                      <a16:colId xmlns:a16="http://schemas.microsoft.com/office/drawing/2014/main" val="3175741870"/>
                    </a:ext>
                  </a:extLst>
                </a:gridCol>
                <a:gridCol w="740664">
                  <a:extLst>
                    <a:ext uri="{9D8B030D-6E8A-4147-A177-3AD203B41FA5}">
                      <a16:colId xmlns:a16="http://schemas.microsoft.com/office/drawing/2014/main" val="3430714438"/>
                    </a:ext>
                  </a:extLst>
                </a:gridCol>
                <a:gridCol w="246888">
                  <a:extLst>
                    <a:ext uri="{9D8B030D-6E8A-4147-A177-3AD203B41FA5}">
                      <a16:colId xmlns:a16="http://schemas.microsoft.com/office/drawing/2014/main" val="505304921"/>
                    </a:ext>
                  </a:extLst>
                </a:gridCol>
                <a:gridCol w="246888">
                  <a:extLst>
                    <a:ext uri="{9D8B030D-6E8A-4147-A177-3AD203B41FA5}">
                      <a16:colId xmlns:a16="http://schemas.microsoft.com/office/drawing/2014/main" val="1427548474"/>
                    </a:ext>
                  </a:extLst>
                </a:gridCol>
                <a:gridCol w="246888">
                  <a:extLst>
                    <a:ext uri="{9D8B030D-6E8A-4147-A177-3AD203B41FA5}">
                      <a16:colId xmlns:a16="http://schemas.microsoft.com/office/drawing/2014/main" val="1272837506"/>
                    </a:ext>
                  </a:extLst>
                </a:gridCol>
                <a:gridCol w="246888">
                  <a:extLst>
                    <a:ext uri="{9D8B030D-6E8A-4147-A177-3AD203B41FA5}">
                      <a16:colId xmlns:a16="http://schemas.microsoft.com/office/drawing/2014/main" val="3873907438"/>
                    </a:ext>
                  </a:extLst>
                </a:gridCol>
                <a:gridCol w="246888">
                  <a:extLst>
                    <a:ext uri="{9D8B030D-6E8A-4147-A177-3AD203B41FA5}">
                      <a16:colId xmlns:a16="http://schemas.microsoft.com/office/drawing/2014/main" val="773617340"/>
                    </a:ext>
                  </a:extLst>
                </a:gridCol>
                <a:gridCol w="246888">
                  <a:extLst>
                    <a:ext uri="{9D8B030D-6E8A-4147-A177-3AD203B41FA5}">
                      <a16:colId xmlns:a16="http://schemas.microsoft.com/office/drawing/2014/main" val="1290682401"/>
                    </a:ext>
                  </a:extLst>
                </a:gridCol>
                <a:gridCol w="246888">
                  <a:extLst>
                    <a:ext uri="{9D8B030D-6E8A-4147-A177-3AD203B41FA5}">
                      <a16:colId xmlns:a16="http://schemas.microsoft.com/office/drawing/2014/main" val="653813413"/>
                    </a:ext>
                  </a:extLst>
                </a:gridCol>
                <a:gridCol w="246888">
                  <a:extLst>
                    <a:ext uri="{9D8B030D-6E8A-4147-A177-3AD203B41FA5}">
                      <a16:colId xmlns:a16="http://schemas.microsoft.com/office/drawing/2014/main" val="190634677"/>
                    </a:ext>
                  </a:extLst>
                </a:gridCol>
                <a:gridCol w="246888">
                  <a:extLst>
                    <a:ext uri="{9D8B030D-6E8A-4147-A177-3AD203B41FA5}">
                      <a16:colId xmlns:a16="http://schemas.microsoft.com/office/drawing/2014/main" val="2455742455"/>
                    </a:ext>
                  </a:extLst>
                </a:gridCol>
                <a:gridCol w="246888">
                  <a:extLst>
                    <a:ext uri="{9D8B030D-6E8A-4147-A177-3AD203B41FA5}">
                      <a16:colId xmlns:a16="http://schemas.microsoft.com/office/drawing/2014/main" val="329994059"/>
                    </a:ext>
                  </a:extLst>
                </a:gridCol>
                <a:gridCol w="246888">
                  <a:extLst>
                    <a:ext uri="{9D8B030D-6E8A-4147-A177-3AD203B41FA5}">
                      <a16:colId xmlns:a16="http://schemas.microsoft.com/office/drawing/2014/main" val="3481230747"/>
                    </a:ext>
                  </a:extLst>
                </a:gridCol>
                <a:gridCol w="246888">
                  <a:extLst>
                    <a:ext uri="{9D8B030D-6E8A-4147-A177-3AD203B41FA5}">
                      <a16:colId xmlns:a16="http://schemas.microsoft.com/office/drawing/2014/main" val="214714270"/>
                    </a:ext>
                  </a:extLst>
                </a:gridCol>
                <a:gridCol w="246888">
                  <a:extLst>
                    <a:ext uri="{9D8B030D-6E8A-4147-A177-3AD203B41FA5}">
                      <a16:colId xmlns:a16="http://schemas.microsoft.com/office/drawing/2014/main" val="877689265"/>
                    </a:ext>
                  </a:extLst>
                </a:gridCol>
                <a:gridCol w="246888">
                  <a:extLst>
                    <a:ext uri="{9D8B030D-6E8A-4147-A177-3AD203B41FA5}">
                      <a16:colId xmlns:a16="http://schemas.microsoft.com/office/drawing/2014/main" val="905836053"/>
                    </a:ext>
                  </a:extLst>
                </a:gridCol>
                <a:gridCol w="246888">
                  <a:extLst>
                    <a:ext uri="{9D8B030D-6E8A-4147-A177-3AD203B41FA5}">
                      <a16:colId xmlns:a16="http://schemas.microsoft.com/office/drawing/2014/main" val="1730325352"/>
                    </a:ext>
                  </a:extLst>
                </a:gridCol>
                <a:gridCol w="246888">
                  <a:extLst>
                    <a:ext uri="{9D8B030D-6E8A-4147-A177-3AD203B41FA5}">
                      <a16:colId xmlns:a16="http://schemas.microsoft.com/office/drawing/2014/main" val="286908165"/>
                    </a:ext>
                  </a:extLst>
                </a:gridCol>
                <a:gridCol w="246888">
                  <a:extLst>
                    <a:ext uri="{9D8B030D-6E8A-4147-A177-3AD203B41FA5}">
                      <a16:colId xmlns:a16="http://schemas.microsoft.com/office/drawing/2014/main" val="3457193225"/>
                    </a:ext>
                  </a:extLst>
                </a:gridCol>
                <a:gridCol w="246888">
                  <a:extLst>
                    <a:ext uri="{9D8B030D-6E8A-4147-A177-3AD203B41FA5}">
                      <a16:colId xmlns:a16="http://schemas.microsoft.com/office/drawing/2014/main" val="3160978943"/>
                    </a:ext>
                  </a:extLst>
                </a:gridCol>
                <a:gridCol w="246888">
                  <a:extLst>
                    <a:ext uri="{9D8B030D-6E8A-4147-A177-3AD203B41FA5}">
                      <a16:colId xmlns:a16="http://schemas.microsoft.com/office/drawing/2014/main" val="598428467"/>
                    </a:ext>
                  </a:extLst>
                </a:gridCol>
                <a:gridCol w="246888">
                  <a:extLst>
                    <a:ext uri="{9D8B030D-6E8A-4147-A177-3AD203B41FA5}">
                      <a16:colId xmlns:a16="http://schemas.microsoft.com/office/drawing/2014/main" val="2276689503"/>
                    </a:ext>
                  </a:extLst>
                </a:gridCol>
                <a:gridCol w="246888">
                  <a:extLst>
                    <a:ext uri="{9D8B030D-6E8A-4147-A177-3AD203B41FA5}">
                      <a16:colId xmlns:a16="http://schemas.microsoft.com/office/drawing/2014/main" val="38539613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539329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01/26/2026 09:34:45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01/26/2026 09:34:45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igndotcom
0:08
Yoshi swallows a Chain Chomp
HOW EXCITED ARE WE ABOUT
YOSHI JOINING THE MOVIE?
so excited
It's great but not
surprising
I don't really care tbh
(see results)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0.9140 %</a:t>
                      </a:r>
                    </a:p>
                  </a:txBody>
                  <a:tcPr/>
                </a:tc>
                <a:extLst>
                  <a:ext uri="{0D108BD9-81ED-4DB2-BD59-A6C34878D82A}">
                    <a16:rowId xmlns:a16="http://schemas.microsoft.com/office/drawing/2014/main" val="3667203838"/>
                  </a:ext>
                </a:extLst>
              </a:tr>
            </a:tbl>
          </a:graphicData>
        </a:graphic>
      </p:graphicFrame>
      <p:sp>
        <p:nvSpPr>
          <p:cNvPr id="4" name="Text Placeholder 3">
            <a:extLst>
              <a:ext uri="{FF2B5EF4-FFF2-40B4-BE49-F238E27FC236}">
                <a16:creationId xmlns:a16="http://schemas.microsoft.com/office/drawing/2014/main" id="{84C320F1-6D43-4966-8285-B84833BBB08F}"/>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26455874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86121-A79F-4600-A772-227FA1A8E59B}"/>
              </a:ext>
            </a:extLst>
          </p:cNvPr>
          <p:cNvSpPr>
            <a:spLocks noGrp="1"/>
          </p:cNvSpPr>
          <p:nvPr>
            <p:ph type="title"/>
          </p:nvPr>
        </p:nvSpPr>
        <p:spPr/>
        <p:txBody>
          <a:bodyPr/>
          <a:lstStyle/>
          <a:p>
            <a:r>
              <a:rPr lang="en-US"/>
              <a:t>Instagram Stories Table | GAMESCOM - 10 of 26</a:t>
            </a:r>
          </a:p>
        </p:txBody>
      </p:sp>
      <p:graphicFrame>
        <p:nvGraphicFramePr>
          <p:cNvPr id="5" name="Table Placeholder 4">
            <a:extLst>
              <a:ext uri="{FF2B5EF4-FFF2-40B4-BE49-F238E27FC236}">
                <a16:creationId xmlns:a16="http://schemas.microsoft.com/office/drawing/2014/main" id="{55AE3A4F-D85A-4681-891C-6C844855F726}"/>
              </a:ext>
            </a:extLst>
          </p:cNvPr>
          <p:cNvGraphicFramePr>
            <a:graphicFrameLocks noGrp="1"/>
          </p:cNvGraphicFramePr>
          <p:nvPr>
            <p:ph type="tbl" sz="quarter" idx="13"/>
            <p:extLst>
              <p:ext uri="{D42A27DB-BD31-4B8C-83A1-F6EECF244321}">
                <p14:modId xmlns:p14="http://schemas.microsoft.com/office/powerpoint/2010/main" val="11168496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808674088"/>
                    </a:ext>
                  </a:extLst>
                </a:gridCol>
                <a:gridCol w="493776">
                  <a:extLst>
                    <a:ext uri="{9D8B030D-6E8A-4147-A177-3AD203B41FA5}">
                      <a16:colId xmlns:a16="http://schemas.microsoft.com/office/drawing/2014/main" val="111124583"/>
                    </a:ext>
                  </a:extLst>
                </a:gridCol>
                <a:gridCol w="658368">
                  <a:extLst>
                    <a:ext uri="{9D8B030D-6E8A-4147-A177-3AD203B41FA5}">
                      <a16:colId xmlns:a16="http://schemas.microsoft.com/office/drawing/2014/main" val="2627343771"/>
                    </a:ext>
                  </a:extLst>
                </a:gridCol>
                <a:gridCol w="740664">
                  <a:extLst>
                    <a:ext uri="{9D8B030D-6E8A-4147-A177-3AD203B41FA5}">
                      <a16:colId xmlns:a16="http://schemas.microsoft.com/office/drawing/2014/main" val="1093169892"/>
                    </a:ext>
                  </a:extLst>
                </a:gridCol>
                <a:gridCol w="246888">
                  <a:extLst>
                    <a:ext uri="{9D8B030D-6E8A-4147-A177-3AD203B41FA5}">
                      <a16:colId xmlns:a16="http://schemas.microsoft.com/office/drawing/2014/main" val="3457208921"/>
                    </a:ext>
                  </a:extLst>
                </a:gridCol>
                <a:gridCol w="246888">
                  <a:extLst>
                    <a:ext uri="{9D8B030D-6E8A-4147-A177-3AD203B41FA5}">
                      <a16:colId xmlns:a16="http://schemas.microsoft.com/office/drawing/2014/main" val="1088804366"/>
                    </a:ext>
                  </a:extLst>
                </a:gridCol>
                <a:gridCol w="246888">
                  <a:extLst>
                    <a:ext uri="{9D8B030D-6E8A-4147-A177-3AD203B41FA5}">
                      <a16:colId xmlns:a16="http://schemas.microsoft.com/office/drawing/2014/main" val="2840239136"/>
                    </a:ext>
                  </a:extLst>
                </a:gridCol>
                <a:gridCol w="246888">
                  <a:extLst>
                    <a:ext uri="{9D8B030D-6E8A-4147-A177-3AD203B41FA5}">
                      <a16:colId xmlns:a16="http://schemas.microsoft.com/office/drawing/2014/main" val="1625209315"/>
                    </a:ext>
                  </a:extLst>
                </a:gridCol>
                <a:gridCol w="246888">
                  <a:extLst>
                    <a:ext uri="{9D8B030D-6E8A-4147-A177-3AD203B41FA5}">
                      <a16:colId xmlns:a16="http://schemas.microsoft.com/office/drawing/2014/main" val="2946961242"/>
                    </a:ext>
                  </a:extLst>
                </a:gridCol>
                <a:gridCol w="246888">
                  <a:extLst>
                    <a:ext uri="{9D8B030D-6E8A-4147-A177-3AD203B41FA5}">
                      <a16:colId xmlns:a16="http://schemas.microsoft.com/office/drawing/2014/main" val="2674284262"/>
                    </a:ext>
                  </a:extLst>
                </a:gridCol>
                <a:gridCol w="246888">
                  <a:extLst>
                    <a:ext uri="{9D8B030D-6E8A-4147-A177-3AD203B41FA5}">
                      <a16:colId xmlns:a16="http://schemas.microsoft.com/office/drawing/2014/main" val="2638091063"/>
                    </a:ext>
                  </a:extLst>
                </a:gridCol>
                <a:gridCol w="246888">
                  <a:extLst>
                    <a:ext uri="{9D8B030D-6E8A-4147-A177-3AD203B41FA5}">
                      <a16:colId xmlns:a16="http://schemas.microsoft.com/office/drawing/2014/main" val="1925285675"/>
                    </a:ext>
                  </a:extLst>
                </a:gridCol>
                <a:gridCol w="246888">
                  <a:extLst>
                    <a:ext uri="{9D8B030D-6E8A-4147-A177-3AD203B41FA5}">
                      <a16:colId xmlns:a16="http://schemas.microsoft.com/office/drawing/2014/main" val="2130615359"/>
                    </a:ext>
                  </a:extLst>
                </a:gridCol>
                <a:gridCol w="246888">
                  <a:extLst>
                    <a:ext uri="{9D8B030D-6E8A-4147-A177-3AD203B41FA5}">
                      <a16:colId xmlns:a16="http://schemas.microsoft.com/office/drawing/2014/main" val="1238088446"/>
                    </a:ext>
                  </a:extLst>
                </a:gridCol>
                <a:gridCol w="246888">
                  <a:extLst>
                    <a:ext uri="{9D8B030D-6E8A-4147-A177-3AD203B41FA5}">
                      <a16:colId xmlns:a16="http://schemas.microsoft.com/office/drawing/2014/main" val="2409212053"/>
                    </a:ext>
                  </a:extLst>
                </a:gridCol>
                <a:gridCol w="246888">
                  <a:extLst>
                    <a:ext uri="{9D8B030D-6E8A-4147-A177-3AD203B41FA5}">
                      <a16:colId xmlns:a16="http://schemas.microsoft.com/office/drawing/2014/main" val="4112284843"/>
                    </a:ext>
                  </a:extLst>
                </a:gridCol>
                <a:gridCol w="246888">
                  <a:extLst>
                    <a:ext uri="{9D8B030D-6E8A-4147-A177-3AD203B41FA5}">
                      <a16:colId xmlns:a16="http://schemas.microsoft.com/office/drawing/2014/main" val="3876334127"/>
                    </a:ext>
                  </a:extLst>
                </a:gridCol>
                <a:gridCol w="246888">
                  <a:extLst>
                    <a:ext uri="{9D8B030D-6E8A-4147-A177-3AD203B41FA5}">
                      <a16:colId xmlns:a16="http://schemas.microsoft.com/office/drawing/2014/main" val="766795648"/>
                    </a:ext>
                  </a:extLst>
                </a:gridCol>
                <a:gridCol w="246888">
                  <a:extLst>
                    <a:ext uri="{9D8B030D-6E8A-4147-A177-3AD203B41FA5}">
                      <a16:colId xmlns:a16="http://schemas.microsoft.com/office/drawing/2014/main" val="2665412455"/>
                    </a:ext>
                  </a:extLst>
                </a:gridCol>
                <a:gridCol w="246888">
                  <a:extLst>
                    <a:ext uri="{9D8B030D-6E8A-4147-A177-3AD203B41FA5}">
                      <a16:colId xmlns:a16="http://schemas.microsoft.com/office/drawing/2014/main" val="210241878"/>
                    </a:ext>
                  </a:extLst>
                </a:gridCol>
                <a:gridCol w="246888">
                  <a:extLst>
                    <a:ext uri="{9D8B030D-6E8A-4147-A177-3AD203B41FA5}">
                      <a16:colId xmlns:a16="http://schemas.microsoft.com/office/drawing/2014/main" val="772657736"/>
                    </a:ext>
                  </a:extLst>
                </a:gridCol>
                <a:gridCol w="246888">
                  <a:extLst>
                    <a:ext uri="{9D8B030D-6E8A-4147-A177-3AD203B41FA5}">
                      <a16:colId xmlns:a16="http://schemas.microsoft.com/office/drawing/2014/main" val="2515185248"/>
                    </a:ext>
                  </a:extLst>
                </a:gridCol>
                <a:gridCol w="246888">
                  <a:extLst>
                    <a:ext uri="{9D8B030D-6E8A-4147-A177-3AD203B41FA5}">
                      <a16:colId xmlns:a16="http://schemas.microsoft.com/office/drawing/2014/main" val="1271271031"/>
                    </a:ext>
                  </a:extLst>
                </a:gridCol>
                <a:gridCol w="246888">
                  <a:extLst>
                    <a:ext uri="{9D8B030D-6E8A-4147-A177-3AD203B41FA5}">
                      <a16:colId xmlns:a16="http://schemas.microsoft.com/office/drawing/2014/main" val="1767509910"/>
                    </a:ext>
                  </a:extLst>
                </a:gridCol>
                <a:gridCol w="246888">
                  <a:extLst>
                    <a:ext uri="{9D8B030D-6E8A-4147-A177-3AD203B41FA5}">
                      <a16:colId xmlns:a16="http://schemas.microsoft.com/office/drawing/2014/main" val="20549104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6982508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01/26/2026 09:30:03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01/26/2026 09:30:03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igndotcom
0:18
M
Did you catch all of them?
Super Mario Galaxy Movie:
Yoshi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0.8035 %</a:t>
                      </a:r>
                    </a:p>
                  </a:txBody>
                  <a:tcPr/>
                </a:tc>
                <a:extLst>
                  <a:ext uri="{0D108BD9-81ED-4DB2-BD59-A6C34878D82A}">
                    <a16:rowId xmlns:a16="http://schemas.microsoft.com/office/drawing/2014/main" val="1093151380"/>
                  </a:ext>
                </a:extLst>
              </a:tr>
            </a:tbl>
          </a:graphicData>
        </a:graphic>
      </p:graphicFrame>
      <p:sp>
        <p:nvSpPr>
          <p:cNvPr id="4" name="Text Placeholder 3">
            <a:extLst>
              <a:ext uri="{FF2B5EF4-FFF2-40B4-BE49-F238E27FC236}">
                <a16:creationId xmlns:a16="http://schemas.microsoft.com/office/drawing/2014/main" id="{9A39E51F-6A28-4B7D-A608-ED06935564EE}"/>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29816513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6785DA-E105-4F81-8CA7-FBF6ED947948}"/>
              </a:ext>
            </a:extLst>
          </p:cNvPr>
          <p:cNvSpPr>
            <a:spLocks noGrp="1"/>
          </p:cNvSpPr>
          <p:nvPr>
            <p:ph type="title"/>
          </p:nvPr>
        </p:nvSpPr>
        <p:spPr/>
        <p:txBody>
          <a:bodyPr/>
          <a:lstStyle/>
          <a:p>
            <a:r>
              <a:rPr lang="en-US"/>
              <a:t>Instagram Stories Table | GAMESCOM - 11 of 26</a:t>
            </a:r>
          </a:p>
        </p:txBody>
      </p:sp>
      <p:graphicFrame>
        <p:nvGraphicFramePr>
          <p:cNvPr id="5" name="Table Placeholder 4">
            <a:extLst>
              <a:ext uri="{FF2B5EF4-FFF2-40B4-BE49-F238E27FC236}">
                <a16:creationId xmlns:a16="http://schemas.microsoft.com/office/drawing/2014/main" id="{784C5C18-AC65-4446-A46F-B86E091E4A21}"/>
              </a:ext>
            </a:extLst>
          </p:cNvPr>
          <p:cNvGraphicFramePr>
            <a:graphicFrameLocks noGrp="1"/>
          </p:cNvGraphicFramePr>
          <p:nvPr>
            <p:ph type="tbl" sz="quarter" idx="13"/>
            <p:extLst>
              <p:ext uri="{D42A27DB-BD31-4B8C-83A1-F6EECF244321}">
                <p14:modId xmlns:p14="http://schemas.microsoft.com/office/powerpoint/2010/main" val="32534265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791619709"/>
                    </a:ext>
                  </a:extLst>
                </a:gridCol>
                <a:gridCol w="493776">
                  <a:extLst>
                    <a:ext uri="{9D8B030D-6E8A-4147-A177-3AD203B41FA5}">
                      <a16:colId xmlns:a16="http://schemas.microsoft.com/office/drawing/2014/main" val="205908135"/>
                    </a:ext>
                  </a:extLst>
                </a:gridCol>
                <a:gridCol w="658368">
                  <a:extLst>
                    <a:ext uri="{9D8B030D-6E8A-4147-A177-3AD203B41FA5}">
                      <a16:colId xmlns:a16="http://schemas.microsoft.com/office/drawing/2014/main" val="850127174"/>
                    </a:ext>
                  </a:extLst>
                </a:gridCol>
                <a:gridCol w="740664">
                  <a:extLst>
                    <a:ext uri="{9D8B030D-6E8A-4147-A177-3AD203B41FA5}">
                      <a16:colId xmlns:a16="http://schemas.microsoft.com/office/drawing/2014/main" val="1657924124"/>
                    </a:ext>
                  </a:extLst>
                </a:gridCol>
                <a:gridCol w="246888">
                  <a:extLst>
                    <a:ext uri="{9D8B030D-6E8A-4147-A177-3AD203B41FA5}">
                      <a16:colId xmlns:a16="http://schemas.microsoft.com/office/drawing/2014/main" val="3897695754"/>
                    </a:ext>
                  </a:extLst>
                </a:gridCol>
                <a:gridCol w="246888">
                  <a:extLst>
                    <a:ext uri="{9D8B030D-6E8A-4147-A177-3AD203B41FA5}">
                      <a16:colId xmlns:a16="http://schemas.microsoft.com/office/drawing/2014/main" val="4122712191"/>
                    </a:ext>
                  </a:extLst>
                </a:gridCol>
                <a:gridCol w="246888">
                  <a:extLst>
                    <a:ext uri="{9D8B030D-6E8A-4147-A177-3AD203B41FA5}">
                      <a16:colId xmlns:a16="http://schemas.microsoft.com/office/drawing/2014/main" val="4155717327"/>
                    </a:ext>
                  </a:extLst>
                </a:gridCol>
                <a:gridCol w="246888">
                  <a:extLst>
                    <a:ext uri="{9D8B030D-6E8A-4147-A177-3AD203B41FA5}">
                      <a16:colId xmlns:a16="http://schemas.microsoft.com/office/drawing/2014/main" val="379942976"/>
                    </a:ext>
                  </a:extLst>
                </a:gridCol>
                <a:gridCol w="246888">
                  <a:extLst>
                    <a:ext uri="{9D8B030D-6E8A-4147-A177-3AD203B41FA5}">
                      <a16:colId xmlns:a16="http://schemas.microsoft.com/office/drawing/2014/main" val="2661866068"/>
                    </a:ext>
                  </a:extLst>
                </a:gridCol>
                <a:gridCol w="246888">
                  <a:extLst>
                    <a:ext uri="{9D8B030D-6E8A-4147-A177-3AD203B41FA5}">
                      <a16:colId xmlns:a16="http://schemas.microsoft.com/office/drawing/2014/main" val="955432944"/>
                    </a:ext>
                  </a:extLst>
                </a:gridCol>
                <a:gridCol w="246888">
                  <a:extLst>
                    <a:ext uri="{9D8B030D-6E8A-4147-A177-3AD203B41FA5}">
                      <a16:colId xmlns:a16="http://schemas.microsoft.com/office/drawing/2014/main" val="308234940"/>
                    </a:ext>
                  </a:extLst>
                </a:gridCol>
                <a:gridCol w="246888">
                  <a:extLst>
                    <a:ext uri="{9D8B030D-6E8A-4147-A177-3AD203B41FA5}">
                      <a16:colId xmlns:a16="http://schemas.microsoft.com/office/drawing/2014/main" val="1326840731"/>
                    </a:ext>
                  </a:extLst>
                </a:gridCol>
                <a:gridCol w="246888">
                  <a:extLst>
                    <a:ext uri="{9D8B030D-6E8A-4147-A177-3AD203B41FA5}">
                      <a16:colId xmlns:a16="http://schemas.microsoft.com/office/drawing/2014/main" val="3540680805"/>
                    </a:ext>
                  </a:extLst>
                </a:gridCol>
                <a:gridCol w="246888">
                  <a:extLst>
                    <a:ext uri="{9D8B030D-6E8A-4147-A177-3AD203B41FA5}">
                      <a16:colId xmlns:a16="http://schemas.microsoft.com/office/drawing/2014/main" val="3963218864"/>
                    </a:ext>
                  </a:extLst>
                </a:gridCol>
                <a:gridCol w="246888">
                  <a:extLst>
                    <a:ext uri="{9D8B030D-6E8A-4147-A177-3AD203B41FA5}">
                      <a16:colId xmlns:a16="http://schemas.microsoft.com/office/drawing/2014/main" val="1050437132"/>
                    </a:ext>
                  </a:extLst>
                </a:gridCol>
                <a:gridCol w="246888">
                  <a:extLst>
                    <a:ext uri="{9D8B030D-6E8A-4147-A177-3AD203B41FA5}">
                      <a16:colId xmlns:a16="http://schemas.microsoft.com/office/drawing/2014/main" val="2810849287"/>
                    </a:ext>
                  </a:extLst>
                </a:gridCol>
                <a:gridCol w="246888">
                  <a:extLst>
                    <a:ext uri="{9D8B030D-6E8A-4147-A177-3AD203B41FA5}">
                      <a16:colId xmlns:a16="http://schemas.microsoft.com/office/drawing/2014/main" val="239059992"/>
                    </a:ext>
                  </a:extLst>
                </a:gridCol>
                <a:gridCol w="246888">
                  <a:extLst>
                    <a:ext uri="{9D8B030D-6E8A-4147-A177-3AD203B41FA5}">
                      <a16:colId xmlns:a16="http://schemas.microsoft.com/office/drawing/2014/main" val="4192101914"/>
                    </a:ext>
                  </a:extLst>
                </a:gridCol>
                <a:gridCol w="246888">
                  <a:extLst>
                    <a:ext uri="{9D8B030D-6E8A-4147-A177-3AD203B41FA5}">
                      <a16:colId xmlns:a16="http://schemas.microsoft.com/office/drawing/2014/main" val="1253643403"/>
                    </a:ext>
                  </a:extLst>
                </a:gridCol>
                <a:gridCol w="246888">
                  <a:extLst>
                    <a:ext uri="{9D8B030D-6E8A-4147-A177-3AD203B41FA5}">
                      <a16:colId xmlns:a16="http://schemas.microsoft.com/office/drawing/2014/main" val="532655591"/>
                    </a:ext>
                  </a:extLst>
                </a:gridCol>
                <a:gridCol w="246888">
                  <a:extLst>
                    <a:ext uri="{9D8B030D-6E8A-4147-A177-3AD203B41FA5}">
                      <a16:colId xmlns:a16="http://schemas.microsoft.com/office/drawing/2014/main" val="855886108"/>
                    </a:ext>
                  </a:extLst>
                </a:gridCol>
                <a:gridCol w="246888">
                  <a:extLst>
                    <a:ext uri="{9D8B030D-6E8A-4147-A177-3AD203B41FA5}">
                      <a16:colId xmlns:a16="http://schemas.microsoft.com/office/drawing/2014/main" val="4115813461"/>
                    </a:ext>
                  </a:extLst>
                </a:gridCol>
                <a:gridCol w="246888">
                  <a:extLst>
                    <a:ext uri="{9D8B030D-6E8A-4147-A177-3AD203B41FA5}">
                      <a16:colId xmlns:a16="http://schemas.microsoft.com/office/drawing/2014/main" val="2256959578"/>
                    </a:ext>
                  </a:extLst>
                </a:gridCol>
                <a:gridCol w="246888">
                  <a:extLst>
                    <a:ext uri="{9D8B030D-6E8A-4147-A177-3AD203B41FA5}">
                      <a16:colId xmlns:a16="http://schemas.microsoft.com/office/drawing/2014/main" val="3267514000"/>
                    </a:ext>
                  </a:extLst>
                </a:gridCol>
                <a:gridCol w="246888">
                  <a:extLst>
                    <a:ext uri="{9D8B030D-6E8A-4147-A177-3AD203B41FA5}">
                      <a16:colId xmlns:a16="http://schemas.microsoft.com/office/drawing/2014/main" val="1402853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568231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01/23/2026 17:10:58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01/23/2026 17:10:58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SEGA
Esega Football Club Championship
-
FOOTBALL
.
@segaofficial
DO YOU LIKE PLAYING
SPORTS GAMES?
Absolutely!
Not in general, but there
are exceptions
Absolutely not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0.8792 %</a:t>
                      </a:r>
                    </a:p>
                  </a:txBody>
                  <a:tcPr/>
                </a:tc>
                <a:extLst>
                  <a:ext uri="{0D108BD9-81ED-4DB2-BD59-A6C34878D82A}">
                    <a16:rowId xmlns:a16="http://schemas.microsoft.com/office/drawing/2014/main" val="1854827241"/>
                  </a:ext>
                </a:extLst>
              </a:tr>
            </a:tbl>
          </a:graphicData>
        </a:graphic>
      </p:graphicFrame>
      <p:sp>
        <p:nvSpPr>
          <p:cNvPr id="4" name="Text Placeholder 3">
            <a:extLst>
              <a:ext uri="{FF2B5EF4-FFF2-40B4-BE49-F238E27FC236}">
                <a16:creationId xmlns:a16="http://schemas.microsoft.com/office/drawing/2014/main" id="{9ED3DD0B-550C-4C0C-BC43-00543283A23C}"/>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10067883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3FBE3-3CE3-41E3-8EEA-D883D8589501}"/>
              </a:ext>
            </a:extLst>
          </p:cNvPr>
          <p:cNvSpPr>
            <a:spLocks noGrp="1"/>
          </p:cNvSpPr>
          <p:nvPr>
            <p:ph type="title"/>
          </p:nvPr>
        </p:nvSpPr>
        <p:spPr/>
        <p:txBody>
          <a:bodyPr/>
          <a:lstStyle/>
          <a:p>
            <a:r>
              <a:rPr lang="en-US"/>
              <a:t>Instagram Stories Table | GAMESCOM - 12 of 26</a:t>
            </a:r>
          </a:p>
        </p:txBody>
      </p:sp>
      <p:graphicFrame>
        <p:nvGraphicFramePr>
          <p:cNvPr id="5" name="Table Placeholder 4">
            <a:extLst>
              <a:ext uri="{FF2B5EF4-FFF2-40B4-BE49-F238E27FC236}">
                <a16:creationId xmlns:a16="http://schemas.microsoft.com/office/drawing/2014/main" id="{7516E970-2435-45DC-B6B6-91AD1875BB1F}"/>
              </a:ext>
            </a:extLst>
          </p:cNvPr>
          <p:cNvGraphicFramePr>
            <a:graphicFrameLocks noGrp="1"/>
          </p:cNvGraphicFramePr>
          <p:nvPr>
            <p:ph type="tbl" sz="quarter" idx="13"/>
            <p:extLst>
              <p:ext uri="{D42A27DB-BD31-4B8C-83A1-F6EECF244321}">
                <p14:modId xmlns:p14="http://schemas.microsoft.com/office/powerpoint/2010/main" val="21728290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135172454"/>
                    </a:ext>
                  </a:extLst>
                </a:gridCol>
                <a:gridCol w="493776">
                  <a:extLst>
                    <a:ext uri="{9D8B030D-6E8A-4147-A177-3AD203B41FA5}">
                      <a16:colId xmlns:a16="http://schemas.microsoft.com/office/drawing/2014/main" val="2806018073"/>
                    </a:ext>
                  </a:extLst>
                </a:gridCol>
                <a:gridCol w="658368">
                  <a:extLst>
                    <a:ext uri="{9D8B030D-6E8A-4147-A177-3AD203B41FA5}">
                      <a16:colId xmlns:a16="http://schemas.microsoft.com/office/drawing/2014/main" val="1635024226"/>
                    </a:ext>
                  </a:extLst>
                </a:gridCol>
                <a:gridCol w="740664">
                  <a:extLst>
                    <a:ext uri="{9D8B030D-6E8A-4147-A177-3AD203B41FA5}">
                      <a16:colId xmlns:a16="http://schemas.microsoft.com/office/drawing/2014/main" val="1650763856"/>
                    </a:ext>
                  </a:extLst>
                </a:gridCol>
                <a:gridCol w="246888">
                  <a:extLst>
                    <a:ext uri="{9D8B030D-6E8A-4147-A177-3AD203B41FA5}">
                      <a16:colId xmlns:a16="http://schemas.microsoft.com/office/drawing/2014/main" val="4271737484"/>
                    </a:ext>
                  </a:extLst>
                </a:gridCol>
                <a:gridCol w="246888">
                  <a:extLst>
                    <a:ext uri="{9D8B030D-6E8A-4147-A177-3AD203B41FA5}">
                      <a16:colId xmlns:a16="http://schemas.microsoft.com/office/drawing/2014/main" val="3581588791"/>
                    </a:ext>
                  </a:extLst>
                </a:gridCol>
                <a:gridCol w="246888">
                  <a:extLst>
                    <a:ext uri="{9D8B030D-6E8A-4147-A177-3AD203B41FA5}">
                      <a16:colId xmlns:a16="http://schemas.microsoft.com/office/drawing/2014/main" val="3837341382"/>
                    </a:ext>
                  </a:extLst>
                </a:gridCol>
                <a:gridCol w="246888">
                  <a:extLst>
                    <a:ext uri="{9D8B030D-6E8A-4147-A177-3AD203B41FA5}">
                      <a16:colId xmlns:a16="http://schemas.microsoft.com/office/drawing/2014/main" val="2515857870"/>
                    </a:ext>
                  </a:extLst>
                </a:gridCol>
                <a:gridCol w="246888">
                  <a:extLst>
                    <a:ext uri="{9D8B030D-6E8A-4147-A177-3AD203B41FA5}">
                      <a16:colId xmlns:a16="http://schemas.microsoft.com/office/drawing/2014/main" val="784263063"/>
                    </a:ext>
                  </a:extLst>
                </a:gridCol>
                <a:gridCol w="246888">
                  <a:extLst>
                    <a:ext uri="{9D8B030D-6E8A-4147-A177-3AD203B41FA5}">
                      <a16:colId xmlns:a16="http://schemas.microsoft.com/office/drawing/2014/main" val="3519573965"/>
                    </a:ext>
                  </a:extLst>
                </a:gridCol>
                <a:gridCol w="246888">
                  <a:extLst>
                    <a:ext uri="{9D8B030D-6E8A-4147-A177-3AD203B41FA5}">
                      <a16:colId xmlns:a16="http://schemas.microsoft.com/office/drawing/2014/main" val="1417583926"/>
                    </a:ext>
                  </a:extLst>
                </a:gridCol>
                <a:gridCol w="246888">
                  <a:extLst>
                    <a:ext uri="{9D8B030D-6E8A-4147-A177-3AD203B41FA5}">
                      <a16:colId xmlns:a16="http://schemas.microsoft.com/office/drawing/2014/main" val="911274193"/>
                    </a:ext>
                  </a:extLst>
                </a:gridCol>
                <a:gridCol w="246888">
                  <a:extLst>
                    <a:ext uri="{9D8B030D-6E8A-4147-A177-3AD203B41FA5}">
                      <a16:colId xmlns:a16="http://schemas.microsoft.com/office/drawing/2014/main" val="2186061302"/>
                    </a:ext>
                  </a:extLst>
                </a:gridCol>
                <a:gridCol w="246888">
                  <a:extLst>
                    <a:ext uri="{9D8B030D-6E8A-4147-A177-3AD203B41FA5}">
                      <a16:colId xmlns:a16="http://schemas.microsoft.com/office/drawing/2014/main" val="2151587708"/>
                    </a:ext>
                  </a:extLst>
                </a:gridCol>
                <a:gridCol w="246888">
                  <a:extLst>
                    <a:ext uri="{9D8B030D-6E8A-4147-A177-3AD203B41FA5}">
                      <a16:colId xmlns:a16="http://schemas.microsoft.com/office/drawing/2014/main" val="3319506520"/>
                    </a:ext>
                  </a:extLst>
                </a:gridCol>
                <a:gridCol w="246888">
                  <a:extLst>
                    <a:ext uri="{9D8B030D-6E8A-4147-A177-3AD203B41FA5}">
                      <a16:colId xmlns:a16="http://schemas.microsoft.com/office/drawing/2014/main" val="192879190"/>
                    </a:ext>
                  </a:extLst>
                </a:gridCol>
                <a:gridCol w="246888">
                  <a:extLst>
                    <a:ext uri="{9D8B030D-6E8A-4147-A177-3AD203B41FA5}">
                      <a16:colId xmlns:a16="http://schemas.microsoft.com/office/drawing/2014/main" val="1030876145"/>
                    </a:ext>
                  </a:extLst>
                </a:gridCol>
                <a:gridCol w="246888">
                  <a:extLst>
                    <a:ext uri="{9D8B030D-6E8A-4147-A177-3AD203B41FA5}">
                      <a16:colId xmlns:a16="http://schemas.microsoft.com/office/drawing/2014/main" val="2857532643"/>
                    </a:ext>
                  </a:extLst>
                </a:gridCol>
                <a:gridCol w="246888">
                  <a:extLst>
                    <a:ext uri="{9D8B030D-6E8A-4147-A177-3AD203B41FA5}">
                      <a16:colId xmlns:a16="http://schemas.microsoft.com/office/drawing/2014/main" val="1088412909"/>
                    </a:ext>
                  </a:extLst>
                </a:gridCol>
                <a:gridCol w="246888">
                  <a:extLst>
                    <a:ext uri="{9D8B030D-6E8A-4147-A177-3AD203B41FA5}">
                      <a16:colId xmlns:a16="http://schemas.microsoft.com/office/drawing/2014/main" val="1074027055"/>
                    </a:ext>
                  </a:extLst>
                </a:gridCol>
                <a:gridCol w="246888">
                  <a:extLst>
                    <a:ext uri="{9D8B030D-6E8A-4147-A177-3AD203B41FA5}">
                      <a16:colId xmlns:a16="http://schemas.microsoft.com/office/drawing/2014/main" val="2251206240"/>
                    </a:ext>
                  </a:extLst>
                </a:gridCol>
                <a:gridCol w="246888">
                  <a:extLst>
                    <a:ext uri="{9D8B030D-6E8A-4147-A177-3AD203B41FA5}">
                      <a16:colId xmlns:a16="http://schemas.microsoft.com/office/drawing/2014/main" val="2399508468"/>
                    </a:ext>
                  </a:extLst>
                </a:gridCol>
                <a:gridCol w="246888">
                  <a:extLst>
                    <a:ext uri="{9D8B030D-6E8A-4147-A177-3AD203B41FA5}">
                      <a16:colId xmlns:a16="http://schemas.microsoft.com/office/drawing/2014/main" val="572650644"/>
                    </a:ext>
                  </a:extLst>
                </a:gridCol>
                <a:gridCol w="246888">
                  <a:extLst>
                    <a:ext uri="{9D8B030D-6E8A-4147-A177-3AD203B41FA5}">
                      <a16:colId xmlns:a16="http://schemas.microsoft.com/office/drawing/2014/main" val="4136104536"/>
                    </a:ext>
                  </a:extLst>
                </a:gridCol>
                <a:gridCol w="246888">
                  <a:extLst>
                    <a:ext uri="{9D8B030D-6E8A-4147-A177-3AD203B41FA5}">
                      <a16:colId xmlns:a16="http://schemas.microsoft.com/office/drawing/2014/main" val="4157322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247203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01/23/2026 13:38:12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01/23/2026 13:38:12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love the Final Fantasy VII
Remake Intergrate
because...
Schreib
SQUARE ENIX
TETSUYA NOMURA ROBERTO FERRARI
@finalfantasyvii
What's your
gamescom
favourite part
about (re)playing
the game?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1.0185 %</a:t>
                      </a:r>
                    </a:p>
                  </a:txBody>
                  <a:tcPr/>
                </a:tc>
                <a:extLst>
                  <a:ext uri="{0D108BD9-81ED-4DB2-BD59-A6C34878D82A}">
                    <a16:rowId xmlns:a16="http://schemas.microsoft.com/office/drawing/2014/main" val="3143446838"/>
                  </a:ext>
                </a:extLst>
              </a:tr>
            </a:tbl>
          </a:graphicData>
        </a:graphic>
      </p:graphicFrame>
      <p:sp>
        <p:nvSpPr>
          <p:cNvPr id="4" name="Text Placeholder 3">
            <a:extLst>
              <a:ext uri="{FF2B5EF4-FFF2-40B4-BE49-F238E27FC236}">
                <a16:creationId xmlns:a16="http://schemas.microsoft.com/office/drawing/2014/main" id="{11C31EE8-FA47-414E-84A5-10F172E99F86}"/>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9837166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76193-3B61-4630-B4CD-B40ADCE42746}"/>
              </a:ext>
            </a:extLst>
          </p:cNvPr>
          <p:cNvSpPr>
            <a:spLocks noGrp="1"/>
          </p:cNvSpPr>
          <p:nvPr>
            <p:ph type="title"/>
          </p:nvPr>
        </p:nvSpPr>
        <p:spPr/>
        <p:txBody>
          <a:bodyPr/>
          <a:lstStyle/>
          <a:p>
            <a:r>
              <a:rPr lang="en-US"/>
              <a:t>Instagram Stories Table | GAMESCOM - 13 of 26</a:t>
            </a:r>
          </a:p>
        </p:txBody>
      </p:sp>
      <p:graphicFrame>
        <p:nvGraphicFramePr>
          <p:cNvPr id="5" name="Table Placeholder 4">
            <a:extLst>
              <a:ext uri="{FF2B5EF4-FFF2-40B4-BE49-F238E27FC236}">
                <a16:creationId xmlns:a16="http://schemas.microsoft.com/office/drawing/2014/main" id="{15A04687-69AE-4EC3-AE0F-B46F5C114C5F}"/>
              </a:ext>
            </a:extLst>
          </p:cNvPr>
          <p:cNvGraphicFramePr>
            <a:graphicFrameLocks noGrp="1"/>
          </p:cNvGraphicFramePr>
          <p:nvPr>
            <p:ph type="tbl" sz="quarter" idx="13"/>
            <p:extLst>
              <p:ext uri="{D42A27DB-BD31-4B8C-83A1-F6EECF244321}">
                <p14:modId xmlns:p14="http://schemas.microsoft.com/office/powerpoint/2010/main" val="3043258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453039425"/>
                    </a:ext>
                  </a:extLst>
                </a:gridCol>
                <a:gridCol w="493776">
                  <a:extLst>
                    <a:ext uri="{9D8B030D-6E8A-4147-A177-3AD203B41FA5}">
                      <a16:colId xmlns:a16="http://schemas.microsoft.com/office/drawing/2014/main" val="3174181106"/>
                    </a:ext>
                  </a:extLst>
                </a:gridCol>
                <a:gridCol w="658368">
                  <a:extLst>
                    <a:ext uri="{9D8B030D-6E8A-4147-A177-3AD203B41FA5}">
                      <a16:colId xmlns:a16="http://schemas.microsoft.com/office/drawing/2014/main" val="1183240719"/>
                    </a:ext>
                  </a:extLst>
                </a:gridCol>
                <a:gridCol w="740664">
                  <a:extLst>
                    <a:ext uri="{9D8B030D-6E8A-4147-A177-3AD203B41FA5}">
                      <a16:colId xmlns:a16="http://schemas.microsoft.com/office/drawing/2014/main" val="3053956051"/>
                    </a:ext>
                  </a:extLst>
                </a:gridCol>
                <a:gridCol w="246888">
                  <a:extLst>
                    <a:ext uri="{9D8B030D-6E8A-4147-A177-3AD203B41FA5}">
                      <a16:colId xmlns:a16="http://schemas.microsoft.com/office/drawing/2014/main" val="2875667555"/>
                    </a:ext>
                  </a:extLst>
                </a:gridCol>
                <a:gridCol w="246888">
                  <a:extLst>
                    <a:ext uri="{9D8B030D-6E8A-4147-A177-3AD203B41FA5}">
                      <a16:colId xmlns:a16="http://schemas.microsoft.com/office/drawing/2014/main" val="2873901499"/>
                    </a:ext>
                  </a:extLst>
                </a:gridCol>
                <a:gridCol w="246888">
                  <a:extLst>
                    <a:ext uri="{9D8B030D-6E8A-4147-A177-3AD203B41FA5}">
                      <a16:colId xmlns:a16="http://schemas.microsoft.com/office/drawing/2014/main" val="599645126"/>
                    </a:ext>
                  </a:extLst>
                </a:gridCol>
                <a:gridCol w="246888">
                  <a:extLst>
                    <a:ext uri="{9D8B030D-6E8A-4147-A177-3AD203B41FA5}">
                      <a16:colId xmlns:a16="http://schemas.microsoft.com/office/drawing/2014/main" val="130077527"/>
                    </a:ext>
                  </a:extLst>
                </a:gridCol>
                <a:gridCol w="246888">
                  <a:extLst>
                    <a:ext uri="{9D8B030D-6E8A-4147-A177-3AD203B41FA5}">
                      <a16:colId xmlns:a16="http://schemas.microsoft.com/office/drawing/2014/main" val="3273437868"/>
                    </a:ext>
                  </a:extLst>
                </a:gridCol>
                <a:gridCol w="246888">
                  <a:extLst>
                    <a:ext uri="{9D8B030D-6E8A-4147-A177-3AD203B41FA5}">
                      <a16:colId xmlns:a16="http://schemas.microsoft.com/office/drawing/2014/main" val="325973857"/>
                    </a:ext>
                  </a:extLst>
                </a:gridCol>
                <a:gridCol w="246888">
                  <a:extLst>
                    <a:ext uri="{9D8B030D-6E8A-4147-A177-3AD203B41FA5}">
                      <a16:colId xmlns:a16="http://schemas.microsoft.com/office/drawing/2014/main" val="2938178274"/>
                    </a:ext>
                  </a:extLst>
                </a:gridCol>
                <a:gridCol w="246888">
                  <a:extLst>
                    <a:ext uri="{9D8B030D-6E8A-4147-A177-3AD203B41FA5}">
                      <a16:colId xmlns:a16="http://schemas.microsoft.com/office/drawing/2014/main" val="3477892463"/>
                    </a:ext>
                  </a:extLst>
                </a:gridCol>
                <a:gridCol w="246888">
                  <a:extLst>
                    <a:ext uri="{9D8B030D-6E8A-4147-A177-3AD203B41FA5}">
                      <a16:colId xmlns:a16="http://schemas.microsoft.com/office/drawing/2014/main" val="161445671"/>
                    </a:ext>
                  </a:extLst>
                </a:gridCol>
                <a:gridCol w="246888">
                  <a:extLst>
                    <a:ext uri="{9D8B030D-6E8A-4147-A177-3AD203B41FA5}">
                      <a16:colId xmlns:a16="http://schemas.microsoft.com/office/drawing/2014/main" val="1312642240"/>
                    </a:ext>
                  </a:extLst>
                </a:gridCol>
                <a:gridCol w="246888">
                  <a:extLst>
                    <a:ext uri="{9D8B030D-6E8A-4147-A177-3AD203B41FA5}">
                      <a16:colId xmlns:a16="http://schemas.microsoft.com/office/drawing/2014/main" val="691425511"/>
                    </a:ext>
                  </a:extLst>
                </a:gridCol>
                <a:gridCol w="246888">
                  <a:extLst>
                    <a:ext uri="{9D8B030D-6E8A-4147-A177-3AD203B41FA5}">
                      <a16:colId xmlns:a16="http://schemas.microsoft.com/office/drawing/2014/main" val="2216705079"/>
                    </a:ext>
                  </a:extLst>
                </a:gridCol>
                <a:gridCol w="246888">
                  <a:extLst>
                    <a:ext uri="{9D8B030D-6E8A-4147-A177-3AD203B41FA5}">
                      <a16:colId xmlns:a16="http://schemas.microsoft.com/office/drawing/2014/main" val="1654485041"/>
                    </a:ext>
                  </a:extLst>
                </a:gridCol>
                <a:gridCol w="246888">
                  <a:extLst>
                    <a:ext uri="{9D8B030D-6E8A-4147-A177-3AD203B41FA5}">
                      <a16:colId xmlns:a16="http://schemas.microsoft.com/office/drawing/2014/main" val="2309584538"/>
                    </a:ext>
                  </a:extLst>
                </a:gridCol>
                <a:gridCol w="246888">
                  <a:extLst>
                    <a:ext uri="{9D8B030D-6E8A-4147-A177-3AD203B41FA5}">
                      <a16:colId xmlns:a16="http://schemas.microsoft.com/office/drawing/2014/main" val="3656008651"/>
                    </a:ext>
                  </a:extLst>
                </a:gridCol>
                <a:gridCol w="246888">
                  <a:extLst>
                    <a:ext uri="{9D8B030D-6E8A-4147-A177-3AD203B41FA5}">
                      <a16:colId xmlns:a16="http://schemas.microsoft.com/office/drawing/2014/main" val="16276035"/>
                    </a:ext>
                  </a:extLst>
                </a:gridCol>
                <a:gridCol w="246888">
                  <a:extLst>
                    <a:ext uri="{9D8B030D-6E8A-4147-A177-3AD203B41FA5}">
                      <a16:colId xmlns:a16="http://schemas.microsoft.com/office/drawing/2014/main" val="1099675615"/>
                    </a:ext>
                  </a:extLst>
                </a:gridCol>
                <a:gridCol w="246888">
                  <a:extLst>
                    <a:ext uri="{9D8B030D-6E8A-4147-A177-3AD203B41FA5}">
                      <a16:colId xmlns:a16="http://schemas.microsoft.com/office/drawing/2014/main" val="4033493598"/>
                    </a:ext>
                  </a:extLst>
                </a:gridCol>
                <a:gridCol w="246888">
                  <a:extLst>
                    <a:ext uri="{9D8B030D-6E8A-4147-A177-3AD203B41FA5}">
                      <a16:colId xmlns:a16="http://schemas.microsoft.com/office/drawing/2014/main" val="4220654404"/>
                    </a:ext>
                  </a:extLst>
                </a:gridCol>
                <a:gridCol w="246888">
                  <a:extLst>
                    <a:ext uri="{9D8B030D-6E8A-4147-A177-3AD203B41FA5}">
                      <a16:colId xmlns:a16="http://schemas.microsoft.com/office/drawing/2014/main" val="3983834829"/>
                    </a:ext>
                  </a:extLst>
                </a:gridCol>
                <a:gridCol w="246888">
                  <a:extLst>
                    <a:ext uri="{9D8B030D-6E8A-4147-A177-3AD203B41FA5}">
                      <a16:colId xmlns:a16="http://schemas.microsoft.com/office/drawing/2014/main" val="18228157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126488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01/23/2026 13:30:03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01/23/2026 13:30:03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The remake integrate
was released yesterday for
and
finalfantasyvii
2:35
TEEN
Violence
Blood
T
Suggestive Themes
Language
Use of Alcohol and Tobacco
ESRB
ARE YOU HOOKED ALREADY?
100 100 100 100
gamescom
Waiting for the weekend
(so close...!)
Not my consoles
(See results)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Partner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0.9592 %</a:t>
                      </a:r>
                    </a:p>
                  </a:txBody>
                  <a:tcPr/>
                </a:tc>
                <a:extLst>
                  <a:ext uri="{0D108BD9-81ED-4DB2-BD59-A6C34878D82A}">
                    <a16:rowId xmlns:a16="http://schemas.microsoft.com/office/drawing/2014/main" val="1818435248"/>
                  </a:ext>
                </a:extLst>
              </a:tr>
            </a:tbl>
          </a:graphicData>
        </a:graphic>
      </p:graphicFrame>
      <p:sp>
        <p:nvSpPr>
          <p:cNvPr id="4" name="Text Placeholder 3">
            <a:extLst>
              <a:ext uri="{FF2B5EF4-FFF2-40B4-BE49-F238E27FC236}">
                <a16:creationId xmlns:a16="http://schemas.microsoft.com/office/drawing/2014/main" id="{61A81F5E-832C-435F-8D2F-66E01A59E31E}"/>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40647021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FE2A5-7FB5-44BA-B6D2-E6A5333DF75F}"/>
              </a:ext>
            </a:extLst>
          </p:cNvPr>
          <p:cNvSpPr>
            <a:spLocks noGrp="1"/>
          </p:cNvSpPr>
          <p:nvPr>
            <p:ph type="title"/>
          </p:nvPr>
        </p:nvSpPr>
        <p:spPr/>
        <p:txBody>
          <a:bodyPr/>
          <a:lstStyle/>
          <a:p>
            <a:r>
              <a:rPr lang="en-US"/>
              <a:t>Instagram Stories Table | GAMESCOM - 14 of 26</a:t>
            </a:r>
          </a:p>
        </p:txBody>
      </p:sp>
      <p:graphicFrame>
        <p:nvGraphicFramePr>
          <p:cNvPr id="5" name="Table Placeholder 4">
            <a:extLst>
              <a:ext uri="{FF2B5EF4-FFF2-40B4-BE49-F238E27FC236}">
                <a16:creationId xmlns:a16="http://schemas.microsoft.com/office/drawing/2014/main" id="{FCA918DA-318D-4B4B-97B6-F9B023E28AAD}"/>
              </a:ext>
            </a:extLst>
          </p:cNvPr>
          <p:cNvGraphicFramePr>
            <a:graphicFrameLocks noGrp="1"/>
          </p:cNvGraphicFramePr>
          <p:nvPr>
            <p:ph type="tbl" sz="quarter" idx="13"/>
            <p:extLst>
              <p:ext uri="{D42A27DB-BD31-4B8C-83A1-F6EECF244321}">
                <p14:modId xmlns:p14="http://schemas.microsoft.com/office/powerpoint/2010/main" val="20500961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4064983206"/>
                    </a:ext>
                  </a:extLst>
                </a:gridCol>
                <a:gridCol w="493776">
                  <a:extLst>
                    <a:ext uri="{9D8B030D-6E8A-4147-A177-3AD203B41FA5}">
                      <a16:colId xmlns:a16="http://schemas.microsoft.com/office/drawing/2014/main" val="2688454262"/>
                    </a:ext>
                  </a:extLst>
                </a:gridCol>
                <a:gridCol w="658368">
                  <a:extLst>
                    <a:ext uri="{9D8B030D-6E8A-4147-A177-3AD203B41FA5}">
                      <a16:colId xmlns:a16="http://schemas.microsoft.com/office/drawing/2014/main" val="612721224"/>
                    </a:ext>
                  </a:extLst>
                </a:gridCol>
                <a:gridCol w="740664">
                  <a:extLst>
                    <a:ext uri="{9D8B030D-6E8A-4147-A177-3AD203B41FA5}">
                      <a16:colId xmlns:a16="http://schemas.microsoft.com/office/drawing/2014/main" val="1022593323"/>
                    </a:ext>
                  </a:extLst>
                </a:gridCol>
                <a:gridCol w="246888">
                  <a:extLst>
                    <a:ext uri="{9D8B030D-6E8A-4147-A177-3AD203B41FA5}">
                      <a16:colId xmlns:a16="http://schemas.microsoft.com/office/drawing/2014/main" val="2417817727"/>
                    </a:ext>
                  </a:extLst>
                </a:gridCol>
                <a:gridCol w="246888">
                  <a:extLst>
                    <a:ext uri="{9D8B030D-6E8A-4147-A177-3AD203B41FA5}">
                      <a16:colId xmlns:a16="http://schemas.microsoft.com/office/drawing/2014/main" val="1352038090"/>
                    </a:ext>
                  </a:extLst>
                </a:gridCol>
                <a:gridCol w="246888">
                  <a:extLst>
                    <a:ext uri="{9D8B030D-6E8A-4147-A177-3AD203B41FA5}">
                      <a16:colId xmlns:a16="http://schemas.microsoft.com/office/drawing/2014/main" val="3053688803"/>
                    </a:ext>
                  </a:extLst>
                </a:gridCol>
                <a:gridCol w="246888">
                  <a:extLst>
                    <a:ext uri="{9D8B030D-6E8A-4147-A177-3AD203B41FA5}">
                      <a16:colId xmlns:a16="http://schemas.microsoft.com/office/drawing/2014/main" val="1464873198"/>
                    </a:ext>
                  </a:extLst>
                </a:gridCol>
                <a:gridCol w="246888">
                  <a:extLst>
                    <a:ext uri="{9D8B030D-6E8A-4147-A177-3AD203B41FA5}">
                      <a16:colId xmlns:a16="http://schemas.microsoft.com/office/drawing/2014/main" val="451584445"/>
                    </a:ext>
                  </a:extLst>
                </a:gridCol>
                <a:gridCol w="246888">
                  <a:extLst>
                    <a:ext uri="{9D8B030D-6E8A-4147-A177-3AD203B41FA5}">
                      <a16:colId xmlns:a16="http://schemas.microsoft.com/office/drawing/2014/main" val="2304623937"/>
                    </a:ext>
                  </a:extLst>
                </a:gridCol>
                <a:gridCol w="246888">
                  <a:extLst>
                    <a:ext uri="{9D8B030D-6E8A-4147-A177-3AD203B41FA5}">
                      <a16:colId xmlns:a16="http://schemas.microsoft.com/office/drawing/2014/main" val="3580460702"/>
                    </a:ext>
                  </a:extLst>
                </a:gridCol>
                <a:gridCol w="246888">
                  <a:extLst>
                    <a:ext uri="{9D8B030D-6E8A-4147-A177-3AD203B41FA5}">
                      <a16:colId xmlns:a16="http://schemas.microsoft.com/office/drawing/2014/main" val="3706590830"/>
                    </a:ext>
                  </a:extLst>
                </a:gridCol>
                <a:gridCol w="246888">
                  <a:extLst>
                    <a:ext uri="{9D8B030D-6E8A-4147-A177-3AD203B41FA5}">
                      <a16:colId xmlns:a16="http://schemas.microsoft.com/office/drawing/2014/main" val="973852444"/>
                    </a:ext>
                  </a:extLst>
                </a:gridCol>
                <a:gridCol w="246888">
                  <a:extLst>
                    <a:ext uri="{9D8B030D-6E8A-4147-A177-3AD203B41FA5}">
                      <a16:colId xmlns:a16="http://schemas.microsoft.com/office/drawing/2014/main" val="2589389285"/>
                    </a:ext>
                  </a:extLst>
                </a:gridCol>
                <a:gridCol w="246888">
                  <a:extLst>
                    <a:ext uri="{9D8B030D-6E8A-4147-A177-3AD203B41FA5}">
                      <a16:colId xmlns:a16="http://schemas.microsoft.com/office/drawing/2014/main" val="2741616348"/>
                    </a:ext>
                  </a:extLst>
                </a:gridCol>
                <a:gridCol w="246888">
                  <a:extLst>
                    <a:ext uri="{9D8B030D-6E8A-4147-A177-3AD203B41FA5}">
                      <a16:colId xmlns:a16="http://schemas.microsoft.com/office/drawing/2014/main" val="1410640819"/>
                    </a:ext>
                  </a:extLst>
                </a:gridCol>
                <a:gridCol w="246888">
                  <a:extLst>
                    <a:ext uri="{9D8B030D-6E8A-4147-A177-3AD203B41FA5}">
                      <a16:colId xmlns:a16="http://schemas.microsoft.com/office/drawing/2014/main" val="2014976295"/>
                    </a:ext>
                  </a:extLst>
                </a:gridCol>
                <a:gridCol w="246888">
                  <a:extLst>
                    <a:ext uri="{9D8B030D-6E8A-4147-A177-3AD203B41FA5}">
                      <a16:colId xmlns:a16="http://schemas.microsoft.com/office/drawing/2014/main" val="713511611"/>
                    </a:ext>
                  </a:extLst>
                </a:gridCol>
                <a:gridCol w="246888">
                  <a:extLst>
                    <a:ext uri="{9D8B030D-6E8A-4147-A177-3AD203B41FA5}">
                      <a16:colId xmlns:a16="http://schemas.microsoft.com/office/drawing/2014/main" val="950075438"/>
                    </a:ext>
                  </a:extLst>
                </a:gridCol>
                <a:gridCol w="246888">
                  <a:extLst>
                    <a:ext uri="{9D8B030D-6E8A-4147-A177-3AD203B41FA5}">
                      <a16:colId xmlns:a16="http://schemas.microsoft.com/office/drawing/2014/main" val="142143152"/>
                    </a:ext>
                  </a:extLst>
                </a:gridCol>
                <a:gridCol w="246888">
                  <a:extLst>
                    <a:ext uri="{9D8B030D-6E8A-4147-A177-3AD203B41FA5}">
                      <a16:colId xmlns:a16="http://schemas.microsoft.com/office/drawing/2014/main" val="3316218447"/>
                    </a:ext>
                  </a:extLst>
                </a:gridCol>
                <a:gridCol w="246888">
                  <a:extLst>
                    <a:ext uri="{9D8B030D-6E8A-4147-A177-3AD203B41FA5}">
                      <a16:colId xmlns:a16="http://schemas.microsoft.com/office/drawing/2014/main" val="3083882119"/>
                    </a:ext>
                  </a:extLst>
                </a:gridCol>
                <a:gridCol w="246888">
                  <a:extLst>
                    <a:ext uri="{9D8B030D-6E8A-4147-A177-3AD203B41FA5}">
                      <a16:colId xmlns:a16="http://schemas.microsoft.com/office/drawing/2014/main" val="2739745494"/>
                    </a:ext>
                  </a:extLst>
                </a:gridCol>
                <a:gridCol w="246888">
                  <a:extLst>
                    <a:ext uri="{9D8B030D-6E8A-4147-A177-3AD203B41FA5}">
                      <a16:colId xmlns:a16="http://schemas.microsoft.com/office/drawing/2014/main" val="2120762650"/>
                    </a:ext>
                  </a:extLst>
                </a:gridCol>
                <a:gridCol w="246888">
                  <a:extLst>
                    <a:ext uri="{9D8B030D-6E8A-4147-A177-3AD203B41FA5}">
                      <a16:colId xmlns:a16="http://schemas.microsoft.com/office/drawing/2014/main" val="26600977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077982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01/23/2026 09:01:36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01/23/2026 09:01:36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fablegame und weareplaygroundgames
0:37
Dressing up as a chicken as
soon as we can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0.8981 %</a:t>
                      </a:r>
                    </a:p>
                  </a:txBody>
                  <a:tcPr/>
                </a:tc>
                <a:extLst>
                  <a:ext uri="{0D108BD9-81ED-4DB2-BD59-A6C34878D82A}">
                    <a16:rowId xmlns:a16="http://schemas.microsoft.com/office/drawing/2014/main" val="3863819270"/>
                  </a:ext>
                </a:extLst>
              </a:tr>
            </a:tbl>
          </a:graphicData>
        </a:graphic>
      </p:graphicFrame>
      <p:sp>
        <p:nvSpPr>
          <p:cNvPr id="4" name="Text Placeholder 3">
            <a:extLst>
              <a:ext uri="{FF2B5EF4-FFF2-40B4-BE49-F238E27FC236}">
                <a16:creationId xmlns:a16="http://schemas.microsoft.com/office/drawing/2014/main" id="{5E600D9C-8D61-4D65-800C-D2072E9F74DE}"/>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32715228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87ED2-1203-45B3-BD58-37A00197A305}"/>
              </a:ext>
            </a:extLst>
          </p:cNvPr>
          <p:cNvSpPr>
            <a:spLocks noGrp="1"/>
          </p:cNvSpPr>
          <p:nvPr>
            <p:ph type="title"/>
          </p:nvPr>
        </p:nvSpPr>
        <p:spPr/>
        <p:txBody>
          <a:bodyPr/>
          <a:lstStyle/>
          <a:p>
            <a:r>
              <a:rPr lang="en-US"/>
              <a:t>Instagram Stories Table | GAMESCOM - 15 of 26</a:t>
            </a:r>
          </a:p>
        </p:txBody>
      </p:sp>
      <p:graphicFrame>
        <p:nvGraphicFramePr>
          <p:cNvPr id="5" name="Table Placeholder 4">
            <a:extLst>
              <a:ext uri="{FF2B5EF4-FFF2-40B4-BE49-F238E27FC236}">
                <a16:creationId xmlns:a16="http://schemas.microsoft.com/office/drawing/2014/main" id="{6A0F1CA2-A5BE-4691-9F1E-9CF75235860F}"/>
              </a:ext>
            </a:extLst>
          </p:cNvPr>
          <p:cNvGraphicFramePr>
            <a:graphicFrameLocks noGrp="1"/>
          </p:cNvGraphicFramePr>
          <p:nvPr>
            <p:ph type="tbl" sz="quarter" idx="13"/>
            <p:extLst>
              <p:ext uri="{D42A27DB-BD31-4B8C-83A1-F6EECF244321}">
                <p14:modId xmlns:p14="http://schemas.microsoft.com/office/powerpoint/2010/main" val="30617199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201245945"/>
                    </a:ext>
                  </a:extLst>
                </a:gridCol>
                <a:gridCol w="493776">
                  <a:extLst>
                    <a:ext uri="{9D8B030D-6E8A-4147-A177-3AD203B41FA5}">
                      <a16:colId xmlns:a16="http://schemas.microsoft.com/office/drawing/2014/main" val="493009139"/>
                    </a:ext>
                  </a:extLst>
                </a:gridCol>
                <a:gridCol w="658368">
                  <a:extLst>
                    <a:ext uri="{9D8B030D-6E8A-4147-A177-3AD203B41FA5}">
                      <a16:colId xmlns:a16="http://schemas.microsoft.com/office/drawing/2014/main" val="2593802348"/>
                    </a:ext>
                  </a:extLst>
                </a:gridCol>
                <a:gridCol w="740664">
                  <a:extLst>
                    <a:ext uri="{9D8B030D-6E8A-4147-A177-3AD203B41FA5}">
                      <a16:colId xmlns:a16="http://schemas.microsoft.com/office/drawing/2014/main" val="4117455502"/>
                    </a:ext>
                  </a:extLst>
                </a:gridCol>
                <a:gridCol w="246888">
                  <a:extLst>
                    <a:ext uri="{9D8B030D-6E8A-4147-A177-3AD203B41FA5}">
                      <a16:colId xmlns:a16="http://schemas.microsoft.com/office/drawing/2014/main" val="3499231114"/>
                    </a:ext>
                  </a:extLst>
                </a:gridCol>
                <a:gridCol w="246888">
                  <a:extLst>
                    <a:ext uri="{9D8B030D-6E8A-4147-A177-3AD203B41FA5}">
                      <a16:colId xmlns:a16="http://schemas.microsoft.com/office/drawing/2014/main" val="3774220231"/>
                    </a:ext>
                  </a:extLst>
                </a:gridCol>
                <a:gridCol w="246888">
                  <a:extLst>
                    <a:ext uri="{9D8B030D-6E8A-4147-A177-3AD203B41FA5}">
                      <a16:colId xmlns:a16="http://schemas.microsoft.com/office/drawing/2014/main" val="1389184039"/>
                    </a:ext>
                  </a:extLst>
                </a:gridCol>
                <a:gridCol w="246888">
                  <a:extLst>
                    <a:ext uri="{9D8B030D-6E8A-4147-A177-3AD203B41FA5}">
                      <a16:colId xmlns:a16="http://schemas.microsoft.com/office/drawing/2014/main" val="2817072193"/>
                    </a:ext>
                  </a:extLst>
                </a:gridCol>
                <a:gridCol w="246888">
                  <a:extLst>
                    <a:ext uri="{9D8B030D-6E8A-4147-A177-3AD203B41FA5}">
                      <a16:colId xmlns:a16="http://schemas.microsoft.com/office/drawing/2014/main" val="1751770612"/>
                    </a:ext>
                  </a:extLst>
                </a:gridCol>
                <a:gridCol w="246888">
                  <a:extLst>
                    <a:ext uri="{9D8B030D-6E8A-4147-A177-3AD203B41FA5}">
                      <a16:colId xmlns:a16="http://schemas.microsoft.com/office/drawing/2014/main" val="4246356005"/>
                    </a:ext>
                  </a:extLst>
                </a:gridCol>
                <a:gridCol w="246888">
                  <a:extLst>
                    <a:ext uri="{9D8B030D-6E8A-4147-A177-3AD203B41FA5}">
                      <a16:colId xmlns:a16="http://schemas.microsoft.com/office/drawing/2014/main" val="1846530176"/>
                    </a:ext>
                  </a:extLst>
                </a:gridCol>
                <a:gridCol w="246888">
                  <a:extLst>
                    <a:ext uri="{9D8B030D-6E8A-4147-A177-3AD203B41FA5}">
                      <a16:colId xmlns:a16="http://schemas.microsoft.com/office/drawing/2014/main" val="3902819855"/>
                    </a:ext>
                  </a:extLst>
                </a:gridCol>
                <a:gridCol w="246888">
                  <a:extLst>
                    <a:ext uri="{9D8B030D-6E8A-4147-A177-3AD203B41FA5}">
                      <a16:colId xmlns:a16="http://schemas.microsoft.com/office/drawing/2014/main" val="4045798368"/>
                    </a:ext>
                  </a:extLst>
                </a:gridCol>
                <a:gridCol w="246888">
                  <a:extLst>
                    <a:ext uri="{9D8B030D-6E8A-4147-A177-3AD203B41FA5}">
                      <a16:colId xmlns:a16="http://schemas.microsoft.com/office/drawing/2014/main" val="1465635431"/>
                    </a:ext>
                  </a:extLst>
                </a:gridCol>
                <a:gridCol w="246888">
                  <a:extLst>
                    <a:ext uri="{9D8B030D-6E8A-4147-A177-3AD203B41FA5}">
                      <a16:colId xmlns:a16="http://schemas.microsoft.com/office/drawing/2014/main" val="1376069885"/>
                    </a:ext>
                  </a:extLst>
                </a:gridCol>
                <a:gridCol w="246888">
                  <a:extLst>
                    <a:ext uri="{9D8B030D-6E8A-4147-A177-3AD203B41FA5}">
                      <a16:colId xmlns:a16="http://schemas.microsoft.com/office/drawing/2014/main" val="2030380031"/>
                    </a:ext>
                  </a:extLst>
                </a:gridCol>
                <a:gridCol w="246888">
                  <a:extLst>
                    <a:ext uri="{9D8B030D-6E8A-4147-A177-3AD203B41FA5}">
                      <a16:colId xmlns:a16="http://schemas.microsoft.com/office/drawing/2014/main" val="72341660"/>
                    </a:ext>
                  </a:extLst>
                </a:gridCol>
                <a:gridCol w="246888">
                  <a:extLst>
                    <a:ext uri="{9D8B030D-6E8A-4147-A177-3AD203B41FA5}">
                      <a16:colId xmlns:a16="http://schemas.microsoft.com/office/drawing/2014/main" val="369266581"/>
                    </a:ext>
                  </a:extLst>
                </a:gridCol>
                <a:gridCol w="246888">
                  <a:extLst>
                    <a:ext uri="{9D8B030D-6E8A-4147-A177-3AD203B41FA5}">
                      <a16:colId xmlns:a16="http://schemas.microsoft.com/office/drawing/2014/main" val="1448163160"/>
                    </a:ext>
                  </a:extLst>
                </a:gridCol>
                <a:gridCol w="246888">
                  <a:extLst>
                    <a:ext uri="{9D8B030D-6E8A-4147-A177-3AD203B41FA5}">
                      <a16:colId xmlns:a16="http://schemas.microsoft.com/office/drawing/2014/main" val="70773314"/>
                    </a:ext>
                  </a:extLst>
                </a:gridCol>
                <a:gridCol w="246888">
                  <a:extLst>
                    <a:ext uri="{9D8B030D-6E8A-4147-A177-3AD203B41FA5}">
                      <a16:colId xmlns:a16="http://schemas.microsoft.com/office/drawing/2014/main" val="345774479"/>
                    </a:ext>
                  </a:extLst>
                </a:gridCol>
                <a:gridCol w="246888">
                  <a:extLst>
                    <a:ext uri="{9D8B030D-6E8A-4147-A177-3AD203B41FA5}">
                      <a16:colId xmlns:a16="http://schemas.microsoft.com/office/drawing/2014/main" val="476421127"/>
                    </a:ext>
                  </a:extLst>
                </a:gridCol>
                <a:gridCol w="246888">
                  <a:extLst>
                    <a:ext uri="{9D8B030D-6E8A-4147-A177-3AD203B41FA5}">
                      <a16:colId xmlns:a16="http://schemas.microsoft.com/office/drawing/2014/main" val="3770252842"/>
                    </a:ext>
                  </a:extLst>
                </a:gridCol>
                <a:gridCol w="246888">
                  <a:extLst>
                    <a:ext uri="{9D8B030D-6E8A-4147-A177-3AD203B41FA5}">
                      <a16:colId xmlns:a16="http://schemas.microsoft.com/office/drawing/2014/main" val="2889647790"/>
                    </a:ext>
                  </a:extLst>
                </a:gridCol>
                <a:gridCol w="246888">
                  <a:extLst>
                    <a:ext uri="{9D8B030D-6E8A-4147-A177-3AD203B41FA5}">
                      <a16:colId xmlns:a16="http://schemas.microsoft.com/office/drawing/2014/main" val="2887999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886663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01/22/2026 18:14:28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01/22/2026 18:14:28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finalfantasyvii, squareenix und finalfantasy
1:01
... but that's not all:
FINAL FANTASY VII
REMAKE INTEGRADE
now available on
Switch 2 and Xbox
WATCH
11
TRAFFIC
SPEED
LIMIT
30
T
ESRB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Partner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0.9394 %</a:t>
                      </a:r>
                    </a:p>
                  </a:txBody>
                  <a:tcPr/>
                </a:tc>
                <a:extLst>
                  <a:ext uri="{0D108BD9-81ED-4DB2-BD59-A6C34878D82A}">
                    <a16:rowId xmlns:a16="http://schemas.microsoft.com/office/drawing/2014/main" val="636289952"/>
                  </a:ext>
                </a:extLst>
              </a:tr>
            </a:tbl>
          </a:graphicData>
        </a:graphic>
      </p:graphicFrame>
      <p:sp>
        <p:nvSpPr>
          <p:cNvPr id="4" name="Text Placeholder 3">
            <a:extLst>
              <a:ext uri="{FF2B5EF4-FFF2-40B4-BE49-F238E27FC236}">
                <a16:creationId xmlns:a16="http://schemas.microsoft.com/office/drawing/2014/main" id="{DE770AC6-FC2D-4322-A917-07679DE46F3F}"/>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11679497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3C2AC-3F10-4EE5-9819-6EF557B0CBF2}"/>
              </a:ext>
            </a:extLst>
          </p:cNvPr>
          <p:cNvSpPr>
            <a:spLocks noGrp="1"/>
          </p:cNvSpPr>
          <p:nvPr>
            <p:ph type="title"/>
          </p:nvPr>
        </p:nvSpPr>
        <p:spPr/>
        <p:txBody>
          <a:bodyPr/>
          <a:lstStyle/>
          <a:p>
            <a:r>
              <a:rPr lang="en-US"/>
              <a:t>Instagram Stories Table | GAMESCOM - 16 of 26</a:t>
            </a:r>
          </a:p>
        </p:txBody>
      </p:sp>
      <p:graphicFrame>
        <p:nvGraphicFramePr>
          <p:cNvPr id="5" name="Table Placeholder 4">
            <a:extLst>
              <a:ext uri="{FF2B5EF4-FFF2-40B4-BE49-F238E27FC236}">
                <a16:creationId xmlns:a16="http://schemas.microsoft.com/office/drawing/2014/main" id="{7AF27A92-2305-427F-83FB-4D189B1AB8C1}"/>
              </a:ext>
            </a:extLst>
          </p:cNvPr>
          <p:cNvGraphicFramePr>
            <a:graphicFrameLocks noGrp="1"/>
          </p:cNvGraphicFramePr>
          <p:nvPr>
            <p:ph type="tbl" sz="quarter" idx="13"/>
            <p:extLst>
              <p:ext uri="{D42A27DB-BD31-4B8C-83A1-F6EECF244321}">
                <p14:modId xmlns:p14="http://schemas.microsoft.com/office/powerpoint/2010/main" val="34654885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919898543"/>
                    </a:ext>
                  </a:extLst>
                </a:gridCol>
                <a:gridCol w="493776">
                  <a:extLst>
                    <a:ext uri="{9D8B030D-6E8A-4147-A177-3AD203B41FA5}">
                      <a16:colId xmlns:a16="http://schemas.microsoft.com/office/drawing/2014/main" val="2923104287"/>
                    </a:ext>
                  </a:extLst>
                </a:gridCol>
                <a:gridCol w="658368">
                  <a:extLst>
                    <a:ext uri="{9D8B030D-6E8A-4147-A177-3AD203B41FA5}">
                      <a16:colId xmlns:a16="http://schemas.microsoft.com/office/drawing/2014/main" val="32651227"/>
                    </a:ext>
                  </a:extLst>
                </a:gridCol>
                <a:gridCol w="740664">
                  <a:extLst>
                    <a:ext uri="{9D8B030D-6E8A-4147-A177-3AD203B41FA5}">
                      <a16:colId xmlns:a16="http://schemas.microsoft.com/office/drawing/2014/main" val="1128843386"/>
                    </a:ext>
                  </a:extLst>
                </a:gridCol>
                <a:gridCol w="246888">
                  <a:extLst>
                    <a:ext uri="{9D8B030D-6E8A-4147-A177-3AD203B41FA5}">
                      <a16:colId xmlns:a16="http://schemas.microsoft.com/office/drawing/2014/main" val="2540855483"/>
                    </a:ext>
                  </a:extLst>
                </a:gridCol>
                <a:gridCol w="246888">
                  <a:extLst>
                    <a:ext uri="{9D8B030D-6E8A-4147-A177-3AD203B41FA5}">
                      <a16:colId xmlns:a16="http://schemas.microsoft.com/office/drawing/2014/main" val="2695740703"/>
                    </a:ext>
                  </a:extLst>
                </a:gridCol>
                <a:gridCol w="246888">
                  <a:extLst>
                    <a:ext uri="{9D8B030D-6E8A-4147-A177-3AD203B41FA5}">
                      <a16:colId xmlns:a16="http://schemas.microsoft.com/office/drawing/2014/main" val="589850209"/>
                    </a:ext>
                  </a:extLst>
                </a:gridCol>
                <a:gridCol w="246888">
                  <a:extLst>
                    <a:ext uri="{9D8B030D-6E8A-4147-A177-3AD203B41FA5}">
                      <a16:colId xmlns:a16="http://schemas.microsoft.com/office/drawing/2014/main" val="749485999"/>
                    </a:ext>
                  </a:extLst>
                </a:gridCol>
                <a:gridCol w="246888">
                  <a:extLst>
                    <a:ext uri="{9D8B030D-6E8A-4147-A177-3AD203B41FA5}">
                      <a16:colId xmlns:a16="http://schemas.microsoft.com/office/drawing/2014/main" val="820269283"/>
                    </a:ext>
                  </a:extLst>
                </a:gridCol>
                <a:gridCol w="246888">
                  <a:extLst>
                    <a:ext uri="{9D8B030D-6E8A-4147-A177-3AD203B41FA5}">
                      <a16:colId xmlns:a16="http://schemas.microsoft.com/office/drawing/2014/main" val="2052096162"/>
                    </a:ext>
                  </a:extLst>
                </a:gridCol>
                <a:gridCol w="246888">
                  <a:extLst>
                    <a:ext uri="{9D8B030D-6E8A-4147-A177-3AD203B41FA5}">
                      <a16:colId xmlns:a16="http://schemas.microsoft.com/office/drawing/2014/main" val="3248558236"/>
                    </a:ext>
                  </a:extLst>
                </a:gridCol>
                <a:gridCol w="246888">
                  <a:extLst>
                    <a:ext uri="{9D8B030D-6E8A-4147-A177-3AD203B41FA5}">
                      <a16:colId xmlns:a16="http://schemas.microsoft.com/office/drawing/2014/main" val="2171665615"/>
                    </a:ext>
                  </a:extLst>
                </a:gridCol>
                <a:gridCol w="246888">
                  <a:extLst>
                    <a:ext uri="{9D8B030D-6E8A-4147-A177-3AD203B41FA5}">
                      <a16:colId xmlns:a16="http://schemas.microsoft.com/office/drawing/2014/main" val="348318974"/>
                    </a:ext>
                  </a:extLst>
                </a:gridCol>
                <a:gridCol w="246888">
                  <a:extLst>
                    <a:ext uri="{9D8B030D-6E8A-4147-A177-3AD203B41FA5}">
                      <a16:colId xmlns:a16="http://schemas.microsoft.com/office/drawing/2014/main" val="12620190"/>
                    </a:ext>
                  </a:extLst>
                </a:gridCol>
                <a:gridCol w="246888">
                  <a:extLst>
                    <a:ext uri="{9D8B030D-6E8A-4147-A177-3AD203B41FA5}">
                      <a16:colId xmlns:a16="http://schemas.microsoft.com/office/drawing/2014/main" val="474008543"/>
                    </a:ext>
                  </a:extLst>
                </a:gridCol>
                <a:gridCol w="246888">
                  <a:extLst>
                    <a:ext uri="{9D8B030D-6E8A-4147-A177-3AD203B41FA5}">
                      <a16:colId xmlns:a16="http://schemas.microsoft.com/office/drawing/2014/main" val="985532756"/>
                    </a:ext>
                  </a:extLst>
                </a:gridCol>
                <a:gridCol w="246888">
                  <a:extLst>
                    <a:ext uri="{9D8B030D-6E8A-4147-A177-3AD203B41FA5}">
                      <a16:colId xmlns:a16="http://schemas.microsoft.com/office/drawing/2014/main" val="736499473"/>
                    </a:ext>
                  </a:extLst>
                </a:gridCol>
                <a:gridCol w="246888">
                  <a:extLst>
                    <a:ext uri="{9D8B030D-6E8A-4147-A177-3AD203B41FA5}">
                      <a16:colId xmlns:a16="http://schemas.microsoft.com/office/drawing/2014/main" val="570453868"/>
                    </a:ext>
                  </a:extLst>
                </a:gridCol>
                <a:gridCol w="246888">
                  <a:extLst>
                    <a:ext uri="{9D8B030D-6E8A-4147-A177-3AD203B41FA5}">
                      <a16:colId xmlns:a16="http://schemas.microsoft.com/office/drawing/2014/main" val="1526670506"/>
                    </a:ext>
                  </a:extLst>
                </a:gridCol>
                <a:gridCol w="246888">
                  <a:extLst>
                    <a:ext uri="{9D8B030D-6E8A-4147-A177-3AD203B41FA5}">
                      <a16:colId xmlns:a16="http://schemas.microsoft.com/office/drawing/2014/main" val="735273168"/>
                    </a:ext>
                  </a:extLst>
                </a:gridCol>
                <a:gridCol w="246888">
                  <a:extLst>
                    <a:ext uri="{9D8B030D-6E8A-4147-A177-3AD203B41FA5}">
                      <a16:colId xmlns:a16="http://schemas.microsoft.com/office/drawing/2014/main" val="56142234"/>
                    </a:ext>
                  </a:extLst>
                </a:gridCol>
                <a:gridCol w="246888">
                  <a:extLst>
                    <a:ext uri="{9D8B030D-6E8A-4147-A177-3AD203B41FA5}">
                      <a16:colId xmlns:a16="http://schemas.microsoft.com/office/drawing/2014/main" val="1125794048"/>
                    </a:ext>
                  </a:extLst>
                </a:gridCol>
                <a:gridCol w="246888">
                  <a:extLst>
                    <a:ext uri="{9D8B030D-6E8A-4147-A177-3AD203B41FA5}">
                      <a16:colId xmlns:a16="http://schemas.microsoft.com/office/drawing/2014/main" val="2664863945"/>
                    </a:ext>
                  </a:extLst>
                </a:gridCol>
                <a:gridCol w="246888">
                  <a:extLst>
                    <a:ext uri="{9D8B030D-6E8A-4147-A177-3AD203B41FA5}">
                      <a16:colId xmlns:a16="http://schemas.microsoft.com/office/drawing/2014/main" val="2976987628"/>
                    </a:ext>
                  </a:extLst>
                </a:gridCol>
                <a:gridCol w="246888">
                  <a:extLst>
                    <a:ext uri="{9D8B030D-6E8A-4147-A177-3AD203B41FA5}">
                      <a16:colId xmlns:a16="http://schemas.microsoft.com/office/drawing/2014/main" val="26576735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701538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01/22/2026 18:09:05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01/22/2026 18:09:05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Football Club
Champions OUT NOW!!
-
FOOTBALL
MANAGER
.
-
and
the
-
-
-
@segaofficial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0.8735 %</a:t>
                      </a:r>
                    </a:p>
                  </a:txBody>
                  <a:tcPr/>
                </a:tc>
                <a:extLst>
                  <a:ext uri="{0D108BD9-81ED-4DB2-BD59-A6C34878D82A}">
                    <a16:rowId xmlns:a16="http://schemas.microsoft.com/office/drawing/2014/main" val="821885275"/>
                  </a:ext>
                </a:extLst>
              </a:tr>
            </a:tbl>
          </a:graphicData>
        </a:graphic>
      </p:graphicFrame>
      <p:sp>
        <p:nvSpPr>
          <p:cNvPr id="4" name="Text Placeholder 3">
            <a:extLst>
              <a:ext uri="{FF2B5EF4-FFF2-40B4-BE49-F238E27FC236}">
                <a16:creationId xmlns:a16="http://schemas.microsoft.com/office/drawing/2014/main" id="{F194B418-49F7-4175-830A-F43AF86C545B}"/>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4932992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F3EC0-8B64-425F-AB1A-B0F0170AF57C}"/>
              </a:ext>
            </a:extLst>
          </p:cNvPr>
          <p:cNvSpPr>
            <a:spLocks noGrp="1"/>
          </p:cNvSpPr>
          <p:nvPr>
            <p:ph type="title"/>
          </p:nvPr>
        </p:nvSpPr>
        <p:spPr/>
        <p:txBody>
          <a:bodyPr/>
          <a:lstStyle/>
          <a:p>
            <a:r>
              <a:rPr lang="en-US"/>
              <a:t>Instagram Stories Table | GAMESCOM - 17 of 26</a:t>
            </a:r>
          </a:p>
        </p:txBody>
      </p:sp>
      <p:graphicFrame>
        <p:nvGraphicFramePr>
          <p:cNvPr id="5" name="Table Placeholder 4">
            <a:extLst>
              <a:ext uri="{FF2B5EF4-FFF2-40B4-BE49-F238E27FC236}">
                <a16:creationId xmlns:a16="http://schemas.microsoft.com/office/drawing/2014/main" id="{717941AE-791D-4E81-B4A0-C743960BA8FF}"/>
              </a:ext>
            </a:extLst>
          </p:cNvPr>
          <p:cNvGraphicFramePr>
            <a:graphicFrameLocks noGrp="1"/>
          </p:cNvGraphicFramePr>
          <p:nvPr>
            <p:ph type="tbl" sz="quarter" idx="13"/>
            <p:extLst>
              <p:ext uri="{D42A27DB-BD31-4B8C-83A1-F6EECF244321}">
                <p14:modId xmlns:p14="http://schemas.microsoft.com/office/powerpoint/2010/main" val="20899976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948869340"/>
                    </a:ext>
                  </a:extLst>
                </a:gridCol>
                <a:gridCol w="493776">
                  <a:extLst>
                    <a:ext uri="{9D8B030D-6E8A-4147-A177-3AD203B41FA5}">
                      <a16:colId xmlns:a16="http://schemas.microsoft.com/office/drawing/2014/main" val="3891152753"/>
                    </a:ext>
                  </a:extLst>
                </a:gridCol>
                <a:gridCol w="658368">
                  <a:extLst>
                    <a:ext uri="{9D8B030D-6E8A-4147-A177-3AD203B41FA5}">
                      <a16:colId xmlns:a16="http://schemas.microsoft.com/office/drawing/2014/main" val="2503267717"/>
                    </a:ext>
                  </a:extLst>
                </a:gridCol>
                <a:gridCol w="740664">
                  <a:extLst>
                    <a:ext uri="{9D8B030D-6E8A-4147-A177-3AD203B41FA5}">
                      <a16:colId xmlns:a16="http://schemas.microsoft.com/office/drawing/2014/main" val="1833350657"/>
                    </a:ext>
                  </a:extLst>
                </a:gridCol>
                <a:gridCol w="246888">
                  <a:extLst>
                    <a:ext uri="{9D8B030D-6E8A-4147-A177-3AD203B41FA5}">
                      <a16:colId xmlns:a16="http://schemas.microsoft.com/office/drawing/2014/main" val="102257479"/>
                    </a:ext>
                  </a:extLst>
                </a:gridCol>
                <a:gridCol w="246888">
                  <a:extLst>
                    <a:ext uri="{9D8B030D-6E8A-4147-A177-3AD203B41FA5}">
                      <a16:colId xmlns:a16="http://schemas.microsoft.com/office/drawing/2014/main" val="19090523"/>
                    </a:ext>
                  </a:extLst>
                </a:gridCol>
                <a:gridCol w="246888">
                  <a:extLst>
                    <a:ext uri="{9D8B030D-6E8A-4147-A177-3AD203B41FA5}">
                      <a16:colId xmlns:a16="http://schemas.microsoft.com/office/drawing/2014/main" val="1598399722"/>
                    </a:ext>
                  </a:extLst>
                </a:gridCol>
                <a:gridCol w="246888">
                  <a:extLst>
                    <a:ext uri="{9D8B030D-6E8A-4147-A177-3AD203B41FA5}">
                      <a16:colId xmlns:a16="http://schemas.microsoft.com/office/drawing/2014/main" val="42954604"/>
                    </a:ext>
                  </a:extLst>
                </a:gridCol>
                <a:gridCol w="246888">
                  <a:extLst>
                    <a:ext uri="{9D8B030D-6E8A-4147-A177-3AD203B41FA5}">
                      <a16:colId xmlns:a16="http://schemas.microsoft.com/office/drawing/2014/main" val="1395391740"/>
                    </a:ext>
                  </a:extLst>
                </a:gridCol>
                <a:gridCol w="246888">
                  <a:extLst>
                    <a:ext uri="{9D8B030D-6E8A-4147-A177-3AD203B41FA5}">
                      <a16:colId xmlns:a16="http://schemas.microsoft.com/office/drawing/2014/main" val="2979280592"/>
                    </a:ext>
                  </a:extLst>
                </a:gridCol>
                <a:gridCol w="246888">
                  <a:extLst>
                    <a:ext uri="{9D8B030D-6E8A-4147-A177-3AD203B41FA5}">
                      <a16:colId xmlns:a16="http://schemas.microsoft.com/office/drawing/2014/main" val="3174319951"/>
                    </a:ext>
                  </a:extLst>
                </a:gridCol>
                <a:gridCol w="246888">
                  <a:extLst>
                    <a:ext uri="{9D8B030D-6E8A-4147-A177-3AD203B41FA5}">
                      <a16:colId xmlns:a16="http://schemas.microsoft.com/office/drawing/2014/main" val="3450183090"/>
                    </a:ext>
                  </a:extLst>
                </a:gridCol>
                <a:gridCol w="246888">
                  <a:extLst>
                    <a:ext uri="{9D8B030D-6E8A-4147-A177-3AD203B41FA5}">
                      <a16:colId xmlns:a16="http://schemas.microsoft.com/office/drawing/2014/main" val="1302731299"/>
                    </a:ext>
                  </a:extLst>
                </a:gridCol>
                <a:gridCol w="246888">
                  <a:extLst>
                    <a:ext uri="{9D8B030D-6E8A-4147-A177-3AD203B41FA5}">
                      <a16:colId xmlns:a16="http://schemas.microsoft.com/office/drawing/2014/main" val="512602869"/>
                    </a:ext>
                  </a:extLst>
                </a:gridCol>
                <a:gridCol w="246888">
                  <a:extLst>
                    <a:ext uri="{9D8B030D-6E8A-4147-A177-3AD203B41FA5}">
                      <a16:colId xmlns:a16="http://schemas.microsoft.com/office/drawing/2014/main" val="2316732586"/>
                    </a:ext>
                  </a:extLst>
                </a:gridCol>
                <a:gridCol w="246888">
                  <a:extLst>
                    <a:ext uri="{9D8B030D-6E8A-4147-A177-3AD203B41FA5}">
                      <a16:colId xmlns:a16="http://schemas.microsoft.com/office/drawing/2014/main" val="1350236471"/>
                    </a:ext>
                  </a:extLst>
                </a:gridCol>
                <a:gridCol w="246888">
                  <a:extLst>
                    <a:ext uri="{9D8B030D-6E8A-4147-A177-3AD203B41FA5}">
                      <a16:colId xmlns:a16="http://schemas.microsoft.com/office/drawing/2014/main" val="2485062057"/>
                    </a:ext>
                  </a:extLst>
                </a:gridCol>
                <a:gridCol w="246888">
                  <a:extLst>
                    <a:ext uri="{9D8B030D-6E8A-4147-A177-3AD203B41FA5}">
                      <a16:colId xmlns:a16="http://schemas.microsoft.com/office/drawing/2014/main" val="3002149715"/>
                    </a:ext>
                  </a:extLst>
                </a:gridCol>
                <a:gridCol w="246888">
                  <a:extLst>
                    <a:ext uri="{9D8B030D-6E8A-4147-A177-3AD203B41FA5}">
                      <a16:colId xmlns:a16="http://schemas.microsoft.com/office/drawing/2014/main" val="925056187"/>
                    </a:ext>
                  </a:extLst>
                </a:gridCol>
                <a:gridCol w="246888">
                  <a:extLst>
                    <a:ext uri="{9D8B030D-6E8A-4147-A177-3AD203B41FA5}">
                      <a16:colId xmlns:a16="http://schemas.microsoft.com/office/drawing/2014/main" val="231009366"/>
                    </a:ext>
                  </a:extLst>
                </a:gridCol>
                <a:gridCol w="246888">
                  <a:extLst>
                    <a:ext uri="{9D8B030D-6E8A-4147-A177-3AD203B41FA5}">
                      <a16:colId xmlns:a16="http://schemas.microsoft.com/office/drawing/2014/main" val="2776626719"/>
                    </a:ext>
                  </a:extLst>
                </a:gridCol>
                <a:gridCol w="246888">
                  <a:extLst>
                    <a:ext uri="{9D8B030D-6E8A-4147-A177-3AD203B41FA5}">
                      <a16:colId xmlns:a16="http://schemas.microsoft.com/office/drawing/2014/main" val="716977005"/>
                    </a:ext>
                  </a:extLst>
                </a:gridCol>
                <a:gridCol w="246888">
                  <a:extLst>
                    <a:ext uri="{9D8B030D-6E8A-4147-A177-3AD203B41FA5}">
                      <a16:colId xmlns:a16="http://schemas.microsoft.com/office/drawing/2014/main" val="43140806"/>
                    </a:ext>
                  </a:extLst>
                </a:gridCol>
                <a:gridCol w="246888">
                  <a:extLst>
                    <a:ext uri="{9D8B030D-6E8A-4147-A177-3AD203B41FA5}">
                      <a16:colId xmlns:a16="http://schemas.microsoft.com/office/drawing/2014/main" val="839547700"/>
                    </a:ext>
                  </a:extLst>
                </a:gridCol>
                <a:gridCol w="246888">
                  <a:extLst>
                    <a:ext uri="{9D8B030D-6E8A-4147-A177-3AD203B41FA5}">
                      <a16:colId xmlns:a16="http://schemas.microsoft.com/office/drawing/2014/main" val="1717643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424206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01/22/2026 17:26:44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01/22/2026 17:26:44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899978183"/>
                  </a:ext>
                </a:extLst>
              </a:tr>
            </a:tbl>
          </a:graphicData>
        </a:graphic>
      </p:graphicFrame>
      <p:sp>
        <p:nvSpPr>
          <p:cNvPr id="4" name="Text Placeholder 3">
            <a:extLst>
              <a:ext uri="{FF2B5EF4-FFF2-40B4-BE49-F238E27FC236}">
                <a16:creationId xmlns:a16="http://schemas.microsoft.com/office/drawing/2014/main" id="{2E87E183-12B4-49E4-8598-2D42BBFA9177}"/>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40372118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286E34-77BC-49C0-9294-3670C5BFE7DA}"/>
              </a:ext>
            </a:extLst>
          </p:cNvPr>
          <p:cNvSpPr>
            <a:spLocks noGrp="1"/>
          </p:cNvSpPr>
          <p:nvPr>
            <p:ph type="title"/>
          </p:nvPr>
        </p:nvSpPr>
        <p:spPr/>
        <p:txBody>
          <a:bodyPr/>
          <a:lstStyle/>
          <a:p>
            <a:r>
              <a:rPr lang="en-US"/>
              <a:t>Instagram Stories Table | GAMESCOM - 18 of 26</a:t>
            </a:r>
          </a:p>
        </p:txBody>
      </p:sp>
      <p:graphicFrame>
        <p:nvGraphicFramePr>
          <p:cNvPr id="5" name="Table Placeholder 4">
            <a:extLst>
              <a:ext uri="{FF2B5EF4-FFF2-40B4-BE49-F238E27FC236}">
                <a16:creationId xmlns:a16="http://schemas.microsoft.com/office/drawing/2014/main" id="{BB629F66-289C-432C-88D2-0094927953E1}"/>
              </a:ext>
            </a:extLst>
          </p:cNvPr>
          <p:cNvGraphicFramePr>
            <a:graphicFrameLocks noGrp="1"/>
          </p:cNvGraphicFramePr>
          <p:nvPr>
            <p:ph type="tbl" sz="quarter" idx="13"/>
            <p:extLst>
              <p:ext uri="{D42A27DB-BD31-4B8C-83A1-F6EECF244321}">
                <p14:modId xmlns:p14="http://schemas.microsoft.com/office/powerpoint/2010/main" val="32153974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667094375"/>
                    </a:ext>
                  </a:extLst>
                </a:gridCol>
                <a:gridCol w="493776">
                  <a:extLst>
                    <a:ext uri="{9D8B030D-6E8A-4147-A177-3AD203B41FA5}">
                      <a16:colId xmlns:a16="http://schemas.microsoft.com/office/drawing/2014/main" val="3223349744"/>
                    </a:ext>
                  </a:extLst>
                </a:gridCol>
                <a:gridCol w="658368">
                  <a:extLst>
                    <a:ext uri="{9D8B030D-6E8A-4147-A177-3AD203B41FA5}">
                      <a16:colId xmlns:a16="http://schemas.microsoft.com/office/drawing/2014/main" val="3356234614"/>
                    </a:ext>
                  </a:extLst>
                </a:gridCol>
                <a:gridCol w="740664">
                  <a:extLst>
                    <a:ext uri="{9D8B030D-6E8A-4147-A177-3AD203B41FA5}">
                      <a16:colId xmlns:a16="http://schemas.microsoft.com/office/drawing/2014/main" val="2968278023"/>
                    </a:ext>
                  </a:extLst>
                </a:gridCol>
                <a:gridCol w="246888">
                  <a:extLst>
                    <a:ext uri="{9D8B030D-6E8A-4147-A177-3AD203B41FA5}">
                      <a16:colId xmlns:a16="http://schemas.microsoft.com/office/drawing/2014/main" val="3988168793"/>
                    </a:ext>
                  </a:extLst>
                </a:gridCol>
                <a:gridCol w="246888">
                  <a:extLst>
                    <a:ext uri="{9D8B030D-6E8A-4147-A177-3AD203B41FA5}">
                      <a16:colId xmlns:a16="http://schemas.microsoft.com/office/drawing/2014/main" val="2798842394"/>
                    </a:ext>
                  </a:extLst>
                </a:gridCol>
                <a:gridCol w="246888">
                  <a:extLst>
                    <a:ext uri="{9D8B030D-6E8A-4147-A177-3AD203B41FA5}">
                      <a16:colId xmlns:a16="http://schemas.microsoft.com/office/drawing/2014/main" val="1750019921"/>
                    </a:ext>
                  </a:extLst>
                </a:gridCol>
                <a:gridCol w="246888">
                  <a:extLst>
                    <a:ext uri="{9D8B030D-6E8A-4147-A177-3AD203B41FA5}">
                      <a16:colId xmlns:a16="http://schemas.microsoft.com/office/drawing/2014/main" val="2650317211"/>
                    </a:ext>
                  </a:extLst>
                </a:gridCol>
                <a:gridCol w="246888">
                  <a:extLst>
                    <a:ext uri="{9D8B030D-6E8A-4147-A177-3AD203B41FA5}">
                      <a16:colId xmlns:a16="http://schemas.microsoft.com/office/drawing/2014/main" val="3330698663"/>
                    </a:ext>
                  </a:extLst>
                </a:gridCol>
                <a:gridCol w="246888">
                  <a:extLst>
                    <a:ext uri="{9D8B030D-6E8A-4147-A177-3AD203B41FA5}">
                      <a16:colId xmlns:a16="http://schemas.microsoft.com/office/drawing/2014/main" val="241806488"/>
                    </a:ext>
                  </a:extLst>
                </a:gridCol>
                <a:gridCol w="246888">
                  <a:extLst>
                    <a:ext uri="{9D8B030D-6E8A-4147-A177-3AD203B41FA5}">
                      <a16:colId xmlns:a16="http://schemas.microsoft.com/office/drawing/2014/main" val="3649748331"/>
                    </a:ext>
                  </a:extLst>
                </a:gridCol>
                <a:gridCol w="246888">
                  <a:extLst>
                    <a:ext uri="{9D8B030D-6E8A-4147-A177-3AD203B41FA5}">
                      <a16:colId xmlns:a16="http://schemas.microsoft.com/office/drawing/2014/main" val="670660360"/>
                    </a:ext>
                  </a:extLst>
                </a:gridCol>
                <a:gridCol w="246888">
                  <a:extLst>
                    <a:ext uri="{9D8B030D-6E8A-4147-A177-3AD203B41FA5}">
                      <a16:colId xmlns:a16="http://schemas.microsoft.com/office/drawing/2014/main" val="926095700"/>
                    </a:ext>
                  </a:extLst>
                </a:gridCol>
                <a:gridCol w="246888">
                  <a:extLst>
                    <a:ext uri="{9D8B030D-6E8A-4147-A177-3AD203B41FA5}">
                      <a16:colId xmlns:a16="http://schemas.microsoft.com/office/drawing/2014/main" val="413191094"/>
                    </a:ext>
                  </a:extLst>
                </a:gridCol>
                <a:gridCol w="246888">
                  <a:extLst>
                    <a:ext uri="{9D8B030D-6E8A-4147-A177-3AD203B41FA5}">
                      <a16:colId xmlns:a16="http://schemas.microsoft.com/office/drawing/2014/main" val="2727017599"/>
                    </a:ext>
                  </a:extLst>
                </a:gridCol>
                <a:gridCol w="246888">
                  <a:extLst>
                    <a:ext uri="{9D8B030D-6E8A-4147-A177-3AD203B41FA5}">
                      <a16:colId xmlns:a16="http://schemas.microsoft.com/office/drawing/2014/main" val="601539314"/>
                    </a:ext>
                  </a:extLst>
                </a:gridCol>
                <a:gridCol w="246888">
                  <a:extLst>
                    <a:ext uri="{9D8B030D-6E8A-4147-A177-3AD203B41FA5}">
                      <a16:colId xmlns:a16="http://schemas.microsoft.com/office/drawing/2014/main" val="1067882049"/>
                    </a:ext>
                  </a:extLst>
                </a:gridCol>
                <a:gridCol w="246888">
                  <a:extLst>
                    <a:ext uri="{9D8B030D-6E8A-4147-A177-3AD203B41FA5}">
                      <a16:colId xmlns:a16="http://schemas.microsoft.com/office/drawing/2014/main" val="2266232556"/>
                    </a:ext>
                  </a:extLst>
                </a:gridCol>
                <a:gridCol w="246888">
                  <a:extLst>
                    <a:ext uri="{9D8B030D-6E8A-4147-A177-3AD203B41FA5}">
                      <a16:colId xmlns:a16="http://schemas.microsoft.com/office/drawing/2014/main" val="3911782762"/>
                    </a:ext>
                  </a:extLst>
                </a:gridCol>
                <a:gridCol w="246888">
                  <a:extLst>
                    <a:ext uri="{9D8B030D-6E8A-4147-A177-3AD203B41FA5}">
                      <a16:colId xmlns:a16="http://schemas.microsoft.com/office/drawing/2014/main" val="852891944"/>
                    </a:ext>
                  </a:extLst>
                </a:gridCol>
                <a:gridCol w="246888">
                  <a:extLst>
                    <a:ext uri="{9D8B030D-6E8A-4147-A177-3AD203B41FA5}">
                      <a16:colId xmlns:a16="http://schemas.microsoft.com/office/drawing/2014/main" val="1230615340"/>
                    </a:ext>
                  </a:extLst>
                </a:gridCol>
                <a:gridCol w="246888">
                  <a:extLst>
                    <a:ext uri="{9D8B030D-6E8A-4147-A177-3AD203B41FA5}">
                      <a16:colId xmlns:a16="http://schemas.microsoft.com/office/drawing/2014/main" val="990213012"/>
                    </a:ext>
                  </a:extLst>
                </a:gridCol>
                <a:gridCol w="246888">
                  <a:extLst>
                    <a:ext uri="{9D8B030D-6E8A-4147-A177-3AD203B41FA5}">
                      <a16:colId xmlns:a16="http://schemas.microsoft.com/office/drawing/2014/main" val="3052182269"/>
                    </a:ext>
                  </a:extLst>
                </a:gridCol>
                <a:gridCol w="246888">
                  <a:extLst>
                    <a:ext uri="{9D8B030D-6E8A-4147-A177-3AD203B41FA5}">
                      <a16:colId xmlns:a16="http://schemas.microsoft.com/office/drawing/2014/main" val="2378036635"/>
                    </a:ext>
                  </a:extLst>
                </a:gridCol>
                <a:gridCol w="246888">
                  <a:extLst>
                    <a:ext uri="{9D8B030D-6E8A-4147-A177-3AD203B41FA5}">
                      <a16:colId xmlns:a16="http://schemas.microsoft.com/office/drawing/2014/main" val="5548513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870262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01/15/2026 13:27:14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01/15/2026 13:27:14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12:20 PM
0:15
gamescom
We're onto you, Mr Nook!
gamescom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0.9165 %</a:t>
                      </a:r>
                    </a:p>
                  </a:txBody>
                  <a:tcPr/>
                </a:tc>
                <a:extLst>
                  <a:ext uri="{0D108BD9-81ED-4DB2-BD59-A6C34878D82A}">
                    <a16:rowId xmlns:a16="http://schemas.microsoft.com/office/drawing/2014/main" val="1705748599"/>
                  </a:ext>
                </a:extLst>
              </a:tr>
            </a:tbl>
          </a:graphicData>
        </a:graphic>
      </p:graphicFrame>
      <p:sp>
        <p:nvSpPr>
          <p:cNvPr id="4" name="Text Placeholder 3">
            <a:extLst>
              <a:ext uri="{FF2B5EF4-FFF2-40B4-BE49-F238E27FC236}">
                <a16:creationId xmlns:a16="http://schemas.microsoft.com/office/drawing/2014/main" id="{DC84B85B-11FA-4E29-84ED-5DAF72CDDD87}"/>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22646808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9B81B-559E-4083-8164-89B629AB3A1F}"/>
              </a:ext>
            </a:extLst>
          </p:cNvPr>
          <p:cNvSpPr>
            <a:spLocks noGrp="1"/>
          </p:cNvSpPr>
          <p:nvPr>
            <p:ph type="title"/>
          </p:nvPr>
        </p:nvSpPr>
        <p:spPr/>
        <p:txBody>
          <a:bodyPr/>
          <a:lstStyle/>
          <a:p>
            <a:r>
              <a:rPr lang="en-US"/>
              <a:t>Instagram Stories Table | GAMESCOM - 19 of 26</a:t>
            </a:r>
          </a:p>
        </p:txBody>
      </p:sp>
      <p:graphicFrame>
        <p:nvGraphicFramePr>
          <p:cNvPr id="5" name="Table Placeholder 4">
            <a:extLst>
              <a:ext uri="{FF2B5EF4-FFF2-40B4-BE49-F238E27FC236}">
                <a16:creationId xmlns:a16="http://schemas.microsoft.com/office/drawing/2014/main" id="{621D1328-8862-498D-8F90-1034ACD3BD66}"/>
              </a:ext>
            </a:extLst>
          </p:cNvPr>
          <p:cNvGraphicFramePr>
            <a:graphicFrameLocks noGrp="1"/>
          </p:cNvGraphicFramePr>
          <p:nvPr>
            <p:ph type="tbl" sz="quarter" idx="13"/>
            <p:extLst>
              <p:ext uri="{D42A27DB-BD31-4B8C-83A1-F6EECF244321}">
                <p14:modId xmlns:p14="http://schemas.microsoft.com/office/powerpoint/2010/main" val="2029633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515655329"/>
                    </a:ext>
                  </a:extLst>
                </a:gridCol>
                <a:gridCol w="493776">
                  <a:extLst>
                    <a:ext uri="{9D8B030D-6E8A-4147-A177-3AD203B41FA5}">
                      <a16:colId xmlns:a16="http://schemas.microsoft.com/office/drawing/2014/main" val="567481379"/>
                    </a:ext>
                  </a:extLst>
                </a:gridCol>
                <a:gridCol w="658368">
                  <a:extLst>
                    <a:ext uri="{9D8B030D-6E8A-4147-A177-3AD203B41FA5}">
                      <a16:colId xmlns:a16="http://schemas.microsoft.com/office/drawing/2014/main" val="3725484002"/>
                    </a:ext>
                  </a:extLst>
                </a:gridCol>
                <a:gridCol w="740664">
                  <a:extLst>
                    <a:ext uri="{9D8B030D-6E8A-4147-A177-3AD203B41FA5}">
                      <a16:colId xmlns:a16="http://schemas.microsoft.com/office/drawing/2014/main" val="19267225"/>
                    </a:ext>
                  </a:extLst>
                </a:gridCol>
                <a:gridCol w="246888">
                  <a:extLst>
                    <a:ext uri="{9D8B030D-6E8A-4147-A177-3AD203B41FA5}">
                      <a16:colId xmlns:a16="http://schemas.microsoft.com/office/drawing/2014/main" val="253206248"/>
                    </a:ext>
                  </a:extLst>
                </a:gridCol>
                <a:gridCol w="246888">
                  <a:extLst>
                    <a:ext uri="{9D8B030D-6E8A-4147-A177-3AD203B41FA5}">
                      <a16:colId xmlns:a16="http://schemas.microsoft.com/office/drawing/2014/main" val="2920365929"/>
                    </a:ext>
                  </a:extLst>
                </a:gridCol>
                <a:gridCol w="246888">
                  <a:extLst>
                    <a:ext uri="{9D8B030D-6E8A-4147-A177-3AD203B41FA5}">
                      <a16:colId xmlns:a16="http://schemas.microsoft.com/office/drawing/2014/main" val="2930981552"/>
                    </a:ext>
                  </a:extLst>
                </a:gridCol>
                <a:gridCol w="246888">
                  <a:extLst>
                    <a:ext uri="{9D8B030D-6E8A-4147-A177-3AD203B41FA5}">
                      <a16:colId xmlns:a16="http://schemas.microsoft.com/office/drawing/2014/main" val="3587840845"/>
                    </a:ext>
                  </a:extLst>
                </a:gridCol>
                <a:gridCol w="246888">
                  <a:extLst>
                    <a:ext uri="{9D8B030D-6E8A-4147-A177-3AD203B41FA5}">
                      <a16:colId xmlns:a16="http://schemas.microsoft.com/office/drawing/2014/main" val="2548282133"/>
                    </a:ext>
                  </a:extLst>
                </a:gridCol>
                <a:gridCol w="246888">
                  <a:extLst>
                    <a:ext uri="{9D8B030D-6E8A-4147-A177-3AD203B41FA5}">
                      <a16:colId xmlns:a16="http://schemas.microsoft.com/office/drawing/2014/main" val="2069276186"/>
                    </a:ext>
                  </a:extLst>
                </a:gridCol>
                <a:gridCol w="246888">
                  <a:extLst>
                    <a:ext uri="{9D8B030D-6E8A-4147-A177-3AD203B41FA5}">
                      <a16:colId xmlns:a16="http://schemas.microsoft.com/office/drawing/2014/main" val="4132820192"/>
                    </a:ext>
                  </a:extLst>
                </a:gridCol>
                <a:gridCol w="246888">
                  <a:extLst>
                    <a:ext uri="{9D8B030D-6E8A-4147-A177-3AD203B41FA5}">
                      <a16:colId xmlns:a16="http://schemas.microsoft.com/office/drawing/2014/main" val="2937523902"/>
                    </a:ext>
                  </a:extLst>
                </a:gridCol>
                <a:gridCol w="246888">
                  <a:extLst>
                    <a:ext uri="{9D8B030D-6E8A-4147-A177-3AD203B41FA5}">
                      <a16:colId xmlns:a16="http://schemas.microsoft.com/office/drawing/2014/main" val="2286189163"/>
                    </a:ext>
                  </a:extLst>
                </a:gridCol>
                <a:gridCol w="246888">
                  <a:extLst>
                    <a:ext uri="{9D8B030D-6E8A-4147-A177-3AD203B41FA5}">
                      <a16:colId xmlns:a16="http://schemas.microsoft.com/office/drawing/2014/main" val="2780114949"/>
                    </a:ext>
                  </a:extLst>
                </a:gridCol>
                <a:gridCol w="246888">
                  <a:extLst>
                    <a:ext uri="{9D8B030D-6E8A-4147-A177-3AD203B41FA5}">
                      <a16:colId xmlns:a16="http://schemas.microsoft.com/office/drawing/2014/main" val="3858481072"/>
                    </a:ext>
                  </a:extLst>
                </a:gridCol>
                <a:gridCol w="246888">
                  <a:extLst>
                    <a:ext uri="{9D8B030D-6E8A-4147-A177-3AD203B41FA5}">
                      <a16:colId xmlns:a16="http://schemas.microsoft.com/office/drawing/2014/main" val="2964507072"/>
                    </a:ext>
                  </a:extLst>
                </a:gridCol>
                <a:gridCol w="246888">
                  <a:extLst>
                    <a:ext uri="{9D8B030D-6E8A-4147-A177-3AD203B41FA5}">
                      <a16:colId xmlns:a16="http://schemas.microsoft.com/office/drawing/2014/main" val="322365357"/>
                    </a:ext>
                  </a:extLst>
                </a:gridCol>
                <a:gridCol w="246888">
                  <a:extLst>
                    <a:ext uri="{9D8B030D-6E8A-4147-A177-3AD203B41FA5}">
                      <a16:colId xmlns:a16="http://schemas.microsoft.com/office/drawing/2014/main" val="33719083"/>
                    </a:ext>
                  </a:extLst>
                </a:gridCol>
                <a:gridCol w="246888">
                  <a:extLst>
                    <a:ext uri="{9D8B030D-6E8A-4147-A177-3AD203B41FA5}">
                      <a16:colId xmlns:a16="http://schemas.microsoft.com/office/drawing/2014/main" val="730435199"/>
                    </a:ext>
                  </a:extLst>
                </a:gridCol>
                <a:gridCol w="246888">
                  <a:extLst>
                    <a:ext uri="{9D8B030D-6E8A-4147-A177-3AD203B41FA5}">
                      <a16:colId xmlns:a16="http://schemas.microsoft.com/office/drawing/2014/main" val="81859665"/>
                    </a:ext>
                  </a:extLst>
                </a:gridCol>
                <a:gridCol w="246888">
                  <a:extLst>
                    <a:ext uri="{9D8B030D-6E8A-4147-A177-3AD203B41FA5}">
                      <a16:colId xmlns:a16="http://schemas.microsoft.com/office/drawing/2014/main" val="2318188433"/>
                    </a:ext>
                  </a:extLst>
                </a:gridCol>
                <a:gridCol w="246888">
                  <a:extLst>
                    <a:ext uri="{9D8B030D-6E8A-4147-A177-3AD203B41FA5}">
                      <a16:colId xmlns:a16="http://schemas.microsoft.com/office/drawing/2014/main" val="3548579368"/>
                    </a:ext>
                  </a:extLst>
                </a:gridCol>
                <a:gridCol w="246888">
                  <a:extLst>
                    <a:ext uri="{9D8B030D-6E8A-4147-A177-3AD203B41FA5}">
                      <a16:colId xmlns:a16="http://schemas.microsoft.com/office/drawing/2014/main" val="587666449"/>
                    </a:ext>
                  </a:extLst>
                </a:gridCol>
                <a:gridCol w="246888">
                  <a:extLst>
                    <a:ext uri="{9D8B030D-6E8A-4147-A177-3AD203B41FA5}">
                      <a16:colId xmlns:a16="http://schemas.microsoft.com/office/drawing/2014/main" val="1908106730"/>
                    </a:ext>
                  </a:extLst>
                </a:gridCol>
                <a:gridCol w="246888">
                  <a:extLst>
                    <a:ext uri="{9D8B030D-6E8A-4147-A177-3AD203B41FA5}">
                      <a16:colId xmlns:a16="http://schemas.microsoft.com/office/drawing/2014/main" val="799511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320151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01/15/2026 12:43:25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01/15/2026 12:43:25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Animal Crossing New
Horizon advice to share
with new players
1
Hold your island
Better you Play New
cleann and just have
Leaf XD
fun
Antworten
&gt;
Antworten
Remember to always
Totally cool
dig your fossils
&gt;
Antworten
$
Dont trust
Don't Trust
the raccoon.
Tom Nook
Antworten
Antworten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1.1777 %</a:t>
                      </a:r>
                    </a:p>
                  </a:txBody>
                  <a:tcPr/>
                </a:tc>
                <a:extLst>
                  <a:ext uri="{0D108BD9-81ED-4DB2-BD59-A6C34878D82A}">
                    <a16:rowId xmlns:a16="http://schemas.microsoft.com/office/drawing/2014/main" val="3592885518"/>
                  </a:ext>
                </a:extLst>
              </a:tr>
            </a:tbl>
          </a:graphicData>
        </a:graphic>
      </p:graphicFrame>
      <p:sp>
        <p:nvSpPr>
          <p:cNvPr id="4" name="Text Placeholder 3">
            <a:extLst>
              <a:ext uri="{FF2B5EF4-FFF2-40B4-BE49-F238E27FC236}">
                <a16:creationId xmlns:a16="http://schemas.microsoft.com/office/drawing/2014/main" id="{F090852D-5A78-4C91-BD3E-73A6DDD401E8}"/>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15205859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DB3B7-55FE-4BF2-9F91-C0C75C642E7F}"/>
              </a:ext>
            </a:extLst>
          </p:cNvPr>
          <p:cNvSpPr>
            <a:spLocks noGrp="1"/>
          </p:cNvSpPr>
          <p:nvPr>
            <p:ph type="title"/>
          </p:nvPr>
        </p:nvSpPr>
        <p:spPr/>
        <p:txBody>
          <a:bodyPr/>
          <a:lstStyle/>
          <a:p>
            <a:r>
              <a:rPr lang="en-US"/>
              <a:t>Instagram Stories Table | GAMESCOM - 20 of 26</a:t>
            </a:r>
          </a:p>
        </p:txBody>
      </p:sp>
      <p:graphicFrame>
        <p:nvGraphicFramePr>
          <p:cNvPr id="5" name="Table Placeholder 4">
            <a:extLst>
              <a:ext uri="{FF2B5EF4-FFF2-40B4-BE49-F238E27FC236}">
                <a16:creationId xmlns:a16="http://schemas.microsoft.com/office/drawing/2014/main" id="{711949DA-4A7B-44BA-91A2-CE954CA876D0}"/>
              </a:ext>
            </a:extLst>
          </p:cNvPr>
          <p:cNvGraphicFramePr>
            <a:graphicFrameLocks noGrp="1"/>
          </p:cNvGraphicFramePr>
          <p:nvPr>
            <p:ph type="tbl" sz="quarter" idx="13"/>
            <p:extLst>
              <p:ext uri="{D42A27DB-BD31-4B8C-83A1-F6EECF244321}">
                <p14:modId xmlns:p14="http://schemas.microsoft.com/office/powerpoint/2010/main" val="39091295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4117200444"/>
                    </a:ext>
                  </a:extLst>
                </a:gridCol>
                <a:gridCol w="493776">
                  <a:extLst>
                    <a:ext uri="{9D8B030D-6E8A-4147-A177-3AD203B41FA5}">
                      <a16:colId xmlns:a16="http://schemas.microsoft.com/office/drawing/2014/main" val="2729006082"/>
                    </a:ext>
                  </a:extLst>
                </a:gridCol>
                <a:gridCol w="658368">
                  <a:extLst>
                    <a:ext uri="{9D8B030D-6E8A-4147-A177-3AD203B41FA5}">
                      <a16:colId xmlns:a16="http://schemas.microsoft.com/office/drawing/2014/main" val="2060079540"/>
                    </a:ext>
                  </a:extLst>
                </a:gridCol>
                <a:gridCol w="740664">
                  <a:extLst>
                    <a:ext uri="{9D8B030D-6E8A-4147-A177-3AD203B41FA5}">
                      <a16:colId xmlns:a16="http://schemas.microsoft.com/office/drawing/2014/main" val="60683645"/>
                    </a:ext>
                  </a:extLst>
                </a:gridCol>
                <a:gridCol w="246888">
                  <a:extLst>
                    <a:ext uri="{9D8B030D-6E8A-4147-A177-3AD203B41FA5}">
                      <a16:colId xmlns:a16="http://schemas.microsoft.com/office/drawing/2014/main" val="1882751150"/>
                    </a:ext>
                  </a:extLst>
                </a:gridCol>
                <a:gridCol w="246888">
                  <a:extLst>
                    <a:ext uri="{9D8B030D-6E8A-4147-A177-3AD203B41FA5}">
                      <a16:colId xmlns:a16="http://schemas.microsoft.com/office/drawing/2014/main" val="1813259369"/>
                    </a:ext>
                  </a:extLst>
                </a:gridCol>
                <a:gridCol w="246888">
                  <a:extLst>
                    <a:ext uri="{9D8B030D-6E8A-4147-A177-3AD203B41FA5}">
                      <a16:colId xmlns:a16="http://schemas.microsoft.com/office/drawing/2014/main" val="1685374821"/>
                    </a:ext>
                  </a:extLst>
                </a:gridCol>
                <a:gridCol w="246888">
                  <a:extLst>
                    <a:ext uri="{9D8B030D-6E8A-4147-A177-3AD203B41FA5}">
                      <a16:colId xmlns:a16="http://schemas.microsoft.com/office/drawing/2014/main" val="826455961"/>
                    </a:ext>
                  </a:extLst>
                </a:gridCol>
                <a:gridCol w="246888">
                  <a:extLst>
                    <a:ext uri="{9D8B030D-6E8A-4147-A177-3AD203B41FA5}">
                      <a16:colId xmlns:a16="http://schemas.microsoft.com/office/drawing/2014/main" val="2549710310"/>
                    </a:ext>
                  </a:extLst>
                </a:gridCol>
                <a:gridCol w="246888">
                  <a:extLst>
                    <a:ext uri="{9D8B030D-6E8A-4147-A177-3AD203B41FA5}">
                      <a16:colId xmlns:a16="http://schemas.microsoft.com/office/drawing/2014/main" val="4155000039"/>
                    </a:ext>
                  </a:extLst>
                </a:gridCol>
                <a:gridCol w="246888">
                  <a:extLst>
                    <a:ext uri="{9D8B030D-6E8A-4147-A177-3AD203B41FA5}">
                      <a16:colId xmlns:a16="http://schemas.microsoft.com/office/drawing/2014/main" val="1041233799"/>
                    </a:ext>
                  </a:extLst>
                </a:gridCol>
                <a:gridCol w="246888">
                  <a:extLst>
                    <a:ext uri="{9D8B030D-6E8A-4147-A177-3AD203B41FA5}">
                      <a16:colId xmlns:a16="http://schemas.microsoft.com/office/drawing/2014/main" val="2768822141"/>
                    </a:ext>
                  </a:extLst>
                </a:gridCol>
                <a:gridCol w="246888">
                  <a:extLst>
                    <a:ext uri="{9D8B030D-6E8A-4147-A177-3AD203B41FA5}">
                      <a16:colId xmlns:a16="http://schemas.microsoft.com/office/drawing/2014/main" val="2664878215"/>
                    </a:ext>
                  </a:extLst>
                </a:gridCol>
                <a:gridCol w="246888">
                  <a:extLst>
                    <a:ext uri="{9D8B030D-6E8A-4147-A177-3AD203B41FA5}">
                      <a16:colId xmlns:a16="http://schemas.microsoft.com/office/drawing/2014/main" val="2772646614"/>
                    </a:ext>
                  </a:extLst>
                </a:gridCol>
                <a:gridCol w="246888">
                  <a:extLst>
                    <a:ext uri="{9D8B030D-6E8A-4147-A177-3AD203B41FA5}">
                      <a16:colId xmlns:a16="http://schemas.microsoft.com/office/drawing/2014/main" val="1511741874"/>
                    </a:ext>
                  </a:extLst>
                </a:gridCol>
                <a:gridCol w="246888">
                  <a:extLst>
                    <a:ext uri="{9D8B030D-6E8A-4147-A177-3AD203B41FA5}">
                      <a16:colId xmlns:a16="http://schemas.microsoft.com/office/drawing/2014/main" val="3247125493"/>
                    </a:ext>
                  </a:extLst>
                </a:gridCol>
                <a:gridCol w="246888">
                  <a:extLst>
                    <a:ext uri="{9D8B030D-6E8A-4147-A177-3AD203B41FA5}">
                      <a16:colId xmlns:a16="http://schemas.microsoft.com/office/drawing/2014/main" val="1761087763"/>
                    </a:ext>
                  </a:extLst>
                </a:gridCol>
                <a:gridCol w="246888">
                  <a:extLst>
                    <a:ext uri="{9D8B030D-6E8A-4147-A177-3AD203B41FA5}">
                      <a16:colId xmlns:a16="http://schemas.microsoft.com/office/drawing/2014/main" val="4188475187"/>
                    </a:ext>
                  </a:extLst>
                </a:gridCol>
                <a:gridCol w="246888">
                  <a:extLst>
                    <a:ext uri="{9D8B030D-6E8A-4147-A177-3AD203B41FA5}">
                      <a16:colId xmlns:a16="http://schemas.microsoft.com/office/drawing/2014/main" val="589356176"/>
                    </a:ext>
                  </a:extLst>
                </a:gridCol>
                <a:gridCol w="246888">
                  <a:extLst>
                    <a:ext uri="{9D8B030D-6E8A-4147-A177-3AD203B41FA5}">
                      <a16:colId xmlns:a16="http://schemas.microsoft.com/office/drawing/2014/main" val="1573686234"/>
                    </a:ext>
                  </a:extLst>
                </a:gridCol>
                <a:gridCol w="246888">
                  <a:extLst>
                    <a:ext uri="{9D8B030D-6E8A-4147-A177-3AD203B41FA5}">
                      <a16:colId xmlns:a16="http://schemas.microsoft.com/office/drawing/2014/main" val="1192859293"/>
                    </a:ext>
                  </a:extLst>
                </a:gridCol>
                <a:gridCol w="246888">
                  <a:extLst>
                    <a:ext uri="{9D8B030D-6E8A-4147-A177-3AD203B41FA5}">
                      <a16:colId xmlns:a16="http://schemas.microsoft.com/office/drawing/2014/main" val="4154110738"/>
                    </a:ext>
                  </a:extLst>
                </a:gridCol>
                <a:gridCol w="246888">
                  <a:extLst>
                    <a:ext uri="{9D8B030D-6E8A-4147-A177-3AD203B41FA5}">
                      <a16:colId xmlns:a16="http://schemas.microsoft.com/office/drawing/2014/main" val="3429444018"/>
                    </a:ext>
                  </a:extLst>
                </a:gridCol>
                <a:gridCol w="246888">
                  <a:extLst>
                    <a:ext uri="{9D8B030D-6E8A-4147-A177-3AD203B41FA5}">
                      <a16:colId xmlns:a16="http://schemas.microsoft.com/office/drawing/2014/main" val="959866228"/>
                    </a:ext>
                  </a:extLst>
                </a:gridCol>
                <a:gridCol w="246888">
                  <a:extLst>
                    <a:ext uri="{9D8B030D-6E8A-4147-A177-3AD203B41FA5}">
                      <a16:colId xmlns:a16="http://schemas.microsoft.com/office/drawing/2014/main" val="38477638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4111077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01/15/2026 12:35:26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01/15/2026 12:35:26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animalcrossingde und nintendode
0:22
Horizons
Animal
Crossing
Nintando Switch 2 Edition
How IN LOVE are we?!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Partner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1.2564 %</a:t>
                      </a:r>
                    </a:p>
                  </a:txBody>
                  <a:tcPr/>
                </a:tc>
                <a:extLst>
                  <a:ext uri="{0D108BD9-81ED-4DB2-BD59-A6C34878D82A}">
                    <a16:rowId xmlns:a16="http://schemas.microsoft.com/office/drawing/2014/main" val="3635340492"/>
                  </a:ext>
                </a:extLst>
              </a:tr>
            </a:tbl>
          </a:graphicData>
        </a:graphic>
      </p:graphicFrame>
      <p:sp>
        <p:nvSpPr>
          <p:cNvPr id="4" name="Text Placeholder 3">
            <a:extLst>
              <a:ext uri="{FF2B5EF4-FFF2-40B4-BE49-F238E27FC236}">
                <a16:creationId xmlns:a16="http://schemas.microsoft.com/office/drawing/2014/main" id="{C3588898-1B6C-4C20-A754-41296691B660}"/>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33114217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C4CBA-A035-4888-9885-767DE17A38E6}"/>
              </a:ext>
            </a:extLst>
          </p:cNvPr>
          <p:cNvSpPr>
            <a:spLocks noGrp="1"/>
          </p:cNvSpPr>
          <p:nvPr>
            <p:ph type="title"/>
          </p:nvPr>
        </p:nvSpPr>
        <p:spPr/>
        <p:txBody>
          <a:bodyPr/>
          <a:lstStyle/>
          <a:p>
            <a:r>
              <a:rPr lang="en-US"/>
              <a:t>Instagram Stories Table | GAMESCOM - 21 of 26</a:t>
            </a:r>
          </a:p>
        </p:txBody>
      </p:sp>
      <p:graphicFrame>
        <p:nvGraphicFramePr>
          <p:cNvPr id="5" name="Table Placeholder 4">
            <a:extLst>
              <a:ext uri="{FF2B5EF4-FFF2-40B4-BE49-F238E27FC236}">
                <a16:creationId xmlns:a16="http://schemas.microsoft.com/office/drawing/2014/main" id="{12EAC2AD-9700-4C59-8FF9-D9CBF9084137}"/>
              </a:ext>
            </a:extLst>
          </p:cNvPr>
          <p:cNvGraphicFramePr>
            <a:graphicFrameLocks noGrp="1"/>
          </p:cNvGraphicFramePr>
          <p:nvPr>
            <p:ph type="tbl" sz="quarter" idx="13"/>
            <p:extLst>
              <p:ext uri="{D42A27DB-BD31-4B8C-83A1-F6EECF244321}">
                <p14:modId xmlns:p14="http://schemas.microsoft.com/office/powerpoint/2010/main" val="21475879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923429342"/>
                    </a:ext>
                  </a:extLst>
                </a:gridCol>
                <a:gridCol w="493776">
                  <a:extLst>
                    <a:ext uri="{9D8B030D-6E8A-4147-A177-3AD203B41FA5}">
                      <a16:colId xmlns:a16="http://schemas.microsoft.com/office/drawing/2014/main" val="1836042350"/>
                    </a:ext>
                  </a:extLst>
                </a:gridCol>
                <a:gridCol w="658368">
                  <a:extLst>
                    <a:ext uri="{9D8B030D-6E8A-4147-A177-3AD203B41FA5}">
                      <a16:colId xmlns:a16="http://schemas.microsoft.com/office/drawing/2014/main" val="1941849015"/>
                    </a:ext>
                  </a:extLst>
                </a:gridCol>
                <a:gridCol w="740664">
                  <a:extLst>
                    <a:ext uri="{9D8B030D-6E8A-4147-A177-3AD203B41FA5}">
                      <a16:colId xmlns:a16="http://schemas.microsoft.com/office/drawing/2014/main" val="1395462932"/>
                    </a:ext>
                  </a:extLst>
                </a:gridCol>
                <a:gridCol w="246888">
                  <a:extLst>
                    <a:ext uri="{9D8B030D-6E8A-4147-A177-3AD203B41FA5}">
                      <a16:colId xmlns:a16="http://schemas.microsoft.com/office/drawing/2014/main" val="711643468"/>
                    </a:ext>
                  </a:extLst>
                </a:gridCol>
                <a:gridCol w="246888">
                  <a:extLst>
                    <a:ext uri="{9D8B030D-6E8A-4147-A177-3AD203B41FA5}">
                      <a16:colId xmlns:a16="http://schemas.microsoft.com/office/drawing/2014/main" val="953098145"/>
                    </a:ext>
                  </a:extLst>
                </a:gridCol>
                <a:gridCol w="246888">
                  <a:extLst>
                    <a:ext uri="{9D8B030D-6E8A-4147-A177-3AD203B41FA5}">
                      <a16:colId xmlns:a16="http://schemas.microsoft.com/office/drawing/2014/main" val="1360828570"/>
                    </a:ext>
                  </a:extLst>
                </a:gridCol>
                <a:gridCol w="246888">
                  <a:extLst>
                    <a:ext uri="{9D8B030D-6E8A-4147-A177-3AD203B41FA5}">
                      <a16:colId xmlns:a16="http://schemas.microsoft.com/office/drawing/2014/main" val="2138218241"/>
                    </a:ext>
                  </a:extLst>
                </a:gridCol>
                <a:gridCol w="246888">
                  <a:extLst>
                    <a:ext uri="{9D8B030D-6E8A-4147-A177-3AD203B41FA5}">
                      <a16:colId xmlns:a16="http://schemas.microsoft.com/office/drawing/2014/main" val="2361686438"/>
                    </a:ext>
                  </a:extLst>
                </a:gridCol>
                <a:gridCol w="246888">
                  <a:extLst>
                    <a:ext uri="{9D8B030D-6E8A-4147-A177-3AD203B41FA5}">
                      <a16:colId xmlns:a16="http://schemas.microsoft.com/office/drawing/2014/main" val="2574780509"/>
                    </a:ext>
                  </a:extLst>
                </a:gridCol>
                <a:gridCol w="246888">
                  <a:extLst>
                    <a:ext uri="{9D8B030D-6E8A-4147-A177-3AD203B41FA5}">
                      <a16:colId xmlns:a16="http://schemas.microsoft.com/office/drawing/2014/main" val="210038260"/>
                    </a:ext>
                  </a:extLst>
                </a:gridCol>
                <a:gridCol w="246888">
                  <a:extLst>
                    <a:ext uri="{9D8B030D-6E8A-4147-A177-3AD203B41FA5}">
                      <a16:colId xmlns:a16="http://schemas.microsoft.com/office/drawing/2014/main" val="2433838620"/>
                    </a:ext>
                  </a:extLst>
                </a:gridCol>
                <a:gridCol w="246888">
                  <a:extLst>
                    <a:ext uri="{9D8B030D-6E8A-4147-A177-3AD203B41FA5}">
                      <a16:colId xmlns:a16="http://schemas.microsoft.com/office/drawing/2014/main" val="547287173"/>
                    </a:ext>
                  </a:extLst>
                </a:gridCol>
                <a:gridCol w="246888">
                  <a:extLst>
                    <a:ext uri="{9D8B030D-6E8A-4147-A177-3AD203B41FA5}">
                      <a16:colId xmlns:a16="http://schemas.microsoft.com/office/drawing/2014/main" val="2239422204"/>
                    </a:ext>
                  </a:extLst>
                </a:gridCol>
                <a:gridCol w="246888">
                  <a:extLst>
                    <a:ext uri="{9D8B030D-6E8A-4147-A177-3AD203B41FA5}">
                      <a16:colId xmlns:a16="http://schemas.microsoft.com/office/drawing/2014/main" val="63334450"/>
                    </a:ext>
                  </a:extLst>
                </a:gridCol>
                <a:gridCol w="246888">
                  <a:extLst>
                    <a:ext uri="{9D8B030D-6E8A-4147-A177-3AD203B41FA5}">
                      <a16:colId xmlns:a16="http://schemas.microsoft.com/office/drawing/2014/main" val="1142273340"/>
                    </a:ext>
                  </a:extLst>
                </a:gridCol>
                <a:gridCol w="246888">
                  <a:extLst>
                    <a:ext uri="{9D8B030D-6E8A-4147-A177-3AD203B41FA5}">
                      <a16:colId xmlns:a16="http://schemas.microsoft.com/office/drawing/2014/main" val="2563890485"/>
                    </a:ext>
                  </a:extLst>
                </a:gridCol>
                <a:gridCol w="246888">
                  <a:extLst>
                    <a:ext uri="{9D8B030D-6E8A-4147-A177-3AD203B41FA5}">
                      <a16:colId xmlns:a16="http://schemas.microsoft.com/office/drawing/2014/main" val="1668496167"/>
                    </a:ext>
                  </a:extLst>
                </a:gridCol>
                <a:gridCol w="246888">
                  <a:extLst>
                    <a:ext uri="{9D8B030D-6E8A-4147-A177-3AD203B41FA5}">
                      <a16:colId xmlns:a16="http://schemas.microsoft.com/office/drawing/2014/main" val="55080369"/>
                    </a:ext>
                  </a:extLst>
                </a:gridCol>
                <a:gridCol w="246888">
                  <a:extLst>
                    <a:ext uri="{9D8B030D-6E8A-4147-A177-3AD203B41FA5}">
                      <a16:colId xmlns:a16="http://schemas.microsoft.com/office/drawing/2014/main" val="1030601844"/>
                    </a:ext>
                  </a:extLst>
                </a:gridCol>
                <a:gridCol w="246888">
                  <a:extLst>
                    <a:ext uri="{9D8B030D-6E8A-4147-A177-3AD203B41FA5}">
                      <a16:colId xmlns:a16="http://schemas.microsoft.com/office/drawing/2014/main" val="3848548993"/>
                    </a:ext>
                  </a:extLst>
                </a:gridCol>
                <a:gridCol w="246888">
                  <a:extLst>
                    <a:ext uri="{9D8B030D-6E8A-4147-A177-3AD203B41FA5}">
                      <a16:colId xmlns:a16="http://schemas.microsoft.com/office/drawing/2014/main" val="304396516"/>
                    </a:ext>
                  </a:extLst>
                </a:gridCol>
                <a:gridCol w="246888">
                  <a:extLst>
                    <a:ext uri="{9D8B030D-6E8A-4147-A177-3AD203B41FA5}">
                      <a16:colId xmlns:a16="http://schemas.microsoft.com/office/drawing/2014/main" val="1953316878"/>
                    </a:ext>
                  </a:extLst>
                </a:gridCol>
                <a:gridCol w="246888">
                  <a:extLst>
                    <a:ext uri="{9D8B030D-6E8A-4147-A177-3AD203B41FA5}">
                      <a16:colId xmlns:a16="http://schemas.microsoft.com/office/drawing/2014/main" val="1091300533"/>
                    </a:ext>
                  </a:extLst>
                </a:gridCol>
                <a:gridCol w="246888">
                  <a:extLst>
                    <a:ext uri="{9D8B030D-6E8A-4147-A177-3AD203B41FA5}">
                      <a16:colId xmlns:a16="http://schemas.microsoft.com/office/drawing/2014/main" val="13735869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297064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01/15/2026 12:30:57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01/15/2026 12:30:57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What are you most excited about for YOUR return to
the island?
HD graphics
YES!!!!!
ANIMAL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1.2760 %</a:t>
                      </a:r>
                    </a:p>
                  </a:txBody>
                  <a:tcPr/>
                </a:tc>
                <a:extLst>
                  <a:ext uri="{0D108BD9-81ED-4DB2-BD59-A6C34878D82A}">
                    <a16:rowId xmlns:a16="http://schemas.microsoft.com/office/drawing/2014/main" val="997900535"/>
                  </a:ext>
                </a:extLst>
              </a:tr>
            </a:tbl>
          </a:graphicData>
        </a:graphic>
      </p:graphicFrame>
      <p:sp>
        <p:nvSpPr>
          <p:cNvPr id="4" name="Text Placeholder 3">
            <a:extLst>
              <a:ext uri="{FF2B5EF4-FFF2-40B4-BE49-F238E27FC236}">
                <a16:creationId xmlns:a16="http://schemas.microsoft.com/office/drawing/2014/main" id="{AB851AD1-7221-4A83-A7DA-F0343192B48B}"/>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36376270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914AF9-CB35-4189-BB39-43AB592FA206}"/>
              </a:ext>
            </a:extLst>
          </p:cNvPr>
          <p:cNvSpPr>
            <a:spLocks noGrp="1"/>
          </p:cNvSpPr>
          <p:nvPr>
            <p:ph type="title"/>
          </p:nvPr>
        </p:nvSpPr>
        <p:spPr/>
        <p:txBody>
          <a:bodyPr/>
          <a:lstStyle/>
          <a:p>
            <a:r>
              <a:rPr lang="en-US"/>
              <a:t>Instagram Stories Table | GAMESCOM - 22 of 26</a:t>
            </a:r>
          </a:p>
        </p:txBody>
      </p:sp>
      <p:graphicFrame>
        <p:nvGraphicFramePr>
          <p:cNvPr id="5" name="Table Placeholder 4">
            <a:extLst>
              <a:ext uri="{FF2B5EF4-FFF2-40B4-BE49-F238E27FC236}">
                <a16:creationId xmlns:a16="http://schemas.microsoft.com/office/drawing/2014/main" id="{023DC3A5-74B1-49E7-8567-6EE218D2B9C6}"/>
              </a:ext>
            </a:extLst>
          </p:cNvPr>
          <p:cNvGraphicFramePr>
            <a:graphicFrameLocks noGrp="1"/>
          </p:cNvGraphicFramePr>
          <p:nvPr>
            <p:ph type="tbl" sz="quarter" idx="13"/>
            <p:extLst>
              <p:ext uri="{D42A27DB-BD31-4B8C-83A1-F6EECF244321}">
                <p14:modId xmlns:p14="http://schemas.microsoft.com/office/powerpoint/2010/main" val="13487995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789843868"/>
                    </a:ext>
                  </a:extLst>
                </a:gridCol>
                <a:gridCol w="493776">
                  <a:extLst>
                    <a:ext uri="{9D8B030D-6E8A-4147-A177-3AD203B41FA5}">
                      <a16:colId xmlns:a16="http://schemas.microsoft.com/office/drawing/2014/main" val="3632200923"/>
                    </a:ext>
                  </a:extLst>
                </a:gridCol>
                <a:gridCol w="658368">
                  <a:extLst>
                    <a:ext uri="{9D8B030D-6E8A-4147-A177-3AD203B41FA5}">
                      <a16:colId xmlns:a16="http://schemas.microsoft.com/office/drawing/2014/main" val="39464700"/>
                    </a:ext>
                  </a:extLst>
                </a:gridCol>
                <a:gridCol w="740664">
                  <a:extLst>
                    <a:ext uri="{9D8B030D-6E8A-4147-A177-3AD203B41FA5}">
                      <a16:colId xmlns:a16="http://schemas.microsoft.com/office/drawing/2014/main" val="1227874287"/>
                    </a:ext>
                  </a:extLst>
                </a:gridCol>
                <a:gridCol w="246888">
                  <a:extLst>
                    <a:ext uri="{9D8B030D-6E8A-4147-A177-3AD203B41FA5}">
                      <a16:colId xmlns:a16="http://schemas.microsoft.com/office/drawing/2014/main" val="1424682976"/>
                    </a:ext>
                  </a:extLst>
                </a:gridCol>
                <a:gridCol w="246888">
                  <a:extLst>
                    <a:ext uri="{9D8B030D-6E8A-4147-A177-3AD203B41FA5}">
                      <a16:colId xmlns:a16="http://schemas.microsoft.com/office/drawing/2014/main" val="3882828996"/>
                    </a:ext>
                  </a:extLst>
                </a:gridCol>
                <a:gridCol w="246888">
                  <a:extLst>
                    <a:ext uri="{9D8B030D-6E8A-4147-A177-3AD203B41FA5}">
                      <a16:colId xmlns:a16="http://schemas.microsoft.com/office/drawing/2014/main" val="4138946049"/>
                    </a:ext>
                  </a:extLst>
                </a:gridCol>
                <a:gridCol w="246888">
                  <a:extLst>
                    <a:ext uri="{9D8B030D-6E8A-4147-A177-3AD203B41FA5}">
                      <a16:colId xmlns:a16="http://schemas.microsoft.com/office/drawing/2014/main" val="121442564"/>
                    </a:ext>
                  </a:extLst>
                </a:gridCol>
                <a:gridCol w="246888">
                  <a:extLst>
                    <a:ext uri="{9D8B030D-6E8A-4147-A177-3AD203B41FA5}">
                      <a16:colId xmlns:a16="http://schemas.microsoft.com/office/drawing/2014/main" val="218192633"/>
                    </a:ext>
                  </a:extLst>
                </a:gridCol>
                <a:gridCol w="246888">
                  <a:extLst>
                    <a:ext uri="{9D8B030D-6E8A-4147-A177-3AD203B41FA5}">
                      <a16:colId xmlns:a16="http://schemas.microsoft.com/office/drawing/2014/main" val="2192739046"/>
                    </a:ext>
                  </a:extLst>
                </a:gridCol>
                <a:gridCol w="246888">
                  <a:extLst>
                    <a:ext uri="{9D8B030D-6E8A-4147-A177-3AD203B41FA5}">
                      <a16:colId xmlns:a16="http://schemas.microsoft.com/office/drawing/2014/main" val="78685861"/>
                    </a:ext>
                  </a:extLst>
                </a:gridCol>
                <a:gridCol w="246888">
                  <a:extLst>
                    <a:ext uri="{9D8B030D-6E8A-4147-A177-3AD203B41FA5}">
                      <a16:colId xmlns:a16="http://schemas.microsoft.com/office/drawing/2014/main" val="655798275"/>
                    </a:ext>
                  </a:extLst>
                </a:gridCol>
                <a:gridCol w="246888">
                  <a:extLst>
                    <a:ext uri="{9D8B030D-6E8A-4147-A177-3AD203B41FA5}">
                      <a16:colId xmlns:a16="http://schemas.microsoft.com/office/drawing/2014/main" val="4042176058"/>
                    </a:ext>
                  </a:extLst>
                </a:gridCol>
                <a:gridCol w="246888">
                  <a:extLst>
                    <a:ext uri="{9D8B030D-6E8A-4147-A177-3AD203B41FA5}">
                      <a16:colId xmlns:a16="http://schemas.microsoft.com/office/drawing/2014/main" val="3599718406"/>
                    </a:ext>
                  </a:extLst>
                </a:gridCol>
                <a:gridCol w="246888">
                  <a:extLst>
                    <a:ext uri="{9D8B030D-6E8A-4147-A177-3AD203B41FA5}">
                      <a16:colId xmlns:a16="http://schemas.microsoft.com/office/drawing/2014/main" val="4178796976"/>
                    </a:ext>
                  </a:extLst>
                </a:gridCol>
                <a:gridCol w="246888">
                  <a:extLst>
                    <a:ext uri="{9D8B030D-6E8A-4147-A177-3AD203B41FA5}">
                      <a16:colId xmlns:a16="http://schemas.microsoft.com/office/drawing/2014/main" val="3766184442"/>
                    </a:ext>
                  </a:extLst>
                </a:gridCol>
                <a:gridCol w="246888">
                  <a:extLst>
                    <a:ext uri="{9D8B030D-6E8A-4147-A177-3AD203B41FA5}">
                      <a16:colId xmlns:a16="http://schemas.microsoft.com/office/drawing/2014/main" val="117092623"/>
                    </a:ext>
                  </a:extLst>
                </a:gridCol>
                <a:gridCol w="246888">
                  <a:extLst>
                    <a:ext uri="{9D8B030D-6E8A-4147-A177-3AD203B41FA5}">
                      <a16:colId xmlns:a16="http://schemas.microsoft.com/office/drawing/2014/main" val="1363407183"/>
                    </a:ext>
                  </a:extLst>
                </a:gridCol>
                <a:gridCol w="246888">
                  <a:extLst>
                    <a:ext uri="{9D8B030D-6E8A-4147-A177-3AD203B41FA5}">
                      <a16:colId xmlns:a16="http://schemas.microsoft.com/office/drawing/2014/main" val="2200612408"/>
                    </a:ext>
                  </a:extLst>
                </a:gridCol>
                <a:gridCol w="246888">
                  <a:extLst>
                    <a:ext uri="{9D8B030D-6E8A-4147-A177-3AD203B41FA5}">
                      <a16:colId xmlns:a16="http://schemas.microsoft.com/office/drawing/2014/main" val="545942033"/>
                    </a:ext>
                  </a:extLst>
                </a:gridCol>
                <a:gridCol w="246888">
                  <a:extLst>
                    <a:ext uri="{9D8B030D-6E8A-4147-A177-3AD203B41FA5}">
                      <a16:colId xmlns:a16="http://schemas.microsoft.com/office/drawing/2014/main" val="2485175744"/>
                    </a:ext>
                  </a:extLst>
                </a:gridCol>
                <a:gridCol w="246888">
                  <a:extLst>
                    <a:ext uri="{9D8B030D-6E8A-4147-A177-3AD203B41FA5}">
                      <a16:colId xmlns:a16="http://schemas.microsoft.com/office/drawing/2014/main" val="167167805"/>
                    </a:ext>
                  </a:extLst>
                </a:gridCol>
                <a:gridCol w="246888">
                  <a:extLst>
                    <a:ext uri="{9D8B030D-6E8A-4147-A177-3AD203B41FA5}">
                      <a16:colId xmlns:a16="http://schemas.microsoft.com/office/drawing/2014/main" val="981736514"/>
                    </a:ext>
                  </a:extLst>
                </a:gridCol>
                <a:gridCol w="246888">
                  <a:extLst>
                    <a:ext uri="{9D8B030D-6E8A-4147-A177-3AD203B41FA5}">
                      <a16:colId xmlns:a16="http://schemas.microsoft.com/office/drawing/2014/main" val="180958322"/>
                    </a:ext>
                  </a:extLst>
                </a:gridCol>
                <a:gridCol w="246888">
                  <a:extLst>
                    <a:ext uri="{9D8B030D-6E8A-4147-A177-3AD203B41FA5}">
                      <a16:colId xmlns:a16="http://schemas.microsoft.com/office/drawing/2014/main" val="21733373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244711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01/15/2026 12:29:07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01/15/2026 12:29:07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What are you most excited about for YOUR return to
the island?
New villagers
ARE YOU SELECTING YOUR
VILLAGERS?
Love them all!
I have my faves -other's
have to make space
I don't really care...?
(see results)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1.2864 %</a:t>
                      </a:r>
                    </a:p>
                  </a:txBody>
                  <a:tcPr/>
                </a:tc>
                <a:extLst>
                  <a:ext uri="{0D108BD9-81ED-4DB2-BD59-A6C34878D82A}">
                    <a16:rowId xmlns:a16="http://schemas.microsoft.com/office/drawing/2014/main" val="3326306612"/>
                  </a:ext>
                </a:extLst>
              </a:tr>
            </a:tbl>
          </a:graphicData>
        </a:graphic>
      </p:graphicFrame>
      <p:sp>
        <p:nvSpPr>
          <p:cNvPr id="4" name="Text Placeholder 3">
            <a:extLst>
              <a:ext uri="{FF2B5EF4-FFF2-40B4-BE49-F238E27FC236}">
                <a16:creationId xmlns:a16="http://schemas.microsoft.com/office/drawing/2014/main" id="{67915116-0086-421F-85EB-A31A5BA61789}"/>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36000592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E2F9E-221F-4188-8D0A-D073DEFB61E0}"/>
              </a:ext>
            </a:extLst>
          </p:cNvPr>
          <p:cNvSpPr>
            <a:spLocks noGrp="1"/>
          </p:cNvSpPr>
          <p:nvPr>
            <p:ph type="title"/>
          </p:nvPr>
        </p:nvSpPr>
        <p:spPr/>
        <p:txBody>
          <a:bodyPr/>
          <a:lstStyle/>
          <a:p>
            <a:r>
              <a:rPr lang="en-US"/>
              <a:t>Instagram Stories Table | GAMESCOM - 23 of 26</a:t>
            </a:r>
          </a:p>
        </p:txBody>
      </p:sp>
      <p:graphicFrame>
        <p:nvGraphicFramePr>
          <p:cNvPr id="5" name="Table Placeholder 4">
            <a:extLst>
              <a:ext uri="{FF2B5EF4-FFF2-40B4-BE49-F238E27FC236}">
                <a16:creationId xmlns:a16="http://schemas.microsoft.com/office/drawing/2014/main" id="{0931B8E2-C1FF-41DB-98A9-29A26509C2C3}"/>
              </a:ext>
            </a:extLst>
          </p:cNvPr>
          <p:cNvGraphicFramePr>
            <a:graphicFrameLocks noGrp="1"/>
          </p:cNvGraphicFramePr>
          <p:nvPr>
            <p:ph type="tbl" sz="quarter" idx="13"/>
            <p:extLst>
              <p:ext uri="{D42A27DB-BD31-4B8C-83A1-F6EECF244321}">
                <p14:modId xmlns:p14="http://schemas.microsoft.com/office/powerpoint/2010/main" val="7197613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4027917599"/>
                    </a:ext>
                  </a:extLst>
                </a:gridCol>
                <a:gridCol w="493776">
                  <a:extLst>
                    <a:ext uri="{9D8B030D-6E8A-4147-A177-3AD203B41FA5}">
                      <a16:colId xmlns:a16="http://schemas.microsoft.com/office/drawing/2014/main" val="3971338876"/>
                    </a:ext>
                  </a:extLst>
                </a:gridCol>
                <a:gridCol w="658368">
                  <a:extLst>
                    <a:ext uri="{9D8B030D-6E8A-4147-A177-3AD203B41FA5}">
                      <a16:colId xmlns:a16="http://schemas.microsoft.com/office/drawing/2014/main" val="1192415579"/>
                    </a:ext>
                  </a:extLst>
                </a:gridCol>
                <a:gridCol w="740664">
                  <a:extLst>
                    <a:ext uri="{9D8B030D-6E8A-4147-A177-3AD203B41FA5}">
                      <a16:colId xmlns:a16="http://schemas.microsoft.com/office/drawing/2014/main" val="3093786922"/>
                    </a:ext>
                  </a:extLst>
                </a:gridCol>
                <a:gridCol w="246888">
                  <a:extLst>
                    <a:ext uri="{9D8B030D-6E8A-4147-A177-3AD203B41FA5}">
                      <a16:colId xmlns:a16="http://schemas.microsoft.com/office/drawing/2014/main" val="2687812189"/>
                    </a:ext>
                  </a:extLst>
                </a:gridCol>
                <a:gridCol w="246888">
                  <a:extLst>
                    <a:ext uri="{9D8B030D-6E8A-4147-A177-3AD203B41FA5}">
                      <a16:colId xmlns:a16="http://schemas.microsoft.com/office/drawing/2014/main" val="1797967412"/>
                    </a:ext>
                  </a:extLst>
                </a:gridCol>
                <a:gridCol w="246888">
                  <a:extLst>
                    <a:ext uri="{9D8B030D-6E8A-4147-A177-3AD203B41FA5}">
                      <a16:colId xmlns:a16="http://schemas.microsoft.com/office/drawing/2014/main" val="2266136795"/>
                    </a:ext>
                  </a:extLst>
                </a:gridCol>
                <a:gridCol w="246888">
                  <a:extLst>
                    <a:ext uri="{9D8B030D-6E8A-4147-A177-3AD203B41FA5}">
                      <a16:colId xmlns:a16="http://schemas.microsoft.com/office/drawing/2014/main" val="766039194"/>
                    </a:ext>
                  </a:extLst>
                </a:gridCol>
                <a:gridCol w="246888">
                  <a:extLst>
                    <a:ext uri="{9D8B030D-6E8A-4147-A177-3AD203B41FA5}">
                      <a16:colId xmlns:a16="http://schemas.microsoft.com/office/drawing/2014/main" val="3635359436"/>
                    </a:ext>
                  </a:extLst>
                </a:gridCol>
                <a:gridCol w="246888">
                  <a:extLst>
                    <a:ext uri="{9D8B030D-6E8A-4147-A177-3AD203B41FA5}">
                      <a16:colId xmlns:a16="http://schemas.microsoft.com/office/drawing/2014/main" val="347664835"/>
                    </a:ext>
                  </a:extLst>
                </a:gridCol>
                <a:gridCol w="246888">
                  <a:extLst>
                    <a:ext uri="{9D8B030D-6E8A-4147-A177-3AD203B41FA5}">
                      <a16:colId xmlns:a16="http://schemas.microsoft.com/office/drawing/2014/main" val="2638478485"/>
                    </a:ext>
                  </a:extLst>
                </a:gridCol>
                <a:gridCol w="246888">
                  <a:extLst>
                    <a:ext uri="{9D8B030D-6E8A-4147-A177-3AD203B41FA5}">
                      <a16:colId xmlns:a16="http://schemas.microsoft.com/office/drawing/2014/main" val="3850079743"/>
                    </a:ext>
                  </a:extLst>
                </a:gridCol>
                <a:gridCol w="246888">
                  <a:extLst>
                    <a:ext uri="{9D8B030D-6E8A-4147-A177-3AD203B41FA5}">
                      <a16:colId xmlns:a16="http://schemas.microsoft.com/office/drawing/2014/main" val="2386592464"/>
                    </a:ext>
                  </a:extLst>
                </a:gridCol>
                <a:gridCol w="246888">
                  <a:extLst>
                    <a:ext uri="{9D8B030D-6E8A-4147-A177-3AD203B41FA5}">
                      <a16:colId xmlns:a16="http://schemas.microsoft.com/office/drawing/2014/main" val="1794982099"/>
                    </a:ext>
                  </a:extLst>
                </a:gridCol>
                <a:gridCol w="246888">
                  <a:extLst>
                    <a:ext uri="{9D8B030D-6E8A-4147-A177-3AD203B41FA5}">
                      <a16:colId xmlns:a16="http://schemas.microsoft.com/office/drawing/2014/main" val="1627871142"/>
                    </a:ext>
                  </a:extLst>
                </a:gridCol>
                <a:gridCol w="246888">
                  <a:extLst>
                    <a:ext uri="{9D8B030D-6E8A-4147-A177-3AD203B41FA5}">
                      <a16:colId xmlns:a16="http://schemas.microsoft.com/office/drawing/2014/main" val="3422782058"/>
                    </a:ext>
                  </a:extLst>
                </a:gridCol>
                <a:gridCol w="246888">
                  <a:extLst>
                    <a:ext uri="{9D8B030D-6E8A-4147-A177-3AD203B41FA5}">
                      <a16:colId xmlns:a16="http://schemas.microsoft.com/office/drawing/2014/main" val="335844278"/>
                    </a:ext>
                  </a:extLst>
                </a:gridCol>
                <a:gridCol w="246888">
                  <a:extLst>
                    <a:ext uri="{9D8B030D-6E8A-4147-A177-3AD203B41FA5}">
                      <a16:colId xmlns:a16="http://schemas.microsoft.com/office/drawing/2014/main" val="756498114"/>
                    </a:ext>
                  </a:extLst>
                </a:gridCol>
                <a:gridCol w="246888">
                  <a:extLst>
                    <a:ext uri="{9D8B030D-6E8A-4147-A177-3AD203B41FA5}">
                      <a16:colId xmlns:a16="http://schemas.microsoft.com/office/drawing/2014/main" val="347987040"/>
                    </a:ext>
                  </a:extLst>
                </a:gridCol>
                <a:gridCol w="246888">
                  <a:extLst>
                    <a:ext uri="{9D8B030D-6E8A-4147-A177-3AD203B41FA5}">
                      <a16:colId xmlns:a16="http://schemas.microsoft.com/office/drawing/2014/main" val="74524714"/>
                    </a:ext>
                  </a:extLst>
                </a:gridCol>
                <a:gridCol w="246888">
                  <a:extLst>
                    <a:ext uri="{9D8B030D-6E8A-4147-A177-3AD203B41FA5}">
                      <a16:colId xmlns:a16="http://schemas.microsoft.com/office/drawing/2014/main" val="3891030083"/>
                    </a:ext>
                  </a:extLst>
                </a:gridCol>
                <a:gridCol w="246888">
                  <a:extLst>
                    <a:ext uri="{9D8B030D-6E8A-4147-A177-3AD203B41FA5}">
                      <a16:colId xmlns:a16="http://schemas.microsoft.com/office/drawing/2014/main" val="281287147"/>
                    </a:ext>
                  </a:extLst>
                </a:gridCol>
                <a:gridCol w="246888">
                  <a:extLst>
                    <a:ext uri="{9D8B030D-6E8A-4147-A177-3AD203B41FA5}">
                      <a16:colId xmlns:a16="http://schemas.microsoft.com/office/drawing/2014/main" val="991637246"/>
                    </a:ext>
                  </a:extLst>
                </a:gridCol>
                <a:gridCol w="246888">
                  <a:extLst>
                    <a:ext uri="{9D8B030D-6E8A-4147-A177-3AD203B41FA5}">
                      <a16:colId xmlns:a16="http://schemas.microsoft.com/office/drawing/2014/main" val="2975414228"/>
                    </a:ext>
                  </a:extLst>
                </a:gridCol>
                <a:gridCol w="246888">
                  <a:extLst>
                    <a:ext uri="{9D8B030D-6E8A-4147-A177-3AD203B41FA5}">
                      <a16:colId xmlns:a16="http://schemas.microsoft.com/office/drawing/2014/main" val="36145515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930617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01/15/2026 12:25:44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01/15/2026 12:25:44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
What are you most excited about for YOUR return to
the island?
DECORATING!!!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1.2810 %</a:t>
                      </a:r>
                    </a:p>
                  </a:txBody>
                  <a:tcPr/>
                </a:tc>
                <a:extLst>
                  <a:ext uri="{0D108BD9-81ED-4DB2-BD59-A6C34878D82A}">
                    <a16:rowId xmlns:a16="http://schemas.microsoft.com/office/drawing/2014/main" val="2580311496"/>
                  </a:ext>
                </a:extLst>
              </a:tr>
            </a:tbl>
          </a:graphicData>
        </a:graphic>
      </p:graphicFrame>
      <p:sp>
        <p:nvSpPr>
          <p:cNvPr id="4" name="Text Placeholder 3">
            <a:extLst>
              <a:ext uri="{FF2B5EF4-FFF2-40B4-BE49-F238E27FC236}">
                <a16:creationId xmlns:a16="http://schemas.microsoft.com/office/drawing/2014/main" id="{8EE79393-6743-481F-9356-F25D1BC54F4D}"/>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25204453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484B0-9456-4DEA-B73B-9B0B24844172}"/>
              </a:ext>
            </a:extLst>
          </p:cNvPr>
          <p:cNvSpPr>
            <a:spLocks noGrp="1"/>
          </p:cNvSpPr>
          <p:nvPr>
            <p:ph type="title"/>
          </p:nvPr>
        </p:nvSpPr>
        <p:spPr/>
        <p:txBody>
          <a:bodyPr/>
          <a:lstStyle/>
          <a:p>
            <a:r>
              <a:rPr lang="en-US"/>
              <a:t>Instagram Stories Table | GAMESCOM - 24 of 26</a:t>
            </a:r>
          </a:p>
        </p:txBody>
      </p:sp>
      <p:graphicFrame>
        <p:nvGraphicFramePr>
          <p:cNvPr id="5" name="Table Placeholder 4">
            <a:extLst>
              <a:ext uri="{FF2B5EF4-FFF2-40B4-BE49-F238E27FC236}">
                <a16:creationId xmlns:a16="http://schemas.microsoft.com/office/drawing/2014/main" id="{D9983582-7E5E-45D6-81A6-43B0F19AF167}"/>
              </a:ext>
            </a:extLst>
          </p:cNvPr>
          <p:cNvGraphicFramePr>
            <a:graphicFrameLocks noGrp="1"/>
          </p:cNvGraphicFramePr>
          <p:nvPr>
            <p:ph type="tbl" sz="quarter" idx="13"/>
            <p:extLst>
              <p:ext uri="{D42A27DB-BD31-4B8C-83A1-F6EECF244321}">
                <p14:modId xmlns:p14="http://schemas.microsoft.com/office/powerpoint/2010/main" val="25102470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066654239"/>
                    </a:ext>
                  </a:extLst>
                </a:gridCol>
                <a:gridCol w="493776">
                  <a:extLst>
                    <a:ext uri="{9D8B030D-6E8A-4147-A177-3AD203B41FA5}">
                      <a16:colId xmlns:a16="http://schemas.microsoft.com/office/drawing/2014/main" val="954203308"/>
                    </a:ext>
                  </a:extLst>
                </a:gridCol>
                <a:gridCol w="658368">
                  <a:extLst>
                    <a:ext uri="{9D8B030D-6E8A-4147-A177-3AD203B41FA5}">
                      <a16:colId xmlns:a16="http://schemas.microsoft.com/office/drawing/2014/main" val="3714635501"/>
                    </a:ext>
                  </a:extLst>
                </a:gridCol>
                <a:gridCol w="740664">
                  <a:extLst>
                    <a:ext uri="{9D8B030D-6E8A-4147-A177-3AD203B41FA5}">
                      <a16:colId xmlns:a16="http://schemas.microsoft.com/office/drawing/2014/main" val="1953609568"/>
                    </a:ext>
                  </a:extLst>
                </a:gridCol>
                <a:gridCol w="246888">
                  <a:extLst>
                    <a:ext uri="{9D8B030D-6E8A-4147-A177-3AD203B41FA5}">
                      <a16:colId xmlns:a16="http://schemas.microsoft.com/office/drawing/2014/main" val="3755860722"/>
                    </a:ext>
                  </a:extLst>
                </a:gridCol>
                <a:gridCol w="246888">
                  <a:extLst>
                    <a:ext uri="{9D8B030D-6E8A-4147-A177-3AD203B41FA5}">
                      <a16:colId xmlns:a16="http://schemas.microsoft.com/office/drawing/2014/main" val="2430126637"/>
                    </a:ext>
                  </a:extLst>
                </a:gridCol>
                <a:gridCol w="246888">
                  <a:extLst>
                    <a:ext uri="{9D8B030D-6E8A-4147-A177-3AD203B41FA5}">
                      <a16:colId xmlns:a16="http://schemas.microsoft.com/office/drawing/2014/main" val="2579149725"/>
                    </a:ext>
                  </a:extLst>
                </a:gridCol>
                <a:gridCol w="246888">
                  <a:extLst>
                    <a:ext uri="{9D8B030D-6E8A-4147-A177-3AD203B41FA5}">
                      <a16:colId xmlns:a16="http://schemas.microsoft.com/office/drawing/2014/main" val="4063897124"/>
                    </a:ext>
                  </a:extLst>
                </a:gridCol>
                <a:gridCol w="246888">
                  <a:extLst>
                    <a:ext uri="{9D8B030D-6E8A-4147-A177-3AD203B41FA5}">
                      <a16:colId xmlns:a16="http://schemas.microsoft.com/office/drawing/2014/main" val="2608138083"/>
                    </a:ext>
                  </a:extLst>
                </a:gridCol>
                <a:gridCol w="246888">
                  <a:extLst>
                    <a:ext uri="{9D8B030D-6E8A-4147-A177-3AD203B41FA5}">
                      <a16:colId xmlns:a16="http://schemas.microsoft.com/office/drawing/2014/main" val="3614104369"/>
                    </a:ext>
                  </a:extLst>
                </a:gridCol>
                <a:gridCol w="246888">
                  <a:extLst>
                    <a:ext uri="{9D8B030D-6E8A-4147-A177-3AD203B41FA5}">
                      <a16:colId xmlns:a16="http://schemas.microsoft.com/office/drawing/2014/main" val="79185973"/>
                    </a:ext>
                  </a:extLst>
                </a:gridCol>
                <a:gridCol w="246888">
                  <a:extLst>
                    <a:ext uri="{9D8B030D-6E8A-4147-A177-3AD203B41FA5}">
                      <a16:colId xmlns:a16="http://schemas.microsoft.com/office/drawing/2014/main" val="2593462155"/>
                    </a:ext>
                  </a:extLst>
                </a:gridCol>
                <a:gridCol w="246888">
                  <a:extLst>
                    <a:ext uri="{9D8B030D-6E8A-4147-A177-3AD203B41FA5}">
                      <a16:colId xmlns:a16="http://schemas.microsoft.com/office/drawing/2014/main" val="632252840"/>
                    </a:ext>
                  </a:extLst>
                </a:gridCol>
                <a:gridCol w="246888">
                  <a:extLst>
                    <a:ext uri="{9D8B030D-6E8A-4147-A177-3AD203B41FA5}">
                      <a16:colId xmlns:a16="http://schemas.microsoft.com/office/drawing/2014/main" val="2317116347"/>
                    </a:ext>
                  </a:extLst>
                </a:gridCol>
                <a:gridCol w="246888">
                  <a:extLst>
                    <a:ext uri="{9D8B030D-6E8A-4147-A177-3AD203B41FA5}">
                      <a16:colId xmlns:a16="http://schemas.microsoft.com/office/drawing/2014/main" val="2213649684"/>
                    </a:ext>
                  </a:extLst>
                </a:gridCol>
                <a:gridCol w="246888">
                  <a:extLst>
                    <a:ext uri="{9D8B030D-6E8A-4147-A177-3AD203B41FA5}">
                      <a16:colId xmlns:a16="http://schemas.microsoft.com/office/drawing/2014/main" val="1502739124"/>
                    </a:ext>
                  </a:extLst>
                </a:gridCol>
                <a:gridCol w="246888">
                  <a:extLst>
                    <a:ext uri="{9D8B030D-6E8A-4147-A177-3AD203B41FA5}">
                      <a16:colId xmlns:a16="http://schemas.microsoft.com/office/drawing/2014/main" val="1180062504"/>
                    </a:ext>
                  </a:extLst>
                </a:gridCol>
                <a:gridCol w="246888">
                  <a:extLst>
                    <a:ext uri="{9D8B030D-6E8A-4147-A177-3AD203B41FA5}">
                      <a16:colId xmlns:a16="http://schemas.microsoft.com/office/drawing/2014/main" val="1191428317"/>
                    </a:ext>
                  </a:extLst>
                </a:gridCol>
                <a:gridCol w="246888">
                  <a:extLst>
                    <a:ext uri="{9D8B030D-6E8A-4147-A177-3AD203B41FA5}">
                      <a16:colId xmlns:a16="http://schemas.microsoft.com/office/drawing/2014/main" val="3167403205"/>
                    </a:ext>
                  </a:extLst>
                </a:gridCol>
                <a:gridCol w="246888">
                  <a:extLst>
                    <a:ext uri="{9D8B030D-6E8A-4147-A177-3AD203B41FA5}">
                      <a16:colId xmlns:a16="http://schemas.microsoft.com/office/drawing/2014/main" val="1644883075"/>
                    </a:ext>
                  </a:extLst>
                </a:gridCol>
                <a:gridCol w="246888">
                  <a:extLst>
                    <a:ext uri="{9D8B030D-6E8A-4147-A177-3AD203B41FA5}">
                      <a16:colId xmlns:a16="http://schemas.microsoft.com/office/drawing/2014/main" val="1702222672"/>
                    </a:ext>
                  </a:extLst>
                </a:gridCol>
                <a:gridCol w="246888">
                  <a:extLst>
                    <a:ext uri="{9D8B030D-6E8A-4147-A177-3AD203B41FA5}">
                      <a16:colId xmlns:a16="http://schemas.microsoft.com/office/drawing/2014/main" val="1113393161"/>
                    </a:ext>
                  </a:extLst>
                </a:gridCol>
                <a:gridCol w="246888">
                  <a:extLst>
                    <a:ext uri="{9D8B030D-6E8A-4147-A177-3AD203B41FA5}">
                      <a16:colId xmlns:a16="http://schemas.microsoft.com/office/drawing/2014/main" val="3732043937"/>
                    </a:ext>
                  </a:extLst>
                </a:gridCol>
                <a:gridCol w="246888">
                  <a:extLst>
                    <a:ext uri="{9D8B030D-6E8A-4147-A177-3AD203B41FA5}">
                      <a16:colId xmlns:a16="http://schemas.microsoft.com/office/drawing/2014/main" val="501274771"/>
                    </a:ext>
                  </a:extLst>
                </a:gridCol>
                <a:gridCol w="246888">
                  <a:extLst>
                    <a:ext uri="{9D8B030D-6E8A-4147-A177-3AD203B41FA5}">
                      <a16:colId xmlns:a16="http://schemas.microsoft.com/office/drawing/2014/main" val="20364890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4157160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01/15/2026 12:23:54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01/15/2026 12:23:54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0:09
gamescom
BERLIN
HAVE YOU STARTED PLAYING
ALREADY?
Island Mode: ON!
Update is loading...
Waiting for the weekend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1.1559 %</a:t>
                      </a:r>
                    </a:p>
                  </a:txBody>
                  <a:tcPr/>
                </a:tc>
                <a:extLst>
                  <a:ext uri="{0D108BD9-81ED-4DB2-BD59-A6C34878D82A}">
                    <a16:rowId xmlns:a16="http://schemas.microsoft.com/office/drawing/2014/main" val="380466242"/>
                  </a:ext>
                </a:extLst>
              </a:tr>
            </a:tbl>
          </a:graphicData>
        </a:graphic>
      </p:graphicFrame>
      <p:sp>
        <p:nvSpPr>
          <p:cNvPr id="4" name="Text Placeholder 3">
            <a:extLst>
              <a:ext uri="{FF2B5EF4-FFF2-40B4-BE49-F238E27FC236}">
                <a16:creationId xmlns:a16="http://schemas.microsoft.com/office/drawing/2014/main" id="{03CBDD31-E9DD-447F-9C88-19718CDE4D9A}"/>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17654099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3713A-0F63-4E2A-B1E9-9198D96FA31A}"/>
              </a:ext>
            </a:extLst>
          </p:cNvPr>
          <p:cNvSpPr>
            <a:spLocks noGrp="1"/>
          </p:cNvSpPr>
          <p:nvPr>
            <p:ph type="title"/>
          </p:nvPr>
        </p:nvSpPr>
        <p:spPr/>
        <p:txBody>
          <a:bodyPr/>
          <a:lstStyle/>
          <a:p>
            <a:r>
              <a:rPr lang="en-US"/>
              <a:t>Instagram Stories Table | GAMESCOM - 25 of 26</a:t>
            </a:r>
          </a:p>
        </p:txBody>
      </p:sp>
      <p:graphicFrame>
        <p:nvGraphicFramePr>
          <p:cNvPr id="5" name="Table Placeholder 4">
            <a:extLst>
              <a:ext uri="{FF2B5EF4-FFF2-40B4-BE49-F238E27FC236}">
                <a16:creationId xmlns:a16="http://schemas.microsoft.com/office/drawing/2014/main" id="{665A79BB-5558-4465-82B1-3C8BACD2C6A1}"/>
              </a:ext>
            </a:extLst>
          </p:cNvPr>
          <p:cNvGraphicFramePr>
            <a:graphicFrameLocks noGrp="1"/>
          </p:cNvGraphicFramePr>
          <p:nvPr>
            <p:ph type="tbl" sz="quarter" idx="13"/>
            <p:extLst>
              <p:ext uri="{D42A27DB-BD31-4B8C-83A1-F6EECF244321}">
                <p14:modId xmlns:p14="http://schemas.microsoft.com/office/powerpoint/2010/main" val="10050206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4051154249"/>
                    </a:ext>
                  </a:extLst>
                </a:gridCol>
                <a:gridCol w="493776">
                  <a:extLst>
                    <a:ext uri="{9D8B030D-6E8A-4147-A177-3AD203B41FA5}">
                      <a16:colId xmlns:a16="http://schemas.microsoft.com/office/drawing/2014/main" val="3301204473"/>
                    </a:ext>
                  </a:extLst>
                </a:gridCol>
                <a:gridCol w="658368">
                  <a:extLst>
                    <a:ext uri="{9D8B030D-6E8A-4147-A177-3AD203B41FA5}">
                      <a16:colId xmlns:a16="http://schemas.microsoft.com/office/drawing/2014/main" val="466342247"/>
                    </a:ext>
                  </a:extLst>
                </a:gridCol>
                <a:gridCol w="740664">
                  <a:extLst>
                    <a:ext uri="{9D8B030D-6E8A-4147-A177-3AD203B41FA5}">
                      <a16:colId xmlns:a16="http://schemas.microsoft.com/office/drawing/2014/main" val="3177766296"/>
                    </a:ext>
                  </a:extLst>
                </a:gridCol>
                <a:gridCol w="246888">
                  <a:extLst>
                    <a:ext uri="{9D8B030D-6E8A-4147-A177-3AD203B41FA5}">
                      <a16:colId xmlns:a16="http://schemas.microsoft.com/office/drawing/2014/main" val="1654302742"/>
                    </a:ext>
                  </a:extLst>
                </a:gridCol>
                <a:gridCol w="246888">
                  <a:extLst>
                    <a:ext uri="{9D8B030D-6E8A-4147-A177-3AD203B41FA5}">
                      <a16:colId xmlns:a16="http://schemas.microsoft.com/office/drawing/2014/main" val="4267156684"/>
                    </a:ext>
                  </a:extLst>
                </a:gridCol>
                <a:gridCol w="246888">
                  <a:extLst>
                    <a:ext uri="{9D8B030D-6E8A-4147-A177-3AD203B41FA5}">
                      <a16:colId xmlns:a16="http://schemas.microsoft.com/office/drawing/2014/main" val="2066594976"/>
                    </a:ext>
                  </a:extLst>
                </a:gridCol>
                <a:gridCol w="246888">
                  <a:extLst>
                    <a:ext uri="{9D8B030D-6E8A-4147-A177-3AD203B41FA5}">
                      <a16:colId xmlns:a16="http://schemas.microsoft.com/office/drawing/2014/main" val="387719822"/>
                    </a:ext>
                  </a:extLst>
                </a:gridCol>
                <a:gridCol w="246888">
                  <a:extLst>
                    <a:ext uri="{9D8B030D-6E8A-4147-A177-3AD203B41FA5}">
                      <a16:colId xmlns:a16="http://schemas.microsoft.com/office/drawing/2014/main" val="3646799213"/>
                    </a:ext>
                  </a:extLst>
                </a:gridCol>
                <a:gridCol w="246888">
                  <a:extLst>
                    <a:ext uri="{9D8B030D-6E8A-4147-A177-3AD203B41FA5}">
                      <a16:colId xmlns:a16="http://schemas.microsoft.com/office/drawing/2014/main" val="2364180962"/>
                    </a:ext>
                  </a:extLst>
                </a:gridCol>
                <a:gridCol w="246888">
                  <a:extLst>
                    <a:ext uri="{9D8B030D-6E8A-4147-A177-3AD203B41FA5}">
                      <a16:colId xmlns:a16="http://schemas.microsoft.com/office/drawing/2014/main" val="1616171353"/>
                    </a:ext>
                  </a:extLst>
                </a:gridCol>
                <a:gridCol w="246888">
                  <a:extLst>
                    <a:ext uri="{9D8B030D-6E8A-4147-A177-3AD203B41FA5}">
                      <a16:colId xmlns:a16="http://schemas.microsoft.com/office/drawing/2014/main" val="2557383874"/>
                    </a:ext>
                  </a:extLst>
                </a:gridCol>
                <a:gridCol w="246888">
                  <a:extLst>
                    <a:ext uri="{9D8B030D-6E8A-4147-A177-3AD203B41FA5}">
                      <a16:colId xmlns:a16="http://schemas.microsoft.com/office/drawing/2014/main" val="1909165024"/>
                    </a:ext>
                  </a:extLst>
                </a:gridCol>
                <a:gridCol w="246888">
                  <a:extLst>
                    <a:ext uri="{9D8B030D-6E8A-4147-A177-3AD203B41FA5}">
                      <a16:colId xmlns:a16="http://schemas.microsoft.com/office/drawing/2014/main" val="3588118986"/>
                    </a:ext>
                  </a:extLst>
                </a:gridCol>
                <a:gridCol w="246888">
                  <a:extLst>
                    <a:ext uri="{9D8B030D-6E8A-4147-A177-3AD203B41FA5}">
                      <a16:colId xmlns:a16="http://schemas.microsoft.com/office/drawing/2014/main" val="310214828"/>
                    </a:ext>
                  </a:extLst>
                </a:gridCol>
                <a:gridCol w="246888">
                  <a:extLst>
                    <a:ext uri="{9D8B030D-6E8A-4147-A177-3AD203B41FA5}">
                      <a16:colId xmlns:a16="http://schemas.microsoft.com/office/drawing/2014/main" val="2245580760"/>
                    </a:ext>
                  </a:extLst>
                </a:gridCol>
                <a:gridCol w="246888">
                  <a:extLst>
                    <a:ext uri="{9D8B030D-6E8A-4147-A177-3AD203B41FA5}">
                      <a16:colId xmlns:a16="http://schemas.microsoft.com/office/drawing/2014/main" val="3632304504"/>
                    </a:ext>
                  </a:extLst>
                </a:gridCol>
                <a:gridCol w="246888">
                  <a:extLst>
                    <a:ext uri="{9D8B030D-6E8A-4147-A177-3AD203B41FA5}">
                      <a16:colId xmlns:a16="http://schemas.microsoft.com/office/drawing/2014/main" val="3398033475"/>
                    </a:ext>
                  </a:extLst>
                </a:gridCol>
                <a:gridCol w="246888">
                  <a:extLst>
                    <a:ext uri="{9D8B030D-6E8A-4147-A177-3AD203B41FA5}">
                      <a16:colId xmlns:a16="http://schemas.microsoft.com/office/drawing/2014/main" val="4218992709"/>
                    </a:ext>
                  </a:extLst>
                </a:gridCol>
                <a:gridCol w="246888">
                  <a:extLst>
                    <a:ext uri="{9D8B030D-6E8A-4147-A177-3AD203B41FA5}">
                      <a16:colId xmlns:a16="http://schemas.microsoft.com/office/drawing/2014/main" val="1409822924"/>
                    </a:ext>
                  </a:extLst>
                </a:gridCol>
                <a:gridCol w="246888">
                  <a:extLst>
                    <a:ext uri="{9D8B030D-6E8A-4147-A177-3AD203B41FA5}">
                      <a16:colId xmlns:a16="http://schemas.microsoft.com/office/drawing/2014/main" val="38779284"/>
                    </a:ext>
                  </a:extLst>
                </a:gridCol>
                <a:gridCol w="246888">
                  <a:extLst>
                    <a:ext uri="{9D8B030D-6E8A-4147-A177-3AD203B41FA5}">
                      <a16:colId xmlns:a16="http://schemas.microsoft.com/office/drawing/2014/main" val="8041723"/>
                    </a:ext>
                  </a:extLst>
                </a:gridCol>
                <a:gridCol w="246888">
                  <a:extLst>
                    <a:ext uri="{9D8B030D-6E8A-4147-A177-3AD203B41FA5}">
                      <a16:colId xmlns:a16="http://schemas.microsoft.com/office/drawing/2014/main" val="3754606589"/>
                    </a:ext>
                  </a:extLst>
                </a:gridCol>
                <a:gridCol w="246888">
                  <a:extLst>
                    <a:ext uri="{9D8B030D-6E8A-4147-A177-3AD203B41FA5}">
                      <a16:colId xmlns:a16="http://schemas.microsoft.com/office/drawing/2014/main" val="3149917708"/>
                    </a:ext>
                  </a:extLst>
                </a:gridCol>
                <a:gridCol w="246888">
                  <a:extLst>
                    <a:ext uri="{9D8B030D-6E8A-4147-A177-3AD203B41FA5}">
                      <a16:colId xmlns:a16="http://schemas.microsoft.com/office/drawing/2014/main" val="804244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353482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01/14/2026 18:23:58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01/14/2026 18:23:58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Some new players
joining, too, actually!
Animal Crossing New
Horizon advice to share
with new players
Schreib
I am actually a new
16%
player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1.0348 %</a:t>
                      </a:r>
                    </a:p>
                  </a:txBody>
                  <a:tcPr/>
                </a:tc>
                <a:extLst>
                  <a:ext uri="{0D108BD9-81ED-4DB2-BD59-A6C34878D82A}">
                    <a16:rowId xmlns:a16="http://schemas.microsoft.com/office/drawing/2014/main" val="1439991041"/>
                  </a:ext>
                </a:extLst>
              </a:tr>
            </a:tbl>
          </a:graphicData>
        </a:graphic>
      </p:graphicFrame>
      <p:sp>
        <p:nvSpPr>
          <p:cNvPr id="4" name="Text Placeholder 3">
            <a:extLst>
              <a:ext uri="{FF2B5EF4-FFF2-40B4-BE49-F238E27FC236}">
                <a16:creationId xmlns:a16="http://schemas.microsoft.com/office/drawing/2014/main" id="{7E571206-89FF-4ECD-8311-68B665590AB9}"/>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35050521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635F87-0E1C-4A4D-AEBE-2E597FDD3D22}"/>
              </a:ext>
            </a:extLst>
          </p:cNvPr>
          <p:cNvSpPr>
            <a:spLocks noGrp="1"/>
          </p:cNvSpPr>
          <p:nvPr>
            <p:ph type="title"/>
          </p:nvPr>
        </p:nvSpPr>
        <p:spPr/>
        <p:txBody>
          <a:bodyPr/>
          <a:lstStyle/>
          <a:p>
            <a:r>
              <a:rPr lang="en-US"/>
              <a:t>Instagram Stories Table | GAMESCOM - 26 of 26</a:t>
            </a:r>
          </a:p>
        </p:txBody>
      </p:sp>
      <p:graphicFrame>
        <p:nvGraphicFramePr>
          <p:cNvPr id="5" name="Table Placeholder 4">
            <a:extLst>
              <a:ext uri="{FF2B5EF4-FFF2-40B4-BE49-F238E27FC236}">
                <a16:creationId xmlns:a16="http://schemas.microsoft.com/office/drawing/2014/main" id="{DF2A6288-95F6-4FAE-9758-D14B92A328EA}"/>
              </a:ext>
            </a:extLst>
          </p:cNvPr>
          <p:cNvGraphicFramePr>
            <a:graphicFrameLocks noGrp="1"/>
          </p:cNvGraphicFramePr>
          <p:nvPr>
            <p:ph type="tbl" sz="quarter" idx="13"/>
            <p:extLst>
              <p:ext uri="{D42A27DB-BD31-4B8C-83A1-F6EECF244321}">
                <p14:modId xmlns:p14="http://schemas.microsoft.com/office/powerpoint/2010/main" val="42787565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092106372"/>
                    </a:ext>
                  </a:extLst>
                </a:gridCol>
                <a:gridCol w="493776">
                  <a:extLst>
                    <a:ext uri="{9D8B030D-6E8A-4147-A177-3AD203B41FA5}">
                      <a16:colId xmlns:a16="http://schemas.microsoft.com/office/drawing/2014/main" val="883974714"/>
                    </a:ext>
                  </a:extLst>
                </a:gridCol>
                <a:gridCol w="658368">
                  <a:extLst>
                    <a:ext uri="{9D8B030D-6E8A-4147-A177-3AD203B41FA5}">
                      <a16:colId xmlns:a16="http://schemas.microsoft.com/office/drawing/2014/main" val="2018819078"/>
                    </a:ext>
                  </a:extLst>
                </a:gridCol>
                <a:gridCol w="740664">
                  <a:extLst>
                    <a:ext uri="{9D8B030D-6E8A-4147-A177-3AD203B41FA5}">
                      <a16:colId xmlns:a16="http://schemas.microsoft.com/office/drawing/2014/main" val="2434794303"/>
                    </a:ext>
                  </a:extLst>
                </a:gridCol>
                <a:gridCol w="246888">
                  <a:extLst>
                    <a:ext uri="{9D8B030D-6E8A-4147-A177-3AD203B41FA5}">
                      <a16:colId xmlns:a16="http://schemas.microsoft.com/office/drawing/2014/main" val="3973368235"/>
                    </a:ext>
                  </a:extLst>
                </a:gridCol>
                <a:gridCol w="246888">
                  <a:extLst>
                    <a:ext uri="{9D8B030D-6E8A-4147-A177-3AD203B41FA5}">
                      <a16:colId xmlns:a16="http://schemas.microsoft.com/office/drawing/2014/main" val="2449996900"/>
                    </a:ext>
                  </a:extLst>
                </a:gridCol>
                <a:gridCol w="246888">
                  <a:extLst>
                    <a:ext uri="{9D8B030D-6E8A-4147-A177-3AD203B41FA5}">
                      <a16:colId xmlns:a16="http://schemas.microsoft.com/office/drawing/2014/main" val="776815690"/>
                    </a:ext>
                  </a:extLst>
                </a:gridCol>
                <a:gridCol w="246888">
                  <a:extLst>
                    <a:ext uri="{9D8B030D-6E8A-4147-A177-3AD203B41FA5}">
                      <a16:colId xmlns:a16="http://schemas.microsoft.com/office/drawing/2014/main" val="1207101743"/>
                    </a:ext>
                  </a:extLst>
                </a:gridCol>
                <a:gridCol w="246888">
                  <a:extLst>
                    <a:ext uri="{9D8B030D-6E8A-4147-A177-3AD203B41FA5}">
                      <a16:colId xmlns:a16="http://schemas.microsoft.com/office/drawing/2014/main" val="4140275449"/>
                    </a:ext>
                  </a:extLst>
                </a:gridCol>
                <a:gridCol w="246888">
                  <a:extLst>
                    <a:ext uri="{9D8B030D-6E8A-4147-A177-3AD203B41FA5}">
                      <a16:colId xmlns:a16="http://schemas.microsoft.com/office/drawing/2014/main" val="3889896275"/>
                    </a:ext>
                  </a:extLst>
                </a:gridCol>
                <a:gridCol w="246888">
                  <a:extLst>
                    <a:ext uri="{9D8B030D-6E8A-4147-A177-3AD203B41FA5}">
                      <a16:colId xmlns:a16="http://schemas.microsoft.com/office/drawing/2014/main" val="2001747058"/>
                    </a:ext>
                  </a:extLst>
                </a:gridCol>
                <a:gridCol w="246888">
                  <a:extLst>
                    <a:ext uri="{9D8B030D-6E8A-4147-A177-3AD203B41FA5}">
                      <a16:colId xmlns:a16="http://schemas.microsoft.com/office/drawing/2014/main" val="1822705146"/>
                    </a:ext>
                  </a:extLst>
                </a:gridCol>
                <a:gridCol w="246888">
                  <a:extLst>
                    <a:ext uri="{9D8B030D-6E8A-4147-A177-3AD203B41FA5}">
                      <a16:colId xmlns:a16="http://schemas.microsoft.com/office/drawing/2014/main" val="1766246490"/>
                    </a:ext>
                  </a:extLst>
                </a:gridCol>
                <a:gridCol w="246888">
                  <a:extLst>
                    <a:ext uri="{9D8B030D-6E8A-4147-A177-3AD203B41FA5}">
                      <a16:colId xmlns:a16="http://schemas.microsoft.com/office/drawing/2014/main" val="129800259"/>
                    </a:ext>
                  </a:extLst>
                </a:gridCol>
                <a:gridCol w="246888">
                  <a:extLst>
                    <a:ext uri="{9D8B030D-6E8A-4147-A177-3AD203B41FA5}">
                      <a16:colId xmlns:a16="http://schemas.microsoft.com/office/drawing/2014/main" val="3267445468"/>
                    </a:ext>
                  </a:extLst>
                </a:gridCol>
                <a:gridCol w="246888">
                  <a:extLst>
                    <a:ext uri="{9D8B030D-6E8A-4147-A177-3AD203B41FA5}">
                      <a16:colId xmlns:a16="http://schemas.microsoft.com/office/drawing/2014/main" val="1786271972"/>
                    </a:ext>
                  </a:extLst>
                </a:gridCol>
                <a:gridCol w="246888">
                  <a:extLst>
                    <a:ext uri="{9D8B030D-6E8A-4147-A177-3AD203B41FA5}">
                      <a16:colId xmlns:a16="http://schemas.microsoft.com/office/drawing/2014/main" val="517531338"/>
                    </a:ext>
                  </a:extLst>
                </a:gridCol>
                <a:gridCol w="246888">
                  <a:extLst>
                    <a:ext uri="{9D8B030D-6E8A-4147-A177-3AD203B41FA5}">
                      <a16:colId xmlns:a16="http://schemas.microsoft.com/office/drawing/2014/main" val="1585019668"/>
                    </a:ext>
                  </a:extLst>
                </a:gridCol>
                <a:gridCol w="246888">
                  <a:extLst>
                    <a:ext uri="{9D8B030D-6E8A-4147-A177-3AD203B41FA5}">
                      <a16:colId xmlns:a16="http://schemas.microsoft.com/office/drawing/2014/main" val="353852344"/>
                    </a:ext>
                  </a:extLst>
                </a:gridCol>
                <a:gridCol w="246888">
                  <a:extLst>
                    <a:ext uri="{9D8B030D-6E8A-4147-A177-3AD203B41FA5}">
                      <a16:colId xmlns:a16="http://schemas.microsoft.com/office/drawing/2014/main" val="4186447113"/>
                    </a:ext>
                  </a:extLst>
                </a:gridCol>
                <a:gridCol w="246888">
                  <a:extLst>
                    <a:ext uri="{9D8B030D-6E8A-4147-A177-3AD203B41FA5}">
                      <a16:colId xmlns:a16="http://schemas.microsoft.com/office/drawing/2014/main" val="4172143225"/>
                    </a:ext>
                  </a:extLst>
                </a:gridCol>
                <a:gridCol w="246888">
                  <a:extLst>
                    <a:ext uri="{9D8B030D-6E8A-4147-A177-3AD203B41FA5}">
                      <a16:colId xmlns:a16="http://schemas.microsoft.com/office/drawing/2014/main" val="506812605"/>
                    </a:ext>
                  </a:extLst>
                </a:gridCol>
                <a:gridCol w="246888">
                  <a:extLst>
                    <a:ext uri="{9D8B030D-6E8A-4147-A177-3AD203B41FA5}">
                      <a16:colId xmlns:a16="http://schemas.microsoft.com/office/drawing/2014/main" val="2820264212"/>
                    </a:ext>
                  </a:extLst>
                </a:gridCol>
                <a:gridCol w="246888">
                  <a:extLst>
                    <a:ext uri="{9D8B030D-6E8A-4147-A177-3AD203B41FA5}">
                      <a16:colId xmlns:a16="http://schemas.microsoft.com/office/drawing/2014/main" val="4293372486"/>
                    </a:ext>
                  </a:extLst>
                </a:gridCol>
                <a:gridCol w="246888">
                  <a:extLst>
                    <a:ext uri="{9D8B030D-6E8A-4147-A177-3AD203B41FA5}">
                      <a16:colId xmlns:a16="http://schemas.microsoft.com/office/drawing/2014/main" val="13717631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837566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01/14/2026 18:18:54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01/14/2026 18:18:54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lottierosegames
0:07
me @ my abandoned
villagers as i log into
animal crossing for the
first time in 2 years
on update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1.0434 %</a:t>
                      </a:r>
                    </a:p>
                  </a:txBody>
                  <a:tcPr/>
                </a:tc>
                <a:extLst>
                  <a:ext uri="{0D108BD9-81ED-4DB2-BD59-A6C34878D82A}">
                    <a16:rowId xmlns:a16="http://schemas.microsoft.com/office/drawing/2014/main" val="2342872390"/>
                  </a:ext>
                </a:extLst>
              </a:tr>
            </a:tbl>
          </a:graphicData>
        </a:graphic>
      </p:graphicFrame>
      <p:sp>
        <p:nvSpPr>
          <p:cNvPr id="4" name="Text Placeholder 3">
            <a:extLst>
              <a:ext uri="{FF2B5EF4-FFF2-40B4-BE49-F238E27FC236}">
                <a16:creationId xmlns:a16="http://schemas.microsoft.com/office/drawing/2014/main" id="{9D9948C5-B7A4-487D-A498-139225D7AA8E}"/>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204865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BA6DC8-E927-4BFD-9E1D-632198BD732D}"/>
              </a:ext>
            </a:extLst>
          </p:cNvPr>
          <p:cNvSpPr>
            <a:spLocks noGrp="1"/>
          </p:cNvSpPr>
          <p:nvPr>
            <p:ph type="title"/>
          </p:nvPr>
        </p:nvSpPr>
        <p:spPr/>
        <p:txBody>
          <a:bodyPr/>
          <a:lstStyle/>
          <a:p>
            <a:r>
              <a:rPr lang="en-US"/>
              <a:t>Tiktok Videos Table Overview | GAMESCOM</a:t>
            </a:r>
          </a:p>
        </p:txBody>
      </p:sp>
      <p:graphicFrame>
        <p:nvGraphicFramePr>
          <p:cNvPr id="5" name="Table Placeholder 4">
            <a:extLst>
              <a:ext uri="{FF2B5EF4-FFF2-40B4-BE49-F238E27FC236}">
                <a16:creationId xmlns:a16="http://schemas.microsoft.com/office/drawing/2014/main" id="{45F34308-D384-436C-BA15-9FC0CFA0536E}"/>
              </a:ext>
            </a:extLst>
          </p:cNvPr>
          <p:cNvGraphicFramePr>
            <a:graphicFrameLocks noGrp="1"/>
          </p:cNvGraphicFramePr>
          <p:nvPr>
            <p:ph type="tbl" sz="quarter" idx="13"/>
            <p:extLst>
              <p:ext uri="{D42A27DB-BD31-4B8C-83A1-F6EECF244321}">
                <p14:modId xmlns:p14="http://schemas.microsoft.com/office/powerpoint/2010/main" val="23121985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814869688"/>
                    </a:ext>
                  </a:extLst>
                </a:gridCol>
                <a:gridCol w="576072">
                  <a:extLst>
                    <a:ext uri="{9D8B030D-6E8A-4147-A177-3AD203B41FA5}">
                      <a16:colId xmlns:a16="http://schemas.microsoft.com/office/drawing/2014/main" val="2327830012"/>
                    </a:ext>
                  </a:extLst>
                </a:gridCol>
                <a:gridCol w="576072">
                  <a:extLst>
                    <a:ext uri="{9D8B030D-6E8A-4147-A177-3AD203B41FA5}">
                      <a16:colId xmlns:a16="http://schemas.microsoft.com/office/drawing/2014/main" val="3205949082"/>
                    </a:ext>
                  </a:extLst>
                </a:gridCol>
                <a:gridCol w="576072">
                  <a:extLst>
                    <a:ext uri="{9D8B030D-6E8A-4147-A177-3AD203B41FA5}">
                      <a16:colId xmlns:a16="http://schemas.microsoft.com/office/drawing/2014/main" val="806834783"/>
                    </a:ext>
                  </a:extLst>
                </a:gridCol>
                <a:gridCol w="576072">
                  <a:extLst>
                    <a:ext uri="{9D8B030D-6E8A-4147-A177-3AD203B41FA5}">
                      <a16:colId xmlns:a16="http://schemas.microsoft.com/office/drawing/2014/main" val="1852153594"/>
                    </a:ext>
                  </a:extLst>
                </a:gridCol>
                <a:gridCol w="576072">
                  <a:extLst>
                    <a:ext uri="{9D8B030D-6E8A-4147-A177-3AD203B41FA5}">
                      <a16:colId xmlns:a16="http://schemas.microsoft.com/office/drawing/2014/main" val="520239738"/>
                    </a:ext>
                  </a:extLst>
                </a:gridCol>
                <a:gridCol w="576072">
                  <a:extLst>
                    <a:ext uri="{9D8B030D-6E8A-4147-A177-3AD203B41FA5}">
                      <a16:colId xmlns:a16="http://schemas.microsoft.com/office/drawing/2014/main" val="1786595631"/>
                    </a:ext>
                  </a:extLst>
                </a:gridCol>
                <a:gridCol w="576072">
                  <a:extLst>
                    <a:ext uri="{9D8B030D-6E8A-4147-A177-3AD203B41FA5}">
                      <a16:colId xmlns:a16="http://schemas.microsoft.com/office/drawing/2014/main" val="3563502364"/>
                    </a:ext>
                  </a:extLst>
                </a:gridCol>
                <a:gridCol w="576072">
                  <a:extLst>
                    <a:ext uri="{9D8B030D-6E8A-4147-A177-3AD203B41FA5}">
                      <a16:colId xmlns:a16="http://schemas.microsoft.com/office/drawing/2014/main" val="1406904568"/>
                    </a:ext>
                  </a:extLst>
                </a:gridCol>
                <a:gridCol w="576072">
                  <a:extLst>
                    <a:ext uri="{9D8B030D-6E8A-4147-A177-3AD203B41FA5}">
                      <a16:colId xmlns:a16="http://schemas.microsoft.com/office/drawing/2014/main" val="3866667944"/>
                    </a:ext>
                  </a:extLst>
                </a:gridCol>
                <a:gridCol w="576072">
                  <a:extLst>
                    <a:ext uri="{9D8B030D-6E8A-4147-A177-3AD203B41FA5}">
                      <a16:colId xmlns:a16="http://schemas.microsoft.com/office/drawing/2014/main" val="1990206987"/>
                    </a:ext>
                  </a:extLst>
                </a:gridCol>
                <a:gridCol w="576072">
                  <a:extLst>
                    <a:ext uri="{9D8B030D-6E8A-4147-A177-3AD203B41FA5}">
                      <a16:colId xmlns:a16="http://schemas.microsoft.com/office/drawing/2014/main" val="2199077306"/>
                    </a:ext>
                  </a:extLst>
                </a:gridCol>
              </a:tblGrid>
              <a:tr h="370840">
                <a:tc>
                  <a:txBody>
                    <a:bodyPr/>
                    <a:lstStyle/>
                    <a:p>
                      <a:r>
                        <a:rPr lang="en-US" sz="1000"/>
                        <a:t>Post</a:t>
                      </a:r>
                    </a:p>
                  </a:txBody>
                  <a:tcPr/>
                </a:tc>
                <a:tc>
                  <a:txBody>
                    <a:bodyPr/>
                    <a:lstStyle/>
                    <a:p>
                      <a:r>
                        <a:rPr lang="en-US" sz="1000"/>
                        <a:t>Published</a:t>
                      </a:r>
                    </a:p>
                  </a:txBody>
                  <a:tcPr/>
                </a:tc>
                <a:tc>
                  <a:txBody>
                    <a:bodyPr/>
                    <a:lstStyle/>
                    <a:p>
                      <a:r>
                        <a:rPr lang="en-US" sz="1000"/>
                        <a:t>Video Views</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Total Engagements</a:t>
                      </a:r>
                    </a:p>
                  </a:txBody>
                  <a:tcPr/>
                </a:tc>
                <a:tc>
                  <a:txBody>
                    <a:bodyPr/>
                    <a:lstStyle/>
                    <a:p>
                      <a:r>
                        <a:rPr lang="en-US" sz="1000"/>
                        <a:t>Total Watch Time</a:t>
                      </a:r>
                    </a:p>
                  </a:txBody>
                  <a:tcPr/>
                </a:tc>
                <a:tc>
                  <a:txBody>
                    <a:bodyPr/>
                    <a:lstStyle/>
                    <a:p>
                      <a:r>
                        <a:rPr lang="en-US" sz="1000"/>
                        <a:t>Avg. Watch Time</a:t>
                      </a:r>
                    </a:p>
                  </a:txBody>
                  <a:tcPr/>
                </a:tc>
                <a:tc>
                  <a:txBody>
                    <a:bodyPr/>
                    <a:lstStyle/>
                    <a:p>
                      <a:r>
                        <a:rPr lang="en-US" sz="1000"/>
                        <a:t>Watched Full Video</a:t>
                      </a:r>
                    </a:p>
                  </a:txBody>
                  <a:tcPr/>
                </a:tc>
                <a:tc>
                  <a:txBody>
                    <a:bodyPr/>
                    <a:lstStyle/>
                    <a:p>
                      <a:r>
                        <a:rPr lang="en-US" sz="1000"/>
                        <a:t>Engagement Rate</a:t>
                      </a:r>
                    </a:p>
                  </a:txBody>
                  <a:tcPr/>
                </a:tc>
                <a:tc>
                  <a:txBody>
                    <a:bodyPr/>
                    <a:lstStyle/>
                    <a:p>
                      <a:r>
                        <a:rPr lang="en-US" sz="1000"/>
                        <a:t>Total Viewers</a:t>
                      </a:r>
                    </a:p>
                  </a:txBody>
                  <a:tcPr/>
                </a:tc>
                <a:extLst>
                  <a:ext uri="{0D108BD9-81ED-4DB2-BD59-A6C34878D82A}">
                    <a16:rowId xmlns:a16="http://schemas.microsoft.com/office/drawing/2014/main" val="728579315"/>
                  </a:ext>
                </a:extLst>
              </a:tr>
              <a:tr h="370840">
                <a:tc>
                  <a:txBody>
                    <a:bodyPr/>
                    <a:lstStyle/>
                    <a:p>
                      <a:r>
                        <a:rPr lang="en-US" sz="1000"/>
                        <a:t>01/30/2026 11:52:51</a:t>
                      </a:r>
                    </a:p>
                  </a:txBody>
                  <a:tcPr/>
                </a:tc>
                <a:tc>
                  <a:txBody>
                    <a:bodyPr/>
                    <a:lstStyle/>
                    <a:p>
                      <a:r>
                        <a:rPr lang="en-US" sz="1000"/>
                        <a:t>01/30/2026 11:52:51</a:t>
                      </a:r>
                    </a:p>
                  </a:txBody>
                  <a:tcPr/>
                </a:tc>
                <a:tc>
                  <a:txBody>
                    <a:bodyPr/>
                    <a:lstStyle/>
                    <a:p>
                      <a:r>
                        <a:rPr lang="en-US" sz="1000"/>
                        <a:t>700</a:t>
                      </a:r>
                    </a:p>
                  </a:txBody>
                  <a:tcPr/>
                </a:tc>
                <a:tc>
                  <a:txBody>
                    <a:bodyPr/>
                    <a:lstStyle/>
                    <a:p>
                      <a:r>
                        <a:rPr lang="en-US" sz="1000"/>
                        <a:t>68</a:t>
                      </a:r>
                    </a:p>
                  </a:txBody>
                  <a:tcPr/>
                </a:tc>
                <a:tc>
                  <a:txBody>
                    <a:bodyPr/>
                    <a:lstStyle/>
                    <a:p>
                      <a:r>
                        <a:rPr lang="en-US" sz="1000"/>
                        <a:t>2</a:t>
                      </a:r>
                    </a:p>
                  </a:txBody>
                  <a:tcPr/>
                </a:tc>
                <a:tc>
                  <a:txBody>
                    <a:bodyPr/>
                    <a:lstStyle/>
                    <a:p>
                      <a:r>
                        <a:rPr lang="en-US" sz="1000"/>
                        <a:t>3</a:t>
                      </a:r>
                    </a:p>
                  </a:txBody>
                  <a:tcPr/>
                </a:tc>
                <a:tc>
                  <a:txBody>
                    <a:bodyPr/>
                    <a:lstStyle/>
                    <a:p>
                      <a:r>
                        <a:rPr lang="en-US" sz="1000"/>
                        <a:t>73</a:t>
                      </a:r>
                    </a:p>
                  </a:txBody>
                  <a:tcPr/>
                </a:tc>
                <a:tc>
                  <a:txBody>
                    <a:bodyPr/>
                    <a:lstStyle/>
                    <a:p>
                      <a:r>
                        <a:rPr lang="en-US" sz="1000"/>
                        <a:t>00:43:58</a:t>
                      </a:r>
                    </a:p>
                  </a:txBody>
                  <a:tcPr/>
                </a:tc>
                <a:tc>
                  <a:txBody>
                    <a:bodyPr/>
                    <a:lstStyle/>
                    <a:p>
                      <a:r>
                        <a:rPr lang="en-US" sz="1000"/>
                        <a:t>3.47s</a:t>
                      </a:r>
                    </a:p>
                  </a:txBody>
                  <a:tcPr/>
                </a:tc>
                <a:tc>
                  <a:txBody>
                    <a:bodyPr/>
                    <a:lstStyle/>
                    <a:p>
                      <a:r>
                        <a:rPr lang="en-US" sz="1000"/>
                        <a:t>11.46 %</a:t>
                      </a:r>
                    </a:p>
                  </a:txBody>
                  <a:tcPr/>
                </a:tc>
                <a:tc>
                  <a:txBody>
                    <a:bodyPr/>
                    <a:lstStyle/>
                    <a:p>
                      <a:r>
                        <a:rPr lang="en-US" sz="1000"/>
                        <a:t>10.43 %</a:t>
                      </a:r>
                    </a:p>
                  </a:txBody>
                  <a:tcPr/>
                </a:tc>
                <a:tc>
                  <a:txBody>
                    <a:bodyPr/>
                    <a:lstStyle/>
                    <a:p>
                      <a:r>
                        <a:rPr lang="en-US" sz="1000"/>
                        <a:t>499</a:t>
                      </a:r>
                    </a:p>
                  </a:txBody>
                  <a:tcPr/>
                </a:tc>
                <a:extLst>
                  <a:ext uri="{0D108BD9-81ED-4DB2-BD59-A6C34878D82A}">
                    <a16:rowId xmlns:a16="http://schemas.microsoft.com/office/drawing/2014/main" val="2845818090"/>
                  </a:ext>
                </a:extLst>
              </a:tr>
              <a:tr h="370840">
                <a:tc>
                  <a:txBody>
                    <a:bodyPr/>
                    <a:lstStyle/>
                    <a:p>
                      <a:r>
                        <a:rPr lang="en-US" sz="1000"/>
                        <a:t>01/29/2026 14:21:49</a:t>
                      </a:r>
                    </a:p>
                  </a:txBody>
                  <a:tcPr/>
                </a:tc>
                <a:tc>
                  <a:txBody>
                    <a:bodyPr/>
                    <a:lstStyle/>
                    <a:p>
                      <a:r>
                        <a:rPr lang="en-US" sz="1000"/>
                        <a:t>01/29/2026 14:21:49</a:t>
                      </a:r>
                    </a:p>
                  </a:txBody>
                  <a:tcPr/>
                </a:tc>
                <a:tc>
                  <a:txBody>
                    <a:bodyPr/>
                    <a:lstStyle/>
                    <a:p>
                      <a:r>
                        <a:rPr lang="en-US" sz="1000"/>
                        <a:t>393</a:t>
                      </a:r>
                    </a:p>
                  </a:txBody>
                  <a:tcPr/>
                </a:tc>
                <a:tc>
                  <a:txBody>
                    <a:bodyPr/>
                    <a:lstStyle/>
                    <a:p>
                      <a:r>
                        <a:rPr lang="en-US" sz="1000"/>
                        <a:t>50</a:t>
                      </a:r>
                    </a:p>
                  </a:txBody>
                  <a:tcPr/>
                </a:tc>
                <a:tc>
                  <a:txBody>
                    <a:bodyPr/>
                    <a:lstStyle/>
                    <a:p>
                      <a:r>
                        <a:rPr lang="en-US" sz="1000"/>
                        <a:t>3</a:t>
                      </a:r>
                    </a:p>
                  </a:txBody>
                  <a:tcPr/>
                </a:tc>
                <a:tc>
                  <a:txBody>
                    <a:bodyPr/>
                    <a:lstStyle/>
                    <a:p>
                      <a:r>
                        <a:rPr lang="en-US" sz="1000"/>
                        <a:t>2</a:t>
                      </a:r>
                    </a:p>
                  </a:txBody>
                  <a:tcPr/>
                </a:tc>
                <a:tc>
                  <a:txBody>
                    <a:bodyPr/>
                    <a:lstStyle/>
                    <a:p>
                      <a:r>
                        <a:rPr lang="en-US" sz="1000"/>
                        <a:t>55</a:t>
                      </a:r>
                    </a:p>
                  </a:txBody>
                  <a:tcPr/>
                </a:tc>
                <a:tc>
                  <a:txBody>
                    <a:bodyPr/>
                    <a:lstStyle/>
                    <a:p>
                      <a:r>
                        <a:rPr lang="en-US" sz="1000"/>
                        <a:t>00:16:55</a:t>
                      </a:r>
                    </a:p>
                  </a:txBody>
                  <a:tcPr/>
                </a:tc>
                <a:tc>
                  <a:txBody>
                    <a:bodyPr/>
                    <a:lstStyle/>
                    <a:p>
                      <a:r>
                        <a:rPr lang="en-US" sz="1000"/>
                        <a:t>2.40s</a:t>
                      </a:r>
                    </a:p>
                  </a:txBody>
                  <a:tcPr/>
                </a:tc>
                <a:tc>
                  <a:txBody>
                    <a:bodyPr/>
                    <a:lstStyle/>
                    <a:p>
                      <a:r>
                        <a:rPr lang="en-US" sz="1000"/>
                        <a:t>0.5 %</a:t>
                      </a:r>
                    </a:p>
                  </a:txBody>
                  <a:tcPr/>
                </a:tc>
                <a:tc>
                  <a:txBody>
                    <a:bodyPr/>
                    <a:lstStyle/>
                    <a:p>
                      <a:r>
                        <a:rPr lang="en-US" sz="1000"/>
                        <a:t>13.99 %</a:t>
                      </a:r>
                    </a:p>
                  </a:txBody>
                  <a:tcPr/>
                </a:tc>
                <a:tc>
                  <a:txBody>
                    <a:bodyPr/>
                    <a:lstStyle/>
                    <a:p>
                      <a:r>
                        <a:rPr lang="en-US" sz="1000"/>
                        <a:t>296</a:t>
                      </a:r>
                    </a:p>
                  </a:txBody>
                  <a:tcPr/>
                </a:tc>
                <a:extLst>
                  <a:ext uri="{0D108BD9-81ED-4DB2-BD59-A6C34878D82A}">
                    <a16:rowId xmlns:a16="http://schemas.microsoft.com/office/drawing/2014/main" val="1643815601"/>
                  </a:ext>
                </a:extLst>
              </a:tr>
              <a:tr h="370840">
                <a:tc>
                  <a:txBody>
                    <a:bodyPr/>
                    <a:lstStyle/>
                    <a:p>
                      <a:r>
                        <a:rPr lang="en-US" sz="1000"/>
                        <a:t>01/26/2026 12:14:55</a:t>
                      </a:r>
                    </a:p>
                  </a:txBody>
                  <a:tcPr/>
                </a:tc>
                <a:tc>
                  <a:txBody>
                    <a:bodyPr/>
                    <a:lstStyle/>
                    <a:p>
                      <a:r>
                        <a:rPr lang="en-US" sz="1000"/>
                        <a:t>01/26/2026 12:14:55</a:t>
                      </a:r>
                    </a:p>
                  </a:txBody>
                  <a:tcPr/>
                </a:tc>
                <a:tc>
                  <a:txBody>
                    <a:bodyPr/>
                    <a:lstStyle/>
                    <a:p>
                      <a:r>
                        <a:rPr lang="en-US" sz="1000"/>
                        <a:t>960</a:t>
                      </a:r>
                    </a:p>
                  </a:txBody>
                  <a:tcPr/>
                </a:tc>
                <a:tc>
                  <a:txBody>
                    <a:bodyPr/>
                    <a:lstStyle/>
                    <a:p>
                      <a:r>
                        <a:rPr lang="en-US" sz="1000"/>
                        <a:t>48</a:t>
                      </a:r>
                    </a:p>
                  </a:txBody>
                  <a:tcPr/>
                </a:tc>
                <a:tc>
                  <a:txBody>
                    <a:bodyPr/>
                    <a:lstStyle/>
                    <a:p>
                      <a:r>
                        <a:rPr lang="en-US" sz="1000"/>
                        <a:t>1</a:t>
                      </a:r>
                    </a:p>
                  </a:txBody>
                  <a:tcPr/>
                </a:tc>
                <a:tc>
                  <a:txBody>
                    <a:bodyPr/>
                    <a:lstStyle/>
                    <a:p>
                      <a:r>
                        <a:rPr lang="en-US" sz="1000"/>
                        <a:t>1</a:t>
                      </a:r>
                    </a:p>
                  </a:txBody>
                  <a:tcPr/>
                </a:tc>
                <a:tc>
                  <a:txBody>
                    <a:bodyPr/>
                    <a:lstStyle/>
                    <a:p>
                      <a:r>
                        <a:rPr lang="en-US" sz="1000"/>
                        <a:t>50</a:t>
                      </a:r>
                    </a:p>
                  </a:txBody>
                  <a:tcPr/>
                </a:tc>
                <a:tc>
                  <a:txBody>
                    <a:bodyPr/>
                    <a:lstStyle/>
                    <a:p>
                      <a:r>
                        <a:rPr lang="en-US" sz="1000"/>
                        <a:t>1:12:15</a:t>
                      </a:r>
                    </a:p>
                  </a:txBody>
                  <a:tcPr/>
                </a:tc>
                <a:tc>
                  <a:txBody>
                    <a:bodyPr/>
                    <a:lstStyle/>
                    <a:p>
                      <a:r>
                        <a:rPr lang="en-US" sz="1000"/>
                        <a:t>4.35s</a:t>
                      </a:r>
                    </a:p>
                  </a:txBody>
                  <a:tcPr/>
                </a:tc>
                <a:tc>
                  <a:txBody>
                    <a:bodyPr/>
                    <a:lstStyle/>
                    <a:p>
                      <a:r>
                        <a:rPr lang="en-US" sz="1000"/>
                        <a:t>20.5 %</a:t>
                      </a:r>
                    </a:p>
                  </a:txBody>
                  <a:tcPr/>
                </a:tc>
                <a:tc>
                  <a:txBody>
                    <a:bodyPr/>
                    <a:lstStyle/>
                    <a:p>
                      <a:r>
                        <a:rPr lang="en-US" sz="1000"/>
                        <a:t>5.21 %</a:t>
                      </a:r>
                    </a:p>
                  </a:txBody>
                  <a:tcPr/>
                </a:tc>
                <a:tc>
                  <a:txBody>
                    <a:bodyPr/>
                    <a:lstStyle/>
                    <a:p>
                      <a:r>
                        <a:rPr lang="en-US" sz="1000"/>
                        <a:t>787</a:t>
                      </a:r>
                    </a:p>
                  </a:txBody>
                  <a:tcPr/>
                </a:tc>
                <a:extLst>
                  <a:ext uri="{0D108BD9-81ED-4DB2-BD59-A6C34878D82A}">
                    <a16:rowId xmlns:a16="http://schemas.microsoft.com/office/drawing/2014/main" val="1990494424"/>
                  </a:ext>
                </a:extLst>
              </a:tr>
              <a:tr h="370840">
                <a:tc>
                  <a:txBody>
                    <a:bodyPr/>
                    <a:lstStyle/>
                    <a:p>
                      <a:r>
                        <a:rPr lang="en-US" sz="1000"/>
                        <a:t>01/15/2026 11:50:09</a:t>
                      </a:r>
                    </a:p>
                  </a:txBody>
                  <a:tcPr/>
                </a:tc>
                <a:tc>
                  <a:txBody>
                    <a:bodyPr/>
                    <a:lstStyle/>
                    <a:p>
                      <a:r>
                        <a:rPr lang="en-US" sz="1000"/>
                        <a:t>01/15/2026 11:50:09</a:t>
                      </a:r>
                    </a:p>
                  </a:txBody>
                  <a:tcPr/>
                </a:tc>
                <a:tc>
                  <a:txBody>
                    <a:bodyPr/>
                    <a:lstStyle/>
                    <a:p>
                      <a:r>
                        <a:rPr lang="en-US" sz="1000"/>
                        <a:t>617</a:t>
                      </a:r>
                    </a:p>
                  </a:txBody>
                  <a:tcPr/>
                </a:tc>
                <a:tc>
                  <a:txBody>
                    <a:bodyPr/>
                    <a:lstStyle/>
                    <a:p>
                      <a:r>
                        <a:rPr lang="en-US" sz="1000"/>
                        <a:t>28</a:t>
                      </a:r>
                    </a:p>
                  </a:txBody>
                  <a:tcPr/>
                </a:tc>
                <a:tc>
                  <a:txBody>
                    <a:bodyPr/>
                    <a:lstStyle/>
                    <a:p>
                      <a:r>
                        <a:rPr lang="en-US" sz="1000"/>
                        <a:t>2</a:t>
                      </a:r>
                    </a:p>
                  </a:txBody>
                  <a:tcPr/>
                </a:tc>
                <a:tc>
                  <a:txBody>
                    <a:bodyPr/>
                    <a:lstStyle/>
                    <a:p>
                      <a:r>
                        <a:rPr lang="en-US" sz="1000"/>
                        <a:t>1</a:t>
                      </a:r>
                    </a:p>
                  </a:txBody>
                  <a:tcPr/>
                </a:tc>
                <a:tc>
                  <a:txBody>
                    <a:bodyPr/>
                    <a:lstStyle/>
                    <a:p>
                      <a:r>
                        <a:rPr lang="en-US" sz="1000"/>
                        <a:t>31</a:t>
                      </a:r>
                    </a:p>
                  </a:txBody>
                  <a:tcPr/>
                </a:tc>
                <a:tc>
                  <a:txBody>
                    <a:bodyPr/>
                    <a:lstStyle/>
                    <a:p>
                      <a:r>
                        <a:rPr lang="en-US" sz="1000"/>
                        <a:t>00:22:02</a:t>
                      </a:r>
                    </a:p>
                  </a:txBody>
                  <a:tcPr/>
                </a:tc>
                <a:tc>
                  <a:txBody>
                    <a:bodyPr/>
                    <a:lstStyle/>
                    <a:p>
                      <a:r>
                        <a:rPr lang="en-US" sz="1000"/>
                        <a:t>2.19s</a:t>
                      </a:r>
                    </a:p>
                  </a:txBody>
                  <a:tcPr/>
                </a:tc>
                <a:tc>
                  <a:txBody>
                    <a:bodyPr/>
                    <a:lstStyle/>
                    <a:p>
                      <a:r>
                        <a:rPr lang="en-US" sz="1000"/>
                        <a:t>4.46 %</a:t>
                      </a:r>
                    </a:p>
                  </a:txBody>
                  <a:tcPr/>
                </a:tc>
                <a:tc>
                  <a:txBody>
                    <a:bodyPr/>
                    <a:lstStyle/>
                    <a:p>
                      <a:r>
                        <a:rPr lang="en-US" sz="1000"/>
                        <a:t>5.02 %</a:t>
                      </a:r>
                    </a:p>
                  </a:txBody>
                  <a:tcPr/>
                </a:tc>
                <a:tc>
                  <a:txBody>
                    <a:bodyPr/>
                    <a:lstStyle/>
                    <a:p>
                      <a:r>
                        <a:rPr lang="en-US" sz="1000"/>
                        <a:t>468</a:t>
                      </a:r>
                    </a:p>
                  </a:txBody>
                  <a:tcPr/>
                </a:tc>
                <a:extLst>
                  <a:ext uri="{0D108BD9-81ED-4DB2-BD59-A6C34878D82A}">
                    <a16:rowId xmlns:a16="http://schemas.microsoft.com/office/drawing/2014/main" val="2425148059"/>
                  </a:ext>
                </a:extLst>
              </a:tr>
              <a:tr h="370840">
                <a:tc>
                  <a:txBody>
                    <a:bodyPr/>
                    <a:lstStyle/>
                    <a:p>
                      <a:r>
                        <a:rPr lang="en-US" sz="1000"/>
                        <a:t>01/14/2026 14:21:55</a:t>
                      </a:r>
                    </a:p>
                  </a:txBody>
                  <a:tcPr/>
                </a:tc>
                <a:tc>
                  <a:txBody>
                    <a:bodyPr/>
                    <a:lstStyle/>
                    <a:p>
                      <a:r>
                        <a:rPr lang="en-US" sz="1000"/>
                        <a:t>01/14/2026 14:21:55</a:t>
                      </a:r>
                    </a:p>
                  </a:txBody>
                  <a:tcPr/>
                </a:tc>
                <a:tc>
                  <a:txBody>
                    <a:bodyPr/>
                    <a:lstStyle/>
                    <a:p>
                      <a:r>
                        <a:rPr lang="en-US" sz="1000"/>
                        <a:t>603</a:t>
                      </a:r>
                    </a:p>
                  </a:txBody>
                  <a:tcPr/>
                </a:tc>
                <a:tc>
                  <a:txBody>
                    <a:bodyPr/>
                    <a:lstStyle/>
                    <a:p>
                      <a:r>
                        <a:rPr lang="en-US" sz="1000"/>
                        <a:t>60</a:t>
                      </a:r>
                    </a:p>
                  </a:txBody>
                  <a:tcPr/>
                </a:tc>
                <a:tc>
                  <a:txBody>
                    <a:bodyPr/>
                    <a:lstStyle/>
                    <a:p>
                      <a:r>
                        <a:rPr lang="en-US" sz="1000"/>
                        <a:t>3</a:t>
                      </a:r>
                    </a:p>
                  </a:txBody>
                  <a:tcPr/>
                </a:tc>
                <a:tc>
                  <a:txBody>
                    <a:bodyPr/>
                    <a:lstStyle/>
                    <a:p>
                      <a:r>
                        <a:rPr lang="en-US" sz="1000"/>
                        <a:t>1</a:t>
                      </a:r>
                    </a:p>
                  </a:txBody>
                  <a:tcPr/>
                </a:tc>
                <a:tc>
                  <a:txBody>
                    <a:bodyPr/>
                    <a:lstStyle/>
                    <a:p>
                      <a:r>
                        <a:rPr lang="en-US" sz="1000"/>
                        <a:t>64</a:t>
                      </a:r>
                    </a:p>
                  </a:txBody>
                  <a:tcPr/>
                </a:tc>
                <a:tc>
                  <a:txBody>
                    <a:bodyPr/>
                    <a:lstStyle/>
                    <a:p>
                      <a:r>
                        <a:rPr lang="en-US" sz="1000"/>
                        <a:t>00:40:05</a:t>
                      </a:r>
                    </a:p>
                  </a:txBody>
                  <a:tcPr/>
                </a:tc>
                <a:tc>
                  <a:txBody>
                    <a:bodyPr/>
                    <a:lstStyle/>
                    <a:p>
                      <a:r>
                        <a:rPr lang="en-US" sz="1000"/>
                        <a:t>4.05s</a:t>
                      </a:r>
                    </a:p>
                  </a:txBody>
                  <a:tcPr/>
                </a:tc>
                <a:tc>
                  <a:txBody>
                    <a:bodyPr/>
                    <a:lstStyle/>
                    <a:p>
                      <a:r>
                        <a:rPr lang="en-US" sz="1000"/>
                        <a:t>6.73 %</a:t>
                      </a:r>
                    </a:p>
                  </a:txBody>
                  <a:tcPr/>
                </a:tc>
                <a:tc>
                  <a:txBody>
                    <a:bodyPr/>
                    <a:lstStyle/>
                    <a:p>
                      <a:r>
                        <a:rPr lang="en-US" sz="1000"/>
                        <a:t>10.61 %</a:t>
                      </a:r>
                    </a:p>
                  </a:txBody>
                  <a:tcPr/>
                </a:tc>
                <a:tc>
                  <a:txBody>
                    <a:bodyPr/>
                    <a:lstStyle/>
                    <a:p>
                      <a:r>
                        <a:rPr lang="en-US" sz="1000"/>
                        <a:t>468</a:t>
                      </a:r>
                    </a:p>
                  </a:txBody>
                  <a:tcPr/>
                </a:tc>
                <a:extLst>
                  <a:ext uri="{0D108BD9-81ED-4DB2-BD59-A6C34878D82A}">
                    <a16:rowId xmlns:a16="http://schemas.microsoft.com/office/drawing/2014/main" val="4276514424"/>
                  </a:ext>
                </a:extLst>
              </a:tr>
              <a:tr h="370840">
                <a:tc>
                  <a:txBody>
                    <a:bodyPr/>
                    <a:lstStyle/>
                    <a:p>
                      <a:r>
                        <a:rPr lang="en-US" sz="1000"/>
                        <a:t>01/06/2026 12:31:34</a:t>
                      </a:r>
                    </a:p>
                  </a:txBody>
                  <a:tcPr/>
                </a:tc>
                <a:tc>
                  <a:txBody>
                    <a:bodyPr/>
                    <a:lstStyle/>
                    <a:p>
                      <a:r>
                        <a:rPr lang="en-US" sz="1000"/>
                        <a:t>01/06/2026 12:31:34</a:t>
                      </a:r>
                    </a:p>
                  </a:txBody>
                  <a:tcPr/>
                </a:tc>
                <a:tc>
                  <a:txBody>
                    <a:bodyPr/>
                    <a:lstStyle/>
                    <a:p>
                      <a:r>
                        <a:rPr lang="en-US" sz="1000"/>
                        <a:t>600</a:t>
                      </a:r>
                    </a:p>
                  </a:txBody>
                  <a:tcPr/>
                </a:tc>
                <a:tc>
                  <a:txBody>
                    <a:bodyPr/>
                    <a:lstStyle/>
                    <a:p>
                      <a:r>
                        <a:rPr lang="en-US" sz="1000"/>
                        <a:t>28</a:t>
                      </a:r>
                    </a:p>
                  </a:txBody>
                  <a:tcPr/>
                </a:tc>
                <a:tc>
                  <a:txBody>
                    <a:bodyPr/>
                    <a:lstStyle/>
                    <a:p>
                      <a:r>
                        <a:rPr lang="en-US" sz="1000"/>
                        <a:t>6</a:t>
                      </a:r>
                    </a:p>
                  </a:txBody>
                  <a:tcPr/>
                </a:tc>
                <a:tc>
                  <a:txBody>
                    <a:bodyPr/>
                    <a:lstStyle/>
                    <a:p>
                      <a:r>
                        <a:rPr lang="en-US" sz="1000"/>
                        <a:t>0</a:t>
                      </a:r>
                    </a:p>
                  </a:txBody>
                  <a:tcPr/>
                </a:tc>
                <a:tc>
                  <a:txBody>
                    <a:bodyPr/>
                    <a:lstStyle/>
                    <a:p>
                      <a:r>
                        <a:rPr lang="en-US" sz="1000"/>
                        <a:t>34</a:t>
                      </a:r>
                    </a:p>
                  </a:txBody>
                  <a:tcPr/>
                </a:tc>
                <a:tc>
                  <a:txBody>
                    <a:bodyPr/>
                    <a:lstStyle/>
                    <a:p>
                      <a:r>
                        <a:rPr lang="en-US" sz="1000"/>
                        <a:t>00:30:49</a:t>
                      </a:r>
                    </a:p>
                  </a:txBody>
                  <a:tcPr/>
                </a:tc>
                <a:tc>
                  <a:txBody>
                    <a:bodyPr/>
                    <a:lstStyle/>
                    <a:p>
                      <a:r>
                        <a:rPr lang="en-US" sz="1000"/>
                        <a:t>3.07s</a:t>
                      </a:r>
                    </a:p>
                  </a:txBody>
                  <a:tcPr/>
                </a:tc>
                <a:tc>
                  <a:txBody>
                    <a:bodyPr/>
                    <a:lstStyle/>
                    <a:p>
                      <a:r>
                        <a:rPr lang="en-US" sz="1000"/>
                        <a:t>0.83 %</a:t>
                      </a:r>
                    </a:p>
                  </a:txBody>
                  <a:tcPr/>
                </a:tc>
                <a:tc>
                  <a:txBody>
                    <a:bodyPr/>
                    <a:lstStyle/>
                    <a:p>
                      <a:r>
                        <a:rPr lang="en-US" sz="1000"/>
                        <a:t>5.67 %</a:t>
                      </a:r>
                    </a:p>
                  </a:txBody>
                  <a:tcPr/>
                </a:tc>
                <a:tc>
                  <a:txBody>
                    <a:bodyPr/>
                    <a:lstStyle/>
                    <a:p>
                      <a:r>
                        <a:rPr lang="en-US" sz="1000"/>
                        <a:t>478</a:t>
                      </a:r>
                    </a:p>
                  </a:txBody>
                  <a:tcPr/>
                </a:tc>
                <a:extLst>
                  <a:ext uri="{0D108BD9-81ED-4DB2-BD59-A6C34878D82A}">
                    <a16:rowId xmlns:a16="http://schemas.microsoft.com/office/drawing/2014/main" val="2961008928"/>
                  </a:ext>
                </a:extLst>
              </a:tr>
            </a:tbl>
          </a:graphicData>
        </a:graphic>
      </p:graphicFrame>
      <p:sp>
        <p:nvSpPr>
          <p:cNvPr id="4" name="Text Placeholder 3">
            <a:extLst>
              <a:ext uri="{FF2B5EF4-FFF2-40B4-BE49-F238E27FC236}">
                <a16:creationId xmlns:a16="http://schemas.microsoft.com/office/drawing/2014/main" id="{B6D69C10-E62D-438A-A716-EC65077341CC}"/>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41288591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260EF-DFDE-4E70-A881-F7889049EBDA}"/>
              </a:ext>
            </a:extLst>
          </p:cNvPr>
          <p:cNvSpPr>
            <a:spLocks noGrp="1"/>
          </p:cNvSpPr>
          <p:nvPr>
            <p:ph type="title"/>
          </p:nvPr>
        </p:nvSpPr>
        <p:spPr/>
        <p:txBody>
          <a:bodyPr/>
          <a:lstStyle/>
          <a:p>
            <a:r>
              <a:rPr lang="en-US"/>
              <a:t>Twitter Own and Retweeted Tweets Table | GAMESCOM - 1 of 3</a:t>
            </a:r>
          </a:p>
        </p:txBody>
      </p:sp>
      <p:graphicFrame>
        <p:nvGraphicFramePr>
          <p:cNvPr id="5" name="Table Placeholder 4">
            <a:extLst>
              <a:ext uri="{FF2B5EF4-FFF2-40B4-BE49-F238E27FC236}">
                <a16:creationId xmlns:a16="http://schemas.microsoft.com/office/drawing/2014/main" id="{A1963A38-7F01-4693-AA4B-B244855BC4D5}"/>
              </a:ext>
            </a:extLst>
          </p:cNvPr>
          <p:cNvGraphicFramePr>
            <a:graphicFrameLocks noGrp="1"/>
          </p:cNvGraphicFramePr>
          <p:nvPr>
            <p:ph type="tbl" sz="quarter" idx="13"/>
            <p:extLst>
              <p:ext uri="{D42A27DB-BD31-4B8C-83A1-F6EECF244321}">
                <p14:modId xmlns:p14="http://schemas.microsoft.com/office/powerpoint/2010/main" val="39911324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384813119"/>
                    </a:ext>
                  </a:extLst>
                </a:gridCol>
                <a:gridCol w="1234440">
                  <a:extLst>
                    <a:ext uri="{9D8B030D-6E8A-4147-A177-3AD203B41FA5}">
                      <a16:colId xmlns:a16="http://schemas.microsoft.com/office/drawing/2014/main" val="3411707402"/>
                    </a:ext>
                  </a:extLst>
                </a:gridCol>
                <a:gridCol w="576072">
                  <a:extLst>
                    <a:ext uri="{9D8B030D-6E8A-4147-A177-3AD203B41FA5}">
                      <a16:colId xmlns:a16="http://schemas.microsoft.com/office/drawing/2014/main" val="3663963270"/>
                    </a:ext>
                  </a:extLst>
                </a:gridCol>
                <a:gridCol w="576072">
                  <a:extLst>
                    <a:ext uri="{9D8B030D-6E8A-4147-A177-3AD203B41FA5}">
                      <a16:colId xmlns:a16="http://schemas.microsoft.com/office/drawing/2014/main" val="4243365658"/>
                    </a:ext>
                  </a:extLst>
                </a:gridCol>
                <a:gridCol w="576072">
                  <a:extLst>
                    <a:ext uri="{9D8B030D-6E8A-4147-A177-3AD203B41FA5}">
                      <a16:colId xmlns:a16="http://schemas.microsoft.com/office/drawing/2014/main" val="2979318449"/>
                    </a:ext>
                  </a:extLst>
                </a:gridCol>
                <a:gridCol w="576072">
                  <a:extLst>
                    <a:ext uri="{9D8B030D-6E8A-4147-A177-3AD203B41FA5}">
                      <a16:colId xmlns:a16="http://schemas.microsoft.com/office/drawing/2014/main" val="1681934745"/>
                    </a:ext>
                  </a:extLst>
                </a:gridCol>
                <a:gridCol w="576072">
                  <a:extLst>
                    <a:ext uri="{9D8B030D-6E8A-4147-A177-3AD203B41FA5}">
                      <a16:colId xmlns:a16="http://schemas.microsoft.com/office/drawing/2014/main" val="939195001"/>
                    </a:ext>
                  </a:extLst>
                </a:gridCol>
                <a:gridCol w="576072">
                  <a:extLst>
                    <a:ext uri="{9D8B030D-6E8A-4147-A177-3AD203B41FA5}">
                      <a16:colId xmlns:a16="http://schemas.microsoft.com/office/drawing/2014/main" val="3487093644"/>
                    </a:ext>
                  </a:extLst>
                </a:gridCol>
                <a:gridCol w="576072">
                  <a:extLst>
                    <a:ext uri="{9D8B030D-6E8A-4147-A177-3AD203B41FA5}">
                      <a16:colId xmlns:a16="http://schemas.microsoft.com/office/drawing/2014/main" val="17744432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630161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 - 2026-01-30 15:26:59</a:t>
                      </a:r>
                      <a:r>
                        <a:rPr kumimoji="0" lang="en-US" sz="1000" b="0" i="0" u="none" strike="noStrike" kern="1200" cap="none" spc="0" normalizeH="0" baseline="0" noProof="0">
                          <a:ln>
                            <a:noFill/>
                          </a:ln>
                          <a:solidFill>
                            <a:prstClr val="black"/>
                          </a:solidFill>
                          <a:effectLst/>
                          <a:uLnTx/>
                          <a:uFillTx/>
                          <a:latin typeface="Calibri"/>
                          <a:ea typeface="+mn-ea"/>
                          <a:cs typeface="+mn-cs"/>
                        </a:rPr>
                        <a:t>
 So just another … 5 million days to go ……..?! 🥲 https://t.co/4OtzV391Pj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0.0087 %</a:t>
                      </a:r>
                    </a:p>
                  </a:txBody>
                  <a:tcPr/>
                </a:tc>
                <a:extLst>
                  <a:ext uri="{0D108BD9-81ED-4DB2-BD59-A6C34878D82A}">
                    <a16:rowId xmlns:a16="http://schemas.microsoft.com/office/drawing/2014/main" val="4227760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 - 2026-01-22 17:56:00</a:t>
                      </a:r>
                      <a:r>
                        <a:rPr kumimoji="0" lang="en-US" sz="1000" b="0" i="0" u="none" strike="noStrike" kern="1200" cap="none" spc="0" normalizeH="0" baseline="0" noProof="0">
                          <a:ln>
                            <a:noFill/>
                          </a:ln>
                          <a:solidFill>
                            <a:prstClr val="black"/>
                          </a:solidFill>
                          <a:effectLst/>
                          <a:uLnTx/>
                          <a:uFillTx/>
                          <a:latin typeface="Calibri"/>
                          <a:ea typeface="+mn-ea"/>
                          <a:cs typeface="+mn-cs"/>
                        </a:rPr>
                        <a:t>
 Final Fantasy VII Remake Integrade now available for Switch 2 and XBox! 😍
What do you think so far?? https://t.co/93OP4wvwhT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Partner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0.0093 %</a:t>
                      </a:r>
                    </a:p>
                  </a:txBody>
                  <a:tcPr/>
                </a:tc>
                <a:extLst>
                  <a:ext uri="{0D108BD9-81ED-4DB2-BD59-A6C34878D82A}">
                    <a16:rowId xmlns:a16="http://schemas.microsoft.com/office/drawing/2014/main" val="2595578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 - 2026-01-22 17:52:30</a:t>
                      </a:r>
                      <a:r>
                        <a:rPr kumimoji="0" lang="en-US" sz="1000" b="0" i="0" u="none" strike="noStrike" kern="1200" cap="none" spc="0" normalizeH="0" baseline="0" noProof="0">
                          <a:ln>
                            <a:noFill/>
                          </a:ln>
                          <a:solidFill>
                            <a:prstClr val="black"/>
                          </a:solidFill>
                          <a:effectLst/>
                          <a:uLnTx/>
                          <a:uFillTx/>
                          <a:latin typeface="Calibri"/>
                          <a:ea typeface="+mn-ea"/>
                          <a:cs typeface="+mn-cs"/>
                        </a:rPr>
                        <a:t>
 @SEGA Football Club Champions out now!! 
Time to get strategic ⚽️🏃🏃‍♀️ https://t.co/Fbd2EEfCqe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0.0017 %</a:t>
                      </a:r>
                    </a:p>
                  </a:txBody>
                  <a:tcPr/>
                </a:tc>
                <a:extLst>
                  <a:ext uri="{0D108BD9-81ED-4DB2-BD59-A6C34878D82A}">
                    <a16:rowId xmlns:a16="http://schemas.microsoft.com/office/drawing/2014/main" val="3115645585"/>
                  </a:ext>
                </a:extLst>
              </a:tr>
            </a:tbl>
          </a:graphicData>
        </a:graphic>
      </p:graphicFrame>
      <p:sp>
        <p:nvSpPr>
          <p:cNvPr id="4" name="Text Placeholder 3">
            <a:extLst>
              <a:ext uri="{FF2B5EF4-FFF2-40B4-BE49-F238E27FC236}">
                <a16:creationId xmlns:a16="http://schemas.microsoft.com/office/drawing/2014/main" id="{E9BE4AE0-EA60-45F1-A815-DB420932DF81}"/>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319208170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68818-B289-4EA0-B29F-3889F8D2E0A1}"/>
              </a:ext>
            </a:extLst>
          </p:cNvPr>
          <p:cNvSpPr>
            <a:spLocks noGrp="1"/>
          </p:cNvSpPr>
          <p:nvPr>
            <p:ph type="title"/>
          </p:nvPr>
        </p:nvSpPr>
        <p:spPr/>
        <p:txBody>
          <a:bodyPr/>
          <a:lstStyle/>
          <a:p>
            <a:r>
              <a:rPr lang="en-US"/>
              <a:t>Twitter Own and Retweeted Tweets Table | GAMESCOM - 2 of 3</a:t>
            </a:r>
          </a:p>
        </p:txBody>
      </p:sp>
      <p:graphicFrame>
        <p:nvGraphicFramePr>
          <p:cNvPr id="5" name="Table Placeholder 4">
            <a:extLst>
              <a:ext uri="{FF2B5EF4-FFF2-40B4-BE49-F238E27FC236}">
                <a16:creationId xmlns:a16="http://schemas.microsoft.com/office/drawing/2014/main" id="{5A42C77F-2724-4B2D-8EBC-BAE1813D7AFD}"/>
              </a:ext>
            </a:extLst>
          </p:cNvPr>
          <p:cNvGraphicFramePr>
            <a:graphicFrameLocks noGrp="1"/>
          </p:cNvGraphicFramePr>
          <p:nvPr>
            <p:ph type="tbl" sz="quarter" idx="13"/>
            <p:extLst>
              <p:ext uri="{D42A27DB-BD31-4B8C-83A1-F6EECF244321}">
                <p14:modId xmlns:p14="http://schemas.microsoft.com/office/powerpoint/2010/main" val="2353122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002784756"/>
                    </a:ext>
                  </a:extLst>
                </a:gridCol>
                <a:gridCol w="1234440">
                  <a:extLst>
                    <a:ext uri="{9D8B030D-6E8A-4147-A177-3AD203B41FA5}">
                      <a16:colId xmlns:a16="http://schemas.microsoft.com/office/drawing/2014/main" val="2780508675"/>
                    </a:ext>
                  </a:extLst>
                </a:gridCol>
                <a:gridCol w="576072">
                  <a:extLst>
                    <a:ext uri="{9D8B030D-6E8A-4147-A177-3AD203B41FA5}">
                      <a16:colId xmlns:a16="http://schemas.microsoft.com/office/drawing/2014/main" val="3125838462"/>
                    </a:ext>
                  </a:extLst>
                </a:gridCol>
                <a:gridCol w="576072">
                  <a:extLst>
                    <a:ext uri="{9D8B030D-6E8A-4147-A177-3AD203B41FA5}">
                      <a16:colId xmlns:a16="http://schemas.microsoft.com/office/drawing/2014/main" val="902946604"/>
                    </a:ext>
                  </a:extLst>
                </a:gridCol>
                <a:gridCol w="576072">
                  <a:extLst>
                    <a:ext uri="{9D8B030D-6E8A-4147-A177-3AD203B41FA5}">
                      <a16:colId xmlns:a16="http://schemas.microsoft.com/office/drawing/2014/main" val="2974839907"/>
                    </a:ext>
                  </a:extLst>
                </a:gridCol>
                <a:gridCol w="576072">
                  <a:extLst>
                    <a:ext uri="{9D8B030D-6E8A-4147-A177-3AD203B41FA5}">
                      <a16:colId xmlns:a16="http://schemas.microsoft.com/office/drawing/2014/main" val="427481002"/>
                    </a:ext>
                  </a:extLst>
                </a:gridCol>
                <a:gridCol w="576072">
                  <a:extLst>
                    <a:ext uri="{9D8B030D-6E8A-4147-A177-3AD203B41FA5}">
                      <a16:colId xmlns:a16="http://schemas.microsoft.com/office/drawing/2014/main" val="3861021772"/>
                    </a:ext>
                  </a:extLst>
                </a:gridCol>
                <a:gridCol w="576072">
                  <a:extLst>
                    <a:ext uri="{9D8B030D-6E8A-4147-A177-3AD203B41FA5}">
                      <a16:colId xmlns:a16="http://schemas.microsoft.com/office/drawing/2014/main" val="3269365653"/>
                    </a:ext>
                  </a:extLst>
                </a:gridCol>
                <a:gridCol w="576072">
                  <a:extLst>
                    <a:ext uri="{9D8B030D-6E8A-4147-A177-3AD203B41FA5}">
                      <a16:colId xmlns:a16="http://schemas.microsoft.com/office/drawing/2014/main" val="22079598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541702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 - 2026-01-16 12:28:04</a:t>
                      </a:r>
                      <a:r>
                        <a:rPr kumimoji="0" lang="en-US" sz="1000" b="0" i="0" u="none" strike="noStrike" kern="1200" cap="none" spc="0" normalizeH="0" baseline="0" noProof="0">
                          <a:ln>
                            <a:noFill/>
                          </a:ln>
                          <a:solidFill>
                            <a:prstClr val="black"/>
                          </a:solidFill>
                          <a:effectLst/>
                          <a:uLnTx/>
                          <a:uFillTx/>
                          <a:latin typeface="Calibri"/>
                          <a:ea typeface="+mn-ea"/>
                          <a:cs typeface="+mn-cs"/>
                        </a:rPr>
                        <a:t>
 #gamescom2025 WALL-8 WANDCEPTION! 🥳🥳
A huge thank you AGAIN to everyone who joined us behind Hall 8 this year to leave YOUR mark! Sending love out to the #gamescom community and especially  to everyone who camped close to the wall 💜
see you again at #gamescom2026.
This is https://t.co/pED7Yz0pY0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https://pbs.twimg.com/media/G-yAkpdbsAAAgQG.jpg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0.0047 %</a:t>
                      </a:r>
                    </a:p>
                  </a:txBody>
                  <a:tcPr/>
                </a:tc>
                <a:extLst>
                  <a:ext uri="{0D108BD9-81ED-4DB2-BD59-A6C34878D82A}">
                    <a16:rowId xmlns:a16="http://schemas.microsoft.com/office/drawing/2014/main" val="1163624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 - 2026-01-15 16:26:57</a:t>
                      </a:r>
                      <a:r>
                        <a:rPr kumimoji="0" lang="en-US" sz="1000" b="0" i="0" u="none" strike="noStrike" kern="1200" cap="none" spc="0" normalizeH="0" baseline="0" noProof="0">
                          <a:ln>
                            <a:noFill/>
                          </a:ln>
                          <a:solidFill>
                            <a:prstClr val="black"/>
                          </a:solidFill>
                          <a:effectLst/>
                          <a:uLnTx/>
                          <a:uFillTx/>
                          <a:latin typeface="Calibri"/>
                          <a:ea typeface="+mn-ea"/>
                          <a:cs typeface="+mn-cs"/>
                        </a:rPr>
                        <a:t>
 IT IS TIIIIME MY FRIENDS 🦝🦉🐨🐻🐱🐭
Did you already start playing?
And: remember to always dig out your fossils! https://t.co/BYLV3pgBr7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0.0097 %</a:t>
                      </a:r>
                    </a:p>
                  </a:txBody>
                  <a:tcPr/>
                </a:tc>
                <a:extLst>
                  <a:ext uri="{0D108BD9-81ED-4DB2-BD59-A6C34878D82A}">
                    <a16:rowId xmlns:a16="http://schemas.microsoft.com/office/drawing/2014/main" val="590105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 - 2026-01-14 14:47:30</a:t>
                      </a:r>
                      <a:r>
                        <a:rPr kumimoji="0" lang="en-US" sz="1000" b="0" i="0" u="none" strike="noStrike" kern="1200" cap="none" spc="0" normalizeH="0" baseline="0" noProof="0">
                          <a:ln>
                            <a:noFill/>
                          </a:ln>
                          <a:solidFill>
                            <a:prstClr val="black"/>
                          </a:solidFill>
                          <a:effectLst/>
                          <a:uLnTx/>
                          <a:uFillTx/>
                          <a:latin typeface="Calibri"/>
                          <a:ea typeface="+mn-ea"/>
                          <a:cs typeface="+mn-cs"/>
                        </a:rPr>
                        <a:t>
 CAN'T WAIT! 😍 What will you do first? 👀 https://t.co/0V6ssIM5VN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0.0097 %</a:t>
                      </a:r>
                    </a:p>
                  </a:txBody>
                  <a:tcPr/>
                </a:tc>
                <a:extLst>
                  <a:ext uri="{0D108BD9-81ED-4DB2-BD59-A6C34878D82A}">
                    <a16:rowId xmlns:a16="http://schemas.microsoft.com/office/drawing/2014/main" val="1205196581"/>
                  </a:ext>
                </a:extLst>
              </a:tr>
            </a:tbl>
          </a:graphicData>
        </a:graphic>
      </p:graphicFrame>
      <p:sp>
        <p:nvSpPr>
          <p:cNvPr id="4" name="Text Placeholder 3">
            <a:extLst>
              <a:ext uri="{FF2B5EF4-FFF2-40B4-BE49-F238E27FC236}">
                <a16:creationId xmlns:a16="http://schemas.microsoft.com/office/drawing/2014/main" id="{34550B05-C201-4970-A59A-AF17D0DD815D}"/>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40271040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881F2-8E9D-4970-A619-4986570B3834}"/>
              </a:ext>
            </a:extLst>
          </p:cNvPr>
          <p:cNvSpPr>
            <a:spLocks noGrp="1"/>
          </p:cNvSpPr>
          <p:nvPr>
            <p:ph type="title"/>
          </p:nvPr>
        </p:nvSpPr>
        <p:spPr/>
        <p:txBody>
          <a:bodyPr/>
          <a:lstStyle/>
          <a:p>
            <a:r>
              <a:rPr lang="en-US"/>
              <a:t>Twitter Own and Retweeted Tweets Table | GAMESCOM - 3 of 3</a:t>
            </a:r>
          </a:p>
        </p:txBody>
      </p:sp>
      <p:graphicFrame>
        <p:nvGraphicFramePr>
          <p:cNvPr id="5" name="Table Placeholder 4">
            <a:extLst>
              <a:ext uri="{FF2B5EF4-FFF2-40B4-BE49-F238E27FC236}">
                <a16:creationId xmlns:a16="http://schemas.microsoft.com/office/drawing/2014/main" id="{1E083D18-0C9E-4680-8E08-FC3EAD70C070}"/>
              </a:ext>
            </a:extLst>
          </p:cNvPr>
          <p:cNvGraphicFramePr>
            <a:graphicFrameLocks noGrp="1"/>
          </p:cNvGraphicFramePr>
          <p:nvPr>
            <p:ph type="tbl" sz="quarter" idx="13"/>
            <p:extLst>
              <p:ext uri="{D42A27DB-BD31-4B8C-83A1-F6EECF244321}">
                <p14:modId xmlns:p14="http://schemas.microsoft.com/office/powerpoint/2010/main" val="36239496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301541208"/>
                    </a:ext>
                  </a:extLst>
                </a:gridCol>
                <a:gridCol w="1234440">
                  <a:extLst>
                    <a:ext uri="{9D8B030D-6E8A-4147-A177-3AD203B41FA5}">
                      <a16:colId xmlns:a16="http://schemas.microsoft.com/office/drawing/2014/main" val="3939524168"/>
                    </a:ext>
                  </a:extLst>
                </a:gridCol>
                <a:gridCol w="576072">
                  <a:extLst>
                    <a:ext uri="{9D8B030D-6E8A-4147-A177-3AD203B41FA5}">
                      <a16:colId xmlns:a16="http://schemas.microsoft.com/office/drawing/2014/main" val="3460962841"/>
                    </a:ext>
                  </a:extLst>
                </a:gridCol>
                <a:gridCol w="576072">
                  <a:extLst>
                    <a:ext uri="{9D8B030D-6E8A-4147-A177-3AD203B41FA5}">
                      <a16:colId xmlns:a16="http://schemas.microsoft.com/office/drawing/2014/main" val="2457941100"/>
                    </a:ext>
                  </a:extLst>
                </a:gridCol>
                <a:gridCol w="576072">
                  <a:extLst>
                    <a:ext uri="{9D8B030D-6E8A-4147-A177-3AD203B41FA5}">
                      <a16:colId xmlns:a16="http://schemas.microsoft.com/office/drawing/2014/main" val="4140896"/>
                    </a:ext>
                  </a:extLst>
                </a:gridCol>
                <a:gridCol w="576072">
                  <a:extLst>
                    <a:ext uri="{9D8B030D-6E8A-4147-A177-3AD203B41FA5}">
                      <a16:colId xmlns:a16="http://schemas.microsoft.com/office/drawing/2014/main" val="4083006579"/>
                    </a:ext>
                  </a:extLst>
                </a:gridCol>
                <a:gridCol w="576072">
                  <a:extLst>
                    <a:ext uri="{9D8B030D-6E8A-4147-A177-3AD203B41FA5}">
                      <a16:colId xmlns:a16="http://schemas.microsoft.com/office/drawing/2014/main" val="1094730619"/>
                    </a:ext>
                  </a:extLst>
                </a:gridCol>
                <a:gridCol w="576072">
                  <a:extLst>
                    <a:ext uri="{9D8B030D-6E8A-4147-A177-3AD203B41FA5}">
                      <a16:colId xmlns:a16="http://schemas.microsoft.com/office/drawing/2014/main" val="3523918491"/>
                    </a:ext>
                  </a:extLst>
                </a:gridCol>
                <a:gridCol w="576072">
                  <a:extLst>
                    <a:ext uri="{9D8B030D-6E8A-4147-A177-3AD203B41FA5}">
                      <a16:colId xmlns:a16="http://schemas.microsoft.com/office/drawing/2014/main" val="832961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919590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 - 2026-01-01 12:00:00</a:t>
                      </a:r>
                      <a:r>
                        <a:rPr kumimoji="0" lang="en-US" sz="1000" b="0" i="0" u="none" strike="noStrike" kern="1200" cap="none" spc="0" normalizeH="0" baseline="0" noProof="0">
                          <a:ln>
                            <a:noFill/>
                          </a:ln>
                          <a:solidFill>
                            <a:prstClr val="black"/>
                          </a:solidFill>
                          <a:effectLst/>
                          <a:uLnTx/>
                          <a:uFillTx/>
                          <a:latin typeface="Calibri"/>
                          <a:ea typeface="+mn-ea"/>
                          <a:cs typeface="+mn-cs"/>
                        </a:rPr>
                        <a:t>
 Happy New Year everyone! 🥳
We are so excited for 2026: new games to be announced and played, new gamescom events to visit! What was your highlight in 2025 and what are you most looking forward to in 2026?
New year, new GAME! https://t.co/1bN0zfBurf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https://pbs.twimg.com/media/G8iXTARXAAAH1Sh.jpg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0.0459 %</a:t>
                      </a:r>
                    </a:p>
                  </a:txBody>
                  <a:tcPr/>
                </a:tc>
                <a:extLst>
                  <a:ext uri="{0D108BD9-81ED-4DB2-BD59-A6C34878D82A}">
                    <a16:rowId xmlns:a16="http://schemas.microsoft.com/office/drawing/2014/main" val="3467479541"/>
                  </a:ext>
                </a:extLst>
              </a:tr>
            </a:tbl>
          </a:graphicData>
        </a:graphic>
      </p:graphicFrame>
      <p:sp>
        <p:nvSpPr>
          <p:cNvPr id="4" name="Text Placeholder 3">
            <a:extLst>
              <a:ext uri="{FF2B5EF4-FFF2-40B4-BE49-F238E27FC236}">
                <a16:creationId xmlns:a16="http://schemas.microsoft.com/office/drawing/2014/main" id="{5697CE85-6458-4C4A-966B-8622F912807D}"/>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175760570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6D6617-727D-43AC-A9D4-6DF4908CE4A9}"/>
              </a:ext>
            </a:extLst>
          </p:cNvPr>
          <p:cNvSpPr>
            <a:spLocks noGrp="1"/>
          </p:cNvSpPr>
          <p:nvPr>
            <p:ph type="title"/>
          </p:nvPr>
        </p:nvSpPr>
        <p:spPr/>
        <p:txBody>
          <a:bodyPr/>
          <a:lstStyle/>
          <a:p>
            <a:r>
              <a:rPr lang="en-US"/>
              <a:t>LinkedIn Posts Table | GAMESCOM</a:t>
            </a:r>
          </a:p>
        </p:txBody>
      </p:sp>
      <p:graphicFrame>
        <p:nvGraphicFramePr>
          <p:cNvPr id="5" name="Table Placeholder 4">
            <a:extLst>
              <a:ext uri="{FF2B5EF4-FFF2-40B4-BE49-F238E27FC236}">
                <a16:creationId xmlns:a16="http://schemas.microsoft.com/office/drawing/2014/main" id="{A7371309-26BD-40F7-B6AE-B09AEF701B8E}"/>
              </a:ext>
            </a:extLst>
          </p:cNvPr>
          <p:cNvGraphicFramePr>
            <a:graphicFrameLocks noGrp="1"/>
          </p:cNvGraphicFramePr>
          <p:nvPr>
            <p:ph type="tbl" sz="quarter" idx="13"/>
            <p:extLst>
              <p:ext uri="{D42A27DB-BD31-4B8C-83A1-F6EECF244321}">
                <p14:modId xmlns:p14="http://schemas.microsoft.com/office/powerpoint/2010/main" val="40645777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151949167"/>
                    </a:ext>
                  </a:extLst>
                </a:gridCol>
                <a:gridCol w="740664">
                  <a:extLst>
                    <a:ext uri="{9D8B030D-6E8A-4147-A177-3AD203B41FA5}">
                      <a16:colId xmlns:a16="http://schemas.microsoft.com/office/drawing/2014/main" val="2151462193"/>
                    </a:ext>
                  </a:extLst>
                </a:gridCol>
                <a:gridCol w="1399032">
                  <a:extLst>
                    <a:ext uri="{9D8B030D-6E8A-4147-A177-3AD203B41FA5}">
                      <a16:colId xmlns:a16="http://schemas.microsoft.com/office/drawing/2014/main" val="1448231880"/>
                    </a:ext>
                  </a:extLst>
                </a:gridCol>
                <a:gridCol w="493776">
                  <a:extLst>
                    <a:ext uri="{9D8B030D-6E8A-4147-A177-3AD203B41FA5}">
                      <a16:colId xmlns:a16="http://schemas.microsoft.com/office/drawing/2014/main" val="3076134013"/>
                    </a:ext>
                  </a:extLst>
                </a:gridCol>
                <a:gridCol w="493776">
                  <a:extLst>
                    <a:ext uri="{9D8B030D-6E8A-4147-A177-3AD203B41FA5}">
                      <a16:colId xmlns:a16="http://schemas.microsoft.com/office/drawing/2014/main" val="589232053"/>
                    </a:ext>
                  </a:extLst>
                </a:gridCol>
                <a:gridCol w="493776">
                  <a:extLst>
                    <a:ext uri="{9D8B030D-6E8A-4147-A177-3AD203B41FA5}">
                      <a16:colId xmlns:a16="http://schemas.microsoft.com/office/drawing/2014/main" val="760760910"/>
                    </a:ext>
                  </a:extLst>
                </a:gridCol>
                <a:gridCol w="493776">
                  <a:extLst>
                    <a:ext uri="{9D8B030D-6E8A-4147-A177-3AD203B41FA5}">
                      <a16:colId xmlns:a16="http://schemas.microsoft.com/office/drawing/2014/main" val="3316476935"/>
                    </a:ext>
                  </a:extLst>
                </a:gridCol>
                <a:gridCol w="493776">
                  <a:extLst>
                    <a:ext uri="{9D8B030D-6E8A-4147-A177-3AD203B41FA5}">
                      <a16:colId xmlns:a16="http://schemas.microsoft.com/office/drawing/2014/main" val="636036877"/>
                    </a:ext>
                  </a:extLst>
                </a:gridCol>
                <a:gridCol w="493776">
                  <a:extLst>
                    <a:ext uri="{9D8B030D-6E8A-4147-A177-3AD203B41FA5}">
                      <a16:colId xmlns:a16="http://schemas.microsoft.com/office/drawing/2014/main" val="372218844"/>
                    </a:ext>
                  </a:extLst>
                </a:gridCol>
                <a:gridCol w="493776">
                  <a:extLst>
                    <a:ext uri="{9D8B030D-6E8A-4147-A177-3AD203B41FA5}">
                      <a16:colId xmlns:a16="http://schemas.microsoft.com/office/drawing/2014/main" val="1795538550"/>
                    </a:ext>
                  </a:extLst>
                </a:gridCol>
                <a:gridCol w="493776">
                  <a:extLst>
                    <a:ext uri="{9D8B030D-6E8A-4147-A177-3AD203B41FA5}">
                      <a16:colId xmlns:a16="http://schemas.microsoft.com/office/drawing/2014/main" val="2576217569"/>
                    </a:ext>
                  </a:extLst>
                </a:gridCol>
                <a:gridCol w="493776">
                  <a:extLst>
                    <a:ext uri="{9D8B030D-6E8A-4147-A177-3AD203B41FA5}">
                      <a16:colId xmlns:a16="http://schemas.microsoft.com/office/drawing/2014/main" val="3640919977"/>
                    </a:ext>
                  </a:extLst>
                </a:gridCol>
              </a:tblGrid>
              <a:tr h="370840">
                <a:tc>
                  <a:txBody>
                    <a:bodyPr/>
                    <a:lstStyle/>
                    <a:p>
                      <a:r>
                        <a:rPr lang="en-US" sz="1000"/>
                        <a:t>Post</a:t>
                      </a:r>
                    </a:p>
                  </a:txBody>
                  <a:tcPr/>
                </a:tc>
                <a:tc>
                  <a:txBody>
                    <a:bodyPr/>
                    <a:lstStyle/>
                    <a:p>
                      <a:r>
                        <a:rPr lang="en-US" sz="1000"/>
                        <a:t>Published at</a:t>
                      </a:r>
                    </a:p>
                  </a:txBody>
                  <a:tcPr/>
                </a:tc>
                <a:tc>
                  <a:txBody>
                    <a:bodyPr/>
                    <a:lstStyle/>
                    <a:p>
                      <a:r>
                        <a:rPr lang="en-US" sz="1000"/>
                        <a:t>Tags</a:t>
                      </a:r>
                    </a:p>
                  </a:txBody>
                  <a:tcPr/>
                </a:tc>
                <a:tc>
                  <a:txBody>
                    <a:bodyPr/>
                    <a:lstStyle/>
                    <a:p>
                      <a:r>
                        <a:rPr lang="en-US" sz="1000"/>
                        <a:t>Type</a:t>
                      </a:r>
                    </a:p>
                  </a:txBody>
                  <a:tcPr/>
                </a:tc>
                <a:tc>
                  <a:txBody>
                    <a:bodyPr/>
                    <a:lstStyle/>
                    <a:p>
                      <a:r>
                        <a:rPr lang="en-US" sz="1000"/>
                        <a:t>Total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 Rate</a:t>
                      </a:r>
                    </a:p>
                  </a:txBody>
                  <a:tcPr/>
                </a:tc>
                <a:tc>
                  <a:txBody>
                    <a:bodyPr/>
                    <a:lstStyle/>
                    <a:p>
                      <a:r>
                        <a:rPr lang="en-US" sz="1000"/>
                        <a:t>Impressions</a:t>
                      </a:r>
                    </a:p>
                  </a:txBody>
                  <a:tcPr/>
                </a:tc>
                <a:tc>
                  <a:txBody>
                    <a:bodyPr/>
                    <a:lstStyle/>
                    <a:p>
                      <a:r>
                        <a:rPr lang="en-US" sz="1000"/>
                        <a:t>Reach</a:t>
                      </a:r>
                    </a:p>
                  </a:txBody>
                  <a:tcPr/>
                </a:tc>
                <a:tc>
                  <a:txBody>
                    <a:bodyPr/>
                    <a:lstStyle/>
                    <a:p>
                      <a:r>
                        <a:rPr lang="en-US" sz="1000"/>
                        <a:t>Video Views</a:t>
                      </a:r>
                    </a:p>
                  </a:txBody>
                  <a:tcPr/>
                </a:tc>
                <a:extLst>
                  <a:ext uri="{0D108BD9-81ED-4DB2-BD59-A6C34878D82A}">
                    <a16:rowId xmlns:a16="http://schemas.microsoft.com/office/drawing/2014/main" val="2797721088"/>
                  </a:ext>
                </a:extLst>
              </a:tr>
              <a:tr h="370840">
                <a:tc>
                  <a:txBody>
                    <a:bodyPr/>
                    <a:lstStyle/>
                    <a:p>
                      <a:r>
                        <a:rPr lang="en-US" sz="1000"/>
                        <a:t>01/30/2026 10:19:53</a:t>
                      </a:r>
                    </a:p>
                  </a:txBody>
                  <a:tcPr/>
                </a:tc>
                <a:tc>
                  <a:txBody>
                    <a:bodyPr/>
                    <a:lstStyle/>
                    <a:p>
                      <a:r>
                        <a:rPr lang="en-US" sz="1000"/>
                        <a:t>01/30/2026 10:19:53</a:t>
                      </a:r>
                    </a:p>
                  </a:txBody>
                  <a:tcPr/>
                </a:tc>
                <a:tc>
                  <a:txBody>
                    <a:bodyPr/>
                    <a:lstStyle/>
                    <a:p>
                      <a:r>
                        <a:rPr lang="en-US" sz="1000"/>
                        <a:t>gamescom latam</a:t>
                      </a:r>
                    </a:p>
                  </a:txBody>
                  <a:tcPr/>
                </a:tc>
                <a:tc>
                  <a:txBody>
                    <a:bodyPr/>
                    <a:lstStyle/>
                    <a:p>
                      <a:r>
                        <a:rPr lang="en-US" sz="1000"/>
                        <a:t>Status</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tc>
                  <a:txBody>
                    <a:bodyPr/>
                    <a:lstStyle/>
                    <a:p>
                      <a:r>
                        <a:rPr lang="en-US" sz="1000"/>
                        <a:t>3</a:t>
                      </a:r>
                    </a:p>
                  </a:txBody>
                  <a:tcPr/>
                </a:tc>
                <a:tc>
                  <a:txBody>
                    <a:bodyPr/>
                    <a:lstStyle/>
                    <a:p>
                      <a:r>
                        <a:rPr lang="en-US" sz="1000"/>
                        <a:t>1.7421602787456 %</a:t>
                      </a:r>
                    </a:p>
                  </a:txBody>
                  <a:tcPr/>
                </a:tc>
                <a:tc>
                  <a:txBody>
                    <a:bodyPr/>
                    <a:lstStyle/>
                    <a:p>
                      <a:r>
                        <a:rPr lang="en-US" sz="1000"/>
                        <a:t>287</a:t>
                      </a:r>
                    </a:p>
                  </a:txBody>
                  <a:tcPr/>
                </a:tc>
                <a:tc>
                  <a:txBody>
                    <a:bodyPr/>
                    <a:lstStyle/>
                    <a:p>
                      <a:r>
                        <a:rPr lang="en-US" sz="1000"/>
                        <a:t>192</a:t>
                      </a:r>
                    </a:p>
                  </a:txBody>
                  <a:tcPr/>
                </a:tc>
                <a:tc>
                  <a:txBody>
                    <a:bodyPr/>
                    <a:lstStyle/>
                    <a:p>
                      <a:r>
                        <a:rPr lang="en-US" sz="1000"/>
                        <a:t>n/a</a:t>
                      </a:r>
                    </a:p>
                  </a:txBody>
                  <a:tcPr/>
                </a:tc>
                <a:extLst>
                  <a:ext uri="{0D108BD9-81ED-4DB2-BD59-A6C34878D82A}">
                    <a16:rowId xmlns:a16="http://schemas.microsoft.com/office/drawing/2014/main" val="3742708309"/>
                  </a:ext>
                </a:extLst>
              </a:tr>
              <a:tr h="370840">
                <a:tc>
                  <a:txBody>
                    <a:bodyPr/>
                    <a:lstStyle/>
                    <a:p>
                      <a:r>
                        <a:rPr lang="en-US" sz="1000"/>
                        <a:t>01/20/2026 17:07:38</a:t>
                      </a:r>
                    </a:p>
                  </a:txBody>
                  <a:tcPr/>
                </a:tc>
                <a:tc>
                  <a:txBody>
                    <a:bodyPr/>
                    <a:lstStyle/>
                    <a:p>
                      <a:r>
                        <a:rPr lang="en-US" sz="1000"/>
                        <a:t>01/20/2026 17:07:38</a:t>
                      </a:r>
                    </a:p>
                  </a:txBody>
                  <a:tcPr/>
                </a:tc>
                <a:tc>
                  <a:txBody>
                    <a:bodyPr/>
                    <a:lstStyle/>
                    <a:p>
                      <a:endParaRPr lang="en-US" sz="1000"/>
                    </a:p>
                  </a:txBody>
                  <a:tcPr/>
                </a:tc>
                <a:tc>
                  <a:txBody>
                    <a:bodyPr/>
                    <a:lstStyle/>
                    <a:p>
                      <a:r>
                        <a:rPr lang="en-US" sz="1000"/>
                        <a:t>Status</a:t>
                      </a:r>
                    </a:p>
                  </a:txBody>
                  <a:tcPr/>
                </a:tc>
                <a:tc>
                  <a:txBody>
                    <a:bodyPr/>
                    <a:lstStyle/>
                    <a:p>
                      <a:r>
                        <a:rPr lang="en-US" sz="1000"/>
                        <a:t>15</a:t>
                      </a:r>
                    </a:p>
                  </a:txBody>
                  <a:tcPr/>
                </a:tc>
                <a:tc>
                  <a:txBody>
                    <a:bodyPr/>
                    <a:lstStyle/>
                    <a:p>
                      <a:r>
                        <a:rPr lang="en-US" sz="1000"/>
                        <a:t>0</a:t>
                      </a:r>
                    </a:p>
                  </a:txBody>
                  <a:tcPr/>
                </a:tc>
                <a:tc>
                  <a:txBody>
                    <a:bodyPr/>
                    <a:lstStyle/>
                    <a:p>
                      <a:r>
                        <a:rPr lang="en-US" sz="1000"/>
                        <a:t>0</a:t>
                      </a:r>
                    </a:p>
                  </a:txBody>
                  <a:tcPr/>
                </a:tc>
                <a:tc>
                  <a:txBody>
                    <a:bodyPr/>
                    <a:lstStyle/>
                    <a:p>
                      <a:r>
                        <a:rPr lang="en-US" sz="1000"/>
                        <a:t>31</a:t>
                      </a:r>
                    </a:p>
                  </a:txBody>
                  <a:tcPr/>
                </a:tc>
                <a:tc>
                  <a:txBody>
                    <a:bodyPr/>
                    <a:lstStyle/>
                    <a:p>
                      <a:r>
                        <a:rPr lang="en-US" sz="1000"/>
                        <a:t>4.4747081712062 %</a:t>
                      </a:r>
                    </a:p>
                  </a:txBody>
                  <a:tcPr/>
                </a:tc>
                <a:tc>
                  <a:txBody>
                    <a:bodyPr/>
                    <a:lstStyle/>
                    <a:p>
                      <a:r>
                        <a:rPr lang="en-US" sz="1000"/>
                        <a:t>1028</a:t>
                      </a:r>
                    </a:p>
                  </a:txBody>
                  <a:tcPr/>
                </a:tc>
                <a:tc>
                  <a:txBody>
                    <a:bodyPr/>
                    <a:lstStyle/>
                    <a:p>
                      <a:r>
                        <a:rPr lang="en-US" sz="1000"/>
                        <a:t>725</a:t>
                      </a:r>
                    </a:p>
                  </a:txBody>
                  <a:tcPr/>
                </a:tc>
                <a:tc>
                  <a:txBody>
                    <a:bodyPr/>
                    <a:lstStyle/>
                    <a:p>
                      <a:r>
                        <a:rPr lang="en-US" sz="1000"/>
                        <a:t>n/a</a:t>
                      </a:r>
                    </a:p>
                  </a:txBody>
                  <a:tcPr/>
                </a:tc>
                <a:extLst>
                  <a:ext uri="{0D108BD9-81ED-4DB2-BD59-A6C34878D82A}">
                    <a16:rowId xmlns:a16="http://schemas.microsoft.com/office/drawing/2014/main" val="3000727325"/>
                  </a:ext>
                </a:extLst>
              </a:tr>
              <a:tr h="370840">
                <a:tc>
                  <a:txBody>
                    <a:bodyPr/>
                    <a:lstStyle/>
                    <a:p>
                      <a:r>
                        <a:rPr lang="en-US" sz="1000"/>
                        <a:t>01/01/2026 12:00:10</a:t>
                      </a:r>
                    </a:p>
                  </a:txBody>
                  <a:tcPr/>
                </a:tc>
                <a:tc>
                  <a:txBody>
                    <a:bodyPr/>
                    <a:lstStyle/>
                    <a:p>
                      <a:r>
                        <a:rPr lang="en-US" sz="1000"/>
                        <a:t>01/01/2026 12:00:10</a:t>
                      </a:r>
                    </a:p>
                  </a:txBody>
                  <a:tcPr/>
                </a:tc>
                <a:tc>
                  <a:txBody>
                    <a:bodyPr/>
                    <a:lstStyle/>
                    <a:p>
                      <a:r>
                        <a:rPr lang="en-US" sz="1000"/>
                        <a:t>Opening Night Live, gamescom latam</a:t>
                      </a:r>
                    </a:p>
                  </a:txBody>
                  <a:tcPr/>
                </a:tc>
                <a:tc>
                  <a:txBody>
                    <a:bodyPr/>
                    <a:lstStyle/>
                    <a:p>
                      <a:r>
                        <a:rPr lang="en-US" sz="1000"/>
                        <a:t>Image</a:t>
                      </a:r>
                    </a:p>
                  </a:txBody>
                  <a:tcPr/>
                </a:tc>
                <a:tc>
                  <a:txBody>
                    <a:bodyPr/>
                    <a:lstStyle/>
                    <a:p>
                      <a:r>
                        <a:rPr lang="en-US" sz="1000"/>
                        <a:t>110</a:t>
                      </a:r>
                    </a:p>
                  </a:txBody>
                  <a:tcPr/>
                </a:tc>
                <a:tc>
                  <a:txBody>
                    <a:bodyPr/>
                    <a:lstStyle/>
                    <a:p>
                      <a:r>
                        <a:rPr lang="en-US" sz="1000"/>
                        <a:t>8</a:t>
                      </a:r>
                    </a:p>
                  </a:txBody>
                  <a:tcPr/>
                </a:tc>
                <a:tc>
                  <a:txBody>
                    <a:bodyPr/>
                    <a:lstStyle/>
                    <a:p>
                      <a:r>
                        <a:rPr lang="en-US" sz="1000"/>
                        <a:t>9</a:t>
                      </a:r>
                    </a:p>
                  </a:txBody>
                  <a:tcPr/>
                </a:tc>
                <a:tc>
                  <a:txBody>
                    <a:bodyPr/>
                    <a:lstStyle/>
                    <a:p>
                      <a:r>
                        <a:rPr lang="en-US" sz="1000"/>
                        <a:t>59</a:t>
                      </a:r>
                    </a:p>
                  </a:txBody>
                  <a:tcPr/>
                </a:tc>
                <a:tc>
                  <a:txBody>
                    <a:bodyPr/>
                    <a:lstStyle/>
                    <a:p>
                      <a:r>
                        <a:rPr lang="en-US" sz="1000"/>
                        <a:t>5.133866961082 %</a:t>
                      </a:r>
                    </a:p>
                  </a:txBody>
                  <a:tcPr/>
                </a:tc>
                <a:tc>
                  <a:txBody>
                    <a:bodyPr/>
                    <a:lstStyle/>
                    <a:p>
                      <a:r>
                        <a:rPr lang="en-US" sz="1000"/>
                        <a:t>3623</a:t>
                      </a:r>
                    </a:p>
                  </a:txBody>
                  <a:tcPr/>
                </a:tc>
                <a:tc>
                  <a:txBody>
                    <a:bodyPr/>
                    <a:lstStyle/>
                    <a:p>
                      <a:r>
                        <a:rPr lang="en-US" sz="1000"/>
                        <a:t>2398</a:t>
                      </a:r>
                    </a:p>
                  </a:txBody>
                  <a:tcPr/>
                </a:tc>
                <a:tc>
                  <a:txBody>
                    <a:bodyPr/>
                    <a:lstStyle/>
                    <a:p>
                      <a:r>
                        <a:rPr lang="en-US" sz="1000"/>
                        <a:t>n/a</a:t>
                      </a:r>
                    </a:p>
                  </a:txBody>
                  <a:tcPr/>
                </a:tc>
                <a:extLst>
                  <a:ext uri="{0D108BD9-81ED-4DB2-BD59-A6C34878D82A}">
                    <a16:rowId xmlns:a16="http://schemas.microsoft.com/office/drawing/2014/main" val="1115112281"/>
                  </a:ext>
                </a:extLst>
              </a:tr>
            </a:tbl>
          </a:graphicData>
        </a:graphic>
      </p:graphicFrame>
      <p:sp>
        <p:nvSpPr>
          <p:cNvPr id="4" name="Text Placeholder 3">
            <a:extLst>
              <a:ext uri="{FF2B5EF4-FFF2-40B4-BE49-F238E27FC236}">
                <a16:creationId xmlns:a16="http://schemas.microsoft.com/office/drawing/2014/main" id="{E82FD509-C0E3-4A02-A7AA-F6834CD8AD7E}"/>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266339684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B445B-39E1-4D5B-AF6B-43BF94E48B15}"/>
              </a:ext>
            </a:extLst>
          </p:cNvPr>
          <p:cNvSpPr>
            <a:spLocks noGrp="1"/>
          </p:cNvSpPr>
          <p:nvPr>
            <p:ph type="title"/>
          </p:nvPr>
        </p:nvSpPr>
        <p:spPr/>
        <p:txBody>
          <a:bodyPr/>
          <a:lstStyle/>
          <a:p>
            <a:r>
              <a:rPr lang="en-US"/>
              <a:t>Facebook Published Posts Table | GAMESCOM</a:t>
            </a:r>
          </a:p>
        </p:txBody>
      </p:sp>
      <p:graphicFrame>
        <p:nvGraphicFramePr>
          <p:cNvPr id="5" name="Table Placeholder 4">
            <a:extLst>
              <a:ext uri="{FF2B5EF4-FFF2-40B4-BE49-F238E27FC236}">
                <a16:creationId xmlns:a16="http://schemas.microsoft.com/office/drawing/2014/main" id="{B949A9DF-5FA7-4C2A-87D8-A4CD028D0F58}"/>
              </a:ext>
            </a:extLst>
          </p:cNvPr>
          <p:cNvGraphicFramePr>
            <a:graphicFrameLocks noGrp="1"/>
          </p:cNvGraphicFramePr>
          <p:nvPr>
            <p:ph type="tbl" sz="quarter" idx="13"/>
            <p:extLst>
              <p:ext uri="{D42A27DB-BD31-4B8C-83A1-F6EECF244321}">
                <p14:modId xmlns:p14="http://schemas.microsoft.com/office/powerpoint/2010/main" val="20061653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79907857"/>
                    </a:ext>
                  </a:extLst>
                </a:gridCol>
                <a:gridCol w="740664">
                  <a:extLst>
                    <a:ext uri="{9D8B030D-6E8A-4147-A177-3AD203B41FA5}">
                      <a16:colId xmlns:a16="http://schemas.microsoft.com/office/drawing/2014/main" val="4060840849"/>
                    </a:ext>
                  </a:extLst>
                </a:gridCol>
                <a:gridCol w="987552">
                  <a:extLst>
                    <a:ext uri="{9D8B030D-6E8A-4147-A177-3AD203B41FA5}">
                      <a16:colId xmlns:a16="http://schemas.microsoft.com/office/drawing/2014/main" val="2029235484"/>
                    </a:ext>
                  </a:extLst>
                </a:gridCol>
                <a:gridCol w="329184">
                  <a:extLst>
                    <a:ext uri="{9D8B030D-6E8A-4147-A177-3AD203B41FA5}">
                      <a16:colId xmlns:a16="http://schemas.microsoft.com/office/drawing/2014/main" val="3401390629"/>
                    </a:ext>
                  </a:extLst>
                </a:gridCol>
                <a:gridCol w="329184">
                  <a:extLst>
                    <a:ext uri="{9D8B030D-6E8A-4147-A177-3AD203B41FA5}">
                      <a16:colId xmlns:a16="http://schemas.microsoft.com/office/drawing/2014/main" val="4029733169"/>
                    </a:ext>
                  </a:extLst>
                </a:gridCol>
                <a:gridCol w="329184">
                  <a:extLst>
                    <a:ext uri="{9D8B030D-6E8A-4147-A177-3AD203B41FA5}">
                      <a16:colId xmlns:a16="http://schemas.microsoft.com/office/drawing/2014/main" val="129258430"/>
                    </a:ext>
                  </a:extLst>
                </a:gridCol>
                <a:gridCol w="329184">
                  <a:extLst>
                    <a:ext uri="{9D8B030D-6E8A-4147-A177-3AD203B41FA5}">
                      <a16:colId xmlns:a16="http://schemas.microsoft.com/office/drawing/2014/main" val="4045978227"/>
                    </a:ext>
                  </a:extLst>
                </a:gridCol>
                <a:gridCol w="329184">
                  <a:extLst>
                    <a:ext uri="{9D8B030D-6E8A-4147-A177-3AD203B41FA5}">
                      <a16:colId xmlns:a16="http://schemas.microsoft.com/office/drawing/2014/main" val="2376714396"/>
                    </a:ext>
                  </a:extLst>
                </a:gridCol>
                <a:gridCol w="329184">
                  <a:extLst>
                    <a:ext uri="{9D8B030D-6E8A-4147-A177-3AD203B41FA5}">
                      <a16:colId xmlns:a16="http://schemas.microsoft.com/office/drawing/2014/main" val="4251055959"/>
                    </a:ext>
                  </a:extLst>
                </a:gridCol>
                <a:gridCol w="329184">
                  <a:extLst>
                    <a:ext uri="{9D8B030D-6E8A-4147-A177-3AD203B41FA5}">
                      <a16:colId xmlns:a16="http://schemas.microsoft.com/office/drawing/2014/main" val="424688257"/>
                    </a:ext>
                  </a:extLst>
                </a:gridCol>
                <a:gridCol w="329184">
                  <a:extLst>
                    <a:ext uri="{9D8B030D-6E8A-4147-A177-3AD203B41FA5}">
                      <a16:colId xmlns:a16="http://schemas.microsoft.com/office/drawing/2014/main" val="4035484405"/>
                    </a:ext>
                  </a:extLst>
                </a:gridCol>
                <a:gridCol w="329184">
                  <a:extLst>
                    <a:ext uri="{9D8B030D-6E8A-4147-A177-3AD203B41FA5}">
                      <a16:colId xmlns:a16="http://schemas.microsoft.com/office/drawing/2014/main" val="1415459266"/>
                    </a:ext>
                  </a:extLst>
                </a:gridCol>
                <a:gridCol w="329184">
                  <a:extLst>
                    <a:ext uri="{9D8B030D-6E8A-4147-A177-3AD203B41FA5}">
                      <a16:colId xmlns:a16="http://schemas.microsoft.com/office/drawing/2014/main" val="3409702267"/>
                    </a:ext>
                  </a:extLst>
                </a:gridCol>
                <a:gridCol w="329184">
                  <a:extLst>
                    <a:ext uri="{9D8B030D-6E8A-4147-A177-3AD203B41FA5}">
                      <a16:colId xmlns:a16="http://schemas.microsoft.com/office/drawing/2014/main" val="194315387"/>
                    </a:ext>
                  </a:extLst>
                </a:gridCol>
                <a:gridCol w="329184">
                  <a:extLst>
                    <a:ext uri="{9D8B030D-6E8A-4147-A177-3AD203B41FA5}">
                      <a16:colId xmlns:a16="http://schemas.microsoft.com/office/drawing/2014/main" val="1983003873"/>
                    </a:ext>
                  </a:extLst>
                </a:gridCol>
                <a:gridCol w="329184">
                  <a:extLst>
                    <a:ext uri="{9D8B030D-6E8A-4147-A177-3AD203B41FA5}">
                      <a16:colId xmlns:a16="http://schemas.microsoft.com/office/drawing/2014/main" val="3271204838"/>
                    </a:ext>
                  </a:extLst>
                </a:gridCol>
              </a:tblGrid>
              <a:tr h="370840">
                <a:tc>
                  <a:txBody>
                    <a:bodyPr/>
                    <a:lstStyle/>
                    <a:p>
                      <a:r>
                        <a:rPr lang="en-US" sz="1000"/>
                        <a:t>Post</a:t>
                      </a:r>
                    </a:p>
                  </a:txBody>
                  <a:tcPr/>
                </a:tc>
                <a:tc>
                  <a:txBody>
                    <a:bodyPr/>
                    <a:lstStyle/>
                    <a:p>
                      <a:r>
                        <a:rPr lang="en-US" sz="1000"/>
                        <a:t>Published Time</a:t>
                      </a:r>
                    </a:p>
                  </a:txBody>
                  <a:tcPr/>
                </a:tc>
                <a:tc>
                  <a:txBody>
                    <a:bodyPr/>
                    <a:lstStyle/>
                    <a:p>
                      <a:r>
                        <a:rPr lang="en-US" sz="1000"/>
                        <a:t>Tags</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Impressions</a:t>
                      </a:r>
                    </a:p>
                  </a:txBody>
                  <a:tcPr/>
                </a:tc>
                <a:tc>
                  <a:txBody>
                    <a:bodyPr/>
                    <a:lstStyle/>
                    <a:p>
                      <a:r>
                        <a:rPr lang="en-US" sz="1000"/>
                        <a:t>Total reach</a:t>
                      </a:r>
                    </a:p>
                  </a:txBody>
                  <a:tcPr/>
                </a:tc>
                <a:tc>
                  <a:txBody>
                    <a:bodyPr/>
                    <a:lstStyle/>
                    <a:p>
                      <a:r>
                        <a:rPr lang="en-US" sz="1000"/>
                        <a:t>Organic reach</a:t>
                      </a:r>
                    </a:p>
                  </a:txBody>
                  <a:tcPr/>
                </a:tc>
                <a:tc>
                  <a:txBody>
                    <a:bodyPr/>
                    <a:lstStyle/>
                    <a:p>
                      <a:r>
                        <a:rPr lang="en-US" sz="1000"/>
                        <a:t>Paid reach</a:t>
                      </a:r>
                    </a:p>
                  </a:txBody>
                  <a:tcPr/>
                </a:tc>
                <a:tc>
                  <a:txBody>
                    <a:bodyPr/>
                    <a:lstStyle/>
                    <a:p>
                      <a:r>
                        <a:rPr lang="en-US" sz="1000"/>
                        <a:t>Engagement Rate</a:t>
                      </a:r>
                    </a:p>
                  </a:txBody>
                  <a:tcPr/>
                </a:tc>
                <a:tc>
                  <a:txBody>
                    <a:bodyPr/>
                    <a:lstStyle/>
                    <a:p>
                      <a:r>
                        <a:rPr lang="en-US" sz="1000"/>
                        <a:t>Virality</a:t>
                      </a:r>
                    </a:p>
                  </a:txBody>
                  <a:tcPr/>
                </a:tc>
                <a:tc>
                  <a:txBody>
                    <a:bodyPr/>
                    <a:lstStyle/>
                    <a:p>
                      <a:r>
                        <a:rPr lang="en-US" sz="1000"/>
                        <a:t>Targeting</a:t>
                      </a:r>
                    </a:p>
                  </a:txBody>
                  <a:tcPr/>
                </a:tc>
                <a:tc>
                  <a:txBody>
                    <a:bodyPr/>
                    <a:lstStyle/>
                    <a:p>
                      <a:r>
                        <a:rPr lang="en-US" sz="1000"/>
                        <a:t>Type</a:t>
                      </a:r>
                    </a:p>
                  </a:txBody>
                  <a:tcPr/>
                </a:tc>
                <a:extLst>
                  <a:ext uri="{0D108BD9-81ED-4DB2-BD59-A6C34878D82A}">
                    <a16:rowId xmlns:a16="http://schemas.microsoft.com/office/drawing/2014/main" val="3767585657"/>
                  </a:ext>
                </a:extLst>
              </a:tr>
              <a:tr h="370840">
                <a:tc>
                  <a:txBody>
                    <a:bodyPr/>
                    <a:lstStyle/>
                    <a:p>
                      <a:r>
                        <a:rPr lang="en-US" sz="1000"/>
                        <a:t>01/01/2026 13:12:51</a:t>
                      </a:r>
                    </a:p>
                  </a:txBody>
                  <a:tcPr/>
                </a:tc>
                <a:tc>
                  <a:txBody>
                    <a:bodyPr/>
                    <a:lstStyle/>
                    <a:p>
                      <a:r>
                        <a:rPr lang="en-US" sz="1000"/>
                        <a:t>01/01/2026 13:12:51</a:t>
                      </a:r>
                    </a:p>
                  </a:txBody>
                  <a:tcPr/>
                </a:tc>
                <a:tc>
                  <a:txBody>
                    <a:bodyPr/>
                    <a:lstStyle/>
                    <a:p>
                      <a:endParaRPr lang="en-US" sz="1000"/>
                    </a:p>
                  </a:txBody>
                  <a:tcPr/>
                </a:tc>
                <a:tc>
                  <a:txBody>
                    <a:bodyPr/>
                    <a:lstStyle/>
                    <a:p>
                      <a:r>
                        <a:rPr lang="en-US" sz="1000"/>
                        <a:t>102</a:t>
                      </a:r>
                    </a:p>
                  </a:txBody>
                  <a:tcPr/>
                </a:tc>
                <a:tc>
                  <a:txBody>
                    <a:bodyPr/>
                    <a:lstStyle/>
                    <a:p>
                      <a:r>
                        <a:rPr lang="en-US" sz="1000"/>
                        <a:t>99</a:t>
                      </a:r>
                    </a:p>
                  </a:txBody>
                  <a:tcPr/>
                </a:tc>
                <a:tc>
                  <a:txBody>
                    <a:bodyPr/>
                    <a:lstStyle/>
                    <a:p>
                      <a:r>
                        <a:rPr lang="en-US" sz="1000"/>
                        <a:t>0</a:t>
                      </a:r>
                    </a:p>
                  </a:txBody>
                  <a:tcPr/>
                </a:tc>
                <a:tc>
                  <a:txBody>
                    <a:bodyPr/>
                    <a:lstStyle/>
                    <a:p>
                      <a:r>
                        <a:rPr lang="en-US" sz="1000"/>
                        <a:t>0</a:t>
                      </a:r>
                    </a:p>
                  </a:txBody>
                  <a:tcPr/>
                </a:tc>
                <a:tc>
                  <a:txBody>
                    <a:bodyPr/>
                    <a:lstStyle/>
                    <a:p>
                      <a:r>
                        <a:rPr lang="en-US" sz="1000"/>
                        <a:t>3</a:t>
                      </a:r>
                    </a:p>
                  </a:txBody>
                  <a:tcPr/>
                </a:tc>
                <a:tc>
                  <a:txBody>
                    <a:bodyPr/>
                    <a:lstStyle/>
                    <a:p>
                      <a:r>
                        <a:rPr lang="en-US" sz="1000"/>
                        <a:t>14511</a:t>
                      </a:r>
                    </a:p>
                  </a:txBody>
                  <a:tcPr/>
                </a:tc>
                <a:tc>
                  <a:txBody>
                    <a:bodyPr/>
                    <a:lstStyle/>
                    <a:p>
                      <a:r>
                        <a:rPr lang="en-US" sz="1000"/>
                        <a:t>11422</a:t>
                      </a:r>
                    </a:p>
                  </a:txBody>
                  <a:tcPr/>
                </a:tc>
                <a:tc>
                  <a:txBody>
                    <a:bodyPr/>
                    <a:lstStyle/>
                    <a:p>
                      <a:r>
                        <a:rPr lang="en-US" sz="1000"/>
                        <a:t>11422</a:t>
                      </a:r>
                    </a:p>
                  </a:txBody>
                  <a:tcPr/>
                </a:tc>
                <a:tc>
                  <a:txBody>
                    <a:bodyPr/>
                    <a:lstStyle/>
                    <a:p>
                      <a:r>
                        <a:rPr lang="en-US" sz="1000"/>
                        <a:t>0</a:t>
                      </a:r>
                    </a:p>
                  </a:txBody>
                  <a:tcPr/>
                </a:tc>
                <a:tc>
                  <a:txBody>
                    <a:bodyPr/>
                    <a:lstStyle/>
                    <a:p>
                      <a:r>
                        <a:rPr lang="en-US" sz="1000"/>
                        <a:t>1.2345 %</a:t>
                      </a:r>
                    </a:p>
                  </a:txBody>
                  <a:tcPr/>
                </a:tc>
                <a:tc>
                  <a:txBody>
                    <a:bodyPr/>
                    <a:lstStyle/>
                    <a:p>
                      <a:r>
                        <a:rPr lang="en-US" sz="1000"/>
                        <a:t>0 %</a:t>
                      </a:r>
                    </a:p>
                  </a:txBody>
                  <a:tcPr/>
                </a:tc>
                <a:tc>
                  <a:txBody>
                    <a:bodyPr/>
                    <a:lstStyle/>
                    <a:p>
                      <a:r>
                        <a:rPr lang="en-US" sz="1000"/>
                        <a:t>Public</a:t>
                      </a:r>
                    </a:p>
                  </a:txBody>
                  <a:tcPr/>
                </a:tc>
                <a:tc>
                  <a:txBody>
                    <a:bodyPr/>
                    <a:lstStyle/>
                    <a:p>
                      <a:r>
                        <a:rPr lang="en-US" sz="1000"/>
                        <a:t>Photo</a:t>
                      </a:r>
                    </a:p>
                  </a:txBody>
                  <a:tcPr/>
                </a:tc>
                <a:extLst>
                  <a:ext uri="{0D108BD9-81ED-4DB2-BD59-A6C34878D82A}">
                    <a16:rowId xmlns:a16="http://schemas.microsoft.com/office/drawing/2014/main" val="127996722"/>
                  </a:ext>
                </a:extLst>
              </a:tr>
            </a:tbl>
          </a:graphicData>
        </a:graphic>
      </p:graphicFrame>
      <p:sp>
        <p:nvSpPr>
          <p:cNvPr id="4" name="Text Placeholder 3">
            <a:extLst>
              <a:ext uri="{FF2B5EF4-FFF2-40B4-BE49-F238E27FC236}">
                <a16:creationId xmlns:a16="http://schemas.microsoft.com/office/drawing/2014/main" id="{D5EAEC63-8A84-49AA-9644-64EBB7981F66}"/>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211600332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07BC8E-46E6-4DCF-8BD8-D658308F1468}"/>
              </a:ext>
            </a:extLst>
          </p:cNvPr>
          <p:cNvSpPr>
            <a:spLocks noGrp="1"/>
          </p:cNvSpPr>
          <p:nvPr>
            <p:ph type="title"/>
          </p:nvPr>
        </p:nvSpPr>
        <p:spPr/>
        <p:txBody>
          <a:bodyPr/>
          <a:lstStyle/>
          <a:p>
            <a:r>
              <a:rPr lang="en-US"/>
              <a:t>Youtube Videos Table | GAMESCOM</a:t>
            </a:r>
          </a:p>
        </p:txBody>
      </p:sp>
      <p:graphicFrame>
        <p:nvGraphicFramePr>
          <p:cNvPr id="5" name="Table Placeholder 4">
            <a:extLst>
              <a:ext uri="{FF2B5EF4-FFF2-40B4-BE49-F238E27FC236}">
                <a16:creationId xmlns:a16="http://schemas.microsoft.com/office/drawing/2014/main" id="{3B152F8A-E9B2-4DF1-8719-0068E657630C}"/>
              </a:ext>
            </a:extLst>
          </p:cNvPr>
          <p:cNvGraphicFramePr>
            <a:graphicFrameLocks noGrp="1"/>
          </p:cNvGraphicFramePr>
          <p:nvPr>
            <p:ph type="tbl" sz="quarter" idx="13"/>
            <p:extLst>
              <p:ext uri="{D42A27DB-BD31-4B8C-83A1-F6EECF244321}">
                <p14:modId xmlns:p14="http://schemas.microsoft.com/office/powerpoint/2010/main" val="490668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549942804"/>
                    </a:ext>
                  </a:extLst>
                </a:gridCol>
                <a:gridCol w="1645920">
                  <a:extLst>
                    <a:ext uri="{9D8B030D-6E8A-4147-A177-3AD203B41FA5}">
                      <a16:colId xmlns:a16="http://schemas.microsoft.com/office/drawing/2014/main" val="4094369680"/>
                    </a:ext>
                  </a:extLst>
                </a:gridCol>
                <a:gridCol w="1399032">
                  <a:extLst>
                    <a:ext uri="{9D8B030D-6E8A-4147-A177-3AD203B41FA5}">
                      <a16:colId xmlns:a16="http://schemas.microsoft.com/office/drawing/2014/main" val="4195610436"/>
                    </a:ext>
                  </a:extLst>
                </a:gridCol>
                <a:gridCol w="493776">
                  <a:extLst>
                    <a:ext uri="{9D8B030D-6E8A-4147-A177-3AD203B41FA5}">
                      <a16:colId xmlns:a16="http://schemas.microsoft.com/office/drawing/2014/main" val="1040381165"/>
                    </a:ext>
                  </a:extLst>
                </a:gridCol>
                <a:gridCol w="493776">
                  <a:extLst>
                    <a:ext uri="{9D8B030D-6E8A-4147-A177-3AD203B41FA5}">
                      <a16:colId xmlns:a16="http://schemas.microsoft.com/office/drawing/2014/main" val="83807158"/>
                    </a:ext>
                  </a:extLst>
                </a:gridCol>
                <a:gridCol w="493776">
                  <a:extLst>
                    <a:ext uri="{9D8B030D-6E8A-4147-A177-3AD203B41FA5}">
                      <a16:colId xmlns:a16="http://schemas.microsoft.com/office/drawing/2014/main" val="1514877349"/>
                    </a:ext>
                  </a:extLst>
                </a:gridCol>
                <a:gridCol w="493776">
                  <a:extLst>
                    <a:ext uri="{9D8B030D-6E8A-4147-A177-3AD203B41FA5}">
                      <a16:colId xmlns:a16="http://schemas.microsoft.com/office/drawing/2014/main" val="3482955302"/>
                    </a:ext>
                  </a:extLst>
                </a:gridCol>
                <a:gridCol w="493776">
                  <a:extLst>
                    <a:ext uri="{9D8B030D-6E8A-4147-A177-3AD203B41FA5}">
                      <a16:colId xmlns:a16="http://schemas.microsoft.com/office/drawing/2014/main" val="373549466"/>
                    </a:ext>
                  </a:extLst>
                </a:gridCol>
              </a:tblGrid>
              <a:tr h="370840">
                <a:tc>
                  <a:txBody>
                    <a:bodyPr/>
                    <a:lstStyle/>
                    <a:p>
                      <a:r>
                        <a:rPr lang="en-US" sz="1000"/>
                        <a:t>Video</a:t>
                      </a:r>
                    </a:p>
                  </a:txBody>
                  <a:tcPr/>
                </a:tc>
                <a:tc>
                  <a:txBody>
                    <a:bodyPr/>
                    <a:lstStyle/>
                    <a:p>
                      <a:r>
                        <a:rPr lang="en-US" sz="1000"/>
                        <a:t>Thumbnail</a:t>
                      </a:r>
                    </a:p>
                  </a:txBody>
                  <a:tcPr/>
                </a:tc>
                <a:tc>
                  <a:txBody>
                    <a:bodyPr/>
                    <a:lstStyle/>
                    <a:p>
                      <a:r>
                        <a:rPr lang="en-US" sz="1000"/>
                        <a:t>Tags</a:t>
                      </a:r>
                    </a:p>
                  </a:txBody>
                  <a:tcPr/>
                </a:tc>
                <a:tc>
                  <a:txBody>
                    <a:bodyPr/>
                    <a:lstStyle/>
                    <a:p>
                      <a:r>
                        <a:rPr lang="en-US" sz="1000"/>
                        <a:t>Duration [mm:ss]</a:t>
                      </a:r>
                    </a:p>
                  </a:txBody>
                  <a:tcPr/>
                </a:tc>
                <a:tc>
                  <a:txBody>
                    <a:bodyPr/>
                    <a:lstStyle/>
                    <a:p>
                      <a:r>
                        <a:rPr lang="en-US" sz="1000"/>
                        <a:t>Views</a:t>
                      </a:r>
                    </a:p>
                  </a:txBody>
                  <a:tcPr/>
                </a:tc>
                <a:tc>
                  <a:txBody>
                    <a:bodyPr/>
                    <a:lstStyle/>
                    <a:p>
                      <a:r>
                        <a:rPr lang="en-US" sz="1000"/>
                        <a:t>Likes</a:t>
                      </a:r>
                    </a:p>
                  </a:txBody>
                  <a:tcPr/>
                </a:tc>
                <a:tc>
                  <a:txBody>
                    <a:bodyPr/>
                    <a:lstStyle/>
                    <a:p>
                      <a:r>
                        <a:rPr lang="en-US" sz="1000"/>
                        <a:t>Dislikes</a:t>
                      </a:r>
                    </a:p>
                  </a:txBody>
                  <a:tcPr/>
                </a:tc>
                <a:tc>
                  <a:txBody>
                    <a:bodyPr/>
                    <a:lstStyle/>
                    <a:p>
                      <a:r>
                        <a:rPr lang="en-US" sz="1000"/>
                        <a:t>Comments (w/o replies)</a:t>
                      </a:r>
                    </a:p>
                  </a:txBody>
                  <a:tcPr/>
                </a:tc>
                <a:extLst>
                  <a:ext uri="{0D108BD9-81ED-4DB2-BD59-A6C34878D82A}">
                    <a16:rowId xmlns:a16="http://schemas.microsoft.com/office/drawing/2014/main" val="3698380400"/>
                  </a:ext>
                </a:extLst>
              </a:tr>
              <a:tr h="370840">
                <a:tc>
                  <a:txBody>
                    <a:bodyPr/>
                    <a:lstStyle/>
                    <a:p>
                      <a:r>
                        <a:rPr lang="pt-BR" sz="1000" b="1"/>
                        <a:t>gamescom - 2026-01-30 13:24:16</a:t>
                      </a:r>
                      <a:r>
                        <a:rPr lang="pt-BR" sz="1000"/>
                        <a:t>
 n/a</a:t>
                      </a:r>
                      <a:endParaRPr lang="en-US" sz="1000"/>
                    </a:p>
                  </a:txBody>
                  <a:tcPr/>
                </a:tc>
                <a:tc>
                  <a:txBody>
                    <a:bodyPr/>
                    <a:lstStyle/>
                    <a:p>
                      <a:r>
                        <a:rPr lang="en-US" sz="1000"/>
                        <a:t>https://i.ytimg.com/vi/JSae5pblciI/hqdefault.jpg</a:t>
                      </a:r>
                    </a:p>
                  </a:txBody>
                  <a:tcPr/>
                </a:tc>
                <a:tc>
                  <a:txBody>
                    <a:bodyPr/>
                    <a:lstStyle/>
                    <a:p>
                      <a:endParaRPr lang="en-US" sz="1000"/>
                    </a:p>
                  </a:txBody>
                  <a:tcPr/>
                </a:tc>
                <a:tc>
                  <a:txBody>
                    <a:bodyPr/>
                    <a:lstStyle/>
                    <a:p>
                      <a:r>
                        <a:rPr lang="en-US" sz="1000"/>
                        <a:t>00:00:46</a:t>
                      </a:r>
                    </a:p>
                  </a:txBody>
                  <a:tcPr/>
                </a:tc>
                <a:tc>
                  <a:txBody>
                    <a:bodyPr/>
                    <a:lstStyle/>
                    <a:p>
                      <a:r>
                        <a:rPr lang="en-US" sz="1000"/>
                        <a:t>396</a:t>
                      </a:r>
                    </a:p>
                  </a:txBody>
                  <a:tcPr/>
                </a:tc>
                <a:tc>
                  <a:txBody>
                    <a:bodyPr/>
                    <a:lstStyle/>
                    <a:p>
                      <a:r>
                        <a:rPr lang="en-US" sz="1000"/>
                        <a:t>45</a:t>
                      </a:r>
                    </a:p>
                  </a:txBody>
                  <a:tcPr/>
                </a:tc>
                <a:tc>
                  <a:txBody>
                    <a:bodyPr/>
                    <a:lstStyle/>
                    <a:p>
                      <a:r>
                        <a:rPr lang="en-US" sz="1000"/>
                        <a:t>n/a</a:t>
                      </a:r>
                    </a:p>
                  </a:txBody>
                  <a:tcPr/>
                </a:tc>
                <a:tc>
                  <a:txBody>
                    <a:bodyPr/>
                    <a:lstStyle/>
                    <a:p>
                      <a:r>
                        <a:rPr lang="en-US" sz="1000"/>
                        <a:t>8</a:t>
                      </a:r>
                    </a:p>
                  </a:txBody>
                  <a:tcPr/>
                </a:tc>
                <a:extLst>
                  <a:ext uri="{0D108BD9-81ED-4DB2-BD59-A6C34878D82A}">
                    <a16:rowId xmlns:a16="http://schemas.microsoft.com/office/drawing/2014/main" val="1762069014"/>
                  </a:ext>
                </a:extLst>
              </a:tr>
            </a:tbl>
          </a:graphicData>
        </a:graphic>
      </p:graphicFrame>
      <p:sp>
        <p:nvSpPr>
          <p:cNvPr id="4" name="Text Placeholder 3">
            <a:extLst>
              <a:ext uri="{FF2B5EF4-FFF2-40B4-BE49-F238E27FC236}">
                <a16:creationId xmlns:a16="http://schemas.microsoft.com/office/drawing/2014/main" id="{7F1B060B-E194-4013-9F5C-3AF848EF8085}"/>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135329841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B2016-CD43-4516-BCC2-7871C2970AD5}"/>
              </a:ext>
            </a:extLst>
          </p:cNvPr>
          <p:cNvSpPr>
            <a:spLocks noGrp="1"/>
          </p:cNvSpPr>
          <p:nvPr>
            <p:ph type="title"/>
          </p:nvPr>
        </p:nvSpPr>
        <p:spPr/>
        <p:txBody>
          <a:bodyPr/>
          <a:lstStyle/>
          <a:p>
            <a:r>
              <a:rPr lang="en-US"/>
              <a:t>Threads Own Posts Table | GAMESCOM</a:t>
            </a:r>
          </a:p>
        </p:txBody>
      </p:sp>
      <p:graphicFrame>
        <p:nvGraphicFramePr>
          <p:cNvPr id="5" name="Table Placeholder 4">
            <a:extLst>
              <a:ext uri="{FF2B5EF4-FFF2-40B4-BE49-F238E27FC236}">
                <a16:creationId xmlns:a16="http://schemas.microsoft.com/office/drawing/2014/main" id="{EBD99172-90DC-4FE4-8F80-055BB5D9C5E6}"/>
              </a:ext>
            </a:extLst>
          </p:cNvPr>
          <p:cNvGraphicFramePr>
            <a:graphicFrameLocks noGrp="1"/>
          </p:cNvGraphicFramePr>
          <p:nvPr>
            <p:ph type="tbl" sz="quarter" idx="13"/>
            <p:extLst>
              <p:ext uri="{D42A27DB-BD31-4B8C-83A1-F6EECF244321}">
                <p14:modId xmlns:p14="http://schemas.microsoft.com/office/powerpoint/2010/main" val="5393661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96596936"/>
                    </a:ext>
                  </a:extLst>
                </a:gridCol>
                <a:gridCol w="987552">
                  <a:extLst>
                    <a:ext uri="{9D8B030D-6E8A-4147-A177-3AD203B41FA5}">
                      <a16:colId xmlns:a16="http://schemas.microsoft.com/office/drawing/2014/main" val="456264468"/>
                    </a:ext>
                  </a:extLst>
                </a:gridCol>
                <a:gridCol w="658368">
                  <a:extLst>
                    <a:ext uri="{9D8B030D-6E8A-4147-A177-3AD203B41FA5}">
                      <a16:colId xmlns:a16="http://schemas.microsoft.com/office/drawing/2014/main" val="2088063571"/>
                    </a:ext>
                  </a:extLst>
                </a:gridCol>
                <a:gridCol w="658368">
                  <a:extLst>
                    <a:ext uri="{9D8B030D-6E8A-4147-A177-3AD203B41FA5}">
                      <a16:colId xmlns:a16="http://schemas.microsoft.com/office/drawing/2014/main" val="2609270011"/>
                    </a:ext>
                  </a:extLst>
                </a:gridCol>
                <a:gridCol w="658368">
                  <a:extLst>
                    <a:ext uri="{9D8B030D-6E8A-4147-A177-3AD203B41FA5}">
                      <a16:colId xmlns:a16="http://schemas.microsoft.com/office/drawing/2014/main" val="254077074"/>
                    </a:ext>
                  </a:extLst>
                </a:gridCol>
                <a:gridCol w="658368">
                  <a:extLst>
                    <a:ext uri="{9D8B030D-6E8A-4147-A177-3AD203B41FA5}">
                      <a16:colId xmlns:a16="http://schemas.microsoft.com/office/drawing/2014/main" val="2910240169"/>
                    </a:ext>
                  </a:extLst>
                </a:gridCol>
                <a:gridCol w="658368">
                  <a:extLst>
                    <a:ext uri="{9D8B030D-6E8A-4147-A177-3AD203B41FA5}">
                      <a16:colId xmlns:a16="http://schemas.microsoft.com/office/drawing/2014/main" val="1485227604"/>
                    </a:ext>
                  </a:extLst>
                </a:gridCol>
                <a:gridCol w="658368">
                  <a:extLst>
                    <a:ext uri="{9D8B030D-6E8A-4147-A177-3AD203B41FA5}">
                      <a16:colId xmlns:a16="http://schemas.microsoft.com/office/drawing/2014/main" val="3707846885"/>
                    </a:ext>
                  </a:extLst>
                </a:gridCol>
                <a:gridCol w="658368">
                  <a:extLst>
                    <a:ext uri="{9D8B030D-6E8A-4147-A177-3AD203B41FA5}">
                      <a16:colId xmlns:a16="http://schemas.microsoft.com/office/drawing/2014/main" val="1978649467"/>
                    </a:ext>
                  </a:extLst>
                </a:gridCol>
              </a:tblGrid>
              <a:tr h="370840">
                <a:tc>
                  <a:txBody>
                    <a:bodyPr/>
                    <a:lstStyle/>
                    <a:p>
                      <a:r>
                        <a:rPr lang="en-US" sz="1000"/>
                        <a:t>Post</a:t>
                      </a:r>
                    </a:p>
                  </a:txBody>
                  <a:tcPr/>
                </a:tc>
                <a:tc>
                  <a:txBody>
                    <a:bodyPr/>
                    <a:lstStyle/>
                    <a:p>
                      <a:r>
                        <a:rPr lang="en-US" sz="1000"/>
                        <a:t>Published</a:t>
                      </a:r>
                    </a:p>
                  </a:txBody>
                  <a:tcPr/>
                </a:tc>
                <a:tc>
                  <a:txBody>
                    <a:bodyPr/>
                    <a:lstStyle/>
                    <a:p>
                      <a:r>
                        <a:rPr lang="en-US" sz="1000"/>
                        <a:t>Tags</a:t>
                      </a:r>
                    </a:p>
                  </a:txBody>
                  <a:tcPr/>
                </a:tc>
                <a:tc>
                  <a:txBody>
                    <a:bodyPr/>
                    <a:lstStyle/>
                    <a:p>
                      <a:r>
                        <a:rPr lang="en-US" sz="1000"/>
                        <a:t>Type</a:t>
                      </a:r>
                    </a:p>
                  </a:txBody>
                  <a:tcPr/>
                </a:tc>
                <a:tc>
                  <a:txBody>
                    <a:bodyPr/>
                    <a:lstStyle/>
                    <a:p>
                      <a:r>
                        <a:rPr lang="en-US" sz="1000"/>
                        <a:t>Views</a:t>
                      </a:r>
                    </a:p>
                  </a:txBody>
                  <a:tcPr/>
                </a:tc>
                <a:tc>
                  <a:txBody>
                    <a:bodyPr/>
                    <a:lstStyle/>
                    <a:p>
                      <a:r>
                        <a:rPr lang="en-US" sz="1000"/>
                        <a:t>Likes</a:t>
                      </a:r>
                    </a:p>
                  </a:txBody>
                  <a:tcPr/>
                </a:tc>
                <a:tc>
                  <a:txBody>
                    <a:bodyPr/>
                    <a:lstStyle/>
                    <a:p>
                      <a:r>
                        <a:rPr lang="en-US" sz="1000"/>
                        <a:t>Replies</a:t>
                      </a:r>
                    </a:p>
                  </a:txBody>
                  <a:tcPr/>
                </a:tc>
                <a:tc>
                  <a:txBody>
                    <a:bodyPr/>
                    <a:lstStyle/>
                    <a:p>
                      <a:r>
                        <a:rPr lang="en-US" sz="1000"/>
                        <a:t>Reposts</a:t>
                      </a:r>
                    </a:p>
                  </a:txBody>
                  <a:tcPr/>
                </a:tc>
                <a:tc>
                  <a:txBody>
                    <a:bodyPr/>
                    <a:lstStyle/>
                    <a:p>
                      <a:r>
                        <a:rPr lang="en-US" sz="1000"/>
                        <a:t>Quotes</a:t>
                      </a:r>
                    </a:p>
                  </a:txBody>
                  <a:tcPr/>
                </a:tc>
                <a:extLst>
                  <a:ext uri="{0D108BD9-81ED-4DB2-BD59-A6C34878D82A}">
                    <a16:rowId xmlns:a16="http://schemas.microsoft.com/office/drawing/2014/main" val="3095903608"/>
                  </a:ext>
                </a:extLst>
              </a:tr>
              <a:tr h="370840">
                <a:tc>
                  <a:txBody>
                    <a:bodyPr/>
                    <a:lstStyle/>
                    <a:p>
                      <a:r>
                        <a:rPr lang="en-US" sz="1000"/>
                        <a:t>01/30/2026 11:50:19</a:t>
                      </a:r>
                    </a:p>
                  </a:txBody>
                  <a:tcPr/>
                </a:tc>
                <a:tc>
                  <a:txBody>
                    <a:bodyPr/>
                    <a:lstStyle/>
                    <a:p>
                      <a:r>
                        <a:rPr lang="en-US" sz="1000"/>
                        <a:t>01/30/2026 11:50:19</a:t>
                      </a:r>
                    </a:p>
                  </a:txBody>
                  <a:tcPr/>
                </a:tc>
                <a:tc>
                  <a:txBody>
                    <a:bodyPr/>
                    <a:lstStyle/>
                    <a:p>
                      <a:endParaRPr lang="en-US" sz="1000"/>
                    </a:p>
                  </a:txBody>
                  <a:tcPr/>
                </a:tc>
                <a:tc>
                  <a:txBody>
                    <a:bodyPr/>
                    <a:lstStyle/>
                    <a:p>
                      <a:r>
                        <a:rPr lang="en-US" sz="1000"/>
                        <a:t>Video</a:t>
                      </a:r>
                    </a:p>
                  </a:txBody>
                  <a:tcPr/>
                </a:tc>
                <a:tc>
                  <a:txBody>
                    <a:bodyPr/>
                    <a:lstStyle/>
                    <a:p>
                      <a:r>
                        <a:rPr lang="en-US" sz="1000"/>
                        <a:t>198</a:t>
                      </a:r>
                    </a:p>
                  </a:txBody>
                  <a:tcPr/>
                </a:tc>
                <a:tc>
                  <a:txBody>
                    <a:bodyPr/>
                    <a:lstStyle/>
                    <a:p>
                      <a:r>
                        <a:rPr lang="en-US" sz="1000"/>
                        <a:t>6</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2210123393"/>
                  </a:ext>
                </a:extLst>
              </a:tr>
              <a:tr h="370840">
                <a:tc>
                  <a:txBody>
                    <a:bodyPr/>
                    <a:lstStyle/>
                    <a:p>
                      <a:r>
                        <a:rPr lang="en-US" sz="1000"/>
                        <a:t>01/16/2026 12:26:08</a:t>
                      </a:r>
                    </a:p>
                  </a:txBody>
                  <a:tcPr/>
                </a:tc>
                <a:tc>
                  <a:txBody>
                    <a:bodyPr/>
                    <a:lstStyle/>
                    <a:p>
                      <a:r>
                        <a:rPr lang="en-US" sz="1000"/>
                        <a:t>01/16/2026 12:26:08</a:t>
                      </a:r>
                    </a:p>
                  </a:txBody>
                  <a:tcPr/>
                </a:tc>
                <a:tc>
                  <a:txBody>
                    <a:bodyPr/>
                    <a:lstStyle/>
                    <a:p>
                      <a:endParaRPr lang="en-US" sz="1000"/>
                    </a:p>
                  </a:txBody>
                  <a:tcPr/>
                </a:tc>
                <a:tc>
                  <a:txBody>
                    <a:bodyPr/>
                    <a:lstStyle/>
                    <a:p>
                      <a:r>
                        <a:rPr lang="en-US" sz="1000"/>
                        <a:t>Image</a:t>
                      </a:r>
                    </a:p>
                  </a:txBody>
                  <a:tcPr/>
                </a:tc>
                <a:tc>
                  <a:txBody>
                    <a:bodyPr/>
                    <a:lstStyle/>
                    <a:p>
                      <a:r>
                        <a:rPr lang="en-US" sz="1000"/>
                        <a:t>205</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276332349"/>
                  </a:ext>
                </a:extLst>
              </a:tr>
              <a:tr h="370840">
                <a:tc>
                  <a:txBody>
                    <a:bodyPr/>
                    <a:lstStyle/>
                    <a:p>
                      <a:r>
                        <a:rPr lang="en-US" sz="1000"/>
                        <a:t>01/08/2026 14:14:44</a:t>
                      </a:r>
                    </a:p>
                  </a:txBody>
                  <a:tcPr/>
                </a:tc>
                <a:tc>
                  <a:txBody>
                    <a:bodyPr/>
                    <a:lstStyle/>
                    <a:p>
                      <a:r>
                        <a:rPr lang="en-US" sz="1000"/>
                        <a:t>01/08/2026 14:14:44</a:t>
                      </a:r>
                    </a:p>
                  </a:txBody>
                  <a:tcPr/>
                </a:tc>
                <a:tc>
                  <a:txBody>
                    <a:bodyPr/>
                    <a:lstStyle/>
                    <a:p>
                      <a:endParaRPr lang="en-US" sz="1000"/>
                    </a:p>
                  </a:txBody>
                  <a:tcPr/>
                </a:tc>
                <a:tc>
                  <a:txBody>
                    <a:bodyPr/>
                    <a:lstStyle/>
                    <a:p>
                      <a:r>
                        <a:rPr lang="en-US" sz="1000"/>
                        <a:t>Image</a:t>
                      </a:r>
                    </a:p>
                  </a:txBody>
                  <a:tcPr/>
                </a:tc>
                <a:tc>
                  <a:txBody>
                    <a:bodyPr/>
                    <a:lstStyle/>
                    <a:p>
                      <a:r>
                        <a:rPr lang="en-US" sz="1000"/>
                        <a:t>263</a:t>
                      </a:r>
                    </a:p>
                  </a:txBody>
                  <a:tcPr/>
                </a:tc>
                <a:tc>
                  <a:txBody>
                    <a:bodyPr/>
                    <a:lstStyle/>
                    <a:p>
                      <a:r>
                        <a:rPr lang="en-US" sz="1000"/>
                        <a:t>6</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1107768817"/>
                  </a:ext>
                </a:extLst>
              </a:tr>
            </a:tbl>
          </a:graphicData>
        </a:graphic>
      </p:graphicFrame>
      <p:sp>
        <p:nvSpPr>
          <p:cNvPr id="4" name="Text Placeholder 3">
            <a:extLst>
              <a:ext uri="{FF2B5EF4-FFF2-40B4-BE49-F238E27FC236}">
                <a16:creationId xmlns:a16="http://schemas.microsoft.com/office/drawing/2014/main" id="{CF9E70DC-C910-4E45-8EAE-E6DFBE100BED}"/>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29969010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B3F086-4B51-4EF4-A946-8FC9E8A1AEC2}"/>
              </a:ext>
            </a:extLst>
          </p:cNvPr>
          <p:cNvSpPr>
            <a:spLocks noGrp="1"/>
          </p:cNvSpPr>
          <p:nvPr>
            <p:ph type="title"/>
          </p:nvPr>
        </p:nvSpPr>
        <p:spPr/>
        <p:txBody>
          <a:bodyPr/>
          <a:lstStyle/>
          <a:p>
            <a:r>
              <a:rPr lang="en-US"/>
              <a:t>Instagram Followers Total | GAMESCOM</a:t>
            </a:r>
          </a:p>
        </p:txBody>
      </p:sp>
      <p:graphicFrame>
        <p:nvGraphicFramePr>
          <p:cNvPr id="6" name="Chart Placeholder 5">
            <a:extLst>
              <a:ext uri="{FF2B5EF4-FFF2-40B4-BE49-F238E27FC236}">
                <a16:creationId xmlns:a16="http://schemas.microsoft.com/office/drawing/2014/main" id="{6C51FFF9-7F4D-49FB-A034-65D91CCC8CB0}"/>
              </a:ext>
            </a:extLst>
          </p:cNvPr>
          <p:cNvGraphicFramePr>
            <a:graphicFrameLocks noGrp="1"/>
          </p:cNvGraphicFramePr>
          <p:nvPr>
            <p:ph type="chart" sz="quarter" idx="13"/>
            <p:extLst>
              <p:ext uri="{D42A27DB-BD31-4B8C-83A1-F6EECF244321}">
                <p14:modId xmlns:p14="http://schemas.microsoft.com/office/powerpoint/2010/main" val="17750113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ABC7073-D69E-45F9-B6BF-CD56EC5C6269}"/>
              </a:ext>
            </a:extLst>
          </p:cNvPr>
          <p:cNvSpPr>
            <a:spLocks noGrp="1"/>
          </p:cNvSpPr>
          <p:nvPr>
            <p:ph type="body" sz="quarter" idx="14"/>
          </p:nvPr>
        </p:nvSpPr>
        <p:spPr/>
        <p:txBody>
          <a:bodyPr/>
          <a:lstStyle/>
          <a:p>
            <a:r>
              <a:rPr lang="en-US"/>
              <a:t>01/01/2026 - 01/31/2026</a:t>
            </a:r>
          </a:p>
        </p:txBody>
      </p:sp>
      <p:sp>
        <p:nvSpPr>
          <p:cNvPr id="5" name="Footer Placeholder 4">
            <a:extLst>
              <a:ext uri="{FF2B5EF4-FFF2-40B4-BE49-F238E27FC236}">
                <a16:creationId xmlns:a16="http://schemas.microsoft.com/office/drawing/2014/main" id="{B5272FBD-3872-4A1D-A94A-CC455EC2C4D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0699106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E4561-6E77-4132-ACDA-D20E8C096693}"/>
              </a:ext>
            </a:extLst>
          </p:cNvPr>
          <p:cNvSpPr>
            <a:spLocks noGrp="1"/>
          </p:cNvSpPr>
          <p:nvPr>
            <p:ph type="title"/>
          </p:nvPr>
        </p:nvSpPr>
        <p:spPr/>
        <p:txBody>
          <a:bodyPr/>
          <a:lstStyle/>
          <a:p>
            <a:r>
              <a:rPr lang="en-US"/>
              <a:t>Tiktok Total Followers | GAMESCOM</a:t>
            </a:r>
          </a:p>
        </p:txBody>
      </p:sp>
      <p:graphicFrame>
        <p:nvGraphicFramePr>
          <p:cNvPr id="6" name="Chart Placeholder 5">
            <a:extLst>
              <a:ext uri="{FF2B5EF4-FFF2-40B4-BE49-F238E27FC236}">
                <a16:creationId xmlns:a16="http://schemas.microsoft.com/office/drawing/2014/main" id="{7EEEF578-9B70-46B4-878D-0F52ECB840BB}"/>
              </a:ext>
            </a:extLst>
          </p:cNvPr>
          <p:cNvGraphicFramePr>
            <a:graphicFrameLocks noGrp="1"/>
          </p:cNvGraphicFramePr>
          <p:nvPr>
            <p:ph type="chart" sz="quarter" idx="13"/>
            <p:extLst>
              <p:ext uri="{D42A27DB-BD31-4B8C-83A1-F6EECF244321}">
                <p14:modId xmlns:p14="http://schemas.microsoft.com/office/powerpoint/2010/main" val="10290201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FDDA80-5164-482B-9D5F-8361E913B155}"/>
              </a:ext>
            </a:extLst>
          </p:cNvPr>
          <p:cNvSpPr>
            <a:spLocks noGrp="1"/>
          </p:cNvSpPr>
          <p:nvPr>
            <p:ph type="body" sz="quarter" idx="14"/>
          </p:nvPr>
        </p:nvSpPr>
        <p:spPr/>
        <p:txBody>
          <a:bodyPr/>
          <a:lstStyle/>
          <a:p>
            <a:r>
              <a:rPr lang="en-US"/>
              <a:t>01/01/2026 - 01/31/2026</a:t>
            </a:r>
          </a:p>
        </p:txBody>
      </p:sp>
      <p:sp>
        <p:nvSpPr>
          <p:cNvPr id="5" name="Footer Placeholder 4">
            <a:extLst>
              <a:ext uri="{FF2B5EF4-FFF2-40B4-BE49-F238E27FC236}">
                <a16:creationId xmlns:a16="http://schemas.microsoft.com/office/drawing/2014/main" id="{13C7C27F-64F8-431E-B5FD-4735382A760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400814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BBEA4-DA27-452A-AF14-6FECB40F5F50}"/>
              </a:ext>
            </a:extLst>
          </p:cNvPr>
          <p:cNvSpPr>
            <a:spLocks noGrp="1"/>
          </p:cNvSpPr>
          <p:nvPr>
            <p:ph type="title"/>
          </p:nvPr>
        </p:nvSpPr>
        <p:spPr/>
        <p:txBody>
          <a:bodyPr/>
          <a:lstStyle/>
          <a:p>
            <a:r>
              <a:rPr lang="en-US"/>
              <a:t>Twitter Followers Total | GAMESCOM</a:t>
            </a:r>
          </a:p>
        </p:txBody>
      </p:sp>
      <p:graphicFrame>
        <p:nvGraphicFramePr>
          <p:cNvPr id="6" name="Chart Placeholder 5">
            <a:extLst>
              <a:ext uri="{FF2B5EF4-FFF2-40B4-BE49-F238E27FC236}">
                <a16:creationId xmlns:a16="http://schemas.microsoft.com/office/drawing/2014/main" id="{A6116FCF-D7D3-4460-8B86-251EB4BA4ABF}"/>
              </a:ext>
            </a:extLst>
          </p:cNvPr>
          <p:cNvGraphicFramePr>
            <a:graphicFrameLocks noGrp="1"/>
          </p:cNvGraphicFramePr>
          <p:nvPr>
            <p:ph type="chart" sz="quarter" idx="13"/>
            <p:extLst>
              <p:ext uri="{D42A27DB-BD31-4B8C-83A1-F6EECF244321}">
                <p14:modId xmlns:p14="http://schemas.microsoft.com/office/powerpoint/2010/main" val="6087444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99CC60-0A02-4A4B-A145-2BA40A9294A6}"/>
              </a:ext>
            </a:extLst>
          </p:cNvPr>
          <p:cNvSpPr>
            <a:spLocks noGrp="1"/>
          </p:cNvSpPr>
          <p:nvPr>
            <p:ph type="body" sz="quarter" idx="14"/>
          </p:nvPr>
        </p:nvSpPr>
        <p:spPr/>
        <p:txBody>
          <a:bodyPr/>
          <a:lstStyle/>
          <a:p>
            <a:r>
              <a:rPr lang="en-US"/>
              <a:t>01/01/2026 - 01/31/2026</a:t>
            </a:r>
          </a:p>
        </p:txBody>
      </p:sp>
      <p:sp>
        <p:nvSpPr>
          <p:cNvPr id="5" name="Footer Placeholder 4">
            <a:extLst>
              <a:ext uri="{FF2B5EF4-FFF2-40B4-BE49-F238E27FC236}">
                <a16:creationId xmlns:a16="http://schemas.microsoft.com/office/drawing/2014/main" id="{95350BDA-66F1-45A5-A6E1-C85137F6C5C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3759345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B610ED-FDDF-48B8-BB92-4BE0C04DFC62}"/>
              </a:ext>
            </a:extLst>
          </p:cNvPr>
          <p:cNvSpPr>
            <a:spLocks noGrp="1"/>
          </p:cNvSpPr>
          <p:nvPr>
            <p:ph type="title"/>
          </p:nvPr>
        </p:nvSpPr>
        <p:spPr/>
        <p:txBody>
          <a:bodyPr/>
          <a:lstStyle/>
          <a:p>
            <a:r>
              <a:rPr lang="en-US"/>
              <a:t>LinkedIn Followers Total | GAMESCOM</a:t>
            </a:r>
          </a:p>
        </p:txBody>
      </p:sp>
      <p:graphicFrame>
        <p:nvGraphicFramePr>
          <p:cNvPr id="6" name="Chart Placeholder 5">
            <a:extLst>
              <a:ext uri="{FF2B5EF4-FFF2-40B4-BE49-F238E27FC236}">
                <a16:creationId xmlns:a16="http://schemas.microsoft.com/office/drawing/2014/main" id="{F0E5EA59-E14F-4AD2-9DF5-8F59F9C0F2A2}"/>
              </a:ext>
            </a:extLst>
          </p:cNvPr>
          <p:cNvGraphicFramePr>
            <a:graphicFrameLocks noGrp="1"/>
          </p:cNvGraphicFramePr>
          <p:nvPr>
            <p:ph type="chart" sz="quarter" idx="13"/>
            <p:extLst>
              <p:ext uri="{D42A27DB-BD31-4B8C-83A1-F6EECF244321}">
                <p14:modId xmlns:p14="http://schemas.microsoft.com/office/powerpoint/2010/main" val="18178874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58E7218-1FA2-4C30-B261-F505661E40E0}"/>
              </a:ext>
            </a:extLst>
          </p:cNvPr>
          <p:cNvSpPr>
            <a:spLocks noGrp="1"/>
          </p:cNvSpPr>
          <p:nvPr>
            <p:ph type="body" sz="quarter" idx="14"/>
          </p:nvPr>
        </p:nvSpPr>
        <p:spPr/>
        <p:txBody>
          <a:bodyPr/>
          <a:lstStyle/>
          <a:p>
            <a:r>
              <a:rPr lang="en-US"/>
              <a:t>01/01/2026 - 01/31/2026</a:t>
            </a:r>
          </a:p>
        </p:txBody>
      </p:sp>
      <p:sp>
        <p:nvSpPr>
          <p:cNvPr id="5" name="Footer Placeholder 4">
            <a:extLst>
              <a:ext uri="{FF2B5EF4-FFF2-40B4-BE49-F238E27FC236}">
                <a16:creationId xmlns:a16="http://schemas.microsoft.com/office/drawing/2014/main" id="{AC254159-F73A-45D6-BD38-25FE262E8D2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6216539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8062C4-F0EB-4AF7-B3CB-59E28214F9FC}"/>
              </a:ext>
            </a:extLst>
          </p:cNvPr>
          <p:cNvSpPr>
            <a:spLocks noGrp="1"/>
          </p:cNvSpPr>
          <p:nvPr>
            <p:ph type="title"/>
          </p:nvPr>
        </p:nvSpPr>
        <p:spPr/>
        <p:txBody>
          <a:bodyPr/>
          <a:lstStyle/>
          <a:p>
            <a:r>
              <a:rPr lang="en-US"/>
              <a:t>Facebook Fans or Followers Total | GAMESCOM</a:t>
            </a:r>
          </a:p>
        </p:txBody>
      </p:sp>
      <p:graphicFrame>
        <p:nvGraphicFramePr>
          <p:cNvPr id="6" name="Chart Placeholder 5">
            <a:extLst>
              <a:ext uri="{FF2B5EF4-FFF2-40B4-BE49-F238E27FC236}">
                <a16:creationId xmlns:a16="http://schemas.microsoft.com/office/drawing/2014/main" id="{52D88310-4074-4605-9A89-8C86F936D4AF}"/>
              </a:ext>
            </a:extLst>
          </p:cNvPr>
          <p:cNvGraphicFramePr>
            <a:graphicFrameLocks noGrp="1"/>
          </p:cNvGraphicFramePr>
          <p:nvPr>
            <p:ph type="chart" sz="quarter" idx="13"/>
            <p:extLst>
              <p:ext uri="{D42A27DB-BD31-4B8C-83A1-F6EECF244321}">
                <p14:modId xmlns:p14="http://schemas.microsoft.com/office/powerpoint/2010/main" val="12938103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16304F6-93E0-4633-8727-6D09E3EF10EB}"/>
              </a:ext>
            </a:extLst>
          </p:cNvPr>
          <p:cNvSpPr>
            <a:spLocks noGrp="1"/>
          </p:cNvSpPr>
          <p:nvPr>
            <p:ph type="body" sz="quarter" idx="14"/>
          </p:nvPr>
        </p:nvSpPr>
        <p:spPr/>
        <p:txBody>
          <a:bodyPr/>
          <a:lstStyle/>
          <a:p>
            <a:r>
              <a:rPr lang="en-US"/>
              <a:t>01/01/2026 - 01/31/2026</a:t>
            </a:r>
          </a:p>
        </p:txBody>
      </p:sp>
      <p:sp>
        <p:nvSpPr>
          <p:cNvPr id="5" name="Footer Placeholder 4">
            <a:extLst>
              <a:ext uri="{FF2B5EF4-FFF2-40B4-BE49-F238E27FC236}">
                <a16:creationId xmlns:a16="http://schemas.microsoft.com/office/drawing/2014/main" id="{0A27ABEE-9264-489D-A7CC-42E9809E1C0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0540838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08DB94-BC2E-490B-8EBE-97E7320DF663}"/>
              </a:ext>
            </a:extLst>
          </p:cNvPr>
          <p:cNvSpPr>
            <a:spLocks noGrp="1"/>
          </p:cNvSpPr>
          <p:nvPr>
            <p:ph type="title"/>
          </p:nvPr>
        </p:nvSpPr>
        <p:spPr/>
        <p:txBody>
          <a:bodyPr/>
          <a:lstStyle/>
          <a:p>
            <a:r>
              <a:rPr lang="en-US"/>
              <a:t>Youtube Subscribers | GAMESCOM</a:t>
            </a:r>
          </a:p>
        </p:txBody>
      </p:sp>
      <p:graphicFrame>
        <p:nvGraphicFramePr>
          <p:cNvPr id="6" name="Chart Placeholder 5">
            <a:extLst>
              <a:ext uri="{FF2B5EF4-FFF2-40B4-BE49-F238E27FC236}">
                <a16:creationId xmlns:a16="http://schemas.microsoft.com/office/drawing/2014/main" id="{8E26CB4E-D175-46E4-B8C5-C44CCEDAE5EA}"/>
              </a:ext>
            </a:extLst>
          </p:cNvPr>
          <p:cNvGraphicFramePr>
            <a:graphicFrameLocks noGrp="1"/>
          </p:cNvGraphicFramePr>
          <p:nvPr>
            <p:ph type="chart" sz="quarter" idx="13"/>
            <p:extLst>
              <p:ext uri="{D42A27DB-BD31-4B8C-83A1-F6EECF244321}">
                <p14:modId xmlns:p14="http://schemas.microsoft.com/office/powerpoint/2010/main" val="35314370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624E254-9E1A-4C7E-A9FA-FCE9D7282970}"/>
              </a:ext>
            </a:extLst>
          </p:cNvPr>
          <p:cNvSpPr>
            <a:spLocks noGrp="1"/>
          </p:cNvSpPr>
          <p:nvPr>
            <p:ph type="body" sz="quarter" idx="14"/>
          </p:nvPr>
        </p:nvSpPr>
        <p:spPr/>
        <p:txBody>
          <a:bodyPr/>
          <a:lstStyle/>
          <a:p>
            <a:r>
              <a:rPr lang="en-US"/>
              <a:t>01/01/2026 - 01/31/2026</a:t>
            </a:r>
          </a:p>
        </p:txBody>
      </p:sp>
      <p:sp>
        <p:nvSpPr>
          <p:cNvPr id="5" name="Footer Placeholder 4">
            <a:extLst>
              <a:ext uri="{FF2B5EF4-FFF2-40B4-BE49-F238E27FC236}">
                <a16:creationId xmlns:a16="http://schemas.microsoft.com/office/drawing/2014/main" id="{46B7DCA6-6B9D-4ED6-83A3-687E213428E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7270375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E9DCFF-D9B7-4DC1-857A-905680756846}"/>
              </a:ext>
            </a:extLst>
          </p:cNvPr>
          <p:cNvSpPr>
            <a:spLocks noGrp="1"/>
          </p:cNvSpPr>
          <p:nvPr>
            <p:ph type="title"/>
          </p:nvPr>
        </p:nvSpPr>
        <p:spPr/>
        <p:txBody>
          <a:bodyPr/>
          <a:lstStyle/>
          <a:p>
            <a:r>
              <a:rPr lang="en-US"/>
              <a:t>Threads Followers Total | GAMESCOM</a:t>
            </a:r>
          </a:p>
        </p:txBody>
      </p:sp>
      <p:graphicFrame>
        <p:nvGraphicFramePr>
          <p:cNvPr id="6" name="Chart Placeholder 5">
            <a:extLst>
              <a:ext uri="{FF2B5EF4-FFF2-40B4-BE49-F238E27FC236}">
                <a16:creationId xmlns:a16="http://schemas.microsoft.com/office/drawing/2014/main" id="{5468152C-D07F-473B-96BB-A8EB13E5EA33}"/>
              </a:ext>
            </a:extLst>
          </p:cNvPr>
          <p:cNvGraphicFramePr>
            <a:graphicFrameLocks noGrp="1"/>
          </p:cNvGraphicFramePr>
          <p:nvPr>
            <p:ph type="chart" sz="quarter" idx="13"/>
            <p:extLst>
              <p:ext uri="{D42A27DB-BD31-4B8C-83A1-F6EECF244321}">
                <p14:modId xmlns:p14="http://schemas.microsoft.com/office/powerpoint/2010/main" val="19450968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7376E2-80C7-42CB-9273-429E81972546}"/>
              </a:ext>
            </a:extLst>
          </p:cNvPr>
          <p:cNvSpPr>
            <a:spLocks noGrp="1"/>
          </p:cNvSpPr>
          <p:nvPr>
            <p:ph type="body" sz="quarter" idx="14"/>
          </p:nvPr>
        </p:nvSpPr>
        <p:spPr/>
        <p:txBody>
          <a:bodyPr/>
          <a:lstStyle/>
          <a:p>
            <a:r>
              <a:rPr lang="en-US"/>
              <a:t>01/01/2026 - 01/31/2026</a:t>
            </a:r>
          </a:p>
        </p:txBody>
      </p:sp>
      <p:sp>
        <p:nvSpPr>
          <p:cNvPr id="5" name="Footer Placeholder 4">
            <a:extLst>
              <a:ext uri="{FF2B5EF4-FFF2-40B4-BE49-F238E27FC236}">
                <a16:creationId xmlns:a16="http://schemas.microsoft.com/office/drawing/2014/main" id="{1750A074-791C-4C1C-B427-83EE09D9D9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2248625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B71DF-65FC-40CF-86A5-55A7B0492B79}"/>
              </a:ext>
            </a:extLst>
          </p:cNvPr>
          <p:cNvSpPr>
            <a:spLocks noGrp="1"/>
          </p:cNvSpPr>
          <p:nvPr>
            <p:ph type="title"/>
          </p:nvPr>
        </p:nvSpPr>
        <p:spPr/>
        <p:txBody>
          <a:bodyPr/>
          <a:lstStyle/>
          <a:p>
            <a:r>
              <a:rPr lang="en-US"/>
              <a:t>Twitter Mentions Table | GAMESCOM - 1 of 7</a:t>
            </a:r>
          </a:p>
        </p:txBody>
      </p:sp>
      <p:graphicFrame>
        <p:nvGraphicFramePr>
          <p:cNvPr id="5" name="Table Placeholder 4">
            <a:extLst>
              <a:ext uri="{FF2B5EF4-FFF2-40B4-BE49-F238E27FC236}">
                <a16:creationId xmlns:a16="http://schemas.microsoft.com/office/drawing/2014/main" id="{F5FE7D74-C5BD-495A-BD53-CFF05A7BF162}"/>
              </a:ext>
            </a:extLst>
          </p:cNvPr>
          <p:cNvGraphicFramePr>
            <a:graphicFrameLocks noGrp="1"/>
          </p:cNvGraphicFramePr>
          <p:nvPr>
            <p:ph type="tbl" sz="quarter" idx="13"/>
            <p:extLst>
              <p:ext uri="{D42A27DB-BD31-4B8C-83A1-F6EECF244321}">
                <p14:modId xmlns:p14="http://schemas.microsoft.com/office/powerpoint/2010/main" val="22105683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86374566"/>
                    </a:ext>
                  </a:extLst>
                </a:gridCol>
                <a:gridCol w="2221992">
                  <a:extLst>
                    <a:ext uri="{9D8B030D-6E8A-4147-A177-3AD203B41FA5}">
                      <a16:colId xmlns:a16="http://schemas.microsoft.com/office/drawing/2014/main" val="1900527029"/>
                    </a:ext>
                  </a:extLst>
                </a:gridCol>
                <a:gridCol w="1152144">
                  <a:extLst>
                    <a:ext uri="{9D8B030D-6E8A-4147-A177-3AD203B41FA5}">
                      <a16:colId xmlns:a16="http://schemas.microsoft.com/office/drawing/2014/main" val="2088285109"/>
                    </a:ext>
                  </a:extLst>
                </a:gridCol>
                <a:gridCol w="1152144">
                  <a:extLst>
                    <a:ext uri="{9D8B030D-6E8A-4147-A177-3AD203B41FA5}">
                      <a16:colId xmlns:a16="http://schemas.microsoft.com/office/drawing/2014/main" val="34238089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Mention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extLst>
                  <a:ext uri="{0D108BD9-81ED-4DB2-BD59-A6C34878D82A}">
                    <a16:rowId xmlns:a16="http://schemas.microsoft.com/office/drawing/2014/main" val="830996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was mentioned by </a:t>
                      </a:r>
                      <a:r>
                        <a:rPr kumimoji="0" lang="en-US" sz="1000" b="1" i="0" u="none" strike="noStrike" kern="1200" cap="none" spc="0" normalizeH="0" baseline="0" noProof="0">
                          <a:ln>
                            <a:noFill/>
                          </a:ln>
                          <a:solidFill>
                            <a:prstClr val="black"/>
                          </a:solidFill>
                          <a:effectLst/>
                          <a:uLnTx/>
                          <a:uFillTx/>
                          <a:latin typeface="Calibri"/>
                          <a:ea typeface="+mn-ea"/>
                          <a:cs typeface="+mn-cs"/>
                        </a:rPr>
                        <a:t>@RealLiamPlays - 2026-01-31 23:16:29</a:t>
                      </a:r>
                      <a:r>
                        <a:rPr kumimoji="0" lang="en-US" sz="1000" b="0" i="0" u="none" strike="noStrike" kern="1200" cap="none" spc="0" normalizeH="0" baseline="0" noProof="0">
                          <a:ln>
                            <a:noFill/>
                          </a:ln>
                          <a:solidFill>
                            <a:prstClr val="black"/>
                          </a:solidFill>
                          <a:effectLst/>
                          <a:uLnTx/>
                          <a:uFillTx/>
                          <a:latin typeface="Calibri"/>
                          <a:ea typeface="+mn-ea"/>
                          <a:cs typeface="+mn-cs"/>
                        </a:rPr>
                        <a:t>
 @gamescom @RinoTheBouncer Have you seen the playtime of some other gamers 🤣I’ve seen people with over 10,000 hours of playtime on Garry’s Mod. Absolute madness!
I love Garry’s Mod but there’s just no more servers that I enjoy playing on. I’ve always been a fan of Half life 2 serious RP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852290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was mentioned by </a:t>
                      </a:r>
                      <a:r>
                        <a:rPr kumimoji="0" lang="en-US" sz="1000" b="1" i="0" u="none" strike="noStrike" kern="1200" cap="none" spc="0" normalizeH="0" baseline="0" noProof="0">
                          <a:ln>
                            <a:noFill/>
                          </a:ln>
                          <a:solidFill>
                            <a:prstClr val="black"/>
                          </a:solidFill>
                          <a:effectLst/>
                          <a:uLnTx/>
                          <a:uFillTx/>
                          <a:latin typeface="Calibri"/>
                          <a:ea typeface="+mn-ea"/>
                          <a:cs typeface="+mn-cs"/>
                        </a:rPr>
                        <a:t>@_AdrianExtreme_ - 2026-01-31 23:15:07</a:t>
                      </a:r>
                      <a:r>
                        <a:rPr kumimoji="0" lang="en-US" sz="1000" b="0" i="0" u="none" strike="noStrike" kern="1200" cap="none" spc="0" normalizeH="0" baseline="0" noProof="0">
                          <a:ln>
                            <a:noFill/>
                          </a:ln>
                          <a:solidFill>
                            <a:prstClr val="black"/>
                          </a:solidFill>
                          <a:effectLst/>
                          <a:uLnTx/>
                          <a:uFillTx/>
                          <a:latin typeface="Calibri"/>
                          <a:ea typeface="+mn-ea"/>
                          <a:cs typeface="+mn-cs"/>
                        </a:rPr>
                        <a:t>
 @gamescom @RinoTheBouncer @CapcomEurope https://t.co/ApwL8MslAn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478248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was mentioned by </a:t>
                      </a:r>
                      <a:r>
                        <a:rPr kumimoji="0" lang="en-US" sz="1000" b="1" i="0" u="none" strike="noStrike" kern="1200" cap="none" spc="0" normalizeH="0" baseline="0" noProof="0">
                          <a:ln>
                            <a:noFill/>
                          </a:ln>
                          <a:solidFill>
                            <a:prstClr val="black"/>
                          </a:solidFill>
                          <a:effectLst/>
                          <a:uLnTx/>
                          <a:uFillTx/>
                          <a:latin typeface="Calibri"/>
                          <a:ea typeface="+mn-ea"/>
                          <a:cs typeface="+mn-cs"/>
                        </a:rPr>
                        <a:t>@RinoTheBouncer - 2026-01-31 23:06:11</a:t>
                      </a:r>
                      <a:r>
                        <a:rPr kumimoji="0" lang="en-US" sz="1000" b="0" i="0" u="none" strike="noStrike" kern="1200" cap="none" spc="0" normalizeH="0" baseline="0" noProof="0">
                          <a:ln>
                            <a:noFill/>
                          </a:ln>
                          <a:solidFill>
                            <a:prstClr val="black"/>
                          </a:solidFill>
                          <a:effectLst/>
                          <a:uLnTx/>
                          <a:uFillTx/>
                          <a:latin typeface="Calibri"/>
                          <a:ea typeface="+mn-ea"/>
                          <a:cs typeface="+mn-cs"/>
                        </a:rPr>
                        <a:t>
 @gamescom @BlizzardBeanz Fun fact: this year, I’m gonna play my very first Halo, on PS5😎🚀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1531473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was mentioned by </a:t>
                      </a:r>
                      <a:r>
                        <a:rPr kumimoji="0" lang="en-US" sz="1000" b="1" i="0" u="none" strike="noStrike" kern="1200" cap="none" spc="0" normalizeH="0" baseline="0" noProof="0">
                          <a:ln>
                            <a:noFill/>
                          </a:ln>
                          <a:solidFill>
                            <a:prstClr val="black"/>
                          </a:solidFill>
                          <a:effectLst/>
                          <a:uLnTx/>
                          <a:uFillTx/>
                          <a:latin typeface="Calibri"/>
                          <a:ea typeface="+mn-ea"/>
                          <a:cs typeface="+mn-cs"/>
                        </a:rPr>
                        <a:t>@RinoTheBouncer - 2026-01-31 23:05:42</a:t>
                      </a:r>
                      <a:r>
                        <a:rPr kumimoji="0" lang="en-US" sz="1000" b="0" i="0" u="none" strike="noStrike" kern="1200" cap="none" spc="0" normalizeH="0" baseline="0" noProof="0">
                          <a:ln>
                            <a:noFill/>
                          </a:ln>
                          <a:solidFill>
                            <a:prstClr val="black"/>
                          </a:solidFill>
                          <a:effectLst/>
                          <a:uLnTx/>
                          <a:uFillTx/>
                          <a:latin typeface="Calibri"/>
                          <a:ea typeface="+mn-ea"/>
                          <a:cs typeface="+mn-cs"/>
                        </a:rPr>
                        <a:t>
 @gamescom @dj_nabs Sonic is the best!🚀 https://t.co/H6ZyTjKizP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900460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was mentioned by </a:t>
                      </a:r>
                      <a:r>
                        <a:rPr kumimoji="0" lang="en-US" sz="1000" b="1" i="0" u="none" strike="noStrike" kern="1200" cap="none" spc="0" normalizeH="0" baseline="0" noProof="0">
                          <a:ln>
                            <a:noFill/>
                          </a:ln>
                          <a:solidFill>
                            <a:prstClr val="black"/>
                          </a:solidFill>
                          <a:effectLst/>
                          <a:uLnTx/>
                          <a:uFillTx/>
                          <a:latin typeface="Calibri"/>
                          <a:ea typeface="+mn-ea"/>
                          <a:cs typeface="+mn-cs"/>
                        </a:rPr>
                        <a:t>@AshenOne - 2026-01-31 19:49:48</a:t>
                      </a:r>
                      <a:r>
                        <a:rPr kumimoji="0" lang="en-US" sz="1000" b="0" i="0" u="none" strike="noStrike" kern="1200" cap="none" spc="0" normalizeH="0" baseline="0" noProof="0">
                          <a:ln>
                            <a:noFill/>
                          </a:ln>
                          <a:solidFill>
                            <a:prstClr val="black"/>
                          </a:solidFill>
                          <a:effectLst/>
                          <a:uLnTx/>
                          <a:uFillTx/>
                          <a:latin typeface="Calibri"/>
                          <a:ea typeface="+mn-ea"/>
                          <a:cs typeface="+mn-cs"/>
                        </a:rPr>
                        <a:t>
 @gamescom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4281140167"/>
                  </a:ext>
                </a:extLst>
              </a:tr>
            </a:tbl>
          </a:graphicData>
        </a:graphic>
      </p:graphicFrame>
      <p:sp>
        <p:nvSpPr>
          <p:cNvPr id="4" name="Text Placeholder 3">
            <a:extLst>
              <a:ext uri="{FF2B5EF4-FFF2-40B4-BE49-F238E27FC236}">
                <a16:creationId xmlns:a16="http://schemas.microsoft.com/office/drawing/2014/main" id="{C31C6788-BD37-4305-93A5-9A4E828CFDD4}"/>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72018212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3767E3-079E-4F8C-A889-D76065CCBE15}"/>
              </a:ext>
            </a:extLst>
          </p:cNvPr>
          <p:cNvSpPr>
            <a:spLocks noGrp="1"/>
          </p:cNvSpPr>
          <p:nvPr>
            <p:ph type="title"/>
          </p:nvPr>
        </p:nvSpPr>
        <p:spPr/>
        <p:txBody>
          <a:bodyPr/>
          <a:lstStyle/>
          <a:p>
            <a:r>
              <a:rPr lang="en-US"/>
              <a:t>Twitter Mentions Table | GAMESCOM - 2 of 7</a:t>
            </a:r>
          </a:p>
        </p:txBody>
      </p:sp>
      <p:graphicFrame>
        <p:nvGraphicFramePr>
          <p:cNvPr id="5" name="Table Placeholder 4">
            <a:extLst>
              <a:ext uri="{FF2B5EF4-FFF2-40B4-BE49-F238E27FC236}">
                <a16:creationId xmlns:a16="http://schemas.microsoft.com/office/drawing/2014/main" id="{FE24E15B-FCEF-4068-9C98-ECC4FF069FE8}"/>
              </a:ext>
            </a:extLst>
          </p:cNvPr>
          <p:cNvGraphicFramePr>
            <a:graphicFrameLocks noGrp="1"/>
          </p:cNvGraphicFramePr>
          <p:nvPr>
            <p:ph type="tbl" sz="quarter" idx="13"/>
            <p:extLst>
              <p:ext uri="{D42A27DB-BD31-4B8C-83A1-F6EECF244321}">
                <p14:modId xmlns:p14="http://schemas.microsoft.com/office/powerpoint/2010/main" val="13558018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3301076635"/>
                    </a:ext>
                  </a:extLst>
                </a:gridCol>
                <a:gridCol w="2221992">
                  <a:extLst>
                    <a:ext uri="{9D8B030D-6E8A-4147-A177-3AD203B41FA5}">
                      <a16:colId xmlns:a16="http://schemas.microsoft.com/office/drawing/2014/main" val="58679576"/>
                    </a:ext>
                  </a:extLst>
                </a:gridCol>
                <a:gridCol w="1152144">
                  <a:extLst>
                    <a:ext uri="{9D8B030D-6E8A-4147-A177-3AD203B41FA5}">
                      <a16:colId xmlns:a16="http://schemas.microsoft.com/office/drawing/2014/main" val="1189538235"/>
                    </a:ext>
                  </a:extLst>
                </a:gridCol>
                <a:gridCol w="1152144">
                  <a:extLst>
                    <a:ext uri="{9D8B030D-6E8A-4147-A177-3AD203B41FA5}">
                      <a16:colId xmlns:a16="http://schemas.microsoft.com/office/drawing/2014/main" val="12015035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Mention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extLst>
                  <a:ext uri="{0D108BD9-81ED-4DB2-BD59-A6C34878D82A}">
                    <a16:rowId xmlns:a16="http://schemas.microsoft.com/office/drawing/2014/main" val="3867429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was mentioned by </a:t>
                      </a:r>
                      <a:r>
                        <a:rPr kumimoji="0" lang="en-US" sz="1000" b="1" i="0" u="none" strike="noStrike" kern="1200" cap="none" spc="0" normalizeH="0" baseline="0" noProof="0">
                          <a:ln>
                            <a:noFill/>
                          </a:ln>
                          <a:solidFill>
                            <a:prstClr val="black"/>
                          </a:solidFill>
                          <a:effectLst/>
                          <a:uLnTx/>
                          <a:uFillTx/>
                          <a:latin typeface="Calibri"/>
                          <a:ea typeface="+mn-ea"/>
                          <a:cs typeface="+mn-cs"/>
                        </a:rPr>
                        <a:t>@bitmap_books - 2026-01-31 16:42:30</a:t>
                      </a:r>
                      <a:r>
                        <a:rPr kumimoji="0" lang="en-US" sz="1000" b="0" i="0" u="none" strike="noStrike" kern="1200" cap="none" spc="0" normalizeH="0" baseline="0" noProof="0">
                          <a:ln>
                            <a:noFill/>
                          </a:ln>
                          <a:solidFill>
                            <a:prstClr val="black"/>
                          </a:solidFill>
                          <a:effectLst/>
                          <a:uLnTx/>
                          <a:uFillTx/>
                          <a:latin typeface="Calibri"/>
                          <a:ea typeface="+mn-ea"/>
                          <a:cs typeface="+mn-cs"/>
                        </a:rPr>
                        <a:t>
 @gamescom Thank you so much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875069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was mentioned by </a:t>
                      </a:r>
                      <a:r>
                        <a:rPr kumimoji="0" lang="en-US" sz="1000" b="1" i="0" u="none" strike="noStrike" kern="1200" cap="none" spc="0" normalizeH="0" baseline="0" noProof="0">
                          <a:ln>
                            <a:noFill/>
                          </a:ln>
                          <a:solidFill>
                            <a:prstClr val="black"/>
                          </a:solidFill>
                          <a:effectLst/>
                          <a:uLnTx/>
                          <a:uFillTx/>
                          <a:latin typeface="Calibri"/>
                          <a:ea typeface="+mn-ea"/>
                          <a:cs typeface="+mn-cs"/>
                        </a:rPr>
                        <a:t>@Ofeilina - 2026-01-28 18:40:16</a:t>
                      </a:r>
                      <a:r>
                        <a:rPr kumimoji="0" lang="en-US" sz="1000" b="0" i="0" u="none" strike="noStrike" kern="1200" cap="none" spc="0" normalizeH="0" baseline="0" noProof="0">
                          <a:ln>
                            <a:noFill/>
                          </a:ln>
                          <a:solidFill>
                            <a:prstClr val="black"/>
                          </a:solidFill>
                          <a:effectLst/>
                          <a:uLnTx/>
                          <a:uFillTx/>
                          <a:latin typeface="Calibri"/>
                          <a:ea typeface="+mn-ea"/>
                          <a:cs typeface="+mn-cs"/>
                        </a:rPr>
                        <a:t>
 @AzraGames @markotero @kenwalton @gamescom @UngodlyGame </a:t>
                      </a:r>
                      <a:r>
                        <a:rPr kumimoji="0" lang="ja-JP" altLang="en-US"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啥啥也不是。做你妈烂逼</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735321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was mentioned by </a:t>
                      </a:r>
                      <a:r>
                        <a:rPr kumimoji="0" lang="en-US" sz="1000" b="1" i="0" u="none" strike="noStrike" kern="1200" cap="none" spc="0" normalizeH="0" baseline="0" noProof="0">
                          <a:ln>
                            <a:noFill/>
                          </a:ln>
                          <a:solidFill>
                            <a:prstClr val="black"/>
                          </a:solidFill>
                          <a:effectLst/>
                          <a:uLnTx/>
                          <a:uFillTx/>
                          <a:latin typeface="Calibri"/>
                          <a:ea typeface="+mn-ea"/>
                          <a:cs typeface="+mn-cs"/>
                        </a:rPr>
                        <a:t>@GamesMarkt - 2026-01-28 09:21:33</a:t>
                      </a:r>
                      <a:r>
                        <a:rPr kumimoji="0" lang="en-US" sz="1000" b="0" i="0" u="none" strike="noStrike" kern="1200" cap="none" spc="0" normalizeH="0" baseline="0" noProof="0">
                          <a:ln>
                            <a:noFill/>
                          </a:ln>
                          <a:solidFill>
                            <a:prstClr val="black"/>
                          </a:solidFill>
                          <a:effectLst/>
                          <a:uLnTx/>
                          <a:uFillTx/>
                          <a:latin typeface="Calibri"/>
                          <a:ea typeface="+mn-ea"/>
                          <a:cs typeface="+mn-cs"/>
                        </a:rPr>
                        <a:t>
 B2B magazine @GamesMarkt, a media partner of @gamescom since 2009, has extended its existing partnership with the world’s biggest games event. We will therefore publish the daily business-to-business trade fair magazine gamescomDaily at #gamescom 2026.
https://t.co/0z0iSRsKKL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3355825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was mentioned by </a:t>
                      </a:r>
                      <a:r>
                        <a:rPr kumimoji="0" lang="en-US" sz="1000" b="1" i="0" u="none" strike="noStrike" kern="1200" cap="none" spc="0" normalizeH="0" baseline="0" noProof="0">
                          <a:ln>
                            <a:noFill/>
                          </a:ln>
                          <a:solidFill>
                            <a:prstClr val="black"/>
                          </a:solidFill>
                          <a:effectLst/>
                          <a:uLnTx/>
                          <a:uFillTx/>
                          <a:latin typeface="Calibri"/>
                          <a:ea typeface="+mn-ea"/>
                          <a:cs typeface="+mn-cs"/>
                        </a:rPr>
                        <a:t>@chaoselite333 - 2026-01-26 21:02:14</a:t>
                      </a:r>
                      <a:r>
                        <a:rPr kumimoji="0" lang="en-US" sz="1000" b="0" i="0" u="none" strike="noStrike" kern="1200" cap="none" spc="0" normalizeH="0" baseline="0" noProof="0">
                          <a:ln>
                            <a:noFill/>
                          </a:ln>
                          <a:solidFill>
                            <a:prstClr val="black"/>
                          </a:solidFill>
                          <a:effectLst/>
                          <a:uLnTx/>
                          <a:uFillTx/>
                          <a:latin typeface="Calibri"/>
                          <a:ea typeface="+mn-ea"/>
                          <a:cs typeface="+mn-cs"/>
                        </a:rPr>
                        <a:t>
 dear @gamescom 
well, at 0.0, i can tweet: they're just not worth it.
unlikely to happen, at this rate.
the miracle i birthed, gl #warhammer40k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036802570"/>
                  </a:ext>
                </a:extLst>
              </a:tr>
            </a:tbl>
          </a:graphicData>
        </a:graphic>
      </p:graphicFrame>
      <p:sp>
        <p:nvSpPr>
          <p:cNvPr id="4" name="Text Placeholder 3">
            <a:extLst>
              <a:ext uri="{FF2B5EF4-FFF2-40B4-BE49-F238E27FC236}">
                <a16:creationId xmlns:a16="http://schemas.microsoft.com/office/drawing/2014/main" id="{A7B8C471-4BEA-4EE0-8F8B-845634AC40EC}"/>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272085044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EC0CE2-590E-4058-9780-C99D89743ADF}"/>
              </a:ext>
            </a:extLst>
          </p:cNvPr>
          <p:cNvSpPr>
            <a:spLocks noGrp="1"/>
          </p:cNvSpPr>
          <p:nvPr>
            <p:ph type="title"/>
          </p:nvPr>
        </p:nvSpPr>
        <p:spPr/>
        <p:txBody>
          <a:bodyPr/>
          <a:lstStyle/>
          <a:p>
            <a:r>
              <a:rPr lang="en-US"/>
              <a:t>Twitter Mentions Table | GAMESCOM - 3 of 7</a:t>
            </a:r>
          </a:p>
        </p:txBody>
      </p:sp>
      <p:graphicFrame>
        <p:nvGraphicFramePr>
          <p:cNvPr id="5" name="Table Placeholder 4">
            <a:extLst>
              <a:ext uri="{FF2B5EF4-FFF2-40B4-BE49-F238E27FC236}">
                <a16:creationId xmlns:a16="http://schemas.microsoft.com/office/drawing/2014/main" id="{AEFB447E-B8C3-456D-9FF2-5C6401B549E0}"/>
              </a:ext>
            </a:extLst>
          </p:cNvPr>
          <p:cNvGraphicFramePr>
            <a:graphicFrameLocks noGrp="1"/>
          </p:cNvGraphicFramePr>
          <p:nvPr>
            <p:ph type="tbl" sz="quarter" idx="13"/>
            <p:extLst>
              <p:ext uri="{D42A27DB-BD31-4B8C-83A1-F6EECF244321}">
                <p14:modId xmlns:p14="http://schemas.microsoft.com/office/powerpoint/2010/main" val="16647715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4211200514"/>
                    </a:ext>
                  </a:extLst>
                </a:gridCol>
                <a:gridCol w="2221992">
                  <a:extLst>
                    <a:ext uri="{9D8B030D-6E8A-4147-A177-3AD203B41FA5}">
                      <a16:colId xmlns:a16="http://schemas.microsoft.com/office/drawing/2014/main" val="382791156"/>
                    </a:ext>
                  </a:extLst>
                </a:gridCol>
                <a:gridCol w="1152144">
                  <a:extLst>
                    <a:ext uri="{9D8B030D-6E8A-4147-A177-3AD203B41FA5}">
                      <a16:colId xmlns:a16="http://schemas.microsoft.com/office/drawing/2014/main" val="2483092410"/>
                    </a:ext>
                  </a:extLst>
                </a:gridCol>
                <a:gridCol w="1152144">
                  <a:extLst>
                    <a:ext uri="{9D8B030D-6E8A-4147-A177-3AD203B41FA5}">
                      <a16:colId xmlns:a16="http://schemas.microsoft.com/office/drawing/2014/main" val="19351610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Mention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extLst>
                  <a:ext uri="{0D108BD9-81ED-4DB2-BD59-A6C34878D82A}">
                    <a16:rowId xmlns:a16="http://schemas.microsoft.com/office/drawing/2014/main" val="1029442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was mentioned by </a:t>
                      </a:r>
                      <a:r>
                        <a:rPr kumimoji="0" lang="en-US" sz="1000" b="1" i="0" u="none" strike="noStrike" kern="1200" cap="none" spc="0" normalizeH="0" baseline="0" noProof="0">
                          <a:ln>
                            <a:noFill/>
                          </a:ln>
                          <a:solidFill>
                            <a:prstClr val="black"/>
                          </a:solidFill>
                          <a:effectLst/>
                          <a:uLnTx/>
                          <a:uFillTx/>
                          <a:latin typeface="Calibri"/>
                          <a:ea typeface="+mn-ea"/>
                          <a:cs typeface="+mn-cs"/>
                        </a:rPr>
                        <a:t>@King19962008 - 2026-01-22 05:56:43</a:t>
                      </a:r>
                      <a:r>
                        <a:rPr kumimoji="0" lang="en-US" sz="1000" b="0" i="0" u="none" strike="noStrike" kern="1200" cap="none" spc="0" normalizeH="0" baseline="0" noProof="0">
                          <a:ln>
                            <a:noFill/>
                          </a:ln>
                          <a:solidFill>
                            <a:prstClr val="black"/>
                          </a:solidFill>
                          <a:effectLst/>
                          <a:uLnTx/>
                          <a:uFillTx/>
                          <a:latin typeface="Calibri"/>
                          <a:ea typeface="+mn-ea"/>
                          <a:cs typeface="+mn-cs"/>
                        </a:rPr>
                        <a:t>
 @jjfromroe @shinji_mikami @suda_51 @gamescom @ROEnetwork @Grasshopper_EN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094388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was mentioned by </a:t>
                      </a:r>
                      <a:r>
                        <a:rPr kumimoji="0" lang="en-US" sz="1000" b="1" i="0" u="none" strike="noStrike" kern="1200" cap="none" spc="0" normalizeH="0" baseline="0" noProof="0">
                          <a:ln>
                            <a:noFill/>
                          </a:ln>
                          <a:solidFill>
                            <a:prstClr val="black"/>
                          </a:solidFill>
                          <a:effectLst/>
                          <a:uLnTx/>
                          <a:uFillTx/>
                          <a:latin typeface="Calibri"/>
                          <a:ea typeface="+mn-ea"/>
                          <a:cs typeface="+mn-cs"/>
                        </a:rPr>
                        <a:t>@Mac_Munz - 2026-01-18 21:54:25</a:t>
                      </a:r>
                      <a:r>
                        <a:rPr kumimoji="0" lang="en-US" sz="1000" b="0" i="0" u="none" strike="noStrike" kern="1200" cap="none" spc="0" normalizeH="0" baseline="0" noProof="0">
                          <a:ln>
                            <a:noFill/>
                          </a:ln>
                          <a:solidFill>
                            <a:prstClr val="black"/>
                          </a:solidFill>
                          <a:effectLst/>
                          <a:uLnTx/>
                          <a:uFillTx/>
                          <a:latin typeface="Calibri"/>
                          <a:ea typeface="+mn-ea"/>
                          <a:cs typeface="+mn-cs"/>
                        </a:rPr>
                        <a:t>
 @davegrey @Xbox @gamescom @xboxuk wish I could name all of these🧐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037032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was mentioned by </a:t>
                      </a:r>
                      <a:r>
                        <a:rPr kumimoji="0" lang="en-US" sz="1000" b="1" i="0" u="none" strike="noStrike" kern="1200" cap="none" spc="0" normalizeH="0" baseline="0" noProof="0">
                          <a:ln>
                            <a:noFill/>
                          </a:ln>
                          <a:solidFill>
                            <a:prstClr val="black"/>
                          </a:solidFill>
                          <a:effectLst/>
                          <a:uLnTx/>
                          <a:uFillTx/>
                          <a:latin typeface="Calibri"/>
                          <a:ea typeface="+mn-ea"/>
                          <a:cs typeface="+mn-cs"/>
                        </a:rPr>
                        <a:t>@iCrazyTeddy - 2026-01-16 08:45:15</a:t>
                      </a:r>
                      <a:r>
                        <a:rPr kumimoji="0" lang="en-US" sz="1000" b="0" i="0" u="none" strike="noStrike" kern="1200" cap="none" spc="0" normalizeH="0" baseline="0" noProof="0">
                          <a:ln>
                            <a:noFill/>
                          </a:ln>
                          <a:solidFill>
                            <a:prstClr val="black"/>
                          </a:solidFill>
                          <a:effectLst/>
                          <a:uLnTx/>
                          <a:uFillTx/>
                          <a:latin typeface="Calibri"/>
                          <a:ea typeface="+mn-ea"/>
                          <a:cs typeface="+mn-cs"/>
                        </a:rPr>
                        <a:t>
 @Lexibtceth That was @gamescom cologne 
@Pixelmon booth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4209001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was mentioned by </a:t>
                      </a:r>
                      <a:r>
                        <a:rPr kumimoji="0" lang="en-US" sz="1000" b="1" i="0" u="none" strike="noStrike" kern="1200" cap="none" spc="0" normalizeH="0" baseline="0" noProof="0">
                          <a:ln>
                            <a:noFill/>
                          </a:ln>
                          <a:solidFill>
                            <a:prstClr val="black"/>
                          </a:solidFill>
                          <a:effectLst/>
                          <a:uLnTx/>
                          <a:uFillTx/>
                          <a:latin typeface="Calibri"/>
                          <a:ea typeface="+mn-ea"/>
                          <a:cs typeface="+mn-cs"/>
                        </a:rPr>
                        <a:t>@atsohom - 2026-01-15 07:04:31</a:t>
                      </a:r>
                      <a:r>
                        <a:rPr kumimoji="0" lang="en-US" sz="1000" b="0" i="0" u="none" strike="noStrike" kern="1200" cap="none" spc="0" normalizeH="0" baseline="0" noProof="0">
                          <a:ln>
                            <a:noFill/>
                          </a:ln>
                          <a:solidFill>
                            <a:prstClr val="black"/>
                          </a:solidFill>
                          <a:effectLst/>
                          <a:uLnTx/>
                          <a:uFillTx/>
                          <a:latin typeface="Calibri"/>
                          <a:ea typeface="+mn-ea"/>
                          <a:cs typeface="+mn-cs"/>
                        </a:rPr>
                        <a:t>
 @gg_dapp @gamescom loved how you went to gamescom and got new ideas.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639686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was mentioned by </a:t>
                      </a:r>
                      <a:r>
                        <a:rPr kumimoji="0" lang="en-US" sz="1000" b="1" i="0" u="none" strike="noStrike" kern="1200" cap="none" spc="0" normalizeH="0" baseline="0" noProof="0">
                          <a:ln>
                            <a:noFill/>
                          </a:ln>
                          <a:solidFill>
                            <a:prstClr val="black"/>
                          </a:solidFill>
                          <a:effectLst/>
                          <a:uLnTx/>
                          <a:uFillTx/>
                          <a:latin typeface="Calibri"/>
                          <a:ea typeface="+mn-ea"/>
                          <a:cs typeface="+mn-cs"/>
                        </a:rPr>
                        <a:t>@LikeToBeBossy - 2026-01-14 17:00:48</a:t>
                      </a:r>
                      <a:r>
                        <a:rPr kumimoji="0" lang="en-US" sz="1000" b="0" i="0" u="none" strike="noStrike" kern="1200" cap="none" spc="0" normalizeH="0" baseline="0" noProof="0">
                          <a:ln>
                            <a:noFill/>
                          </a:ln>
                          <a:solidFill>
                            <a:prstClr val="black"/>
                          </a:solidFill>
                          <a:effectLst/>
                          <a:uLnTx/>
                          <a:uFillTx/>
                          <a:latin typeface="Calibri"/>
                          <a:ea typeface="+mn-ea"/>
                          <a:cs typeface="+mn-cs"/>
                        </a:rPr>
                        <a:t>
 @Fabian0ver @gamescom Yes but gave it to my mom. And not gonna spend another €10 for the upgrade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091780503"/>
                  </a:ext>
                </a:extLst>
              </a:tr>
            </a:tbl>
          </a:graphicData>
        </a:graphic>
      </p:graphicFrame>
      <p:sp>
        <p:nvSpPr>
          <p:cNvPr id="4" name="Text Placeholder 3">
            <a:extLst>
              <a:ext uri="{FF2B5EF4-FFF2-40B4-BE49-F238E27FC236}">
                <a16:creationId xmlns:a16="http://schemas.microsoft.com/office/drawing/2014/main" id="{28413D2F-256D-4B30-84A3-912DA989AB92}"/>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22109649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68463-8B58-4293-BB32-BA5E40ED3D61}"/>
              </a:ext>
            </a:extLst>
          </p:cNvPr>
          <p:cNvSpPr>
            <a:spLocks noGrp="1"/>
          </p:cNvSpPr>
          <p:nvPr>
            <p:ph type="title"/>
          </p:nvPr>
        </p:nvSpPr>
        <p:spPr/>
        <p:txBody>
          <a:bodyPr/>
          <a:lstStyle/>
          <a:p>
            <a:r>
              <a:rPr lang="en-US"/>
              <a:t>Twitter Mentions Table | GAMESCOM - 4 of 7</a:t>
            </a:r>
          </a:p>
        </p:txBody>
      </p:sp>
      <p:graphicFrame>
        <p:nvGraphicFramePr>
          <p:cNvPr id="5" name="Table Placeholder 4">
            <a:extLst>
              <a:ext uri="{FF2B5EF4-FFF2-40B4-BE49-F238E27FC236}">
                <a16:creationId xmlns:a16="http://schemas.microsoft.com/office/drawing/2014/main" id="{7248E43F-14F8-4E44-A2D7-3A7B40331E4E}"/>
              </a:ext>
            </a:extLst>
          </p:cNvPr>
          <p:cNvGraphicFramePr>
            <a:graphicFrameLocks noGrp="1"/>
          </p:cNvGraphicFramePr>
          <p:nvPr>
            <p:ph type="tbl" sz="quarter" idx="13"/>
            <p:extLst>
              <p:ext uri="{D42A27DB-BD31-4B8C-83A1-F6EECF244321}">
                <p14:modId xmlns:p14="http://schemas.microsoft.com/office/powerpoint/2010/main" val="39857668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2507999838"/>
                    </a:ext>
                  </a:extLst>
                </a:gridCol>
                <a:gridCol w="2221992">
                  <a:extLst>
                    <a:ext uri="{9D8B030D-6E8A-4147-A177-3AD203B41FA5}">
                      <a16:colId xmlns:a16="http://schemas.microsoft.com/office/drawing/2014/main" val="2420269712"/>
                    </a:ext>
                  </a:extLst>
                </a:gridCol>
                <a:gridCol w="1152144">
                  <a:extLst>
                    <a:ext uri="{9D8B030D-6E8A-4147-A177-3AD203B41FA5}">
                      <a16:colId xmlns:a16="http://schemas.microsoft.com/office/drawing/2014/main" val="2141074308"/>
                    </a:ext>
                  </a:extLst>
                </a:gridCol>
                <a:gridCol w="1152144">
                  <a:extLst>
                    <a:ext uri="{9D8B030D-6E8A-4147-A177-3AD203B41FA5}">
                      <a16:colId xmlns:a16="http://schemas.microsoft.com/office/drawing/2014/main" val="38009471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Mention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extLst>
                  <a:ext uri="{0D108BD9-81ED-4DB2-BD59-A6C34878D82A}">
                    <a16:rowId xmlns:a16="http://schemas.microsoft.com/office/drawing/2014/main" val="1643000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was mentioned by </a:t>
                      </a:r>
                      <a:r>
                        <a:rPr kumimoji="0" lang="en-US" sz="1000" b="1" i="0" u="none" strike="noStrike" kern="1200" cap="none" spc="0" normalizeH="0" baseline="0" noProof="0">
                          <a:ln>
                            <a:noFill/>
                          </a:ln>
                          <a:solidFill>
                            <a:prstClr val="black"/>
                          </a:solidFill>
                          <a:effectLst/>
                          <a:uLnTx/>
                          <a:uFillTx/>
                          <a:latin typeface="Calibri"/>
                          <a:ea typeface="+mn-ea"/>
                          <a:cs typeface="+mn-cs"/>
                        </a:rPr>
                        <a:t>@Fabian0ver - 2026-01-14 16:59:55</a:t>
                      </a:r>
                      <a:r>
                        <a:rPr kumimoji="0" lang="en-US" sz="1000" b="0" i="0" u="none" strike="noStrike" kern="1200" cap="none" spc="0" normalizeH="0" baseline="0" noProof="0">
                          <a:ln>
                            <a:noFill/>
                          </a:ln>
                          <a:solidFill>
                            <a:prstClr val="black"/>
                          </a:solidFill>
                          <a:effectLst/>
                          <a:uLnTx/>
                          <a:uFillTx/>
                          <a:latin typeface="Calibri"/>
                          <a:ea typeface="+mn-ea"/>
                          <a:cs typeface="+mn-cs"/>
                        </a:rPr>
                        <a:t>
 @LikeToBeBossy @gamescom You didnt own the game yet?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3839305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was mentioned by </a:t>
                      </a:r>
                      <a:r>
                        <a:rPr kumimoji="0" lang="en-US" sz="1000" b="1" i="0" u="none" strike="noStrike" kern="1200" cap="none" spc="0" normalizeH="0" baseline="0" noProof="0">
                          <a:ln>
                            <a:noFill/>
                          </a:ln>
                          <a:solidFill>
                            <a:prstClr val="black"/>
                          </a:solidFill>
                          <a:effectLst/>
                          <a:uLnTx/>
                          <a:uFillTx/>
                          <a:latin typeface="Calibri"/>
                          <a:ea typeface="+mn-ea"/>
                          <a:cs typeface="+mn-cs"/>
                        </a:rPr>
                        <a:t>@LikeToBeBossy - 2026-01-14 16:03:46</a:t>
                      </a:r>
                      <a:r>
                        <a:rPr kumimoji="0" lang="en-US" sz="1000" b="0" i="0" u="none" strike="noStrike" kern="1200" cap="none" spc="0" normalizeH="0" baseline="0" noProof="0">
                          <a:ln>
                            <a:noFill/>
                          </a:ln>
                          <a:solidFill>
                            <a:prstClr val="black"/>
                          </a:solidFill>
                          <a:effectLst/>
                          <a:uLnTx/>
                          <a:uFillTx/>
                          <a:latin typeface="Calibri"/>
                          <a:ea typeface="+mn-ea"/>
                          <a:cs typeface="+mn-cs"/>
                        </a:rPr>
                        <a:t>
 @gamescom Waiting for the physical copy to arrive tomorrow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extLst>
                  <a:ext uri="{0D108BD9-81ED-4DB2-BD59-A6C34878D82A}">
                    <a16:rowId xmlns:a16="http://schemas.microsoft.com/office/drawing/2014/main" val="3966055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was mentioned by </a:t>
                      </a:r>
                      <a:r>
                        <a:rPr kumimoji="0" lang="en-US" sz="1000" b="1" i="0" u="none" strike="noStrike" kern="1200" cap="none" spc="0" normalizeH="0" baseline="0" noProof="0">
                          <a:ln>
                            <a:noFill/>
                          </a:ln>
                          <a:solidFill>
                            <a:prstClr val="black"/>
                          </a:solidFill>
                          <a:effectLst/>
                          <a:uLnTx/>
                          <a:uFillTx/>
                          <a:latin typeface="Calibri"/>
                          <a:ea typeface="+mn-ea"/>
                          <a:cs typeface="+mn-cs"/>
                        </a:rPr>
                        <a:t>@_chris_n - 2026-01-13 14:48:45</a:t>
                      </a:r>
                      <a:r>
                        <a:rPr kumimoji="0" lang="en-US" sz="1000" b="0" i="0" u="none" strike="noStrike" kern="1200" cap="none" spc="0" normalizeH="0" baseline="0" noProof="0">
                          <a:ln>
                            <a:noFill/>
                          </a:ln>
                          <a:solidFill>
                            <a:prstClr val="black"/>
                          </a:solidFill>
                          <a:effectLst/>
                          <a:uLnTx/>
                          <a:uFillTx/>
                          <a:latin typeface="Calibri"/>
                          <a:ea typeface="+mn-ea"/>
                          <a:cs typeface="+mn-cs"/>
                        </a:rPr>
                        <a:t>
 @TesuraGames @MansionGames @bcngamefest @gamescom @bilbaogamesconf @AmstradEterno @MadridinGame 🙏 Thank you SO much for your physical releases, and for NOT abandoning Switch-1 and all its users!!!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2784096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was mentioned by </a:t>
                      </a:r>
                      <a:r>
                        <a:rPr kumimoji="0" lang="en-US" sz="1000" b="1" i="0" u="none" strike="noStrike" kern="1200" cap="none" spc="0" normalizeH="0" baseline="0" noProof="0">
                          <a:ln>
                            <a:noFill/>
                          </a:ln>
                          <a:solidFill>
                            <a:prstClr val="black"/>
                          </a:solidFill>
                          <a:effectLst/>
                          <a:uLnTx/>
                          <a:uFillTx/>
                          <a:latin typeface="Calibri"/>
                          <a:ea typeface="+mn-ea"/>
                          <a:cs typeface="+mn-cs"/>
                        </a:rPr>
                        <a:t>@TesuraGames - 2026-01-13 12:38:20</a:t>
                      </a:r>
                      <a:r>
                        <a:rPr kumimoji="0" lang="en-US" sz="1000" b="0" i="0" u="none" strike="noStrike" kern="1200" cap="none" spc="0" normalizeH="0" baseline="0" noProof="0">
                          <a:ln>
                            <a:noFill/>
                          </a:ln>
                          <a:solidFill>
                            <a:prstClr val="black"/>
                          </a:solidFill>
                          <a:effectLst/>
                          <a:uLnTx/>
                          <a:uFillTx/>
                          <a:latin typeface="Calibri"/>
                          <a:ea typeface="+mn-ea"/>
                          <a:cs typeface="+mn-cs"/>
                        </a:rPr>
                        <a:t>
 @_chris_n @MansionGames @bcngamefest @gamescom @bilbaogamesconf @AmstradEterno @MadridinGame https://t.co/50unpLSVID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1248766128"/>
                  </a:ext>
                </a:extLst>
              </a:tr>
            </a:tbl>
          </a:graphicData>
        </a:graphic>
      </p:graphicFrame>
      <p:sp>
        <p:nvSpPr>
          <p:cNvPr id="4" name="Text Placeholder 3">
            <a:extLst>
              <a:ext uri="{FF2B5EF4-FFF2-40B4-BE49-F238E27FC236}">
                <a16:creationId xmlns:a16="http://schemas.microsoft.com/office/drawing/2014/main" id="{E0A535D7-C770-49F8-A85D-973BE391B76F}"/>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155836228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E42FCB-0FEF-44AF-9BD4-1F9AE25AF6B4}"/>
              </a:ext>
            </a:extLst>
          </p:cNvPr>
          <p:cNvSpPr>
            <a:spLocks noGrp="1"/>
          </p:cNvSpPr>
          <p:nvPr>
            <p:ph type="title"/>
          </p:nvPr>
        </p:nvSpPr>
        <p:spPr/>
        <p:txBody>
          <a:bodyPr/>
          <a:lstStyle/>
          <a:p>
            <a:r>
              <a:rPr lang="en-US"/>
              <a:t>Twitter Mentions Table | GAMESCOM - 5 of 7</a:t>
            </a:r>
          </a:p>
        </p:txBody>
      </p:sp>
      <p:graphicFrame>
        <p:nvGraphicFramePr>
          <p:cNvPr id="5" name="Table Placeholder 4">
            <a:extLst>
              <a:ext uri="{FF2B5EF4-FFF2-40B4-BE49-F238E27FC236}">
                <a16:creationId xmlns:a16="http://schemas.microsoft.com/office/drawing/2014/main" id="{CF470B75-7A79-4775-9822-71B8CB06133B}"/>
              </a:ext>
            </a:extLst>
          </p:cNvPr>
          <p:cNvGraphicFramePr>
            <a:graphicFrameLocks noGrp="1"/>
          </p:cNvGraphicFramePr>
          <p:nvPr>
            <p:ph type="tbl" sz="quarter" idx="13"/>
            <p:extLst>
              <p:ext uri="{D42A27DB-BD31-4B8C-83A1-F6EECF244321}">
                <p14:modId xmlns:p14="http://schemas.microsoft.com/office/powerpoint/2010/main" val="41658854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2911010092"/>
                    </a:ext>
                  </a:extLst>
                </a:gridCol>
                <a:gridCol w="2221992">
                  <a:extLst>
                    <a:ext uri="{9D8B030D-6E8A-4147-A177-3AD203B41FA5}">
                      <a16:colId xmlns:a16="http://schemas.microsoft.com/office/drawing/2014/main" val="3076390805"/>
                    </a:ext>
                  </a:extLst>
                </a:gridCol>
                <a:gridCol w="1152144">
                  <a:extLst>
                    <a:ext uri="{9D8B030D-6E8A-4147-A177-3AD203B41FA5}">
                      <a16:colId xmlns:a16="http://schemas.microsoft.com/office/drawing/2014/main" val="581465015"/>
                    </a:ext>
                  </a:extLst>
                </a:gridCol>
                <a:gridCol w="1152144">
                  <a:extLst>
                    <a:ext uri="{9D8B030D-6E8A-4147-A177-3AD203B41FA5}">
                      <a16:colId xmlns:a16="http://schemas.microsoft.com/office/drawing/2014/main" val="30724525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Mention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extLst>
                  <a:ext uri="{0D108BD9-81ED-4DB2-BD59-A6C34878D82A}">
                    <a16:rowId xmlns:a16="http://schemas.microsoft.com/office/drawing/2014/main" val="2622571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was mentioned by </a:t>
                      </a:r>
                      <a:r>
                        <a:rPr kumimoji="0" lang="en-US" sz="1000" b="1" i="0" u="none" strike="noStrike" kern="1200" cap="none" spc="0" normalizeH="0" baseline="0" noProof="0">
                          <a:ln>
                            <a:noFill/>
                          </a:ln>
                          <a:solidFill>
                            <a:prstClr val="black"/>
                          </a:solidFill>
                          <a:effectLst/>
                          <a:uLnTx/>
                          <a:uFillTx/>
                          <a:latin typeface="Calibri"/>
                          <a:ea typeface="+mn-ea"/>
                          <a:cs typeface="+mn-cs"/>
                        </a:rPr>
                        <a:t>@_chris_n - 2026-01-12 13:48:33</a:t>
                      </a:r>
                      <a:r>
                        <a:rPr kumimoji="0" lang="en-US" sz="1000" b="0" i="0" u="none" strike="noStrike" kern="1200" cap="none" spc="0" normalizeH="0" baseline="0" noProof="0">
                          <a:ln>
                            <a:noFill/>
                          </a:ln>
                          <a:solidFill>
                            <a:prstClr val="black"/>
                          </a:solidFill>
                          <a:effectLst/>
                          <a:uLnTx/>
                          <a:uFillTx/>
                          <a:latin typeface="Calibri"/>
                          <a:ea typeface="+mn-ea"/>
                          <a:cs typeface="+mn-cs"/>
                        </a:rPr>
                        <a:t>
 @MansionGames @bcngamefest @gamescom @bilbaogamesconf @AmstradEterno @TesuraGames @MadridinGame Wow - starting the New Year off RIGHT!!!
Thank you for the reply- I absolutely can't wait; wishing you huge success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3757770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was mentioned by </a:t>
                      </a:r>
                      <a:r>
                        <a:rPr kumimoji="0" lang="en-US" sz="1000" b="1" i="0" u="none" strike="noStrike" kern="1200" cap="none" spc="0" normalizeH="0" baseline="0" noProof="0">
                          <a:ln>
                            <a:noFill/>
                          </a:ln>
                          <a:solidFill>
                            <a:prstClr val="black"/>
                          </a:solidFill>
                          <a:effectLst/>
                          <a:uLnTx/>
                          <a:uFillTx/>
                          <a:latin typeface="Calibri"/>
                          <a:ea typeface="+mn-ea"/>
                          <a:cs typeface="+mn-cs"/>
                        </a:rPr>
                        <a:t>@MansionGames - 2026-01-12 13:38:01</a:t>
                      </a:r>
                      <a:r>
                        <a:rPr kumimoji="0" lang="en-US" sz="1000" b="0" i="0" u="none" strike="noStrike" kern="1200" cap="none" spc="0" normalizeH="0" baseline="0" noProof="0">
                          <a:ln>
                            <a:noFill/>
                          </a:ln>
                          <a:solidFill>
                            <a:prstClr val="black"/>
                          </a:solidFill>
                          <a:effectLst/>
                          <a:uLnTx/>
                          <a:uFillTx/>
                          <a:latin typeface="Calibri"/>
                          <a:ea typeface="+mn-ea"/>
                          <a:cs typeface="+mn-cs"/>
                        </a:rPr>
                        <a:t>
 @TesuraGames @bcngamefest @gamescom @bilbaogamesconf @AmstradEterno @MadridinGame Semper Fidelis 🫡 https://t.co/L7ZqCD2UYw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1460455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was mentioned by </a:t>
                      </a:r>
                      <a:r>
                        <a:rPr kumimoji="0" lang="en-US" sz="1000" b="1" i="0" u="none" strike="noStrike" kern="1200" cap="none" spc="0" normalizeH="0" baseline="0" noProof="0">
                          <a:ln>
                            <a:noFill/>
                          </a:ln>
                          <a:solidFill>
                            <a:prstClr val="black"/>
                          </a:solidFill>
                          <a:effectLst/>
                          <a:uLnTx/>
                          <a:uFillTx/>
                          <a:latin typeface="Calibri"/>
                          <a:ea typeface="+mn-ea"/>
                          <a:cs typeface="+mn-cs"/>
                        </a:rPr>
                        <a:t>@MansionGames - 2026-01-12 13:33:46</a:t>
                      </a:r>
                      <a:r>
                        <a:rPr kumimoji="0" lang="en-US" sz="1000" b="0" i="0" u="none" strike="noStrike" kern="1200" cap="none" spc="0" normalizeH="0" baseline="0" noProof="0">
                          <a:ln>
                            <a:noFill/>
                          </a:ln>
                          <a:solidFill>
                            <a:prstClr val="black"/>
                          </a:solidFill>
                          <a:effectLst/>
                          <a:uLnTx/>
                          <a:uFillTx/>
                          <a:latin typeface="Calibri"/>
                          <a:ea typeface="+mn-ea"/>
                          <a:cs typeface="+mn-cs"/>
                        </a:rPr>
                        <a:t>
 @_chris_n @bcngamefest @gamescom @bilbaogamesconf @AmstradEterno @TesuraGames @MadridinGame Yes, Sir 🫡!
Nintendo Switch (Switch 1) physicals are coming — and they’ll be released under @TesuraGames quality seal.
We’ll share more details soon. Thanks for the 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3516352567"/>
                  </a:ext>
                </a:extLst>
              </a:tr>
            </a:tbl>
          </a:graphicData>
        </a:graphic>
      </p:graphicFrame>
      <p:sp>
        <p:nvSpPr>
          <p:cNvPr id="4" name="Text Placeholder 3">
            <a:extLst>
              <a:ext uri="{FF2B5EF4-FFF2-40B4-BE49-F238E27FC236}">
                <a16:creationId xmlns:a16="http://schemas.microsoft.com/office/drawing/2014/main" id="{3BF09840-A21E-4ECC-8530-055952C5E1A5}"/>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212191983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B5B30E-C064-4186-91D8-E3C8FAE66CAB}"/>
              </a:ext>
            </a:extLst>
          </p:cNvPr>
          <p:cNvSpPr>
            <a:spLocks noGrp="1"/>
          </p:cNvSpPr>
          <p:nvPr>
            <p:ph type="title"/>
          </p:nvPr>
        </p:nvSpPr>
        <p:spPr/>
        <p:txBody>
          <a:bodyPr/>
          <a:lstStyle/>
          <a:p>
            <a:r>
              <a:rPr lang="en-US"/>
              <a:t>Twitter Mentions Table | GAMESCOM - 6 of 7</a:t>
            </a:r>
          </a:p>
        </p:txBody>
      </p:sp>
      <p:graphicFrame>
        <p:nvGraphicFramePr>
          <p:cNvPr id="5" name="Table Placeholder 4">
            <a:extLst>
              <a:ext uri="{FF2B5EF4-FFF2-40B4-BE49-F238E27FC236}">
                <a16:creationId xmlns:a16="http://schemas.microsoft.com/office/drawing/2014/main" id="{E7F394F7-BB0C-4DE0-9E6D-EDA2D8E5C658}"/>
              </a:ext>
            </a:extLst>
          </p:cNvPr>
          <p:cNvGraphicFramePr>
            <a:graphicFrameLocks noGrp="1"/>
          </p:cNvGraphicFramePr>
          <p:nvPr>
            <p:ph type="tbl" sz="quarter" idx="13"/>
            <p:extLst>
              <p:ext uri="{D42A27DB-BD31-4B8C-83A1-F6EECF244321}">
                <p14:modId xmlns:p14="http://schemas.microsoft.com/office/powerpoint/2010/main" val="15612535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2148624220"/>
                    </a:ext>
                  </a:extLst>
                </a:gridCol>
                <a:gridCol w="2221992">
                  <a:extLst>
                    <a:ext uri="{9D8B030D-6E8A-4147-A177-3AD203B41FA5}">
                      <a16:colId xmlns:a16="http://schemas.microsoft.com/office/drawing/2014/main" val="1502139560"/>
                    </a:ext>
                  </a:extLst>
                </a:gridCol>
                <a:gridCol w="1152144">
                  <a:extLst>
                    <a:ext uri="{9D8B030D-6E8A-4147-A177-3AD203B41FA5}">
                      <a16:colId xmlns:a16="http://schemas.microsoft.com/office/drawing/2014/main" val="3074401317"/>
                    </a:ext>
                  </a:extLst>
                </a:gridCol>
                <a:gridCol w="1152144">
                  <a:extLst>
                    <a:ext uri="{9D8B030D-6E8A-4147-A177-3AD203B41FA5}">
                      <a16:colId xmlns:a16="http://schemas.microsoft.com/office/drawing/2014/main" val="6373366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Mention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extLst>
                  <a:ext uri="{0D108BD9-81ED-4DB2-BD59-A6C34878D82A}">
                    <a16:rowId xmlns:a16="http://schemas.microsoft.com/office/drawing/2014/main" val="4022138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was mentioned by </a:t>
                      </a:r>
                      <a:r>
                        <a:rPr kumimoji="0" lang="en-US" sz="1000" b="1" i="0" u="none" strike="noStrike" kern="1200" cap="none" spc="0" normalizeH="0" baseline="0" noProof="0">
                          <a:ln>
                            <a:noFill/>
                          </a:ln>
                          <a:solidFill>
                            <a:prstClr val="black"/>
                          </a:solidFill>
                          <a:effectLst/>
                          <a:uLnTx/>
                          <a:uFillTx/>
                          <a:latin typeface="Calibri"/>
                          <a:ea typeface="+mn-ea"/>
                          <a:cs typeface="+mn-cs"/>
                        </a:rPr>
                        <a:t>@TesuraGames - 2026-01-12 12:06:39</a:t>
                      </a:r>
                      <a:r>
                        <a:rPr kumimoji="0" lang="en-US" sz="1000" b="0" i="0" u="none" strike="noStrike" kern="1200" cap="none" spc="0" normalizeH="0" baseline="0" noProof="0">
                          <a:ln>
                            <a:noFill/>
                          </a:ln>
                          <a:solidFill>
                            <a:prstClr val="black"/>
                          </a:solidFill>
                          <a:effectLst/>
                          <a:uLnTx/>
                          <a:uFillTx/>
                          <a:latin typeface="Calibri"/>
                          <a:ea typeface="+mn-ea"/>
                          <a:cs typeface="+mn-cs"/>
                        </a:rPr>
                        <a:t>
 @MansionGames @bcngamefest @gamescom @bilbaogamesconf @AmstradEterno @MadridinGame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1611486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was mentioned by </a:t>
                      </a:r>
                      <a:r>
                        <a:rPr kumimoji="0" lang="en-US" sz="1000" b="1" i="0" u="none" strike="noStrike" kern="1200" cap="none" spc="0" normalizeH="0" baseline="0" noProof="0">
                          <a:ln>
                            <a:noFill/>
                          </a:ln>
                          <a:solidFill>
                            <a:prstClr val="black"/>
                          </a:solidFill>
                          <a:effectLst/>
                          <a:uLnTx/>
                          <a:uFillTx/>
                          <a:latin typeface="Calibri"/>
                          <a:ea typeface="+mn-ea"/>
                          <a:cs typeface="+mn-cs"/>
                        </a:rPr>
                        <a:t>@_chris_n - 2026-01-10 16:43:48</a:t>
                      </a:r>
                      <a:r>
                        <a:rPr kumimoji="0" lang="en-US" sz="1000" b="0" i="0" u="none" strike="noStrike" kern="1200" cap="none" spc="0" normalizeH="0" baseline="0" noProof="0">
                          <a:ln>
                            <a:noFill/>
                          </a:ln>
                          <a:solidFill>
                            <a:prstClr val="black"/>
                          </a:solidFill>
                          <a:effectLst/>
                          <a:uLnTx/>
                          <a:uFillTx/>
                          <a:latin typeface="Calibri"/>
                          <a:ea typeface="+mn-ea"/>
                          <a:cs typeface="+mn-cs"/>
                        </a:rPr>
                        <a:t>
 @MansionGames @bcngamefest @gamescom @bilbaogamesconf @AmstradEterno @TesuraGames @MadridinGame Congrats &amp;amp; Happy New Year! @MansionGames @TesuraGames - Nintendo Switch-1 physicals are coming, correct?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2513489114"/>
                  </a:ext>
                </a:extLst>
              </a:tr>
            </a:tbl>
          </a:graphicData>
        </a:graphic>
      </p:graphicFrame>
      <p:sp>
        <p:nvSpPr>
          <p:cNvPr id="4" name="Text Placeholder 3">
            <a:extLst>
              <a:ext uri="{FF2B5EF4-FFF2-40B4-BE49-F238E27FC236}">
                <a16:creationId xmlns:a16="http://schemas.microsoft.com/office/drawing/2014/main" id="{C8258B4B-6391-4AC1-B449-753E5944E11C}"/>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403795652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40106-32C3-4294-AD8F-5969F3157CB0}"/>
              </a:ext>
            </a:extLst>
          </p:cNvPr>
          <p:cNvSpPr>
            <a:spLocks noGrp="1"/>
          </p:cNvSpPr>
          <p:nvPr>
            <p:ph type="title"/>
          </p:nvPr>
        </p:nvSpPr>
        <p:spPr/>
        <p:txBody>
          <a:bodyPr/>
          <a:lstStyle/>
          <a:p>
            <a:r>
              <a:rPr lang="en-US"/>
              <a:t>Twitter Mentions Table | GAMESCOM - 7 of 7</a:t>
            </a:r>
          </a:p>
        </p:txBody>
      </p:sp>
      <p:graphicFrame>
        <p:nvGraphicFramePr>
          <p:cNvPr id="5" name="Table Placeholder 4">
            <a:extLst>
              <a:ext uri="{FF2B5EF4-FFF2-40B4-BE49-F238E27FC236}">
                <a16:creationId xmlns:a16="http://schemas.microsoft.com/office/drawing/2014/main" id="{064EB31F-D61D-4048-AF2F-9CA0655AD044}"/>
              </a:ext>
            </a:extLst>
          </p:cNvPr>
          <p:cNvGraphicFramePr>
            <a:graphicFrameLocks noGrp="1"/>
          </p:cNvGraphicFramePr>
          <p:nvPr>
            <p:ph type="tbl" sz="quarter" idx="13"/>
            <p:extLst>
              <p:ext uri="{D42A27DB-BD31-4B8C-83A1-F6EECF244321}">
                <p14:modId xmlns:p14="http://schemas.microsoft.com/office/powerpoint/2010/main" val="20250946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3413434757"/>
                    </a:ext>
                  </a:extLst>
                </a:gridCol>
                <a:gridCol w="2221992">
                  <a:extLst>
                    <a:ext uri="{9D8B030D-6E8A-4147-A177-3AD203B41FA5}">
                      <a16:colId xmlns:a16="http://schemas.microsoft.com/office/drawing/2014/main" val="1091833580"/>
                    </a:ext>
                  </a:extLst>
                </a:gridCol>
                <a:gridCol w="1152144">
                  <a:extLst>
                    <a:ext uri="{9D8B030D-6E8A-4147-A177-3AD203B41FA5}">
                      <a16:colId xmlns:a16="http://schemas.microsoft.com/office/drawing/2014/main" val="217116931"/>
                    </a:ext>
                  </a:extLst>
                </a:gridCol>
                <a:gridCol w="1152144">
                  <a:extLst>
                    <a:ext uri="{9D8B030D-6E8A-4147-A177-3AD203B41FA5}">
                      <a16:colId xmlns:a16="http://schemas.microsoft.com/office/drawing/2014/main" val="41424875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Mention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extLst>
                  <a:ext uri="{0D108BD9-81ED-4DB2-BD59-A6C34878D82A}">
                    <a16:rowId xmlns:a16="http://schemas.microsoft.com/office/drawing/2014/main" val="3127992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was mentioned by </a:t>
                      </a:r>
                      <a:r>
                        <a:rPr kumimoji="0" lang="en-US" sz="1000" b="1" i="0" u="none" strike="noStrike" kern="1200" cap="none" spc="0" normalizeH="0" baseline="0" noProof="0">
                          <a:ln>
                            <a:noFill/>
                          </a:ln>
                          <a:solidFill>
                            <a:prstClr val="black"/>
                          </a:solidFill>
                          <a:effectLst/>
                          <a:uLnTx/>
                          <a:uFillTx/>
                          <a:latin typeface="Calibri"/>
                          <a:ea typeface="+mn-ea"/>
                          <a:cs typeface="+mn-cs"/>
                        </a:rPr>
                        <a:t>@MansionGames - 2026-01-10 15:00:00</a:t>
                      </a:r>
                      <a:r>
                        <a:rPr kumimoji="0" lang="en-US" sz="1000" b="0" i="0" u="none" strike="noStrike" kern="1200" cap="none" spc="0" normalizeH="0" baseline="0" noProof="0">
                          <a:ln>
                            <a:noFill/>
                          </a:ln>
                          <a:solidFill>
                            <a:prstClr val="black"/>
                          </a:solidFill>
                          <a:effectLst/>
                          <a:uLnTx/>
                          <a:uFillTx/>
                          <a:latin typeface="Calibri"/>
                          <a:ea typeface="+mn-ea"/>
                          <a:cs typeface="+mn-cs"/>
                        </a:rPr>
                        <a:t>
 #ScreenshotSaturday 📸
This past year we finally took #OperationHighjump🪂 on the road
🏆 @bcngamefest — Finalist: Best GameFeel
📍@gamescom
📍@bilbaogamesconf 
📍@AmstradEterno
Huge thanks to @TesuraGames &amp;amp; @MadridinGame 
This year: Release! 
#indiedev #pixelart #indiegames https://t.co/WdV7GiPTBQ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extLst>
                  <a:ext uri="{0D108BD9-81ED-4DB2-BD59-A6C34878D82A}">
                    <a16:rowId xmlns:a16="http://schemas.microsoft.com/office/drawing/2014/main" val="1161404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was mentioned by </a:t>
                      </a:r>
                      <a:r>
                        <a:rPr kumimoji="0" lang="en-US" sz="1000" b="1" i="0" u="none" strike="noStrike" kern="1200" cap="none" spc="0" normalizeH="0" baseline="0" noProof="0">
                          <a:ln>
                            <a:noFill/>
                          </a:ln>
                          <a:solidFill>
                            <a:prstClr val="black"/>
                          </a:solidFill>
                          <a:effectLst/>
                          <a:uLnTx/>
                          <a:uFillTx/>
                          <a:latin typeface="Calibri"/>
                          <a:ea typeface="+mn-ea"/>
                          <a:cs typeface="+mn-cs"/>
                        </a:rPr>
                        <a:t>@albergoku94 - 2026-01-08 10:48:21</a:t>
                      </a:r>
                      <a:r>
                        <a:rPr kumimoji="0" lang="en-US" sz="1000" b="0" i="0" u="none" strike="noStrike" kern="1200" cap="none" spc="0" normalizeH="0" baseline="0" noProof="0">
                          <a:ln>
                            <a:noFill/>
                          </a:ln>
                          <a:solidFill>
                            <a:prstClr val="black"/>
                          </a:solidFill>
                          <a:effectLst/>
                          <a:uLnTx/>
                          <a:uFillTx/>
                          <a:latin typeface="Calibri"/>
                          <a:ea typeface="+mn-ea"/>
                          <a:cs typeface="+mn-cs"/>
                        </a:rPr>
                        <a:t>
 @gamescom THANK YOU, GUYS ❤️❤️❤️❤️
My first experience at the @gamescom was incredible. I will return maybe the next year.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866784818"/>
                  </a:ext>
                </a:extLst>
              </a:tr>
            </a:tbl>
          </a:graphicData>
        </a:graphic>
      </p:graphicFrame>
      <p:sp>
        <p:nvSpPr>
          <p:cNvPr id="4" name="Text Placeholder 3">
            <a:extLst>
              <a:ext uri="{FF2B5EF4-FFF2-40B4-BE49-F238E27FC236}">
                <a16:creationId xmlns:a16="http://schemas.microsoft.com/office/drawing/2014/main" id="{2B7D2E80-34BF-44B2-BC37-F6BEEE75BD38}"/>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364098997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6694F7-7F50-48FD-BB7F-155426A277C4}"/>
              </a:ext>
            </a:extLst>
          </p:cNvPr>
          <p:cNvSpPr>
            <a:spLocks noGrp="1"/>
          </p:cNvSpPr>
          <p:nvPr>
            <p:ph type="title"/>
          </p:nvPr>
        </p:nvSpPr>
        <p:spPr/>
        <p:txBody>
          <a:bodyPr/>
          <a:lstStyle/>
          <a:p>
            <a:r>
              <a:rPr lang="en-US"/>
              <a:t>Threads Comments and Replies Table | GAMESCOM</a:t>
            </a:r>
          </a:p>
        </p:txBody>
      </p:sp>
      <p:graphicFrame>
        <p:nvGraphicFramePr>
          <p:cNvPr id="5" name="Table Placeholder 4">
            <a:extLst>
              <a:ext uri="{FF2B5EF4-FFF2-40B4-BE49-F238E27FC236}">
                <a16:creationId xmlns:a16="http://schemas.microsoft.com/office/drawing/2014/main" id="{E9DA11E7-E88B-4C0A-9744-6B7352A8A97E}"/>
              </a:ext>
            </a:extLst>
          </p:cNvPr>
          <p:cNvGraphicFramePr>
            <a:graphicFrameLocks noGrp="1"/>
          </p:cNvGraphicFramePr>
          <p:nvPr>
            <p:ph type="tbl" sz="quarter" idx="13"/>
            <p:extLst>
              <p:ext uri="{D42A27DB-BD31-4B8C-83A1-F6EECF244321}">
                <p14:modId xmlns:p14="http://schemas.microsoft.com/office/powerpoint/2010/main" val="23932841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320959178"/>
                    </a:ext>
                  </a:extLst>
                </a:gridCol>
                <a:gridCol w="1481328">
                  <a:extLst>
                    <a:ext uri="{9D8B030D-6E8A-4147-A177-3AD203B41FA5}">
                      <a16:colId xmlns:a16="http://schemas.microsoft.com/office/drawing/2014/main" val="3284010816"/>
                    </a:ext>
                  </a:extLst>
                </a:gridCol>
                <a:gridCol w="740664">
                  <a:extLst>
                    <a:ext uri="{9D8B030D-6E8A-4147-A177-3AD203B41FA5}">
                      <a16:colId xmlns:a16="http://schemas.microsoft.com/office/drawing/2014/main" val="2818142827"/>
                    </a:ext>
                  </a:extLst>
                </a:gridCol>
                <a:gridCol w="740664">
                  <a:extLst>
                    <a:ext uri="{9D8B030D-6E8A-4147-A177-3AD203B41FA5}">
                      <a16:colId xmlns:a16="http://schemas.microsoft.com/office/drawing/2014/main" val="3282143231"/>
                    </a:ext>
                  </a:extLst>
                </a:gridCol>
                <a:gridCol w="740664">
                  <a:extLst>
                    <a:ext uri="{9D8B030D-6E8A-4147-A177-3AD203B41FA5}">
                      <a16:colId xmlns:a16="http://schemas.microsoft.com/office/drawing/2014/main" val="3967453135"/>
                    </a:ext>
                  </a:extLst>
                </a:gridCol>
                <a:gridCol w="740664">
                  <a:extLst>
                    <a:ext uri="{9D8B030D-6E8A-4147-A177-3AD203B41FA5}">
                      <a16:colId xmlns:a16="http://schemas.microsoft.com/office/drawing/2014/main" val="2574801761"/>
                    </a:ext>
                  </a:extLst>
                </a:gridCol>
                <a:gridCol w="740664">
                  <a:extLst>
                    <a:ext uri="{9D8B030D-6E8A-4147-A177-3AD203B41FA5}">
                      <a16:colId xmlns:a16="http://schemas.microsoft.com/office/drawing/2014/main" val="2532743707"/>
                    </a:ext>
                  </a:extLst>
                </a:gridCol>
                <a:gridCol w="740664">
                  <a:extLst>
                    <a:ext uri="{9D8B030D-6E8A-4147-A177-3AD203B41FA5}">
                      <a16:colId xmlns:a16="http://schemas.microsoft.com/office/drawing/2014/main" val="1826086771"/>
                    </a:ext>
                  </a:extLst>
                </a:gridCol>
                <a:gridCol w="740664">
                  <a:extLst>
                    <a:ext uri="{9D8B030D-6E8A-4147-A177-3AD203B41FA5}">
                      <a16:colId xmlns:a16="http://schemas.microsoft.com/office/drawing/2014/main" val="1040751414"/>
                    </a:ext>
                  </a:extLst>
                </a:gridCol>
              </a:tblGrid>
              <a:tr h="370840">
                <a:tc>
                  <a:txBody>
                    <a:bodyPr/>
                    <a:lstStyle/>
                    <a:p>
                      <a:r>
                        <a:rPr lang="en-US" sz="1000"/>
                        <a:t>Comment/Reply</a:t>
                      </a:r>
                    </a:p>
                  </a:txBody>
                  <a:tcPr/>
                </a:tc>
                <a:tc>
                  <a:txBody>
                    <a:bodyPr/>
                    <a:lstStyle/>
                    <a:p>
                      <a:r>
                        <a:rPr lang="en-US" sz="1000"/>
                        <a:t>Related Post Message</a:t>
                      </a:r>
                    </a:p>
                  </a:txBody>
                  <a:tcPr/>
                </a:tc>
                <a:tc>
                  <a:txBody>
                    <a:bodyPr/>
                    <a:lstStyle/>
                    <a:p>
                      <a:r>
                        <a:rPr lang="en-US" sz="1000"/>
                        <a:t>Tags</a:t>
                      </a:r>
                    </a:p>
                  </a:txBody>
                  <a:tcPr/>
                </a:tc>
                <a:tc>
                  <a:txBody>
                    <a:bodyPr/>
                    <a:lstStyle/>
                    <a:p>
                      <a:r>
                        <a:rPr lang="en-US" sz="1000"/>
                        <a:t>Type</a:t>
                      </a:r>
                    </a:p>
                  </a:txBody>
                  <a:tcPr/>
                </a:tc>
                <a:tc>
                  <a:txBody>
                    <a:bodyPr/>
                    <a:lstStyle/>
                    <a:p>
                      <a:r>
                        <a:rPr lang="en-US" sz="1000"/>
                        <a:t>Views</a:t>
                      </a:r>
                    </a:p>
                  </a:txBody>
                  <a:tcPr/>
                </a:tc>
                <a:tc>
                  <a:txBody>
                    <a:bodyPr/>
                    <a:lstStyle/>
                    <a:p>
                      <a:r>
                        <a:rPr lang="en-US" sz="1000"/>
                        <a:t>Likes</a:t>
                      </a:r>
                    </a:p>
                  </a:txBody>
                  <a:tcPr/>
                </a:tc>
                <a:tc>
                  <a:txBody>
                    <a:bodyPr/>
                    <a:lstStyle/>
                    <a:p>
                      <a:r>
                        <a:rPr lang="en-US" sz="1000"/>
                        <a:t>Replies</a:t>
                      </a:r>
                    </a:p>
                  </a:txBody>
                  <a:tcPr/>
                </a:tc>
                <a:tc>
                  <a:txBody>
                    <a:bodyPr/>
                    <a:lstStyle/>
                    <a:p>
                      <a:r>
                        <a:rPr lang="en-US" sz="1000"/>
                        <a:t>Reposts</a:t>
                      </a:r>
                    </a:p>
                  </a:txBody>
                  <a:tcPr/>
                </a:tc>
                <a:tc>
                  <a:txBody>
                    <a:bodyPr/>
                    <a:lstStyle/>
                    <a:p>
                      <a:r>
                        <a:rPr lang="en-US" sz="1000"/>
                        <a:t>Quotes</a:t>
                      </a:r>
                    </a:p>
                  </a:txBody>
                  <a:tcPr/>
                </a:tc>
                <a:extLst>
                  <a:ext uri="{0D108BD9-81ED-4DB2-BD59-A6C34878D82A}">
                    <a16:rowId xmlns:a16="http://schemas.microsoft.com/office/drawing/2014/main" val="1100840789"/>
                  </a:ext>
                </a:extLst>
              </a:tr>
              <a:tr h="370840">
                <a:tc>
                  <a:txBody>
                    <a:bodyPr/>
                    <a:lstStyle/>
                    <a:p>
                      <a:r>
                        <a:rPr lang="en-US" sz="1000" b="1"/>
                        <a:t>gamescom</a:t>
                      </a:r>
                      <a:r>
                        <a:rPr lang="en-US" sz="1000"/>
                        <a:t> got a comment by </a:t>
                      </a:r>
                      <a:r>
                        <a:rPr lang="en-US" sz="1000" b="1"/>
                        <a:t>n/a - 2026-01-31 13:01:41</a:t>
                      </a:r>
                      <a:r>
                        <a:rPr lang="en-US" sz="1000"/>
                        <a:t>
 First time this year so dam excited.</a:t>
                      </a:r>
                    </a:p>
                  </a:txBody>
                  <a:tcPr/>
                </a:tc>
                <a:tc>
                  <a:txBody>
                    <a:bodyPr/>
                    <a:lstStyle/>
                    <a:p>
                      <a:r>
                        <a:rPr lang="en-US" sz="1000"/>
                        <a:t>So just another…. 5 million days to go………..? 🥲</a:t>
                      </a:r>
                    </a:p>
                  </a:txBody>
                  <a:tcPr/>
                </a:tc>
                <a:tc>
                  <a:txBody>
                    <a:bodyPr/>
                    <a:lstStyle/>
                    <a:p>
                      <a:endParaRPr lang="en-US" sz="1000"/>
                    </a:p>
                  </a:txBody>
                  <a:tcPr/>
                </a:tc>
                <a:tc>
                  <a:txBody>
                    <a:bodyPr/>
                    <a:lstStyle/>
                    <a:p>
                      <a:r>
                        <a:rPr lang="en-US" sz="1000"/>
                        <a:t>Text</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2479641613"/>
                  </a:ext>
                </a:extLst>
              </a:tr>
              <a:tr h="370840">
                <a:tc>
                  <a:txBody>
                    <a:bodyPr/>
                    <a:lstStyle/>
                    <a:p>
                      <a:r>
                        <a:rPr lang="en-US" sz="1000" b="1"/>
                        <a:t>gamescom</a:t>
                      </a:r>
                      <a:r>
                        <a:rPr lang="en-US" sz="1000"/>
                        <a:t> got a comment by </a:t>
                      </a:r>
                      <a:r>
                        <a:rPr lang="en-US" sz="1000" b="1"/>
                        <a:t>n/a - 2026-01-30 15:56:47</a:t>
                      </a:r>
                      <a:r>
                        <a:rPr lang="en-US" sz="1000"/>
                        <a:t>
 Sounds like the number of days until we see ARK 2 🤣</a:t>
                      </a:r>
                    </a:p>
                  </a:txBody>
                  <a:tcPr/>
                </a:tc>
                <a:tc>
                  <a:txBody>
                    <a:bodyPr/>
                    <a:lstStyle/>
                    <a:p>
                      <a:r>
                        <a:rPr lang="en-US" sz="1000"/>
                        <a:t>So just another…. 5 million days to go………..? 🥲</a:t>
                      </a:r>
                    </a:p>
                  </a:txBody>
                  <a:tcPr/>
                </a:tc>
                <a:tc>
                  <a:txBody>
                    <a:bodyPr/>
                    <a:lstStyle/>
                    <a:p>
                      <a:endParaRPr lang="en-US" sz="1000"/>
                    </a:p>
                  </a:txBody>
                  <a:tcPr/>
                </a:tc>
                <a:tc>
                  <a:txBody>
                    <a:bodyPr/>
                    <a:lstStyle/>
                    <a:p>
                      <a:r>
                        <a:rPr lang="en-US" sz="1000"/>
                        <a:t>Text</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2204994624"/>
                  </a:ext>
                </a:extLst>
              </a:tr>
              <a:tr h="370840">
                <a:tc>
                  <a:txBody>
                    <a:bodyPr/>
                    <a:lstStyle/>
                    <a:p>
                      <a:r>
                        <a:rPr lang="en-US" sz="1000" b="1"/>
                        <a:t>gamescom</a:t>
                      </a:r>
                      <a:r>
                        <a:rPr lang="en-US" sz="1000"/>
                        <a:t> got a comment by </a:t>
                      </a:r>
                      <a:r>
                        <a:rPr lang="en-US" sz="1000" b="1"/>
                        <a:t>n/a - 2026-01-30 12:06:19</a:t>
                      </a:r>
                      <a:r>
                        <a:rPr lang="en-US" sz="1000"/>
                        <a:t>
 n/a</a:t>
                      </a:r>
                    </a:p>
                  </a:txBody>
                  <a:tcPr/>
                </a:tc>
                <a:tc>
                  <a:txBody>
                    <a:bodyPr/>
                    <a:lstStyle/>
                    <a:p>
                      <a:r>
                        <a:rPr lang="en-US" sz="1000"/>
                        <a:t>So just another…. 5 million days to go………..? 🥲</a:t>
                      </a:r>
                    </a:p>
                  </a:txBody>
                  <a:tcPr/>
                </a:tc>
                <a:tc>
                  <a:txBody>
                    <a:bodyPr/>
                    <a:lstStyle/>
                    <a:p>
                      <a:endParaRPr lang="en-US" sz="1000"/>
                    </a:p>
                  </a:txBody>
                  <a:tcPr/>
                </a:tc>
                <a:tc>
                  <a:txBody>
                    <a:bodyPr/>
                    <a:lstStyle/>
                    <a:p>
                      <a:r>
                        <a:rPr lang="en-US" sz="1000"/>
                        <a:t>Text</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948108641"/>
                  </a:ext>
                </a:extLst>
              </a:tr>
            </a:tbl>
          </a:graphicData>
        </a:graphic>
      </p:graphicFrame>
      <p:sp>
        <p:nvSpPr>
          <p:cNvPr id="4" name="Text Placeholder 3">
            <a:extLst>
              <a:ext uri="{FF2B5EF4-FFF2-40B4-BE49-F238E27FC236}">
                <a16:creationId xmlns:a16="http://schemas.microsoft.com/office/drawing/2014/main" id="{8B4E4B90-9D5A-4421-9158-190FDC34AB76}"/>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131336616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C221F4-E992-443F-A02E-732C7FC24D4E}"/>
              </a:ext>
            </a:extLst>
          </p:cNvPr>
          <p:cNvSpPr>
            <a:spLocks noGrp="1"/>
          </p:cNvSpPr>
          <p:nvPr>
            <p:ph type="title"/>
          </p:nvPr>
        </p:nvSpPr>
        <p:spPr/>
        <p:txBody>
          <a:bodyPr/>
          <a:lstStyle/>
          <a:p>
            <a:r>
              <a:rPr lang="en-US"/>
              <a:t>Instagram Comments and Replies Table | GAMESCOM - 1 of 6</a:t>
            </a:r>
          </a:p>
        </p:txBody>
      </p:sp>
      <p:graphicFrame>
        <p:nvGraphicFramePr>
          <p:cNvPr id="5" name="Table Placeholder 4">
            <a:extLst>
              <a:ext uri="{FF2B5EF4-FFF2-40B4-BE49-F238E27FC236}">
                <a16:creationId xmlns:a16="http://schemas.microsoft.com/office/drawing/2014/main" id="{737CD115-0BD3-4C4F-B2A2-E80517EB72B7}"/>
              </a:ext>
            </a:extLst>
          </p:cNvPr>
          <p:cNvGraphicFramePr>
            <a:graphicFrameLocks noGrp="1"/>
          </p:cNvGraphicFramePr>
          <p:nvPr>
            <p:ph type="tbl" sz="quarter" idx="13"/>
            <p:extLst>
              <p:ext uri="{D42A27DB-BD31-4B8C-83A1-F6EECF244321}">
                <p14:modId xmlns:p14="http://schemas.microsoft.com/office/powerpoint/2010/main" val="7723440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971037347"/>
                    </a:ext>
                  </a:extLst>
                </a:gridCol>
                <a:gridCol w="2715768">
                  <a:extLst>
                    <a:ext uri="{9D8B030D-6E8A-4147-A177-3AD203B41FA5}">
                      <a16:colId xmlns:a16="http://schemas.microsoft.com/office/drawing/2014/main" val="2048753223"/>
                    </a:ext>
                  </a:extLst>
                </a:gridCol>
                <a:gridCol w="1316736">
                  <a:extLst>
                    <a:ext uri="{9D8B030D-6E8A-4147-A177-3AD203B41FA5}">
                      <a16:colId xmlns:a16="http://schemas.microsoft.com/office/drawing/2014/main" val="763461637"/>
                    </a:ext>
                  </a:extLst>
                </a:gridCol>
                <a:gridCol w="1316736">
                  <a:extLst>
                    <a:ext uri="{9D8B030D-6E8A-4147-A177-3AD203B41FA5}">
                      <a16:colId xmlns:a16="http://schemas.microsoft.com/office/drawing/2014/main" val="22910673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extLst>
                  <a:ext uri="{0D108BD9-81ED-4DB2-BD59-A6C34878D82A}">
                    <a16:rowId xmlns:a16="http://schemas.microsoft.com/office/drawing/2014/main" val="4154405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- 2026-01-31 13:31:32</a:t>
                      </a:r>
                      <a:r>
                        <a:rPr kumimoji="0" lang="en-US" sz="1000" b="0" i="0" u="none" strike="noStrike" kern="1200" cap="none" spc="0" normalizeH="0" baseline="0" noProof="0">
                          <a:ln>
                            <a:noFill/>
                          </a:ln>
                          <a:solidFill>
                            <a:prstClr val="black"/>
                          </a:solidFill>
                          <a:effectLst/>
                          <a:uLnTx/>
                          <a:uFillTx/>
                          <a:latin typeface="Calibri"/>
                          <a:ea typeface="+mn-ea"/>
                          <a:cs typeface="+mn-cs"/>
                        </a:rPr>
                        <a:t>
 @gamescom In that case,
back to Sea of Thieves I go!!!! Yo-Ho me hearties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 exploring distant, magical worlds, OKAY?!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602043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- 2026-01-31 13:31:23</a:t>
                      </a:r>
                      <a:r>
                        <a:rPr kumimoji="0" lang="en-US" sz="1000" b="0" i="0" u="none" strike="noStrike" kern="1200" cap="none" spc="0" normalizeH="0" baseline="0" noProof="0">
                          <a:ln>
                            <a:noFill/>
                          </a:ln>
                          <a:solidFill>
                            <a:prstClr val="black"/>
                          </a:solidFill>
                          <a:effectLst/>
                          <a:uLnTx/>
                          <a:uFillTx/>
                          <a:latin typeface="Calibri"/>
                          <a:ea typeface="+mn-ea"/>
                          <a:cs typeface="+mn-cs"/>
                        </a:rPr>
                        <a:t>
 @lineyaart truly stunning! The perfect gamescom ambassador 😍
We loooove cosplay! Do you have a favorite costume/character?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Last year for #gamescom2025, we introduced you to our first ever creator ambassadors. Some of them brought amazing cosplays to Cologne, one of which: @_valentinemoon_ 🇬🇧, who jumped right out of Infinity Nikki onto the gamescom floor.
And for those who have never heard about the program before (it’s fine, bestie. We forgive you): Check out all our 2025 gamescom creator ambassadors via the link in our bio.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671902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- 2026-01-31 13:29:50</a:t>
                      </a:r>
                      <a:r>
                        <a:rPr kumimoji="0" lang="en-US" sz="1000" b="0" i="0" u="none" strike="noStrike" kern="1200" cap="none" spc="0" normalizeH="0" baseline="0" noProof="0">
                          <a:ln>
                            <a:noFill/>
                          </a:ln>
                          <a:solidFill>
                            <a:prstClr val="black"/>
                          </a:solidFill>
                          <a:effectLst/>
                          <a:uLnTx/>
                          <a:uFillTx/>
                          <a:latin typeface="Calibri"/>
                          <a:ea typeface="+mn-ea"/>
                          <a:cs typeface="+mn-cs"/>
                        </a:rPr>
                        <a:t>
 @gamescom with my best friend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 exploring distant, magical worlds, OKAY?!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736025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- 2026-01-31 13:29:17</a:t>
                      </a:r>
                      <a:r>
                        <a:rPr kumimoji="0" lang="en-US" sz="1000" b="0" i="0" u="none" strike="noStrike" kern="1200" cap="none" spc="0" normalizeH="0" baseline="0" noProof="0">
                          <a:ln>
                            <a:noFill/>
                          </a:ln>
                          <a:solidFill>
                            <a:prstClr val="black"/>
                          </a:solidFill>
                          <a:effectLst/>
                          <a:uLnTx/>
                          <a:uFillTx/>
                          <a:latin typeface="Calibri"/>
                          <a:ea typeface="+mn-ea"/>
                          <a:cs typeface="+mn-cs"/>
                        </a:rPr>
                        <a:t>
 12/10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 exploring distant, magical worlds, OKAY?!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3801590964"/>
                  </a:ext>
                </a:extLst>
              </a:tr>
            </a:tbl>
          </a:graphicData>
        </a:graphic>
      </p:graphicFrame>
      <p:sp>
        <p:nvSpPr>
          <p:cNvPr id="4" name="Text Placeholder 3">
            <a:extLst>
              <a:ext uri="{FF2B5EF4-FFF2-40B4-BE49-F238E27FC236}">
                <a16:creationId xmlns:a16="http://schemas.microsoft.com/office/drawing/2014/main" id="{25BF6729-75B9-423C-B806-901FEAB52F1E}"/>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378783075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BB1720-6BDA-4C6F-8693-CB9ED6B99426}"/>
              </a:ext>
            </a:extLst>
          </p:cNvPr>
          <p:cNvSpPr>
            <a:spLocks noGrp="1"/>
          </p:cNvSpPr>
          <p:nvPr>
            <p:ph type="title"/>
          </p:nvPr>
        </p:nvSpPr>
        <p:spPr/>
        <p:txBody>
          <a:bodyPr/>
          <a:lstStyle/>
          <a:p>
            <a:r>
              <a:rPr lang="en-US"/>
              <a:t>Instagram Comments and Replies Table | GAMESCOM - 2 of 6</a:t>
            </a:r>
          </a:p>
        </p:txBody>
      </p:sp>
      <p:graphicFrame>
        <p:nvGraphicFramePr>
          <p:cNvPr id="5" name="Table Placeholder 4">
            <a:extLst>
              <a:ext uri="{FF2B5EF4-FFF2-40B4-BE49-F238E27FC236}">
                <a16:creationId xmlns:a16="http://schemas.microsoft.com/office/drawing/2014/main" id="{0F4D3167-6F01-42A8-AECF-B2759ED5DDE8}"/>
              </a:ext>
            </a:extLst>
          </p:cNvPr>
          <p:cNvGraphicFramePr>
            <a:graphicFrameLocks noGrp="1"/>
          </p:cNvGraphicFramePr>
          <p:nvPr>
            <p:ph type="tbl" sz="quarter" idx="13"/>
            <p:extLst>
              <p:ext uri="{D42A27DB-BD31-4B8C-83A1-F6EECF244321}">
                <p14:modId xmlns:p14="http://schemas.microsoft.com/office/powerpoint/2010/main" val="24441244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301343010"/>
                    </a:ext>
                  </a:extLst>
                </a:gridCol>
                <a:gridCol w="2715768">
                  <a:extLst>
                    <a:ext uri="{9D8B030D-6E8A-4147-A177-3AD203B41FA5}">
                      <a16:colId xmlns:a16="http://schemas.microsoft.com/office/drawing/2014/main" val="744339220"/>
                    </a:ext>
                  </a:extLst>
                </a:gridCol>
                <a:gridCol w="1316736">
                  <a:extLst>
                    <a:ext uri="{9D8B030D-6E8A-4147-A177-3AD203B41FA5}">
                      <a16:colId xmlns:a16="http://schemas.microsoft.com/office/drawing/2014/main" val="1107460663"/>
                    </a:ext>
                  </a:extLst>
                </a:gridCol>
                <a:gridCol w="1316736">
                  <a:extLst>
                    <a:ext uri="{9D8B030D-6E8A-4147-A177-3AD203B41FA5}">
                      <a16:colId xmlns:a16="http://schemas.microsoft.com/office/drawing/2014/main" val="1460419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extLst>
                  <a:ext uri="{0D108BD9-81ED-4DB2-BD59-A6C34878D82A}">
                    <a16:rowId xmlns:a16="http://schemas.microsoft.com/office/drawing/2014/main" val="753305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- 2026-01-31 13:29:06</a:t>
                      </a:r>
                      <a:r>
                        <a:rPr kumimoji="0" lang="en-US" sz="1000" b="0" i="0" u="none" strike="noStrike" kern="1200" cap="none" spc="0" normalizeH="0" baseline="0" noProof="0">
                          <a:ln>
                            <a:noFill/>
                          </a:ln>
                          <a:solidFill>
                            <a:prstClr val="black"/>
                          </a:solidFill>
                          <a:effectLst/>
                          <a:uLnTx/>
                          <a:uFillTx/>
                          <a:latin typeface="Calibri"/>
                          <a:ea typeface="+mn-ea"/>
                          <a:cs typeface="+mn-cs"/>
                        </a:rPr>
                        <a:t>
 @patrik_vogel_1708 oh nice! Who are you playing with?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 exploring distant, magical worlds, OKAY?!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008860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- 2026-01-31 13:28:23</a:t>
                      </a:r>
                      <a:r>
                        <a:rPr kumimoji="0" lang="en-US" sz="1000" b="0" i="0" u="none" strike="noStrike" kern="1200" cap="none" spc="0" normalizeH="0" baseline="0" noProof="0">
                          <a:ln>
                            <a:noFill/>
                          </a:ln>
                          <a:solidFill>
                            <a:prstClr val="black"/>
                          </a:solidFill>
                          <a:effectLst/>
                          <a:uLnTx/>
                          <a:uFillTx/>
                          <a:latin typeface="Calibri"/>
                          <a:ea typeface="+mn-ea"/>
                          <a:cs typeface="+mn-cs"/>
                        </a:rPr>
                        <a:t>
 @alteredscot this is a safe space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 exploring distant, magical worlds, OKAY?!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463531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- 2026-01-31 13:27:55</a:t>
                      </a:r>
                      <a:r>
                        <a:rPr kumimoji="0" lang="en-US" sz="1000" b="0" i="0" u="none" strike="noStrike" kern="1200" cap="none" spc="0" normalizeH="0" baseline="0" noProof="0">
                          <a:ln>
                            <a:noFill/>
                          </a:ln>
                          <a:solidFill>
                            <a:prstClr val="black"/>
                          </a:solidFill>
                          <a:effectLst/>
                          <a:uLnTx/>
                          <a:uFillTx/>
                          <a:latin typeface="Calibri"/>
                          <a:ea typeface="+mn-ea"/>
                          <a:cs typeface="+mn-cs"/>
                        </a:rPr>
                        <a:t>
 @backforce_gg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 exploring distant, magical worlds, OKAY?!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4057824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- 2026-01-31 13:27:20</a:t>
                      </a:r>
                      <a:r>
                        <a:rPr kumimoji="0" lang="en-US" sz="1000" b="0" i="0" u="none" strike="noStrike" kern="1200" cap="none" spc="0" normalizeH="0" baseline="0" noProof="0">
                          <a:ln>
                            <a:noFill/>
                          </a:ln>
                          <a:solidFill>
                            <a:prstClr val="black"/>
                          </a:solidFill>
                          <a:effectLst/>
                          <a:uLnTx/>
                          <a:uFillTx/>
                          <a:latin typeface="Calibri"/>
                          <a:ea typeface="+mn-ea"/>
                          <a:cs typeface="+mn-cs"/>
                        </a:rPr>
                        <a:t>
 @dizzlechan yeeeeeees 🔥🔥🔥
Shoutout @warcraft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 exploring distant, magical worlds, OKAY?!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3213769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- 2026-01-31 13:24:23</a:t>
                      </a:r>
                      <a:r>
                        <a:rPr kumimoji="0" lang="en-US" sz="1000" b="0" i="0" u="none" strike="noStrike" kern="1200" cap="none" spc="0" normalizeH="0" baseline="0" noProof="0">
                          <a:ln>
                            <a:noFill/>
                          </a:ln>
                          <a:solidFill>
                            <a:prstClr val="black"/>
                          </a:solidFill>
                          <a:effectLst/>
                          <a:uLnTx/>
                          <a:uFillTx/>
                          <a:latin typeface="Calibri"/>
                          <a:ea typeface="+mn-ea"/>
                          <a:cs typeface="+mn-cs"/>
                        </a:rPr>
                        <a:t>
 Detroit: Become Human is such a good game!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We’re HYPED for the Code Vein II release tomorrow! 🙌
@bandainamcoeu is showing off some seriously intense fights—and they look amazing!
We’ve got this.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311826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- 2026-01-31 13:23:07</a:t>
                      </a:r>
                      <a:r>
                        <a:rPr kumimoji="0" lang="en-US" sz="1000" b="0" i="0" u="none" strike="noStrike" kern="1200" cap="none" spc="0" normalizeH="0" baseline="0" noProof="0">
                          <a:ln>
                            <a:noFill/>
                          </a:ln>
                          <a:solidFill>
                            <a:prstClr val="black"/>
                          </a:solidFill>
                          <a:effectLst/>
                          <a:uLnTx/>
                          <a:uFillTx/>
                          <a:latin typeface="Calibri"/>
                          <a:ea typeface="+mn-ea"/>
                          <a:cs typeface="+mn-cs"/>
                        </a:rPr>
                        <a:t>
 @spinzolynx stay tuned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So just another…. 5 million days to go………..?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2689014922"/>
                  </a:ext>
                </a:extLst>
              </a:tr>
            </a:tbl>
          </a:graphicData>
        </a:graphic>
      </p:graphicFrame>
      <p:sp>
        <p:nvSpPr>
          <p:cNvPr id="4" name="Text Placeholder 3">
            <a:extLst>
              <a:ext uri="{FF2B5EF4-FFF2-40B4-BE49-F238E27FC236}">
                <a16:creationId xmlns:a16="http://schemas.microsoft.com/office/drawing/2014/main" id="{BC52E08E-137D-478C-9EDC-BAE8E811BF40}"/>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406798722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B56E1-B827-4F11-9480-8781C5DFEBB3}"/>
              </a:ext>
            </a:extLst>
          </p:cNvPr>
          <p:cNvSpPr>
            <a:spLocks noGrp="1"/>
          </p:cNvSpPr>
          <p:nvPr>
            <p:ph type="title"/>
          </p:nvPr>
        </p:nvSpPr>
        <p:spPr/>
        <p:txBody>
          <a:bodyPr/>
          <a:lstStyle/>
          <a:p>
            <a:r>
              <a:rPr lang="en-US"/>
              <a:t>Instagram Comments and Replies Table | GAMESCOM - 3 of 6</a:t>
            </a:r>
          </a:p>
        </p:txBody>
      </p:sp>
      <p:graphicFrame>
        <p:nvGraphicFramePr>
          <p:cNvPr id="5" name="Table Placeholder 4">
            <a:extLst>
              <a:ext uri="{FF2B5EF4-FFF2-40B4-BE49-F238E27FC236}">
                <a16:creationId xmlns:a16="http://schemas.microsoft.com/office/drawing/2014/main" id="{449B82F8-EE98-4652-AE75-E5CFE0D92DDE}"/>
              </a:ext>
            </a:extLst>
          </p:cNvPr>
          <p:cNvGraphicFramePr>
            <a:graphicFrameLocks noGrp="1"/>
          </p:cNvGraphicFramePr>
          <p:nvPr>
            <p:ph type="tbl" sz="quarter" idx="13"/>
            <p:extLst>
              <p:ext uri="{D42A27DB-BD31-4B8C-83A1-F6EECF244321}">
                <p14:modId xmlns:p14="http://schemas.microsoft.com/office/powerpoint/2010/main" val="4199043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191805334"/>
                    </a:ext>
                  </a:extLst>
                </a:gridCol>
                <a:gridCol w="2715768">
                  <a:extLst>
                    <a:ext uri="{9D8B030D-6E8A-4147-A177-3AD203B41FA5}">
                      <a16:colId xmlns:a16="http://schemas.microsoft.com/office/drawing/2014/main" val="1398738123"/>
                    </a:ext>
                  </a:extLst>
                </a:gridCol>
                <a:gridCol w="1316736">
                  <a:extLst>
                    <a:ext uri="{9D8B030D-6E8A-4147-A177-3AD203B41FA5}">
                      <a16:colId xmlns:a16="http://schemas.microsoft.com/office/drawing/2014/main" val="1983111406"/>
                    </a:ext>
                  </a:extLst>
                </a:gridCol>
                <a:gridCol w="1316736">
                  <a:extLst>
                    <a:ext uri="{9D8B030D-6E8A-4147-A177-3AD203B41FA5}">
                      <a16:colId xmlns:a16="http://schemas.microsoft.com/office/drawing/2014/main" val="4615408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extLst>
                  <a:ext uri="{0D108BD9-81ED-4DB2-BD59-A6C34878D82A}">
                    <a16:rowId xmlns:a16="http://schemas.microsoft.com/office/drawing/2014/main" val="1838810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- 2026-01-31 13:22:49</a:t>
                      </a:r>
                      <a:r>
                        <a:rPr kumimoji="0" lang="en-US" sz="1000" b="0" i="0" u="none" strike="noStrike" kern="1200" cap="none" spc="0" normalizeH="0" baseline="0" noProof="0">
                          <a:ln>
                            <a:noFill/>
                          </a:ln>
                          <a:solidFill>
                            <a:prstClr val="black"/>
                          </a:solidFill>
                          <a:effectLst/>
                          <a:uLnTx/>
                          <a:uFillTx/>
                          <a:latin typeface="Calibri"/>
                          <a:ea typeface="+mn-ea"/>
                          <a:cs typeface="+mn-cs"/>
                        </a:rPr>
                        <a:t>
 @jackyspixel @gamescomcamp beste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So just another…. 5 million days to go………..?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2170355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- 2026-01-31 13:20:29</a:t>
                      </a:r>
                      <a:r>
                        <a:rPr kumimoji="0" lang="en-US" sz="1000" b="0" i="0" u="none" strike="noStrike" kern="1200" cap="none" spc="0" normalizeH="0" baseline="0" noProof="0">
                          <a:ln>
                            <a:noFill/>
                          </a:ln>
                          <a:solidFill>
                            <a:prstClr val="black"/>
                          </a:solidFill>
                          <a:effectLst/>
                          <a:uLnTx/>
                          <a:uFillTx/>
                          <a:latin typeface="Calibri"/>
                          <a:ea typeface="+mn-ea"/>
                          <a:cs typeface="+mn-cs"/>
                        </a:rPr>
                        <a:t>
 When will the tickets be available?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So just another…. 5 million days to go………..?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244024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- 2026-01-31 12:31:44</a:t>
                      </a:r>
                      <a:r>
                        <a:rPr kumimoji="0" lang="en-US" sz="1000" b="0" i="0" u="none" strike="noStrike" kern="1200" cap="none" spc="0" normalizeH="0" baseline="0" noProof="0">
                          <a:ln>
                            <a:noFill/>
                          </a:ln>
                          <a:solidFill>
                            <a:prstClr val="black"/>
                          </a:solidFill>
                          <a:effectLst/>
                          <a:uLnTx/>
                          <a:uFillTx/>
                          <a:latin typeface="Calibri"/>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We’re HYPED for the Code Vein II release tomorrow! 🙌
@bandainamcoeu is showing off some seriously intense fights—and they look amazing!
We’ve got this.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640603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- 2026-01-31 10:03:07</a:t>
                      </a:r>
                      <a:r>
                        <a:rPr kumimoji="0" lang="en-US" sz="1000" b="0" i="0" u="none" strike="noStrike" kern="1200" cap="none" spc="0" normalizeH="0" baseline="0" noProof="0">
                          <a:ln>
                            <a:noFill/>
                          </a:ln>
                          <a:solidFill>
                            <a:prstClr val="black"/>
                          </a:solidFill>
                          <a:effectLst/>
                          <a:uLnTx/>
                          <a:uFillTx/>
                          <a:latin typeface="Calibri"/>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Last year for #gamescom2025, we introduced you to our first ever creator ambassadors. Some of them brought amazing cosplays to Cologne, one of which: @_valentinemoon_ 🇬🇧, who jumped right out of Infinity Nikki onto the gamescom floor.
And for those who have never heard about the program before (it’s fine, bestie. We forgive you): Check out all our 2025 gamescom creator ambassadors via the link in our bio.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650701208"/>
                  </a:ext>
                </a:extLst>
              </a:tr>
            </a:tbl>
          </a:graphicData>
        </a:graphic>
      </p:graphicFrame>
      <p:sp>
        <p:nvSpPr>
          <p:cNvPr id="4" name="Text Placeholder 3">
            <a:extLst>
              <a:ext uri="{FF2B5EF4-FFF2-40B4-BE49-F238E27FC236}">
                <a16:creationId xmlns:a16="http://schemas.microsoft.com/office/drawing/2014/main" id="{A2337717-8D57-4B7A-9631-FD41C636ABAA}"/>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30536050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F27F4F-D032-46CF-85C5-D0F4041DAB76}"/>
              </a:ext>
            </a:extLst>
          </p:cNvPr>
          <p:cNvSpPr>
            <a:spLocks noGrp="1"/>
          </p:cNvSpPr>
          <p:nvPr>
            <p:ph type="title"/>
          </p:nvPr>
        </p:nvSpPr>
        <p:spPr/>
        <p:txBody>
          <a:bodyPr/>
          <a:lstStyle/>
          <a:p>
            <a:r>
              <a:rPr lang="en-US"/>
              <a:t>Instagram Comments and Replies Table | GAMESCOM - 4 of 6</a:t>
            </a:r>
          </a:p>
        </p:txBody>
      </p:sp>
      <p:graphicFrame>
        <p:nvGraphicFramePr>
          <p:cNvPr id="5" name="Table Placeholder 4">
            <a:extLst>
              <a:ext uri="{FF2B5EF4-FFF2-40B4-BE49-F238E27FC236}">
                <a16:creationId xmlns:a16="http://schemas.microsoft.com/office/drawing/2014/main" id="{6C85690D-08A4-4C82-AAFB-56EED88EB4D3}"/>
              </a:ext>
            </a:extLst>
          </p:cNvPr>
          <p:cNvGraphicFramePr>
            <a:graphicFrameLocks noGrp="1"/>
          </p:cNvGraphicFramePr>
          <p:nvPr>
            <p:ph type="tbl" sz="quarter" idx="13"/>
            <p:extLst>
              <p:ext uri="{D42A27DB-BD31-4B8C-83A1-F6EECF244321}">
                <p14:modId xmlns:p14="http://schemas.microsoft.com/office/powerpoint/2010/main" val="5021152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225392164"/>
                    </a:ext>
                  </a:extLst>
                </a:gridCol>
                <a:gridCol w="2715768">
                  <a:extLst>
                    <a:ext uri="{9D8B030D-6E8A-4147-A177-3AD203B41FA5}">
                      <a16:colId xmlns:a16="http://schemas.microsoft.com/office/drawing/2014/main" val="3890943021"/>
                    </a:ext>
                  </a:extLst>
                </a:gridCol>
                <a:gridCol w="1316736">
                  <a:extLst>
                    <a:ext uri="{9D8B030D-6E8A-4147-A177-3AD203B41FA5}">
                      <a16:colId xmlns:a16="http://schemas.microsoft.com/office/drawing/2014/main" val="1037669497"/>
                    </a:ext>
                  </a:extLst>
                </a:gridCol>
                <a:gridCol w="1316736">
                  <a:extLst>
                    <a:ext uri="{9D8B030D-6E8A-4147-A177-3AD203B41FA5}">
                      <a16:colId xmlns:a16="http://schemas.microsoft.com/office/drawing/2014/main" val="36490553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extLst>
                  <a:ext uri="{0D108BD9-81ED-4DB2-BD59-A6C34878D82A}">
                    <a16:rowId xmlns:a16="http://schemas.microsoft.com/office/drawing/2014/main" val="3617855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- 2026-01-31 06:55:00</a:t>
                      </a:r>
                      <a:r>
                        <a:rPr kumimoji="0" lang="en-US" sz="1000" b="0" i="0" u="none" strike="noStrike" kern="1200" cap="none" spc="0" normalizeH="0" baseline="0" noProof="0">
                          <a:ln>
                            <a:noFill/>
                          </a:ln>
                          <a:solidFill>
                            <a:prstClr val="black"/>
                          </a:solidFill>
                          <a:effectLst/>
                          <a:uLnTx/>
                          <a:uFillTx/>
                          <a:latin typeface="Calibri"/>
                          <a:ea typeface="+mn-ea"/>
                          <a:cs typeface="+mn-cs"/>
                        </a:rPr>
                        <a:t>
 Isso 😂 Aber Camptickets sind schon am Start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So just another…. 5 million days to go………..?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886856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- 2026-01-30 18:00:44</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So just another…. 5 million days to go………..?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2590724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gamescom</a:t>
                      </a:r>
                      <a:r>
                        <a:rPr kumimoji="0" lang="de-DE"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de-DE" sz="1000" b="1" i="0" u="none" strike="noStrike" kern="1200" cap="none" spc="0" normalizeH="0" baseline="0" noProof="0">
                          <a:ln>
                            <a:noFill/>
                          </a:ln>
                          <a:solidFill>
                            <a:prstClr val="black"/>
                          </a:solidFill>
                          <a:effectLst/>
                          <a:uLnTx/>
                          <a:uFillTx/>
                          <a:latin typeface="Calibri"/>
                          <a:ea typeface="+mn-ea"/>
                          <a:cs typeface="+mn-cs"/>
                        </a:rPr>
                        <a:t>n/a - 2026-01-30 16:14:36</a:t>
                      </a:r>
                      <a:r>
                        <a:rPr kumimoji="0" lang="de-DE" sz="1000" b="0" i="0" u="none" strike="noStrike" kern="1200" cap="none" spc="0" normalizeH="0" baseline="0" noProof="0">
                          <a:ln>
                            <a:noFill/>
                          </a:ln>
                          <a:solidFill>
                            <a:prstClr val="black"/>
                          </a:solidFill>
                          <a:effectLst/>
                          <a:uLnTx/>
                          <a:uFillTx/>
                          <a:latin typeface="Calibri"/>
                          <a:ea typeface="+mn-ea"/>
                          <a:cs typeface="+mn-cs"/>
                        </a:rPr>
                        <a:t>
 @gamescom ich werde dieses Jahr zum ersten Mal dabei sein, mal schauen 😊 aber generell mag ich die besondere Stimmung bei solchen Veranstaltungen und dass ein Lieblingshobby zum Leben erweckt wird durch alle möglichen kreativen Leute (zum Beispiel Cosplayer)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So just another…. 5 million days to go………..?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847661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gamescom</a:t>
                      </a:r>
                      <a:r>
                        <a:rPr kumimoji="0" lang="de-DE"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de-DE" sz="1000" b="1" i="0" u="none" strike="noStrike" kern="1200" cap="none" spc="0" normalizeH="0" baseline="0" noProof="0">
                          <a:ln>
                            <a:noFill/>
                          </a:ln>
                          <a:solidFill>
                            <a:prstClr val="black"/>
                          </a:solidFill>
                          <a:effectLst/>
                          <a:uLnTx/>
                          <a:uFillTx/>
                          <a:latin typeface="Calibri"/>
                          <a:ea typeface="+mn-ea"/>
                          <a:cs typeface="+mn-cs"/>
                        </a:rPr>
                        <a:t>n/a - 2026-01-30 13:13:38</a:t>
                      </a:r>
                      <a:r>
                        <a:rPr kumimoji="0" lang="de-DE" sz="1000" b="0" i="0" u="none" strike="noStrike" kern="1200" cap="none" spc="0" normalizeH="0" baseline="0" noProof="0">
                          <a:ln>
                            <a:noFill/>
                          </a:ln>
                          <a:solidFill>
                            <a:prstClr val="black"/>
                          </a:solidFill>
                          <a:effectLst/>
                          <a:uLnTx/>
                          <a:uFillTx/>
                          <a:latin typeface="Calibri"/>
                          <a:ea typeface="+mn-ea"/>
                          <a:cs typeface="+mn-cs"/>
                        </a:rPr>
                        <a:t>
 @melancholic_hedonist so muss das sein 😌🙏💜
Worauf freust du dich am meisten?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So just another…. 5 million days to go………..?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341504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- 2026-01-30 13:13:11</a:t>
                      </a:r>
                      <a:r>
                        <a:rPr kumimoji="0" lang="en-US" sz="1000" b="0" i="0" u="none" strike="noStrike" kern="1200" cap="none" spc="0" normalizeH="0" baseline="0" noProof="0">
                          <a:ln>
                            <a:noFill/>
                          </a:ln>
                          <a:solidFill>
                            <a:prstClr val="black"/>
                          </a:solidFill>
                          <a:effectLst/>
                          <a:uLnTx/>
                          <a:uFillTx/>
                          <a:latin typeface="Calibri"/>
                          <a:ea typeface="+mn-ea"/>
                          <a:cs typeface="+mn-cs"/>
                        </a:rPr>
                        <a:t>
 @veeegaaasreloaded OMG WIR AUCH!!!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So just another…. 5 million days to go………..?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794169543"/>
                  </a:ext>
                </a:extLst>
              </a:tr>
            </a:tbl>
          </a:graphicData>
        </a:graphic>
      </p:graphicFrame>
      <p:sp>
        <p:nvSpPr>
          <p:cNvPr id="4" name="Text Placeholder 3">
            <a:extLst>
              <a:ext uri="{FF2B5EF4-FFF2-40B4-BE49-F238E27FC236}">
                <a16:creationId xmlns:a16="http://schemas.microsoft.com/office/drawing/2014/main" id="{3B506E31-A7CE-4289-AF73-B1C065DC383B}"/>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228997212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4D377-CB35-4FED-AEDF-40272DA6DC94}"/>
              </a:ext>
            </a:extLst>
          </p:cNvPr>
          <p:cNvSpPr>
            <a:spLocks noGrp="1"/>
          </p:cNvSpPr>
          <p:nvPr>
            <p:ph type="title"/>
          </p:nvPr>
        </p:nvSpPr>
        <p:spPr/>
        <p:txBody>
          <a:bodyPr/>
          <a:lstStyle/>
          <a:p>
            <a:r>
              <a:rPr lang="en-US"/>
              <a:t>Instagram Comments and Replies Table | GAMESCOM - 5 of 6</a:t>
            </a:r>
          </a:p>
        </p:txBody>
      </p:sp>
      <p:graphicFrame>
        <p:nvGraphicFramePr>
          <p:cNvPr id="5" name="Table Placeholder 4">
            <a:extLst>
              <a:ext uri="{FF2B5EF4-FFF2-40B4-BE49-F238E27FC236}">
                <a16:creationId xmlns:a16="http://schemas.microsoft.com/office/drawing/2014/main" id="{AE27C403-0CC0-4485-853A-B1C0B74A902C}"/>
              </a:ext>
            </a:extLst>
          </p:cNvPr>
          <p:cNvGraphicFramePr>
            <a:graphicFrameLocks noGrp="1"/>
          </p:cNvGraphicFramePr>
          <p:nvPr>
            <p:ph type="tbl" sz="quarter" idx="13"/>
            <p:extLst>
              <p:ext uri="{D42A27DB-BD31-4B8C-83A1-F6EECF244321}">
                <p14:modId xmlns:p14="http://schemas.microsoft.com/office/powerpoint/2010/main" val="21654405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818219819"/>
                    </a:ext>
                  </a:extLst>
                </a:gridCol>
                <a:gridCol w="2715768">
                  <a:extLst>
                    <a:ext uri="{9D8B030D-6E8A-4147-A177-3AD203B41FA5}">
                      <a16:colId xmlns:a16="http://schemas.microsoft.com/office/drawing/2014/main" val="1498448647"/>
                    </a:ext>
                  </a:extLst>
                </a:gridCol>
                <a:gridCol w="1316736">
                  <a:extLst>
                    <a:ext uri="{9D8B030D-6E8A-4147-A177-3AD203B41FA5}">
                      <a16:colId xmlns:a16="http://schemas.microsoft.com/office/drawing/2014/main" val="1056384388"/>
                    </a:ext>
                  </a:extLst>
                </a:gridCol>
                <a:gridCol w="1316736">
                  <a:extLst>
                    <a:ext uri="{9D8B030D-6E8A-4147-A177-3AD203B41FA5}">
                      <a16:colId xmlns:a16="http://schemas.microsoft.com/office/drawing/2014/main" val="11068894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extLst>
                  <a:ext uri="{0D108BD9-81ED-4DB2-BD59-A6C34878D82A}">
                    <a16:rowId xmlns:a16="http://schemas.microsoft.com/office/drawing/2014/main" val="2929994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- 2026-01-30 13:04:47</a:t>
                      </a:r>
                      <a:r>
                        <a:rPr kumimoji="0" lang="en-US" sz="1000" b="0" i="0" u="none" strike="noStrike" kern="1200" cap="none" spc="0" normalizeH="0" baseline="0" noProof="0">
                          <a:ln>
                            <a:noFill/>
                          </a:ln>
                          <a:solidFill>
                            <a:prstClr val="black"/>
                          </a:solidFill>
                          <a:effectLst/>
                          <a:uLnTx/>
                          <a:uFillTx/>
                          <a:latin typeface="Calibri"/>
                          <a:ea typeface="+mn-ea"/>
                          <a:cs typeface="+mn-cs"/>
                        </a:rPr>
                        <a:t>
 Zimmer &amp; Zugtickets schon seit November gebucht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So just another…. 5 million days to go………..?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extLst>
                  <a:ext uri="{0D108BD9-81ED-4DB2-BD59-A6C34878D82A}">
                    <a16:rowId xmlns:a16="http://schemas.microsoft.com/office/drawing/2014/main" val="12043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- 2026-01-30 12:28:54</a:t>
                      </a:r>
                      <a:r>
                        <a:rPr kumimoji="0" lang="en-US" sz="1000" b="0" i="0" u="none" strike="noStrike" kern="1200" cap="none" spc="0" normalizeH="0" baseline="0" noProof="0">
                          <a:ln>
                            <a:noFill/>
                          </a:ln>
                          <a:solidFill>
                            <a:prstClr val="black"/>
                          </a:solidFill>
                          <a:effectLst/>
                          <a:uLnTx/>
                          <a:uFillTx/>
                          <a:latin typeface="Calibri"/>
                          <a:ea typeface="+mn-ea"/>
                          <a:cs typeface="+mn-cs"/>
                        </a:rPr>
                        <a:t>
 Bin jetzt schon hyped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So just another…. 5 million days to go………..?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1135873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- 2026-01-29 15:45:08</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We’re HYPED for the Code Vein II release tomorrow! 🙌
@bandainamcoeu is showing off some seriously intense fights—and they look amazing!
We’ve got this.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1379693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- 2026-01-29 13:55:29</a:t>
                      </a:r>
                      <a:r>
                        <a:rPr kumimoji="0" lang="en-US" sz="1000" b="0" i="0" u="none" strike="noStrike" kern="1200" cap="none" spc="0" normalizeH="0" baseline="0" noProof="0">
                          <a:ln>
                            <a:noFill/>
                          </a:ln>
                          <a:solidFill>
                            <a:prstClr val="black"/>
                          </a:solidFill>
                          <a:effectLst/>
                          <a:uLnTx/>
                          <a:uFillTx/>
                          <a:latin typeface="Calibri"/>
                          <a:ea typeface="+mn-ea"/>
                          <a:cs typeface="+mn-cs"/>
                        </a:rPr>
                        <a:t>
 Let's invite @bryandechart and @amelia_rose_blaire to @gamescom from Detroit:Become Human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We’re HYPED for the Code Vein II release tomorrow! 🙌
@bandainamcoeu is showing off some seriously intense fights—and they look amazing!
We’ve got this.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258703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- 2026-01-29 13:36:25</a:t>
                      </a:r>
                      <a:r>
                        <a:rPr kumimoji="0" lang="en-US" sz="1000" b="0" i="0" u="none" strike="noStrike" kern="1200" cap="none" spc="0" normalizeH="0" baseline="0" noProof="0">
                          <a:ln>
                            <a:noFill/>
                          </a:ln>
                          <a:solidFill>
                            <a:prstClr val="black"/>
                          </a:solidFill>
                          <a:effectLst/>
                          <a:uLnTx/>
                          <a:uFillTx/>
                          <a:latin typeface="Calibri"/>
                          <a:ea typeface="+mn-ea"/>
                          <a:cs typeface="+mn-cs"/>
                        </a:rPr>
                        <a:t>
 Did you preorder the game already? Or are you team research, review binges and let’s  play streams first?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We’re HYPED for the Code Vein II release tomorrow! 🙌
@bandainamcoeu is showing off some seriously intense fights—and they look amazing!
We’ve got this.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3723213606"/>
                  </a:ext>
                </a:extLst>
              </a:tr>
            </a:tbl>
          </a:graphicData>
        </a:graphic>
      </p:graphicFrame>
      <p:sp>
        <p:nvSpPr>
          <p:cNvPr id="4" name="Text Placeholder 3">
            <a:extLst>
              <a:ext uri="{FF2B5EF4-FFF2-40B4-BE49-F238E27FC236}">
                <a16:creationId xmlns:a16="http://schemas.microsoft.com/office/drawing/2014/main" id="{212F2B9F-1ABA-49C7-B9B6-3D979714C6E6}"/>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341808454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19B79-FDCB-4408-8E85-6F3E37A0BDA3}"/>
              </a:ext>
            </a:extLst>
          </p:cNvPr>
          <p:cNvSpPr>
            <a:spLocks noGrp="1"/>
          </p:cNvSpPr>
          <p:nvPr>
            <p:ph type="title"/>
          </p:nvPr>
        </p:nvSpPr>
        <p:spPr/>
        <p:txBody>
          <a:bodyPr/>
          <a:lstStyle/>
          <a:p>
            <a:r>
              <a:rPr lang="en-US"/>
              <a:t>Instagram Comments and Replies Table | GAMESCOM - 6 of 6</a:t>
            </a:r>
          </a:p>
        </p:txBody>
      </p:sp>
      <p:graphicFrame>
        <p:nvGraphicFramePr>
          <p:cNvPr id="5" name="Table Placeholder 4">
            <a:extLst>
              <a:ext uri="{FF2B5EF4-FFF2-40B4-BE49-F238E27FC236}">
                <a16:creationId xmlns:a16="http://schemas.microsoft.com/office/drawing/2014/main" id="{58A69CA9-727E-4649-A3DF-2501D24274D7}"/>
              </a:ext>
            </a:extLst>
          </p:cNvPr>
          <p:cNvGraphicFramePr>
            <a:graphicFrameLocks noGrp="1"/>
          </p:cNvGraphicFramePr>
          <p:nvPr>
            <p:ph type="tbl" sz="quarter" idx="13"/>
            <p:extLst>
              <p:ext uri="{D42A27DB-BD31-4B8C-83A1-F6EECF244321}">
                <p14:modId xmlns:p14="http://schemas.microsoft.com/office/powerpoint/2010/main" val="10769233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550382088"/>
                    </a:ext>
                  </a:extLst>
                </a:gridCol>
                <a:gridCol w="2715768">
                  <a:extLst>
                    <a:ext uri="{9D8B030D-6E8A-4147-A177-3AD203B41FA5}">
                      <a16:colId xmlns:a16="http://schemas.microsoft.com/office/drawing/2014/main" val="75198544"/>
                    </a:ext>
                  </a:extLst>
                </a:gridCol>
                <a:gridCol w="1316736">
                  <a:extLst>
                    <a:ext uri="{9D8B030D-6E8A-4147-A177-3AD203B41FA5}">
                      <a16:colId xmlns:a16="http://schemas.microsoft.com/office/drawing/2014/main" val="673200151"/>
                    </a:ext>
                  </a:extLst>
                </a:gridCol>
                <a:gridCol w="1316736">
                  <a:extLst>
                    <a:ext uri="{9D8B030D-6E8A-4147-A177-3AD203B41FA5}">
                      <a16:colId xmlns:a16="http://schemas.microsoft.com/office/drawing/2014/main" val="11293411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extLst>
                  <a:ext uri="{0D108BD9-81ED-4DB2-BD59-A6C34878D82A}">
                    <a16:rowId xmlns:a16="http://schemas.microsoft.com/office/drawing/2014/main" val="3143944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gamescom</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- 2026-01-29 13:35:42</a:t>
                      </a:r>
                      <a:r>
                        <a:rPr kumimoji="0" lang="en-US" sz="1000" b="0" i="0" u="none" strike="noStrike" kern="1200" cap="none" spc="0" normalizeH="0" baseline="0" noProof="0">
                          <a:ln>
                            <a:noFill/>
                          </a:ln>
                          <a:solidFill>
                            <a:prstClr val="black"/>
                          </a:solidFill>
                          <a:effectLst/>
                          <a:uLnTx/>
                          <a:uFillTx/>
                          <a:latin typeface="Calibri"/>
                          <a:ea typeface="+mn-ea"/>
                          <a:cs typeface="+mn-cs"/>
                        </a:rPr>
                        <a:t>
 Looks just as chill as @darksoulsgame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We’re HYPED for the Code Vein II release tomorrow! 🙌
@bandainamcoeu is showing off some seriously intense fights—and they look amazing!
We’ve got this.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3878282037"/>
                  </a:ext>
                </a:extLst>
              </a:tr>
            </a:tbl>
          </a:graphicData>
        </a:graphic>
      </p:graphicFrame>
      <p:sp>
        <p:nvSpPr>
          <p:cNvPr id="4" name="Text Placeholder 3">
            <a:extLst>
              <a:ext uri="{FF2B5EF4-FFF2-40B4-BE49-F238E27FC236}">
                <a16:creationId xmlns:a16="http://schemas.microsoft.com/office/drawing/2014/main" id="{557B44B7-D693-41D2-9133-7B53722CED0E}"/>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272906750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4</TotalTime>
  <Words>8181</Words>
  <Application>Microsoft Office PowerPoint</Application>
  <PresentationFormat>On-screen Show (4:3)</PresentationFormat>
  <Paragraphs>2431</Paragraphs>
  <Slides>67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67</vt:i4>
      </vt:variant>
    </vt:vector>
  </HeadingPairs>
  <TitlesOfParts>
    <vt:vector size="70" baseType="lpstr">
      <vt:lpstr>Calibri</vt:lpstr>
      <vt:lpstr>Arial</vt:lpstr>
      <vt:lpstr>quintly_template</vt:lpstr>
      <vt:lpstr>gamescom PRIVATE DATA</vt:lpstr>
      <vt:lpstr>Instagram Posts Table | GAMESCOM - 1 of 11</vt:lpstr>
      <vt:lpstr>Instagram Posts Table | GAMESCOM - 2 of 11</vt:lpstr>
      <vt:lpstr>Instagram Posts Table | GAMESCOM - 3 of 11</vt:lpstr>
      <vt:lpstr>Instagram Posts Table | GAMESCOM - 4 of 11</vt:lpstr>
      <vt:lpstr>Instagram Posts Table | GAMESCOM - 5 of 11</vt:lpstr>
      <vt:lpstr>Instagram Posts Table | GAMESCOM - 6 of 11</vt:lpstr>
      <vt:lpstr>Instagram Posts Table | GAMESCOM - 7 of 11</vt:lpstr>
      <vt:lpstr>Instagram Posts Table | GAMESCOM - 8 of 11</vt:lpstr>
      <vt:lpstr>Instagram Posts Table | GAMESCOM - 9 of 11</vt:lpstr>
      <vt:lpstr>Instagram Posts Table | GAMESCOM - 10 of 11</vt:lpstr>
      <vt:lpstr>Instagram Posts Table | GAMESCOM - 11 of 11</vt:lpstr>
      <vt:lpstr>Instagram Stories Table | GAMESCOM - 1 of 26</vt:lpstr>
      <vt:lpstr>Instagram Stories Table | GAMESCOM - 2 of 26</vt:lpstr>
      <vt:lpstr>Instagram Stories Table | GAMESCOM - 3 of 26</vt:lpstr>
      <vt:lpstr>Instagram Stories Table | GAMESCOM - 4 of 26</vt:lpstr>
      <vt:lpstr>Instagram Stories Table | GAMESCOM - 5 of 26</vt:lpstr>
      <vt:lpstr>Instagram Stories Table | GAMESCOM - 6 of 26</vt:lpstr>
      <vt:lpstr>Instagram Stories Table | GAMESCOM - 7 of 26</vt:lpstr>
      <vt:lpstr>Instagram Stories Table | GAMESCOM - 8 of 26</vt:lpstr>
      <vt:lpstr>Instagram Stories Table | GAMESCOM - 9 of 26</vt:lpstr>
      <vt:lpstr>Instagram Stories Table | GAMESCOM - 10 of 26</vt:lpstr>
      <vt:lpstr>Instagram Stories Table | GAMESCOM - 11 of 26</vt:lpstr>
      <vt:lpstr>Instagram Stories Table | GAMESCOM - 12 of 26</vt:lpstr>
      <vt:lpstr>Instagram Stories Table | GAMESCOM - 13 of 26</vt:lpstr>
      <vt:lpstr>Instagram Stories Table | GAMESCOM - 14 of 26</vt:lpstr>
      <vt:lpstr>Instagram Stories Table | GAMESCOM - 15 of 26</vt:lpstr>
      <vt:lpstr>Instagram Stories Table | GAMESCOM - 16 of 26</vt:lpstr>
      <vt:lpstr>Instagram Stories Table | GAMESCOM - 17 of 26</vt:lpstr>
      <vt:lpstr>Instagram Stories Table | GAMESCOM - 18 of 26</vt:lpstr>
      <vt:lpstr>Instagram Stories Table | GAMESCOM - 19 of 26</vt:lpstr>
      <vt:lpstr>Instagram Stories Table | GAMESCOM - 20 of 26</vt:lpstr>
      <vt:lpstr>Instagram Stories Table | GAMESCOM - 21 of 26</vt:lpstr>
      <vt:lpstr>Instagram Stories Table | GAMESCOM - 22 of 26</vt:lpstr>
      <vt:lpstr>Instagram Stories Table | GAMESCOM - 23 of 26</vt:lpstr>
      <vt:lpstr>Instagram Stories Table | GAMESCOM - 24 of 26</vt:lpstr>
      <vt:lpstr>Instagram Stories Table | GAMESCOM - 25 of 26</vt:lpstr>
      <vt:lpstr>Instagram Stories Table | GAMESCOM - 26 of 26</vt:lpstr>
      <vt:lpstr>Tiktok Videos Table Overview | GAMESCOM</vt:lpstr>
      <vt:lpstr>Twitter Own and Retweeted Tweets Table | GAMESCOM - 1 of 3</vt:lpstr>
      <vt:lpstr>Twitter Own and Retweeted Tweets Table | GAMESCOM - 2 of 3</vt:lpstr>
      <vt:lpstr>Twitter Own and Retweeted Tweets Table | GAMESCOM - 3 of 3</vt:lpstr>
      <vt:lpstr>LinkedIn Posts Table | GAMESCOM</vt:lpstr>
      <vt:lpstr>Facebook Published Posts Table | GAMESCOM</vt:lpstr>
      <vt:lpstr>Youtube Videos Table | GAMESCOM</vt:lpstr>
      <vt:lpstr>Threads Own Posts Table | GAMESCOM</vt:lpstr>
      <vt:lpstr>Instagram Followers Total | GAMESCOM</vt:lpstr>
      <vt:lpstr>Tiktok Total Followers | GAMESCOM</vt:lpstr>
      <vt:lpstr>Twitter Followers Total | GAMESCOM</vt:lpstr>
      <vt:lpstr>LinkedIn Followers Total | GAMESCOM</vt:lpstr>
      <vt:lpstr>Facebook Fans or Followers Total | GAMESCOM</vt:lpstr>
      <vt:lpstr>Youtube Subscribers | GAMESCOM</vt:lpstr>
      <vt:lpstr>Threads Followers Total | GAMESCOM</vt:lpstr>
      <vt:lpstr>Twitter Mentions Table | GAMESCOM - 1 of 7</vt:lpstr>
      <vt:lpstr>Twitter Mentions Table | GAMESCOM - 2 of 7</vt:lpstr>
      <vt:lpstr>Twitter Mentions Table | GAMESCOM - 3 of 7</vt:lpstr>
      <vt:lpstr>Twitter Mentions Table | GAMESCOM - 4 of 7</vt:lpstr>
      <vt:lpstr>Twitter Mentions Table | GAMESCOM - 5 of 7</vt:lpstr>
      <vt:lpstr>Twitter Mentions Table | GAMESCOM - 6 of 7</vt:lpstr>
      <vt:lpstr>Twitter Mentions Table | GAMESCOM - 7 of 7</vt:lpstr>
      <vt:lpstr>Threads Comments and Replies Table | GAMESCOM</vt:lpstr>
      <vt:lpstr>Instagram Comments and Replies Table | GAMESCOM - 1 of 6</vt:lpstr>
      <vt:lpstr>Instagram Comments and Replies Table | GAMESCOM - 2 of 6</vt:lpstr>
      <vt:lpstr>Instagram Comments and Replies Table | GAMESCOM - 3 of 6</vt:lpstr>
      <vt:lpstr>Instagram Comments and Replies Table | GAMESCOM - 4 of 6</vt:lpstr>
      <vt:lpstr>Instagram Comments and Replies Table | GAMESCOM - 5 of 6</vt:lpstr>
      <vt:lpstr>Instagram Comments and Replies Table | GAMESCOM - 6 of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gamescom PRIVATE DATA</dc:title>
  <dc:creator>Frederik Born</dc:creator>
  <cp:lastModifiedBy>Frederik Born</cp:lastModifiedBy>
  <cp:revision>1</cp:revision>
  <dcterms:created xsi:type="dcterms:W3CDTF">2026-02-02T11:52:57Z</dcterms:created>
  <dcterms:modified xsi:type="dcterms:W3CDTF">2026-02-02T11:57:53Z</dcterms:modified>
</cp:coreProperties>
</file>