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 id="355" r:id="rId96"/>
    <p:sldId id="356" r:id="rId97"/>
    <p:sldId id="357" r:id="rId98"/>
  </p:sldIdLst>
  <p:sldSz cx="9144000" cy="6858000" type="screen4x3"/>
  <p:notesSz cx="6858000" cy="9144000"/>
  <p:embeddedFontLst>
    <p:embeddedFont>
      <p:font typeface="Calibri" panose="020F0502020204030204" pitchFamily="34" charset="0"/>
      <p:regular r:id="rId99"/>
      <p:bold r:id="rId100"/>
      <p:italic r:id="rId101"/>
      <p:boldItalic r:id="rId10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2.fntdata"/><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1.fntdata"/><Relationship Id="rId10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NRW.BANK</c:v>
                </c:pt>
              </c:strCache>
            </c:strRef>
          </c:tx>
          <c:spPr>
            <a:ln w="28575" cap="rnd">
              <a:solidFill>
                <a:schemeClr val="accent1"/>
              </a:solidFill>
              <a:round/>
            </a:ln>
            <a:effectLst/>
          </c:spPr>
          <c:marker>
            <c:symbol val="none"/>
          </c:marker>
          <c:cat>
            <c:numRef>
              <c:f>Sheet1!$A$2:$A$60</c:f>
              <c:numCache>
                <c:formatCode>m/d/yyyy</c:formatCode>
                <c:ptCount val="59"/>
                <c:pt idx="0">
                  <c:v>45717</c:v>
                </c:pt>
                <c:pt idx="1">
                  <c:v>45718</c:v>
                </c:pt>
                <c:pt idx="2">
                  <c:v>45719</c:v>
                </c:pt>
                <c:pt idx="3">
                  <c:v>45720</c:v>
                </c:pt>
                <c:pt idx="4">
                  <c:v>45721</c:v>
                </c:pt>
                <c:pt idx="5">
                  <c:v>45722</c:v>
                </c:pt>
                <c:pt idx="6">
                  <c:v>45723</c:v>
                </c:pt>
                <c:pt idx="7">
                  <c:v>45724</c:v>
                </c:pt>
                <c:pt idx="8">
                  <c:v>45725</c:v>
                </c:pt>
                <c:pt idx="9">
                  <c:v>45726</c:v>
                </c:pt>
                <c:pt idx="10">
                  <c:v>45727</c:v>
                </c:pt>
                <c:pt idx="11">
                  <c:v>45728</c:v>
                </c:pt>
                <c:pt idx="12">
                  <c:v>45729</c:v>
                </c:pt>
                <c:pt idx="13">
                  <c:v>45730</c:v>
                </c:pt>
                <c:pt idx="14">
                  <c:v>45731</c:v>
                </c:pt>
                <c:pt idx="15">
                  <c:v>45732</c:v>
                </c:pt>
                <c:pt idx="16">
                  <c:v>45733</c:v>
                </c:pt>
                <c:pt idx="17">
                  <c:v>45734</c:v>
                </c:pt>
                <c:pt idx="18">
                  <c:v>45735</c:v>
                </c:pt>
                <c:pt idx="19">
                  <c:v>45736</c:v>
                </c:pt>
                <c:pt idx="20">
                  <c:v>45737</c:v>
                </c:pt>
                <c:pt idx="21">
                  <c:v>45738</c:v>
                </c:pt>
                <c:pt idx="22">
                  <c:v>45739</c:v>
                </c:pt>
                <c:pt idx="23">
                  <c:v>45740</c:v>
                </c:pt>
                <c:pt idx="24">
                  <c:v>45741</c:v>
                </c:pt>
                <c:pt idx="25">
                  <c:v>45742</c:v>
                </c:pt>
                <c:pt idx="26">
                  <c:v>45743</c:v>
                </c:pt>
                <c:pt idx="27">
                  <c:v>45744</c:v>
                </c:pt>
                <c:pt idx="28">
                  <c:v>45745</c:v>
                </c:pt>
                <c:pt idx="29">
                  <c:v>45746</c:v>
                </c:pt>
                <c:pt idx="30">
                  <c:v>45747</c:v>
                </c:pt>
                <c:pt idx="31">
                  <c:v>45748</c:v>
                </c:pt>
                <c:pt idx="32">
                  <c:v>45749</c:v>
                </c:pt>
                <c:pt idx="33">
                  <c:v>45750</c:v>
                </c:pt>
                <c:pt idx="34">
                  <c:v>45751</c:v>
                </c:pt>
                <c:pt idx="35">
                  <c:v>45752</c:v>
                </c:pt>
                <c:pt idx="36">
                  <c:v>45753</c:v>
                </c:pt>
                <c:pt idx="37">
                  <c:v>45754</c:v>
                </c:pt>
                <c:pt idx="38">
                  <c:v>45755</c:v>
                </c:pt>
                <c:pt idx="39">
                  <c:v>45756</c:v>
                </c:pt>
                <c:pt idx="40">
                  <c:v>45757</c:v>
                </c:pt>
                <c:pt idx="41">
                  <c:v>45758</c:v>
                </c:pt>
                <c:pt idx="42">
                  <c:v>45759</c:v>
                </c:pt>
                <c:pt idx="43">
                  <c:v>45760</c:v>
                </c:pt>
                <c:pt idx="44">
                  <c:v>45761</c:v>
                </c:pt>
                <c:pt idx="45">
                  <c:v>45762</c:v>
                </c:pt>
                <c:pt idx="46">
                  <c:v>45763</c:v>
                </c:pt>
                <c:pt idx="47">
                  <c:v>45764</c:v>
                </c:pt>
                <c:pt idx="48">
                  <c:v>45765</c:v>
                </c:pt>
                <c:pt idx="49">
                  <c:v>45766</c:v>
                </c:pt>
                <c:pt idx="50">
                  <c:v>45767</c:v>
                </c:pt>
                <c:pt idx="51">
                  <c:v>45768</c:v>
                </c:pt>
                <c:pt idx="52">
                  <c:v>45769</c:v>
                </c:pt>
                <c:pt idx="53">
                  <c:v>45770</c:v>
                </c:pt>
                <c:pt idx="54">
                  <c:v>45771</c:v>
                </c:pt>
                <c:pt idx="55">
                  <c:v>45772</c:v>
                </c:pt>
                <c:pt idx="56">
                  <c:v>45773</c:v>
                </c:pt>
                <c:pt idx="57">
                  <c:v>45774</c:v>
                </c:pt>
                <c:pt idx="58">
                  <c:v>45775</c:v>
                </c:pt>
              </c:numCache>
            </c:numRef>
          </c:cat>
          <c:val>
            <c:numRef>
              <c:f>Sheet1!$B$2:$B$60</c:f>
              <c:numCache>
                <c:formatCode>General</c:formatCode>
                <c:ptCount val="59"/>
                <c:pt idx="0">
                  <c:v>11387</c:v>
                </c:pt>
                <c:pt idx="1">
                  <c:v>11390</c:v>
                </c:pt>
                <c:pt idx="2">
                  <c:v>11390</c:v>
                </c:pt>
                <c:pt idx="3">
                  <c:v>11389</c:v>
                </c:pt>
                <c:pt idx="4">
                  <c:v>11394</c:v>
                </c:pt>
                <c:pt idx="5">
                  <c:v>11400</c:v>
                </c:pt>
                <c:pt idx="6">
                  <c:v>11409</c:v>
                </c:pt>
                <c:pt idx="7">
                  <c:v>11410</c:v>
                </c:pt>
                <c:pt idx="8">
                  <c:v>11413</c:v>
                </c:pt>
                <c:pt idx="9">
                  <c:v>11417</c:v>
                </c:pt>
                <c:pt idx="10">
                  <c:v>11426</c:v>
                </c:pt>
                <c:pt idx="11">
                  <c:v>11442</c:v>
                </c:pt>
                <c:pt idx="12">
                  <c:v>11448</c:v>
                </c:pt>
                <c:pt idx="13">
                  <c:v>11458</c:v>
                </c:pt>
                <c:pt idx="14">
                  <c:v>11462</c:v>
                </c:pt>
                <c:pt idx="15">
                  <c:v>11463</c:v>
                </c:pt>
                <c:pt idx="16">
                  <c:v>11468</c:v>
                </c:pt>
                <c:pt idx="17">
                  <c:v>11478</c:v>
                </c:pt>
                <c:pt idx="18">
                  <c:v>11484</c:v>
                </c:pt>
                <c:pt idx="19">
                  <c:v>11490</c:v>
                </c:pt>
                <c:pt idx="20">
                  <c:v>11495</c:v>
                </c:pt>
                <c:pt idx="21">
                  <c:v>11495</c:v>
                </c:pt>
                <c:pt idx="22">
                  <c:v>11497</c:v>
                </c:pt>
                <c:pt idx="23">
                  <c:v>11501</c:v>
                </c:pt>
                <c:pt idx="24">
                  <c:v>11510</c:v>
                </c:pt>
                <c:pt idx="25">
                  <c:v>11513</c:v>
                </c:pt>
                <c:pt idx="26">
                  <c:v>11517</c:v>
                </c:pt>
                <c:pt idx="27">
                  <c:v>11528</c:v>
                </c:pt>
                <c:pt idx="28">
                  <c:v>11532</c:v>
                </c:pt>
                <c:pt idx="29">
                  <c:v>11534</c:v>
                </c:pt>
                <c:pt idx="30">
                  <c:v>11537</c:v>
                </c:pt>
                <c:pt idx="31">
                  <c:v>11544</c:v>
                </c:pt>
                <c:pt idx="32">
                  <c:v>11553</c:v>
                </c:pt>
                <c:pt idx="33">
                  <c:v>11562</c:v>
                </c:pt>
                <c:pt idx="34">
                  <c:v>11568</c:v>
                </c:pt>
                <c:pt idx="35">
                  <c:v>11574</c:v>
                </c:pt>
                <c:pt idx="36">
                  <c:v>11580</c:v>
                </c:pt>
                <c:pt idx="37">
                  <c:v>11587</c:v>
                </c:pt>
                <c:pt idx="38">
                  <c:v>11598</c:v>
                </c:pt>
                <c:pt idx="39">
                  <c:v>11606</c:v>
                </c:pt>
                <c:pt idx="40">
                  <c:v>11618</c:v>
                </c:pt>
                <c:pt idx="41">
                  <c:v>11626</c:v>
                </c:pt>
                <c:pt idx="42">
                  <c:v>11627</c:v>
                </c:pt>
                <c:pt idx="43">
                  <c:v>11634</c:v>
                </c:pt>
                <c:pt idx="44">
                  <c:v>11647</c:v>
                </c:pt>
                <c:pt idx="45">
                  <c:v>11656</c:v>
                </c:pt>
                <c:pt idx="46">
                  <c:v>11661</c:v>
                </c:pt>
                <c:pt idx="47">
                  <c:v>11678</c:v>
                </c:pt>
                <c:pt idx="48">
                  <c:v>11688</c:v>
                </c:pt>
                <c:pt idx="49">
                  <c:v>11696</c:v>
                </c:pt>
                <c:pt idx="50">
                  <c:v>11697</c:v>
                </c:pt>
                <c:pt idx="51">
                  <c:v>11701</c:v>
                </c:pt>
                <c:pt idx="52">
                  <c:v>11718</c:v>
                </c:pt>
                <c:pt idx="53">
                  <c:v>11725</c:v>
                </c:pt>
                <c:pt idx="54">
                  <c:v>11734</c:v>
                </c:pt>
                <c:pt idx="55">
                  <c:v>11744</c:v>
                </c:pt>
                <c:pt idx="56">
                  <c:v>11748</c:v>
                </c:pt>
                <c:pt idx="57">
                  <c:v>11755</c:v>
                </c:pt>
                <c:pt idx="58">
                  <c:v>11764</c:v>
                </c:pt>
              </c:numCache>
            </c:numRef>
          </c:val>
          <c:smooth val="0"/>
          <c:extLst>
            <c:ext xmlns:c16="http://schemas.microsoft.com/office/drawing/2014/chart" uri="{C3380CC4-5D6E-409C-BE32-E72D297353CC}">
              <c16:uniqueId val="{00000000-B9DF-4E1D-9F36-ACDF55F74339}"/>
            </c:ext>
          </c:extLst>
        </c:ser>
        <c:dLbls>
          <c:showLegendKey val="0"/>
          <c:showVal val="0"/>
          <c:showCatName val="0"/>
          <c:showSerName val="0"/>
          <c:showPercent val="0"/>
          <c:showBubbleSize val="0"/>
        </c:dLbls>
        <c:smooth val="0"/>
        <c:axId val="852282744"/>
        <c:axId val="852287008"/>
      </c:lineChart>
      <c:dateAx>
        <c:axId val="852282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2287008"/>
        <c:crosses val="autoZero"/>
        <c:auto val="1"/>
        <c:lblOffset val="100"/>
        <c:baseTimeUnit val="days"/>
      </c:dateAx>
      <c:valAx>
        <c:axId val="85228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228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nrw.bank</c:v>
                </c:pt>
              </c:strCache>
            </c:strRef>
          </c:tx>
          <c:spPr>
            <a:ln w="28575" cap="rnd">
              <a:solidFill>
                <a:schemeClr val="accent1"/>
              </a:solidFill>
              <a:round/>
            </a:ln>
            <a:effectLst/>
          </c:spPr>
          <c:marker>
            <c:symbol val="none"/>
          </c:marker>
          <c:cat>
            <c:numRef>
              <c:f>Sheet1!$A$2:$A$60</c:f>
              <c:numCache>
                <c:formatCode>m/d/yyyy</c:formatCode>
                <c:ptCount val="59"/>
                <c:pt idx="0">
                  <c:v>45717</c:v>
                </c:pt>
                <c:pt idx="1">
                  <c:v>45718</c:v>
                </c:pt>
                <c:pt idx="2">
                  <c:v>45719</c:v>
                </c:pt>
                <c:pt idx="3">
                  <c:v>45720</c:v>
                </c:pt>
                <c:pt idx="4">
                  <c:v>45721</c:v>
                </c:pt>
                <c:pt idx="5">
                  <c:v>45722</c:v>
                </c:pt>
                <c:pt idx="6">
                  <c:v>45723</c:v>
                </c:pt>
                <c:pt idx="7">
                  <c:v>45724</c:v>
                </c:pt>
                <c:pt idx="8">
                  <c:v>45725</c:v>
                </c:pt>
                <c:pt idx="9">
                  <c:v>45726</c:v>
                </c:pt>
                <c:pt idx="10">
                  <c:v>45727</c:v>
                </c:pt>
                <c:pt idx="11">
                  <c:v>45728</c:v>
                </c:pt>
                <c:pt idx="12">
                  <c:v>45729</c:v>
                </c:pt>
                <c:pt idx="13">
                  <c:v>45730</c:v>
                </c:pt>
                <c:pt idx="14">
                  <c:v>45731</c:v>
                </c:pt>
                <c:pt idx="15">
                  <c:v>45732</c:v>
                </c:pt>
                <c:pt idx="16">
                  <c:v>45733</c:v>
                </c:pt>
                <c:pt idx="17">
                  <c:v>45734</c:v>
                </c:pt>
                <c:pt idx="18">
                  <c:v>45735</c:v>
                </c:pt>
                <c:pt idx="19">
                  <c:v>45736</c:v>
                </c:pt>
                <c:pt idx="20">
                  <c:v>45737</c:v>
                </c:pt>
                <c:pt idx="21">
                  <c:v>45738</c:v>
                </c:pt>
                <c:pt idx="22">
                  <c:v>45739</c:v>
                </c:pt>
                <c:pt idx="23">
                  <c:v>45740</c:v>
                </c:pt>
                <c:pt idx="24">
                  <c:v>45741</c:v>
                </c:pt>
                <c:pt idx="25">
                  <c:v>45742</c:v>
                </c:pt>
                <c:pt idx="26">
                  <c:v>45743</c:v>
                </c:pt>
                <c:pt idx="27">
                  <c:v>45744</c:v>
                </c:pt>
                <c:pt idx="28">
                  <c:v>45745</c:v>
                </c:pt>
                <c:pt idx="29">
                  <c:v>45746</c:v>
                </c:pt>
                <c:pt idx="30">
                  <c:v>45747</c:v>
                </c:pt>
                <c:pt idx="31">
                  <c:v>45748</c:v>
                </c:pt>
                <c:pt idx="32">
                  <c:v>45749</c:v>
                </c:pt>
                <c:pt idx="33">
                  <c:v>45750</c:v>
                </c:pt>
                <c:pt idx="34">
                  <c:v>45751</c:v>
                </c:pt>
                <c:pt idx="35">
                  <c:v>45752</c:v>
                </c:pt>
                <c:pt idx="36">
                  <c:v>45753</c:v>
                </c:pt>
                <c:pt idx="37">
                  <c:v>45754</c:v>
                </c:pt>
                <c:pt idx="38">
                  <c:v>45755</c:v>
                </c:pt>
                <c:pt idx="39">
                  <c:v>45756</c:v>
                </c:pt>
                <c:pt idx="40">
                  <c:v>45757</c:v>
                </c:pt>
                <c:pt idx="41">
                  <c:v>45758</c:v>
                </c:pt>
                <c:pt idx="42">
                  <c:v>45759</c:v>
                </c:pt>
                <c:pt idx="43">
                  <c:v>45760</c:v>
                </c:pt>
                <c:pt idx="44">
                  <c:v>45761</c:v>
                </c:pt>
                <c:pt idx="45">
                  <c:v>45762</c:v>
                </c:pt>
                <c:pt idx="46">
                  <c:v>45763</c:v>
                </c:pt>
                <c:pt idx="47">
                  <c:v>45764</c:v>
                </c:pt>
                <c:pt idx="48">
                  <c:v>45765</c:v>
                </c:pt>
                <c:pt idx="49">
                  <c:v>45766</c:v>
                </c:pt>
                <c:pt idx="50">
                  <c:v>45767</c:v>
                </c:pt>
                <c:pt idx="51">
                  <c:v>45768</c:v>
                </c:pt>
                <c:pt idx="52">
                  <c:v>45769</c:v>
                </c:pt>
                <c:pt idx="53">
                  <c:v>45770</c:v>
                </c:pt>
                <c:pt idx="54">
                  <c:v>45771</c:v>
                </c:pt>
                <c:pt idx="55">
                  <c:v>45772</c:v>
                </c:pt>
                <c:pt idx="56">
                  <c:v>45773</c:v>
                </c:pt>
                <c:pt idx="57">
                  <c:v>45774</c:v>
                </c:pt>
                <c:pt idx="58">
                  <c:v>45775</c:v>
                </c:pt>
              </c:numCache>
            </c:numRef>
          </c:cat>
          <c:val>
            <c:numRef>
              <c:f>Sheet1!$B$2:$B$60</c:f>
              <c:numCache>
                <c:formatCode>General</c:formatCode>
                <c:ptCount val="59"/>
                <c:pt idx="0">
                  <c:v>3303</c:v>
                </c:pt>
                <c:pt idx="1">
                  <c:v>3302</c:v>
                </c:pt>
                <c:pt idx="2">
                  <c:v>3304</c:v>
                </c:pt>
                <c:pt idx="3">
                  <c:v>3306</c:v>
                </c:pt>
                <c:pt idx="4">
                  <c:v>3305</c:v>
                </c:pt>
                <c:pt idx="5">
                  <c:v>3307</c:v>
                </c:pt>
                <c:pt idx="6">
                  <c:v>3310</c:v>
                </c:pt>
                <c:pt idx="7">
                  <c:v>3314</c:v>
                </c:pt>
                <c:pt idx="8">
                  <c:v>3315</c:v>
                </c:pt>
                <c:pt idx="9">
                  <c:v>3317</c:v>
                </c:pt>
                <c:pt idx="10">
                  <c:v>3320</c:v>
                </c:pt>
                <c:pt idx="11">
                  <c:v>3322</c:v>
                </c:pt>
                <c:pt idx="12">
                  <c:v>3322</c:v>
                </c:pt>
                <c:pt idx="13">
                  <c:v>3324</c:v>
                </c:pt>
                <c:pt idx="14">
                  <c:v>3324</c:v>
                </c:pt>
                <c:pt idx="15">
                  <c:v>3326</c:v>
                </c:pt>
                <c:pt idx="16">
                  <c:v>3326</c:v>
                </c:pt>
                <c:pt idx="17">
                  <c:v>3328</c:v>
                </c:pt>
                <c:pt idx="18">
                  <c:v>3330</c:v>
                </c:pt>
                <c:pt idx="19">
                  <c:v>3338</c:v>
                </c:pt>
                <c:pt idx="20">
                  <c:v>3341</c:v>
                </c:pt>
                <c:pt idx="21">
                  <c:v>3344</c:v>
                </c:pt>
                <c:pt idx="22">
                  <c:v>3343</c:v>
                </c:pt>
                <c:pt idx="23">
                  <c:v>3341</c:v>
                </c:pt>
                <c:pt idx="24">
                  <c:v>3340</c:v>
                </c:pt>
                <c:pt idx="25">
                  <c:v>3343</c:v>
                </c:pt>
                <c:pt idx="26">
                  <c:v>3343</c:v>
                </c:pt>
                <c:pt idx="27">
                  <c:v>3344</c:v>
                </c:pt>
                <c:pt idx="28">
                  <c:v>3348</c:v>
                </c:pt>
                <c:pt idx="29">
                  <c:v>3349</c:v>
                </c:pt>
                <c:pt idx="30">
                  <c:v>3346</c:v>
                </c:pt>
                <c:pt idx="31">
                  <c:v>3345</c:v>
                </c:pt>
                <c:pt idx="32">
                  <c:v>3350</c:v>
                </c:pt>
                <c:pt idx="33">
                  <c:v>3349</c:v>
                </c:pt>
                <c:pt idx="34">
                  <c:v>3349</c:v>
                </c:pt>
                <c:pt idx="35">
                  <c:v>3350</c:v>
                </c:pt>
                <c:pt idx="36">
                  <c:v>3356</c:v>
                </c:pt>
                <c:pt idx="37">
                  <c:v>3359</c:v>
                </c:pt>
                <c:pt idx="38">
                  <c:v>3357</c:v>
                </c:pt>
                <c:pt idx="39">
                  <c:v>3363</c:v>
                </c:pt>
                <c:pt idx="40">
                  <c:v>3366</c:v>
                </c:pt>
                <c:pt idx="41">
                  <c:v>3371</c:v>
                </c:pt>
                <c:pt idx="42">
                  <c:v>3376</c:v>
                </c:pt>
                <c:pt idx="43">
                  <c:v>3377</c:v>
                </c:pt>
                <c:pt idx="44">
                  <c:v>3375</c:v>
                </c:pt>
                <c:pt idx="45">
                  <c:v>3374</c:v>
                </c:pt>
                <c:pt idx="46">
                  <c:v>3378</c:v>
                </c:pt>
                <c:pt idx="47">
                  <c:v>3380</c:v>
                </c:pt>
                <c:pt idx="48">
                  <c:v>3386</c:v>
                </c:pt>
                <c:pt idx="49">
                  <c:v>3386</c:v>
                </c:pt>
                <c:pt idx="50">
                  <c:v>3386</c:v>
                </c:pt>
                <c:pt idx="51">
                  <c:v>3386</c:v>
                </c:pt>
                <c:pt idx="52">
                  <c:v>3389</c:v>
                </c:pt>
                <c:pt idx="53">
                  <c:v>3391</c:v>
                </c:pt>
                <c:pt idx="54">
                  <c:v>3397</c:v>
                </c:pt>
                <c:pt idx="55">
                  <c:v>3405</c:v>
                </c:pt>
                <c:pt idx="56">
                  <c:v>3409</c:v>
                </c:pt>
                <c:pt idx="57">
                  <c:v>3409</c:v>
                </c:pt>
                <c:pt idx="58">
                  <c:v>3409</c:v>
                </c:pt>
              </c:numCache>
            </c:numRef>
          </c:val>
          <c:smooth val="0"/>
          <c:extLst>
            <c:ext xmlns:c16="http://schemas.microsoft.com/office/drawing/2014/chart" uri="{C3380CC4-5D6E-409C-BE32-E72D297353CC}">
              <c16:uniqueId val="{00000000-3398-4DAD-9ABD-E240D2E55D6E}"/>
            </c:ext>
          </c:extLst>
        </c:ser>
        <c:dLbls>
          <c:showLegendKey val="0"/>
          <c:showVal val="0"/>
          <c:showCatName val="0"/>
          <c:showSerName val="0"/>
          <c:showPercent val="0"/>
          <c:showBubbleSize val="0"/>
        </c:dLbls>
        <c:smooth val="0"/>
        <c:axId val="852284712"/>
        <c:axId val="852285696"/>
      </c:lineChart>
      <c:dateAx>
        <c:axId val="852284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2285696"/>
        <c:crosses val="autoZero"/>
        <c:auto val="1"/>
        <c:lblOffset val="100"/>
        <c:baseTimeUnit val="days"/>
      </c:dateAx>
      <c:valAx>
        <c:axId val="85228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228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nrw.bank</c:v>
                </c:pt>
              </c:strCache>
            </c:strRef>
          </c:tx>
          <c:spPr>
            <a:ln w="28575" cap="rnd">
              <a:solidFill>
                <a:schemeClr val="accent1"/>
              </a:solidFill>
              <a:round/>
            </a:ln>
            <a:effectLst/>
          </c:spPr>
          <c:marker>
            <c:symbol val="none"/>
          </c:marker>
          <c:cat>
            <c:numRef>
              <c:f>Sheet1!$A$2:$A$60</c:f>
              <c:numCache>
                <c:formatCode>m/d/yyyy</c:formatCode>
                <c:ptCount val="59"/>
                <c:pt idx="0">
                  <c:v>45717</c:v>
                </c:pt>
                <c:pt idx="1">
                  <c:v>45718</c:v>
                </c:pt>
                <c:pt idx="2">
                  <c:v>45719</c:v>
                </c:pt>
                <c:pt idx="3">
                  <c:v>45720</c:v>
                </c:pt>
                <c:pt idx="4">
                  <c:v>45721</c:v>
                </c:pt>
                <c:pt idx="5">
                  <c:v>45722</c:v>
                </c:pt>
                <c:pt idx="6">
                  <c:v>45723</c:v>
                </c:pt>
                <c:pt idx="7">
                  <c:v>45724</c:v>
                </c:pt>
                <c:pt idx="8">
                  <c:v>45725</c:v>
                </c:pt>
                <c:pt idx="9">
                  <c:v>45726</c:v>
                </c:pt>
                <c:pt idx="10">
                  <c:v>45727</c:v>
                </c:pt>
                <c:pt idx="11">
                  <c:v>45728</c:v>
                </c:pt>
                <c:pt idx="12">
                  <c:v>45729</c:v>
                </c:pt>
                <c:pt idx="13">
                  <c:v>45730</c:v>
                </c:pt>
                <c:pt idx="14">
                  <c:v>45731</c:v>
                </c:pt>
                <c:pt idx="15">
                  <c:v>45732</c:v>
                </c:pt>
                <c:pt idx="16">
                  <c:v>45733</c:v>
                </c:pt>
                <c:pt idx="17">
                  <c:v>45734</c:v>
                </c:pt>
                <c:pt idx="18">
                  <c:v>45735</c:v>
                </c:pt>
                <c:pt idx="19">
                  <c:v>45736</c:v>
                </c:pt>
                <c:pt idx="20">
                  <c:v>45737</c:v>
                </c:pt>
                <c:pt idx="21">
                  <c:v>45738</c:v>
                </c:pt>
                <c:pt idx="22">
                  <c:v>45739</c:v>
                </c:pt>
                <c:pt idx="23">
                  <c:v>45740</c:v>
                </c:pt>
                <c:pt idx="24">
                  <c:v>45741</c:v>
                </c:pt>
                <c:pt idx="25">
                  <c:v>45742</c:v>
                </c:pt>
                <c:pt idx="26">
                  <c:v>45743</c:v>
                </c:pt>
                <c:pt idx="27">
                  <c:v>45744</c:v>
                </c:pt>
                <c:pt idx="28">
                  <c:v>45745</c:v>
                </c:pt>
                <c:pt idx="29">
                  <c:v>45746</c:v>
                </c:pt>
                <c:pt idx="30">
                  <c:v>45747</c:v>
                </c:pt>
                <c:pt idx="31">
                  <c:v>45748</c:v>
                </c:pt>
                <c:pt idx="32">
                  <c:v>45749</c:v>
                </c:pt>
                <c:pt idx="33">
                  <c:v>45750</c:v>
                </c:pt>
                <c:pt idx="34">
                  <c:v>45751</c:v>
                </c:pt>
                <c:pt idx="35">
                  <c:v>45752</c:v>
                </c:pt>
                <c:pt idx="36">
                  <c:v>45753</c:v>
                </c:pt>
                <c:pt idx="37">
                  <c:v>45754</c:v>
                </c:pt>
                <c:pt idx="38">
                  <c:v>45755</c:v>
                </c:pt>
                <c:pt idx="39">
                  <c:v>45756</c:v>
                </c:pt>
                <c:pt idx="40">
                  <c:v>45757</c:v>
                </c:pt>
                <c:pt idx="41">
                  <c:v>45758</c:v>
                </c:pt>
                <c:pt idx="42">
                  <c:v>45759</c:v>
                </c:pt>
                <c:pt idx="43">
                  <c:v>45760</c:v>
                </c:pt>
                <c:pt idx="44">
                  <c:v>45761</c:v>
                </c:pt>
                <c:pt idx="45">
                  <c:v>45762</c:v>
                </c:pt>
                <c:pt idx="46">
                  <c:v>45763</c:v>
                </c:pt>
                <c:pt idx="47">
                  <c:v>45764</c:v>
                </c:pt>
                <c:pt idx="48">
                  <c:v>45765</c:v>
                </c:pt>
                <c:pt idx="49">
                  <c:v>45766</c:v>
                </c:pt>
                <c:pt idx="50">
                  <c:v>45767</c:v>
                </c:pt>
                <c:pt idx="51">
                  <c:v>45768</c:v>
                </c:pt>
                <c:pt idx="52">
                  <c:v>45769</c:v>
                </c:pt>
                <c:pt idx="53">
                  <c:v>45770</c:v>
                </c:pt>
                <c:pt idx="54">
                  <c:v>45771</c:v>
                </c:pt>
                <c:pt idx="55">
                  <c:v>45772</c:v>
                </c:pt>
                <c:pt idx="56">
                  <c:v>45773</c:v>
                </c:pt>
                <c:pt idx="57">
                  <c:v>45774</c:v>
                </c:pt>
                <c:pt idx="58">
                  <c:v>45775</c:v>
                </c:pt>
              </c:numCache>
            </c:numRef>
          </c:cat>
          <c:val>
            <c:numRef>
              <c:f>Sheet1!$B$2:$B$60</c:f>
              <c:numCache>
                <c:formatCode>General</c:formatCode>
                <c:ptCount val="59"/>
                <c:pt idx="0">
                  <c:v>3303</c:v>
                </c:pt>
                <c:pt idx="1">
                  <c:v>3302</c:v>
                </c:pt>
                <c:pt idx="2">
                  <c:v>3304</c:v>
                </c:pt>
                <c:pt idx="3">
                  <c:v>3306</c:v>
                </c:pt>
                <c:pt idx="4">
                  <c:v>3305</c:v>
                </c:pt>
                <c:pt idx="5">
                  <c:v>3307</c:v>
                </c:pt>
                <c:pt idx="6">
                  <c:v>3310</c:v>
                </c:pt>
                <c:pt idx="7">
                  <c:v>3314</c:v>
                </c:pt>
                <c:pt idx="8">
                  <c:v>3315</c:v>
                </c:pt>
                <c:pt idx="9">
                  <c:v>3317</c:v>
                </c:pt>
                <c:pt idx="10">
                  <c:v>3320</c:v>
                </c:pt>
                <c:pt idx="11">
                  <c:v>3322</c:v>
                </c:pt>
                <c:pt idx="12">
                  <c:v>3322</c:v>
                </c:pt>
                <c:pt idx="13">
                  <c:v>3324</c:v>
                </c:pt>
                <c:pt idx="14">
                  <c:v>3324</c:v>
                </c:pt>
                <c:pt idx="15">
                  <c:v>3326</c:v>
                </c:pt>
                <c:pt idx="16">
                  <c:v>3326</c:v>
                </c:pt>
                <c:pt idx="17">
                  <c:v>3328</c:v>
                </c:pt>
                <c:pt idx="18">
                  <c:v>3330</c:v>
                </c:pt>
                <c:pt idx="19">
                  <c:v>3338</c:v>
                </c:pt>
                <c:pt idx="20">
                  <c:v>3341</c:v>
                </c:pt>
                <c:pt idx="21">
                  <c:v>3344</c:v>
                </c:pt>
                <c:pt idx="22">
                  <c:v>3343</c:v>
                </c:pt>
                <c:pt idx="23">
                  <c:v>3341</c:v>
                </c:pt>
                <c:pt idx="24">
                  <c:v>3340</c:v>
                </c:pt>
                <c:pt idx="25">
                  <c:v>3343</c:v>
                </c:pt>
                <c:pt idx="26">
                  <c:v>3343</c:v>
                </c:pt>
                <c:pt idx="27">
                  <c:v>3344</c:v>
                </c:pt>
                <c:pt idx="28">
                  <c:v>3348</c:v>
                </c:pt>
                <c:pt idx="29">
                  <c:v>3349</c:v>
                </c:pt>
                <c:pt idx="30">
                  <c:v>3346</c:v>
                </c:pt>
                <c:pt idx="31">
                  <c:v>3345</c:v>
                </c:pt>
                <c:pt idx="32">
                  <c:v>3350</c:v>
                </c:pt>
                <c:pt idx="33">
                  <c:v>3349</c:v>
                </c:pt>
                <c:pt idx="34">
                  <c:v>3349</c:v>
                </c:pt>
                <c:pt idx="35">
                  <c:v>3350</c:v>
                </c:pt>
                <c:pt idx="36">
                  <c:v>3356</c:v>
                </c:pt>
                <c:pt idx="37">
                  <c:v>3359</c:v>
                </c:pt>
                <c:pt idx="38">
                  <c:v>3357</c:v>
                </c:pt>
                <c:pt idx="39">
                  <c:v>3363</c:v>
                </c:pt>
                <c:pt idx="40">
                  <c:v>3366</c:v>
                </c:pt>
                <c:pt idx="41">
                  <c:v>3371</c:v>
                </c:pt>
                <c:pt idx="42">
                  <c:v>3376</c:v>
                </c:pt>
                <c:pt idx="43">
                  <c:v>3377</c:v>
                </c:pt>
                <c:pt idx="44">
                  <c:v>3375</c:v>
                </c:pt>
                <c:pt idx="45">
                  <c:v>3374</c:v>
                </c:pt>
                <c:pt idx="46">
                  <c:v>3378</c:v>
                </c:pt>
                <c:pt idx="47">
                  <c:v>3380</c:v>
                </c:pt>
                <c:pt idx="48">
                  <c:v>3386</c:v>
                </c:pt>
                <c:pt idx="49">
                  <c:v>3386</c:v>
                </c:pt>
                <c:pt idx="50">
                  <c:v>3386</c:v>
                </c:pt>
                <c:pt idx="51">
                  <c:v>3386</c:v>
                </c:pt>
                <c:pt idx="52">
                  <c:v>3389</c:v>
                </c:pt>
                <c:pt idx="53">
                  <c:v>3391</c:v>
                </c:pt>
                <c:pt idx="54">
                  <c:v>3397</c:v>
                </c:pt>
                <c:pt idx="55">
                  <c:v>3405</c:v>
                </c:pt>
                <c:pt idx="56">
                  <c:v>3409</c:v>
                </c:pt>
                <c:pt idx="57">
                  <c:v>3409</c:v>
                </c:pt>
                <c:pt idx="58">
                  <c:v>3409</c:v>
                </c:pt>
              </c:numCache>
            </c:numRef>
          </c:val>
          <c:smooth val="0"/>
          <c:extLst>
            <c:ext xmlns:c16="http://schemas.microsoft.com/office/drawing/2014/chart" uri="{C3380CC4-5D6E-409C-BE32-E72D297353CC}">
              <c16:uniqueId val="{00000000-4652-4D26-868F-9978D7186B03}"/>
            </c:ext>
          </c:extLst>
        </c:ser>
        <c:dLbls>
          <c:showLegendKey val="0"/>
          <c:showVal val="0"/>
          <c:showCatName val="0"/>
          <c:showSerName val="0"/>
          <c:showPercent val="0"/>
          <c:showBubbleSize val="0"/>
        </c:dLbls>
        <c:smooth val="0"/>
        <c:axId val="852306688"/>
        <c:axId val="852300456"/>
      </c:lineChart>
      <c:dateAx>
        <c:axId val="852306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2300456"/>
        <c:crosses val="autoZero"/>
        <c:auto val="1"/>
        <c:lblOffset val="100"/>
        <c:baseTimeUnit val="days"/>
      </c:dateAx>
      <c:valAx>
        <c:axId val="85230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230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NRW.BANK</c:v>
                </c:pt>
              </c:strCache>
            </c:strRef>
          </c:tx>
          <c:spPr>
            <a:ln w="28575" cap="rnd">
              <a:solidFill>
                <a:schemeClr val="accent1"/>
              </a:solidFill>
              <a:round/>
            </a:ln>
            <a:effectLst/>
          </c:spPr>
          <c:marker>
            <c:symbol val="none"/>
          </c:marker>
          <c:cat>
            <c:numRef>
              <c:f>Sheet1!$A$2:$A$60</c:f>
              <c:numCache>
                <c:formatCode>m/d/yyyy</c:formatCode>
                <c:ptCount val="59"/>
                <c:pt idx="0">
                  <c:v>45717</c:v>
                </c:pt>
                <c:pt idx="1">
                  <c:v>45718</c:v>
                </c:pt>
                <c:pt idx="2">
                  <c:v>45719</c:v>
                </c:pt>
                <c:pt idx="3">
                  <c:v>45720</c:v>
                </c:pt>
                <c:pt idx="4">
                  <c:v>45721</c:v>
                </c:pt>
                <c:pt idx="5">
                  <c:v>45722</c:v>
                </c:pt>
                <c:pt idx="6">
                  <c:v>45723</c:v>
                </c:pt>
                <c:pt idx="7">
                  <c:v>45724</c:v>
                </c:pt>
                <c:pt idx="8">
                  <c:v>45725</c:v>
                </c:pt>
                <c:pt idx="9">
                  <c:v>45726</c:v>
                </c:pt>
                <c:pt idx="10">
                  <c:v>45727</c:v>
                </c:pt>
                <c:pt idx="11">
                  <c:v>45728</c:v>
                </c:pt>
                <c:pt idx="12">
                  <c:v>45729</c:v>
                </c:pt>
                <c:pt idx="13">
                  <c:v>45730</c:v>
                </c:pt>
                <c:pt idx="14">
                  <c:v>45731</c:v>
                </c:pt>
                <c:pt idx="15">
                  <c:v>45732</c:v>
                </c:pt>
                <c:pt idx="16">
                  <c:v>45733</c:v>
                </c:pt>
                <c:pt idx="17">
                  <c:v>45734</c:v>
                </c:pt>
                <c:pt idx="18">
                  <c:v>45735</c:v>
                </c:pt>
                <c:pt idx="19">
                  <c:v>45736</c:v>
                </c:pt>
                <c:pt idx="20">
                  <c:v>45737</c:v>
                </c:pt>
                <c:pt idx="21">
                  <c:v>45738</c:v>
                </c:pt>
                <c:pt idx="22">
                  <c:v>45739</c:v>
                </c:pt>
                <c:pt idx="23">
                  <c:v>45740</c:v>
                </c:pt>
                <c:pt idx="24">
                  <c:v>45741</c:v>
                </c:pt>
                <c:pt idx="25">
                  <c:v>45742</c:v>
                </c:pt>
                <c:pt idx="26">
                  <c:v>45743</c:v>
                </c:pt>
                <c:pt idx="27">
                  <c:v>45744</c:v>
                </c:pt>
                <c:pt idx="28">
                  <c:v>45745</c:v>
                </c:pt>
                <c:pt idx="29">
                  <c:v>45746</c:v>
                </c:pt>
                <c:pt idx="30">
                  <c:v>45747</c:v>
                </c:pt>
                <c:pt idx="31">
                  <c:v>45748</c:v>
                </c:pt>
                <c:pt idx="32">
                  <c:v>45749</c:v>
                </c:pt>
                <c:pt idx="33">
                  <c:v>45750</c:v>
                </c:pt>
                <c:pt idx="34">
                  <c:v>45751</c:v>
                </c:pt>
                <c:pt idx="35">
                  <c:v>45752</c:v>
                </c:pt>
                <c:pt idx="36">
                  <c:v>45753</c:v>
                </c:pt>
                <c:pt idx="37">
                  <c:v>45754</c:v>
                </c:pt>
                <c:pt idx="38">
                  <c:v>45755</c:v>
                </c:pt>
                <c:pt idx="39">
                  <c:v>45756</c:v>
                </c:pt>
                <c:pt idx="40">
                  <c:v>45757</c:v>
                </c:pt>
                <c:pt idx="41">
                  <c:v>45758</c:v>
                </c:pt>
                <c:pt idx="42">
                  <c:v>45759</c:v>
                </c:pt>
                <c:pt idx="43">
                  <c:v>45760</c:v>
                </c:pt>
                <c:pt idx="44">
                  <c:v>45761</c:v>
                </c:pt>
                <c:pt idx="45">
                  <c:v>45762</c:v>
                </c:pt>
                <c:pt idx="46">
                  <c:v>45763</c:v>
                </c:pt>
                <c:pt idx="47">
                  <c:v>45764</c:v>
                </c:pt>
                <c:pt idx="48">
                  <c:v>45765</c:v>
                </c:pt>
                <c:pt idx="49">
                  <c:v>45766</c:v>
                </c:pt>
                <c:pt idx="50">
                  <c:v>45767</c:v>
                </c:pt>
                <c:pt idx="51">
                  <c:v>45768</c:v>
                </c:pt>
                <c:pt idx="52">
                  <c:v>45769</c:v>
                </c:pt>
                <c:pt idx="53">
                  <c:v>45770</c:v>
                </c:pt>
                <c:pt idx="54">
                  <c:v>45771</c:v>
                </c:pt>
                <c:pt idx="55">
                  <c:v>45772</c:v>
                </c:pt>
                <c:pt idx="56">
                  <c:v>45773</c:v>
                </c:pt>
                <c:pt idx="57">
                  <c:v>45774</c:v>
                </c:pt>
                <c:pt idx="58">
                  <c:v>45775</c:v>
                </c:pt>
              </c:numCache>
            </c:numRef>
          </c:cat>
          <c:val>
            <c:numRef>
              <c:f>Sheet1!$B$2:$B$60</c:f>
              <c:numCache>
                <c:formatCode>General</c:formatCode>
                <c:ptCount val="59"/>
                <c:pt idx="29">
                  <c:v>468</c:v>
                </c:pt>
                <c:pt idx="30">
                  <c:v>468</c:v>
                </c:pt>
                <c:pt idx="31">
                  <c:v>471</c:v>
                </c:pt>
                <c:pt idx="32">
                  <c:v>472</c:v>
                </c:pt>
                <c:pt idx="33">
                  <c:v>473</c:v>
                </c:pt>
                <c:pt idx="34">
                  <c:v>473</c:v>
                </c:pt>
                <c:pt idx="35">
                  <c:v>473</c:v>
                </c:pt>
                <c:pt idx="36">
                  <c:v>473</c:v>
                </c:pt>
                <c:pt idx="37">
                  <c:v>473</c:v>
                </c:pt>
                <c:pt idx="38">
                  <c:v>473</c:v>
                </c:pt>
                <c:pt idx="39">
                  <c:v>473</c:v>
                </c:pt>
                <c:pt idx="40">
                  <c:v>473</c:v>
                </c:pt>
                <c:pt idx="41">
                  <c:v>473</c:v>
                </c:pt>
                <c:pt idx="42">
                  <c:v>474</c:v>
                </c:pt>
                <c:pt idx="43">
                  <c:v>475</c:v>
                </c:pt>
                <c:pt idx="44">
                  <c:v>478</c:v>
                </c:pt>
                <c:pt idx="45">
                  <c:v>479</c:v>
                </c:pt>
                <c:pt idx="46">
                  <c:v>479</c:v>
                </c:pt>
                <c:pt idx="47">
                  <c:v>478</c:v>
                </c:pt>
                <c:pt idx="48">
                  <c:v>478</c:v>
                </c:pt>
                <c:pt idx="49">
                  <c:v>478</c:v>
                </c:pt>
                <c:pt idx="50">
                  <c:v>479</c:v>
                </c:pt>
                <c:pt idx="51">
                  <c:v>479</c:v>
                </c:pt>
                <c:pt idx="52">
                  <c:v>480</c:v>
                </c:pt>
                <c:pt idx="53">
                  <c:v>481</c:v>
                </c:pt>
                <c:pt idx="54">
                  <c:v>481</c:v>
                </c:pt>
                <c:pt idx="55">
                  <c:v>481</c:v>
                </c:pt>
                <c:pt idx="56">
                  <c:v>481</c:v>
                </c:pt>
                <c:pt idx="57">
                  <c:v>481</c:v>
                </c:pt>
                <c:pt idx="58">
                  <c:v>481</c:v>
                </c:pt>
              </c:numCache>
            </c:numRef>
          </c:val>
          <c:smooth val="0"/>
          <c:extLst>
            <c:ext xmlns:c16="http://schemas.microsoft.com/office/drawing/2014/chart" uri="{C3380CC4-5D6E-409C-BE32-E72D297353CC}">
              <c16:uniqueId val="{00000000-21BA-47EF-918F-301860717A4F}"/>
            </c:ext>
          </c:extLst>
        </c:ser>
        <c:dLbls>
          <c:showLegendKey val="0"/>
          <c:showVal val="0"/>
          <c:showCatName val="0"/>
          <c:showSerName val="0"/>
          <c:showPercent val="0"/>
          <c:showBubbleSize val="0"/>
        </c:dLbls>
        <c:smooth val="0"/>
        <c:axId val="852302096"/>
        <c:axId val="852303408"/>
      </c:lineChart>
      <c:dateAx>
        <c:axId val="852302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2303408"/>
        <c:crosses val="autoZero"/>
        <c:auto val="1"/>
        <c:lblOffset val="100"/>
        <c:baseTimeUnit val="days"/>
      </c:dateAx>
      <c:valAx>
        <c:axId val="85230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230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EDFD7-33B2-4156-8A07-372C9A9B3984}"/>
              </a:ext>
            </a:extLst>
          </p:cNvPr>
          <p:cNvSpPr>
            <a:spLocks noGrp="1"/>
          </p:cNvSpPr>
          <p:nvPr>
            <p:ph type="ctrTitle"/>
          </p:nvPr>
        </p:nvSpPr>
        <p:spPr/>
        <p:txBody>
          <a:bodyPr/>
          <a:lstStyle/>
          <a:p>
            <a:r>
              <a:rPr lang="en-US"/>
              <a:t>NRW.BANK Monthly</a:t>
            </a:r>
          </a:p>
        </p:txBody>
      </p:sp>
      <p:sp>
        <p:nvSpPr>
          <p:cNvPr id="3" name="Subtitle 2">
            <a:extLst>
              <a:ext uri="{FF2B5EF4-FFF2-40B4-BE49-F238E27FC236}">
                <a16:creationId xmlns:a16="http://schemas.microsoft.com/office/drawing/2014/main" id="{AB6779E2-B147-4010-8371-D5F2B3282202}"/>
              </a:ext>
            </a:extLst>
          </p:cNvPr>
          <p:cNvSpPr>
            <a:spLocks noGrp="1"/>
          </p:cNvSpPr>
          <p:nvPr>
            <p:ph type="subTitle" idx="1"/>
          </p:nvPr>
        </p:nvSpPr>
        <p:spPr/>
        <p:txBody>
          <a:bodyPr/>
          <a:lstStyle/>
          <a:p>
            <a:r>
              <a:rPr lang="en-US"/>
              <a:t>Omnicom Media Group Germany GmbH</a:t>
            </a:r>
          </a:p>
        </p:txBody>
      </p:sp>
    </p:spTree>
    <p:extLst>
      <p:ext uri="{BB962C8B-B14F-4D97-AF65-F5344CB8AC3E}">
        <p14:creationId xmlns:p14="http://schemas.microsoft.com/office/powerpoint/2010/main" val="415045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D55C8-0D87-4F64-A555-5DCC440270A2}"/>
              </a:ext>
            </a:extLst>
          </p:cNvPr>
          <p:cNvSpPr>
            <a:spLocks noGrp="1"/>
          </p:cNvSpPr>
          <p:nvPr>
            <p:ph type="title"/>
          </p:nvPr>
        </p:nvSpPr>
        <p:spPr/>
        <p:txBody>
          <a:bodyPr/>
          <a:lstStyle/>
          <a:p>
            <a:r>
              <a:rPr lang="en-US"/>
              <a:t>Instagram Key Metrics Table | NRW.BANK</a:t>
            </a:r>
          </a:p>
        </p:txBody>
      </p:sp>
      <p:graphicFrame>
        <p:nvGraphicFramePr>
          <p:cNvPr id="5" name="Table Placeholder 4">
            <a:extLst>
              <a:ext uri="{FF2B5EF4-FFF2-40B4-BE49-F238E27FC236}">
                <a16:creationId xmlns:a16="http://schemas.microsoft.com/office/drawing/2014/main" id="{8AD8290C-38EC-460E-940A-24D1A6EB17DA}"/>
              </a:ext>
            </a:extLst>
          </p:cNvPr>
          <p:cNvGraphicFramePr>
            <a:graphicFrameLocks noGrp="1"/>
          </p:cNvGraphicFramePr>
          <p:nvPr>
            <p:ph type="tbl" sz="quarter" idx="13"/>
            <p:extLst>
              <p:ext uri="{D42A27DB-BD31-4B8C-83A1-F6EECF244321}">
                <p14:modId xmlns:p14="http://schemas.microsoft.com/office/powerpoint/2010/main" val="1785257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34971082"/>
                    </a:ext>
                  </a:extLst>
                </a:gridCol>
                <a:gridCol w="576072">
                  <a:extLst>
                    <a:ext uri="{9D8B030D-6E8A-4147-A177-3AD203B41FA5}">
                      <a16:colId xmlns:a16="http://schemas.microsoft.com/office/drawing/2014/main" val="956079908"/>
                    </a:ext>
                  </a:extLst>
                </a:gridCol>
                <a:gridCol w="576072">
                  <a:extLst>
                    <a:ext uri="{9D8B030D-6E8A-4147-A177-3AD203B41FA5}">
                      <a16:colId xmlns:a16="http://schemas.microsoft.com/office/drawing/2014/main" val="3979086129"/>
                    </a:ext>
                  </a:extLst>
                </a:gridCol>
                <a:gridCol w="576072">
                  <a:extLst>
                    <a:ext uri="{9D8B030D-6E8A-4147-A177-3AD203B41FA5}">
                      <a16:colId xmlns:a16="http://schemas.microsoft.com/office/drawing/2014/main" val="3559422823"/>
                    </a:ext>
                  </a:extLst>
                </a:gridCol>
                <a:gridCol w="576072">
                  <a:extLst>
                    <a:ext uri="{9D8B030D-6E8A-4147-A177-3AD203B41FA5}">
                      <a16:colId xmlns:a16="http://schemas.microsoft.com/office/drawing/2014/main" val="1655369212"/>
                    </a:ext>
                  </a:extLst>
                </a:gridCol>
                <a:gridCol w="576072">
                  <a:extLst>
                    <a:ext uri="{9D8B030D-6E8A-4147-A177-3AD203B41FA5}">
                      <a16:colId xmlns:a16="http://schemas.microsoft.com/office/drawing/2014/main" val="1827628370"/>
                    </a:ext>
                  </a:extLst>
                </a:gridCol>
                <a:gridCol w="576072">
                  <a:extLst>
                    <a:ext uri="{9D8B030D-6E8A-4147-A177-3AD203B41FA5}">
                      <a16:colId xmlns:a16="http://schemas.microsoft.com/office/drawing/2014/main" val="2282153205"/>
                    </a:ext>
                  </a:extLst>
                </a:gridCol>
                <a:gridCol w="576072">
                  <a:extLst>
                    <a:ext uri="{9D8B030D-6E8A-4147-A177-3AD203B41FA5}">
                      <a16:colId xmlns:a16="http://schemas.microsoft.com/office/drawing/2014/main" val="4006657415"/>
                    </a:ext>
                  </a:extLst>
                </a:gridCol>
                <a:gridCol w="576072">
                  <a:extLst>
                    <a:ext uri="{9D8B030D-6E8A-4147-A177-3AD203B41FA5}">
                      <a16:colId xmlns:a16="http://schemas.microsoft.com/office/drawing/2014/main" val="4290440410"/>
                    </a:ext>
                  </a:extLst>
                </a:gridCol>
                <a:gridCol w="576072">
                  <a:extLst>
                    <a:ext uri="{9D8B030D-6E8A-4147-A177-3AD203B41FA5}">
                      <a16:colId xmlns:a16="http://schemas.microsoft.com/office/drawing/2014/main" val="1251479862"/>
                    </a:ext>
                  </a:extLst>
                </a:gridCol>
                <a:gridCol w="576072">
                  <a:extLst>
                    <a:ext uri="{9D8B030D-6E8A-4147-A177-3AD203B41FA5}">
                      <a16:colId xmlns:a16="http://schemas.microsoft.com/office/drawing/2014/main" val="33001735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684761682"/>
                  </a:ext>
                </a:extLst>
              </a:tr>
              <a:tr h="370840">
                <a:tc>
                  <a:txBody>
                    <a:bodyPr/>
                    <a:lstStyle/>
                    <a:p>
                      <a:r>
                        <a:rPr lang="en-US" sz="1000"/>
                        <a:t>nrw.bank</a:t>
                      </a:r>
                    </a:p>
                  </a:txBody>
                  <a:tcPr/>
                </a:tc>
                <a:tc>
                  <a:txBody>
                    <a:bodyPr/>
                    <a:lstStyle/>
                    <a:p>
                      <a:r>
                        <a:rPr lang="en-US" sz="1000"/>
                        <a:t>3409</a:t>
                      </a:r>
                    </a:p>
                  </a:txBody>
                  <a:tcPr/>
                </a:tc>
                <a:tc>
                  <a:txBody>
                    <a:bodyPr/>
                    <a:lstStyle/>
                    <a:p>
                      <a:r>
                        <a:rPr lang="en-US" sz="1000"/>
                        <a:t>107</a:t>
                      </a:r>
                    </a:p>
                  </a:txBody>
                  <a:tcPr/>
                </a:tc>
                <a:tc>
                  <a:txBody>
                    <a:bodyPr/>
                    <a:lstStyle/>
                    <a:p>
                      <a:r>
                        <a:rPr lang="en-US" sz="1000"/>
                        <a:t>5</a:t>
                      </a:r>
                    </a:p>
                  </a:txBody>
                  <a:tcPr/>
                </a:tc>
                <a:tc>
                  <a:txBody>
                    <a:bodyPr/>
                    <a:lstStyle/>
                    <a:p>
                      <a:r>
                        <a:rPr lang="en-US" sz="1000"/>
                        <a:t>22</a:t>
                      </a:r>
                    </a:p>
                  </a:txBody>
                  <a:tcPr/>
                </a:tc>
                <a:tc>
                  <a:txBody>
                    <a:bodyPr/>
                    <a:lstStyle/>
                    <a:p>
                      <a:r>
                        <a:rPr lang="en-US" sz="1000"/>
                        <a:t>0</a:t>
                      </a:r>
                    </a:p>
                  </a:txBody>
                  <a:tcPr/>
                </a:tc>
                <a:tc>
                  <a:txBody>
                    <a:bodyPr/>
                    <a:lstStyle/>
                    <a:p>
                      <a:r>
                        <a:rPr lang="en-US" sz="1000"/>
                        <a:t>17</a:t>
                      </a:r>
                    </a:p>
                  </a:txBody>
                  <a:tcPr/>
                </a:tc>
                <a:tc>
                  <a:txBody>
                    <a:bodyPr/>
                    <a:lstStyle/>
                    <a:p>
                      <a:r>
                        <a:rPr lang="en-US" sz="1000"/>
                        <a:t>44</a:t>
                      </a:r>
                    </a:p>
                  </a:txBody>
                  <a:tcPr/>
                </a:tc>
                <a:tc>
                  <a:txBody>
                    <a:bodyPr/>
                    <a:lstStyle/>
                    <a:p>
                      <a:r>
                        <a:rPr lang="en-US" sz="1000"/>
                        <a:t>1882</a:t>
                      </a:r>
                    </a:p>
                  </a:txBody>
                  <a:tcPr/>
                </a:tc>
                <a:tc>
                  <a:txBody>
                    <a:bodyPr/>
                    <a:lstStyle/>
                    <a:p>
                      <a:r>
                        <a:rPr lang="en-US" sz="1000"/>
                        <a:t>30</a:t>
                      </a:r>
                    </a:p>
                  </a:txBody>
                  <a:tcPr/>
                </a:tc>
                <a:tc>
                  <a:txBody>
                    <a:bodyPr/>
                    <a:lstStyle/>
                    <a:p>
                      <a:r>
                        <a:rPr lang="en-US" sz="1000"/>
                        <a:t>1.2952 %</a:t>
                      </a:r>
                    </a:p>
                  </a:txBody>
                  <a:tcPr/>
                </a:tc>
                <a:extLst>
                  <a:ext uri="{0D108BD9-81ED-4DB2-BD59-A6C34878D82A}">
                    <a16:rowId xmlns:a16="http://schemas.microsoft.com/office/drawing/2014/main" val="3151910877"/>
                  </a:ext>
                </a:extLst>
              </a:tr>
            </a:tbl>
          </a:graphicData>
        </a:graphic>
      </p:graphicFrame>
      <p:sp>
        <p:nvSpPr>
          <p:cNvPr id="4" name="Text Placeholder 3">
            <a:extLst>
              <a:ext uri="{FF2B5EF4-FFF2-40B4-BE49-F238E27FC236}">
                <a16:creationId xmlns:a16="http://schemas.microsoft.com/office/drawing/2014/main" id="{9EC14C89-9DE6-4EF6-A2DC-7595795F6147}"/>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868493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FC861-EAF1-4A48-B1B8-99625EDBC3A7}"/>
              </a:ext>
            </a:extLst>
          </p:cNvPr>
          <p:cNvSpPr>
            <a:spLocks noGrp="1"/>
          </p:cNvSpPr>
          <p:nvPr>
            <p:ph type="title"/>
          </p:nvPr>
        </p:nvSpPr>
        <p:spPr/>
        <p:txBody>
          <a:bodyPr/>
          <a:lstStyle/>
          <a:p>
            <a:r>
              <a:rPr lang="en-US"/>
              <a:t>Instagram Key Metrics Table | NRW.BANK</a:t>
            </a:r>
          </a:p>
        </p:txBody>
      </p:sp>
      <p:graphicFrame>
        <p:nvGraphicFramePr>
          <p:cNvPr id="5" name="Table Placeholder 4">
            <a:extLst>
              <a:ext uri="{FF2B5EF4-FFF2-40B4-BE49-F238E27FC236}">
                <a16:creationId xmlns:a16="http://schemas.microsoft.com/office/drawing/2014/main" id="{2FD1BDA3-93E5-49E1-BA92-43AB3A5460C1}"/>
              </a:ext>
            </a:extLst>
          </p:cNvPr>
          <p:cNvGraphicFramePr>
            <a:graphicFrameLocks noGrp="1"/>
          </p:cNvGraphicFramePr>
          <p:nvPr>
            <p:ph type="tbl" sz="quarter" idx="13"/>
            <p:extLst>
              <p:ext uri="{D42A27DB-BD31-4B8C-83A1-F6EECF244321}">
                <p14:modId xmlns:p14="http://schemas.microsoft.com/office/powerpoint/2010/main" val="998198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33085124"/>
                    </a:ext>
                  </a:extLst>
                </a:gridCol>
                <a:gridCol w="658368">
                  <a:extLst>
                    <a:ext uri="{9D8B030D-6E8A-4147-A177-3AD203B41FA5}">
                      <a16:colId xmlns:a16="http://schemas.microsoft.com/office/drawing/2014/main" val="4211096812"/>
                    </a:ext>
                  </a:extLst>
                </a:gridCol>
                <a:gridCol w="658368">
                  <a:extLst>
                    <a:ext uri="{9D8B030D-6E8A-4147-A177-3AD203B41FA5}">
                      <a16:colId xmlns:a16="http://schemas.microsoft.com/office/drawing/2014/main" val="2243504435"/>
                    </a:ext>
                  </a:extLst>
                </a:gridCol>
                <a:gridCol w="658368">
                  <a:extLst>
                    <a:ext uri="{9D8B030D-6E8A-4147-A177-3AD203B41FA5}">
                      <a16:colId xmlns:a16="http://schemas.microsoft.com/office/drawing/2014/main" val="1137933524"/>
                    </a:ext>
                  </a:extLst>
                </a:gridCol>
                <a:gridCol w="658368">
                  <a:extLst>
                    <a:ext uri="{9D8B030D-6E8A-4147-A177-3AD203B41FA5}">
                      <a16:colId xmlns:a16="http://schemas.microsoft.com/office/drawing/2014/main" val="3212821888"/>
                    </a:ext>
                  </a:extLst>
                </a:gridCol>
                <a:gridCol w="658368">
                  <a:extLst>
                    <a:ext uri="{9D8B030D-6E8A-4147-A177-3AD203B41FA5}">
                      <a16:colId xmlns:a16="http://schemas.microsoft.com/office/drawing/2014/main" val="766346667"/>
                    </a:ext>
                  </a:extLst>
                </a:gridCol>
                <a:gridCol w="658368">
                  <a:extLst>
                    <a:ext uri="{9D8B030D-6E8A-4147-A177-3AD203B41FA5}">
                      <a16:colId xmlns:a16="http://schemas.microsoft.com/office/drawing/2014/main" val="3330553368"/>
                    </a:ext>
                  </a:extLst>
                </a:gridCol>
                <a:gridCol w="658368">
                  <a:extLst>
                    <a:ext uri="{9D8B030D-6E8A-4147-A177-3AD203B41FA5}">
                      <a16:colId xmlns:a16="http://schemas.microsoft.com/office/drawing/2014/main" val="2392680954"/>
                    </a:ext>
                  </a:extLst>
                </a:gridCol>
                <a:gridCol w="658368">
                  <a:extLst>
                    <a:ext uri="{9D8B030D-6E8A-4147-A177-3AD203B41FA5}">
                      <a16:colId xmlns:a16="http://schemas.microsoft.com/office/drawing/2014/main" val="48185074"/>
                    </a:ext>
                  </a:extLst>
                </a:gridCol>
                <a:gridCol w="658368">
                  <a:extLst>
                    <a:ext uri="{9D8B030D-6E8A-4147-A177-3AD203B41FA5}">
                      <a16:colId xmlns:a16="http://schemas.microsoft.com/office/drawing/2014/main" val="2666280778"/>
                    </a:ext>
                  </a:extLst>
                </a:gridCol>
                <a:gridCol w="658368">
                  <a:extLst>
                    <a:ext uri="{9D8B030D-6E8A-4147-A177-3AD203B41FA5}">
                      <a16:colId xmlns:a16="http://schemas.microsoft.com/office/drawing/2014/main" val="831944058"/>
                    </a:ext>
                  </a:extLst>
                </a:gridCol>
                <a:gridCol w="658368">
                  <a:extLst>
                    <a:ext uri="{9D8B030D-6E8A-4147-A177-3AD203B41FA5}">
                      <a16:colId xmlns:a16="http://schemas.microsoft.com/office/drawing/2014/main" val="29269467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Video Views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Reel Posts</a:t>
                      </a:r>
                    </a:p>
                  </a:txBody>
                  <a:tcPr/>
                </a:tc>
                <a:extLst>
                  <a:ext uri="{0D108BD9-81ED-4DB2-BD59-A6C34878D82A}">
                    <a16:rowId xmlns:a16="http://schemas.microsoft.com/office/drawing/2014/main" val="169111523"/>
                  </a:ext>
                </a:extLst>
              </a:tr>
              <a:tr h="370840">
                <a:tc>
                  <a:txBody>
                    <a:bodyPr/>
                    <a:lstStyle/>
                    <a:p>
                      <a:r>
                        <a:rPr lang="en-US" sz="1000"/>
                        <a:t>nrw.bank</a:t>
                      </a:r>
                    </a:p>
                  </a:txBody>
                  <a:tcPr/>
                </a:tc>
                <a:tc>
                  <a:txBody>
                    <a:bodyPr/>
                    <a:lstStyle/>
                    <a:p>
                      <a:r>
                        <a:rPr lang="en-US" sz="1000"/>
                        <a:t>3409</a:t>
                      </a:r>
                    </a:p>
                  </a:txBody>
                  <a:tcPr/>
                </a:tc>
                <a:tc>
                  <a:txBody>
                    <a:bodyPr/>
                    <a:lstStyle/>
                    <a:p>
                      <a:r>
                        <a:rPr lang="en-US" sz="1000"/>
                        <a:t>44</a:t>
                      </a:r>
                    </a:p>
                  </a:txBody>
                  <a:tcPr/>
                </a:tc>
                <a:tc>
                  <a:txBody>
                    <a:bodyPr/>
                    <a:lstStyle/>
                    <a:p>
                      <a:r>
                        <a:rPr lang="en-US" sz="1000"/>
                        <a:t>30</a:t>
                      </a:r>
                    </a:p>
                  </a:txBody>
                  <a:tcPr/>
                </a:tc>
                <a:tc>
                  <a:txBody>
                    <a:bodyPr/>
                    <a:lstStyle/>
                    <a:p>
                      <a:r>
                        <a:rPr lang="en-US" sz="1000"/>
                        <a:t>0</a:t>
                      </a:r>
                    </a:p>
                  </a:txBody>
                  <a:tcPr/>
                </a:tc>
                <a:tc>
                  <a:txBody>
                    <a:bodyPr/>
                    <a:lstStyle/>
                    <a:p>
                      <a:r>
                        <a:rPr lang="en-US" sz="1000"/>
                        <a:t>1959</a:t>
                      </a:r>
                    </a:p>
                  </a:txBody>
                  <a:tcPr/>
                </a:tc>
                <a:tc>
                  <a:txBody>
                    <a:bodyPr/>
                    <a:lstStyle/>
                    <a:p>
                      <a:r>
                        <a:rPr lang="en-US" sz="1000"/>
                        <a:t>815.40909090909</a:t>
                      </a:r>
                    </a:p>
                  </a:txBody>
                  <a:tcPr/>
                </a:tc>
                <a:tc>
                  <a:txBody>
                    <a:bodyPr/>
                    <a:lstStyle/>
                    <a:p>
                      <a:r>
                        <a:rPr lang="en-US" sz="1000"/>
                        <a:t>0</a:t>
                      </a:r>
                    </a:p>
                  </a:txBody>
                  <a:tcPr/>
                </a:tc>
                <a:tc>
                  <a:txBody>
                    <a:bodyPr/>
                    <a:lstStyle/>
                    <a:p>
                      <a:r>
                        <a:rPr lang="en-US" sz="1000"/>
                        <a:t>5</a:t>
                      </a:r>
                    </a:p>
                  </a:txBody>
                  <a:tcPr/>
                </a:tc>
                <a:tc>
                  <a:txBody>
                    <a:bodyPr/>
                    <a:lstStyle/>
                    <a:p>
                      <a:r>
                        <a:rPr lang="en-US" sz="1000"/>
                        <a:t>22</a:t>
                      </a:r>
                    </a:p>
                  </a:txBody>
                  <a:tcPr/>
                </a:tc>
                <a:tc>
                  <a:txBody>
                    <a:bodyPr/>
                    <a:lstStyle/>
                    <a:p>
                      <a:r>
                        <a:rPr lang="en-US" sz="1000"/>
                        <a:t>0</a:t>
                      </a:r>
                    </a:p>
                  </a:txBody>
                  <a:tcPr/>
                </a:tc>
                <a:tc>
                  <a:txBody>
                    <a:bodyPr/>
                    <a:lstStyle/>
                    <a:p>
                      <a:r>
                        <a:rPr lang="en-US" sz="1000"/>
                        <a:t>17</a:t>
                      </a:r>
                    </a:p>
                  </a:txBody>
                  <a:tcPr/>
                </a:tc>
                <a:extLst>
                  <a:ext uri="{0D108BD9-81ED-4DB2-BD59-A6C34878D82A}">
                    <a16:rowId xmlns:a16="http://schemas.microsoft.com/office/drawing/2014/main" val="2707148904"/>
                  </a:ext>
                </a:extLst>
              </a:tr>
            </a:tbl>
          </a:graphicData>
        </a:graphic>
      </p:graphicFrame>
      <p:sp>
        <p:nvSpPr>
          <p:cNvPr id="4" name="Text Placeholder 3">
            <a:extLst>
              <a:ext uri="{FF2B5EF4-FFF2-40B4-BE49-F238E27FC236}">
                <a16:creationId xmlns:a16="http://schemas.microsoft.com/office/drawing/2014/main" id="{7A4A8C2C-21B2-4287-A3F2-CCAD18DD691A}"/>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4110937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6461D-EE3C-4CAB-9CC1-6B20EFA6C931}"/>
              </a:ext>
            </a:extLst>
          </p:cNvPr>
          <p:cNvSpPr>
            <a:spLocks noGrp="1"/>
          </p:cNvSpPr>
          <p:nvPr>
            <p:ph type="title"/>
          </p:nvPr>
        </p:nvSpPr>
        <p:spPr/>
        <p:txBody>
          <a:bodyPr/>
          <a:lstStyle/>
          <a:p>
            <a:r>
              <a:rPr lang="en-US"/>
              <a:t>Instagram Posts Table | NRW.BANK - 1 of 5</a:t>
            </a:r>
          </a:p>
        </p:txBody>
      </p:sp>
      <p:graphicFrame>
        <p:nvGraphicFramePr>
          <p:cNvPr id="5" name="Table Placeholder 4">
            <a:extLst>
              <a:ext uri="{FF2B5EF4-FFF2-40B4-BE49-F238E27FC236}">
                <a16:creationId xmlns:a16="http://schemas.microsoft.com/office/drawing/2014/main" id="{EDC28275-8940-4044-80DA-045FC38BDD8C}"/>
              </a:ext>
            </a:extLst>
          </p:cNvPr>
          <p:cNvGraphicFramePr>
            <a:graphicFrameLocks noGrp="1"/>
          </p:cNvGraphicFramePr>
          <p:nvPr>
            <p:ph type="tbl" sz="quarter" idx="13"/>
            <p:extLst>
              <p:ext uri="{D42A27DB-BD31-4B8C-83A1-F6EECF244321}">
                <p14:modId xmlns:p14="http://schemas.microsoft.com/office/powerpoint/2010/main" val="2155486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08054567"/>
                    </a:ext>
                  </a:extLst>
                </a:gridCol>
                <a:gridCol w="658368">
                  <a:extLst>
                    <a:ext uri="{9D8B030D-6E8A-4147-A177-3AD203B41FA5}">
                      <a16:colId xmlns:a16="http://schemas.microsoft.com/office/drawing/2014/main" val="2519906452"/>
                    </a:ext>
                  </a:extLst>
                </a:gridCol>
                <a:gridCol w="1892808">
                  <a:extLst>
                    <a:ext uri="{9D8B030D-6E8A-4147-A177-3AD203B41FA5}">
                      <a16:colId xmlns:a16="http://schemas.microsoft.com/office/drawing/2014/main" val="1697688900"/>
                    </a:ext>
                  </a:extLst>
                </a:gridCol>
                <a:gridCol w="658368">
                  <a:extLst>
                    <a:ext uri="{9D8B030D-6E8A-4147-A177-3AD203B41FA5}">
                      <a16:colId xmlns:a16="http://schemas.microsoft.com/office/drawing/2014/main" val="2141541824"/>
                    </a:ext>
                  </a:extLst>
                </a:gridCol>
                <a:gridCol w="658368">
                  <a:extLst>
                    <a:ext uri="{9D8B030D-6E8A-4147-A177-3AD203B41FA5}">
                      <a16:colId xmlns:a16="http://schemas.microsoft.com/office/drawing/2014/main" val="1195046150"/>
                    </a:ext>
                  </a:extLst>
                </a:gridCol>
                <a:gridCol w="658368">
                  <a:extLst>
                    <a:ext uri="{9D8B030D-6E8A-4147-A177-3AD203B41FA5}">
                      <a16:colId xmlns:a16="http://schemas.microsoft.com/office/drawing/2014/main" val="1251876559"/>
                    </a:ext>
                  </a:extLst>
                </a:gridCol>
                <a:gridCol w="658368">
                  <a:extLst>
                    <a:ext uri="{9D8B030D-6E8A-4147-A177-3AD203B41FA5}">
                      <a16:colId xmlns:a16="http://schemas.microsoft.com/office/drawing/2014/main" val="2278369571"/>
                    </a:ext>
                  </a:extLst>
                </a:gridCol>
                <a:gridCol w="658368">
                  <a:extLst>
                    <a:ext uri="{9D8B030D-6E8A-4147-A177-3AD203B41FA5}">
                      <a16:colId xmlns:a16="http://schemas.microsoft.com/office/drawing/2014/main" val="1408036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23776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04/28/2025 17:16:30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04/28/2025 17:16:30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88812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04/28/2025 10:35:29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04/28/2025 10:35:29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1195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04/24/2025 10:31:28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04/24/2025 10:31:28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1856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04/22/2025 08:01:03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04/22/2025 08:01:03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4806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04/21/2025 09:16:29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04/21/2025 09:16:29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44334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04/20/2025 09:45:57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04/20/2025 09:45:57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568011274"/>
                  </a:ext>
                </a:extLst>
              </a:tr>
            </a:tbl>
          </a:graphicData>
        </a:graphic>
      </p:graphicFrame>
      <p:sp>
        <p:nvSpPr>
          <p:cNvPr id="4" name="Text Placeholder 3">
            <a:extLst>
              <a:ext uri="{FF2B5EF4-FFF2-40B4-BE49-F238E27FC236}">
                <a16:creationId xmlns:a16="http://schemas.microsoft.com/office/drawing/2014/main" id="{1AF1C93B-20D3-4229-9DEC-0B43BE26FEDC}"/>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878258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4B2AB-783C-43ED-A7DC-CA02CC4EA17A}"/>
              </a:ext>
            </a:extLst>
          </p:cNvPr>
          <p:cNvSpPr>
            <a:spLocks noGrp="1"/>
          </p:cNvSpPr>
          <p:nvPr>
            <p:ph type="title"/>
          </p:nvPr>
        </p:nvSpPr>
        <p:spPr/>
        <p:txBody>
          <a:bodyPr/>
          <a:lstStyle/>
          <a:p>
            <a:r>
              <a:rPr lang="en-US"/>
              <a:t>Instagram Posts Table | NRW.BANK - 2 of 5</a:t>
            </a:r>
          </a:p>
        </p:txBody>
      </p:sp>
      <p:graphicFrame>
        <p:nvGraphicFramePr>
          <p:cNvPr id="5" name="Table Placeholder 4">
            <a:extLst>
              <a:ext uri="{FF2B5EF4-FFF2-40B4-BE49-F238E27FC236}">
                <a16:creationId xmlns:a16="http://schemas.microsoft.com/office/drawing/2014/main" id="{334E8ADE-6E0A-4EA4-BC50-3800FC90E110}"/>
              </a:ext>
            </a:extLst>
          </p:cNvPr>
          <p:cNvGraphicFramePr>
            <a:graphicFrameLocks noGrp="1"/>
          </p:cNvGraphicFramePr>
          <p:nvPr>
            <p:ph type="tbl" sz="quarter" idx="13"/>
            <p:extLst>
              <p:ext uri="{D42A27DB-BD31-4B8C-83A1-F6EECF244321}">
                <p14:modId xmlns:p14="http://schemas.microsoft.com/office/powerpoint/2010/main" val="4069016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69470872"/>
                    </a:ext>
                  </a:extLst>
                </a:gridCol>
                <a:gridCol w="658368">
                  <a:extLst>
                    <a:ext uri="{9D8B030D-6E8A-4147-A177-3AD203B41FA5}">
                      <a16:colId xmlns:a16="http://schemas.microsoft.com/office/drawing/2014/main" val="3435368049"/>
                    </a:ext>
                  </a:extLst>
                </a:gridCol>
                <a:gridCol w="1892808">
                  <a:extLst>
                    <a:ext uri="{9D8B030D-6E8A-4147-A177-3AD203B41FA5}">
                      <a16:colId xmlns:a16="http://schemas.microsoft.com/office/drawing/2014/main" val="3402311486"/>
                    </a:ext>
                  </a:extLst>
                </a:gridCol>
                <a:gridCol w="658368">
                  <a:extLst>
                    <a:ext uri="{9D8B030D-6E8A-4147-A177-3AD203B41FA5}">
                      <a16:colId xmlns:a16="http://schemas.microsoft.com/office/drawing/2014/main" val="3056654322"/>
                    </a:ext>
                  </a:extLst>
                </a:gridCol>
                <a:gridCol w="658368">
                  <a:extLst>
                    <a:ext uri="{9D8B030D-6E8A-4147-A177-3AD203B41FA5}">
                      <a16:colId xmlns:a16="http://schemas.microsoft.com/office/drawing/2014/main" val="3519337463"/>
                    </a:ext>
                  </a:extLst>
                </a:gridCol>
                <a:gridCol w="658368">
                  <a:extLst>
                    <a:ext uri="{9D8B030D-6E8A-4147-A177-3AD203B41FA5}">
                      <a16:colId xmlns:a16="http://schemas.microsoft.com/office/drawing/2014/main" val="1862260053"/>
                    </a:ext>
                  </a:extLst>
                </a:gridCol>
                <a:gridCol w="658368">
                  <a:extLst>
                    <a:ext uri="{9D8B030D-6E8A-4147-A177-3AD203B41FA5}">
                      <a16:colId xmlns:a16="http://schemas.microsoft.com/office/drawing/2014/main" val="3117246331"/>
                    </a:ext>
                  </a:extLst>
                </a:gridCol>
                <a:gridCol w="658368">
                  <a:extLst>
                    <a:ext uri="{9D8B030D-6E8A-4147-A177-3AD203B41FA5}">
                      <a16:colId xmlns:a16="http://schemas.microsoft.com/office/drawing/2014/main" val="2797833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10218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04/17/2025 07:40:50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04/17/2025 07:40:50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662147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04/16/2025 07:33:29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04/16/2025 07:33:29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328603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04/15/2025 13:37:37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04/15/2025 13:37:37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937398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04/14/2025 13:20:49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04/14/2025 13:20:49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7104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04/12/2025 10:00:59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04/12/2025 10:00:59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266688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04/11/2025 13:00:01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04/11/2025 13:00:01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541191004"/>
                  </a:ext>
                </a:extLst>
              </a:tr>
            </a:tbl>
          </a:graphicData>
        </a:graphic>
      </p:graphicFrame>
      <p:sp>
        <p:nvSpPr>
          <p:cNvPr id="4" name="Text Placeholder 3">
            <a:extLst>
              <a:ext uri="{FF2B5EF4-FFF2-40B4-BE49-F238E27FC236}">
                <a16:creationId xmlns:a16="http://schemas.microsoft.com/office/drawing/2014/main" id="{190718F4-938B-4A74-8D69-02509B8394FE}"/>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864769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D2303-40B7-4F9B-B4CC-E0965AE7D8C5}"/>
              </a:ext>
            </a:extLst>
          </p:cNvPr>
          <p:cNvSpPr>
            <a:spLocks noGrp="1"/>
          </p:cNvSpPr>
          <p:nvPr>
            <p:ph type="title"/>
          </p:nvPr>
        </p:nvSpPr>
        <p:spPr/>
        <p:txBody>
          <a:bodyPr/>
          <a:lstStyle/>
          <a:p>
            <a:r>
              <a:rPr lang="en-US"/>
              <a:t>Instagram Posts Table | NRW.BANK - 3 of 5</a:t>
            </a:r>
          </a:p>
        </p:txBody>
      </p:sp>
      <p:graphicFrame>
        <p:nvGraphicFramePr>
          <p:cNvPr id="5" name="Table Placeholder 4">
            <a:extLst>
              <a:ext uri="{FF2B5EF4-FFF2-40B4-BE49-F238E27FC236}">
                <a16:creationId xmlns:a16="http://schemas.microsoft.com/office/drawing/2014/main" id="{BFFE26E2-B10E-4E80-9730-A3D940FD480E}"/>
              </a:ext>
            </a:extLst>
          </p:cNvPr>
          <p:cNvGraphicFramePr>
            <a:graphicFrameLocks noGrp="1"/>
          </p:cNvGraphicFramePr>
          <p:nvPr>
            <p:ph type="tbl" sz="quarter" idx="13"/>
            <p:extLst>
              <p:ext uri="{D42A27DB-BD31-4B8C-83A1-F6EECF244321}">
                <p14:modId xmlns:p14="http://schemas.microsoft.com/office/powerpoint/2010/main" val="3447810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21268496"/>
                    </a:ext>
                  </a:extLst>
                </a:gridCol>
                <a:gridCol w="658368">
                  <a:extLst>
                    <a:ext uri="{9D8B030D-6E8A-4147-A177-3AD203B41FA5}">
                      <a16:colId xmlns:a16="http://schemas.microsoft.com/office/drawing/2014/main" val="2092684631"/>
                    </a:ext>
                  </a:extLst>
                </a:gridCol>
                <a:gridCol w="1892808">
                  <a:extLst>
                    <a:ext uri="{9D8B030D-6E8A-4147-A177-3AD203B41FA5}">
                      <a16:colId xmlns:a16="http://schemas.microsoft.com/office/drawing/2014/main" val="3397919494"/>
                    </a:ext>
                  </a:extLst>
                </a:gridCol>
                <a:gridCol w="658368">
                  <a:extLst>
                    <a:ext uri="{9D8B030D-6E8A-4147-A177-3AD203B41FA5}">
                      <a16:colId xmlns:a16="http://schemas.microsoft.com/office/drawing/2014/main" val="713487952"/>
                    </a:ext>
                  </a:extLst>
                </a:gridCol>
                <a:gridCol w="658368">
                  <a:extLst>
                    <a:ext uri="{9D8B030D-6E8A-4147-A177-3AD203B41FA5}">
                      <a16:colId xmlns:a16="http://schemas.microsoft.com/office/drawing/2014/main" val="2599878924"/>
                    </a:ext>
                  </a:extLst>
                </a:gridCol>
                <a:gridCol w="658368">
                  <a:extLst>
                    <a:ext uri="{9D8B030D-6E8A-4147-A177-3AD203B41FA5}">
                      <a16:colId xmlns:a16="http://schemas.microsoft.com/office/drawing/2014/main" val="2154075790"/>
                    </a:ext>
                  </a:extLst>
                </a:gridCol>
                <a:gridCol w="658368">
                  <a:extLst>
                    <a:ext uri="{9D8B030D-6E8A-4147-A177-3AD203B41FA5}">
                      <a16:colId xmlns:a16="http://schemas.microsoft.com/office/drawing/2014/main" val="948201537"/>
                    </a:ext>
                  </a:extLst>
                </a:gridCol>
                <a:gridCol w="658368">
                  <a:extLst>
                    <a:ext uri="{9D8B030D-6E8A-4147-A177-3AD203B41FA5}">
                      <a16:colId xmlns:a16="http://schemas.microsoft.com/office/drawing/2014/main" val="2691348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84968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04/11/2025 10:22:17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04/11/2025 10:22:17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902973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04/08/2025 12:24:18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04/08/2025 12:24:18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78859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10:28:55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10:28:55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68807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04/06/2025 10:00:41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04/06/2025 10:00:41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95256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04/04/2025 16:10:50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04/04/2025 16:10:50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42670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04/04/2025 12:31:41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04/04/2025 12:31:41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62109907"/>
                  </a:ext>
                </a:extLst>
              </a:tr>
            </a:tbl>
          </a:graphicData>
        </a:graphic>
      </p:graphicFrame>
      <p:sp>
        <p:nvSpPr>
          <p:cNvPr id="4" name="Text Placeholder 3">
            <a:extLst>
              <a:ext uri="{FF2B5EF4-FFF2-40B4-BE49-F238E27FC236}">
                <a16:creationId xmlns:a16="http://schemas.microsoft.com/office/drawing/2014/main" id="{2CD17AD8-2644-4380-9B9B-058BBAD1588E}"/>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779088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2A104-5AA4-40DF-B134-44A3B4D269DA}"/>
              </a:ext>
            </a:extLst>
          </p:cNvPr>
          <p:cNvSpPr>
            <a:spLocks noGrp="1"/>
          </p:cNvSpPr>
          <p:nvPr>
            <p:ph type="title"/>
          </p:nvPr>
        </p:nvSpPr>
        <p:spPr/>
        <p:txBody>
          <a:bodyPr/>
          <a:lstStyle/>
          <a:p>
            <a:r>
              <a:rPr lang="en-US"/>
              <a:t>Instagram Posts Table | NRW.BANK - 4 of 5</a:t>
            </a:r>
          </a:p>
        </p:txBody>
      </p:sp>
      <p:graphicFrame>
        <p:nvGraphicFramePr>
          <p:cNvPr id="5" name="Table Placeholder 4">
            <a:extLst>
              <a:ext uri="{FF2B5EF4-FFF2-40B4-BE49-F238E27FC236}">
                <a16:creationId xmlns:a16="http://schemas.microsoft.com/office/drawing/2014/main" id="{AE784183-28B8-49E3-B605-DF5F21E01806}"/>
              </a:ext>
            </a:extLst>
          </p:cNvPr>
          <p:cNvGraphicFramePr>
            <a:graphicFrameLocks noGrp="1"/>
          </p:cNvGraphicFramePr>
          <p:nvPr>
            <p:ph type="tbl" sz="quarter" idx="13"/>
            <p:extLst>
              <p:ext uri="{D42A27DB-BD31-4B8C-83A1-F6EECF244321}">
                <p14:modId xmlns:p14="http://schemas.microsoft.com/office/powerpoint/2010/main" val="1914995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09955894"/>
                    </a:ext>
                  </a:extLst>
                </a:gridCol>
                <a:gridCol w="658368">
                  <a:extLst>
                    <a:ext uri="{9D8B030D-6E8A-4147-A177-3AD203B41FA5}">
                      <a16:colId xmlns:a16="http://schemas.microsoft.com/office/drawing/2014/main" val="2629033347"/>
                    </a:ext>
                  </a:extLst>
                </a:gridCol>
                <a:gridCol w="1892808">
                  <a:extLst>
                    <a:ext uri="{9D8B030D-6E8A-4147-A177-3AD203B41FA5}">
                      <a16:colId xmlns:a16="http://schemas.microsoft.com/office/drawing/2014/main" val="3604932238"/>
                    </a:ext>
                  </a:extLst>
                </a:gridCol>
                <a:gridCol w="658368">
                  <a:extLst>
                    <a:ext uri="{9D8B030D-6E8A-4147-A177-3AD203B41FA5}">
                      <a16:colId xmlns:a16="http://schemas.microsoft.com/office/drawing/2014/main" val="1615480517"/>
                    </a:ext>
                  </a:extLst>
                </a:gridCol>
                <a:gridCol w="658368">
                  <a:extLst>
                    <a:ext uri="{9D8B030D-6E8A-4147-A177-3AD203B41FA5}">
                      <a16:colId xmlns:a16="http://schemas.microsoft.com/office/drawing/2014/main" val="3444192653"/>
                    </a:ext>
                  </a:extLst>
                </a:gridCol>
                <a:gridCol w="658368">
                  <a:extLst>
                    <a:ext uri="{9D8B030D-6E8A-4147-A177-3AD203B41FA5}">
                      <a16:colId xmlns:a16="http://schemas.microsoft.com/office/drawing/2014/main" val="1364781671"/>
                    </a:ext>
                  </a:extLst>
                </a:gridCol>
                <a:gridCol w="658368">
                  <a:extLst>
                    <a:ext uri="{9D8B030D-6E8A-4147-A177-3AD203B41FA5}">
                      <a16:colId xmlns:a16="http://schemas.microsoft.com/office/drawing/2014/main" val="1585728373"/>
                    </a:ext>
                  </a:extLst>
                </a:gridCol>
                <a:gridCol w="658368">
                  <a:extLst>
                    <a:ext uri="{9D8B030D-6E8A-4147-A177-3AD203B41FA5}">
                      <a16:colId xmlns:a16="http://schemas.microsoft.com/office/drawing/2014/main" val="8665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1397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04/03/2025 18:09:43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04/03/2025 18:09:43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6584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04/02/2025 18:04:38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04/02/2025 18:04:38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65268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04/01/2025 11:25:25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04/01/2025 11:25:25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936274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03/31/2025 12:26:12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03/31/2025 12:26:12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88809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03/30/2025 10:15:51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03/30/2025 10:15:51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77392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03/28/2025 11:01:39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03/28/2025 11:01:39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62315255"/>
                  </a:ext>
                </a:extLst>
              </a:tr>
            </a:tbl>
          </a:graphicData>
        </a:graphic>
      </p:graphicFrame>
      <p:sp>
        <p:nvSpPr>
          <p:cNvPr id="4" name="Text Placeholder 3">
            <a:extLst>
              <a:ext uri="{FF2B5EF4-FFF2-40B4-BE49-F238E27FC236}">
                <a16:creationId xmlns:a16="http://schemas.microsoft.com/office/drawing/2014/main" id="{E494346D-48EE-4F9A-8B48-7685A0FC3AF9}"/>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57788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D49DB-E187-41B7-B22A-137ECB805D58}"/>
              </a:ext>
            </a:extLst>
          </p:cNvPr>
          <p:cNvSpPr>
            <a:spLocks noGrp="1"/>
          </p:cNvSpPr>
          <p:nvPr>
            <p:ph type="title"/>
          </p:nvPr>
        </p:nvSpPr>
        <p:spPr/>
        <p:txBody>
          <a:bodyPr/>
          <a:lstStyle/>
          <a:p>
            <a:r>
              <a:rPr lang="en-US"/>
              <a:t>Instagram Posts Table | NRW.BANK - 5 of 5</a:t>
            </a:r>
          </a:p>
        </p:txBody>
      </p:sp>
      <p:graphicFrame>
        <p:nvGraphicFramePr>
          <p:cNvPr id="5" name="Table Placeholder 4">
            <a:extLst>
              <a:ext uri="{FF2B5EF4-FFF2-40B4-BE49-F238E27FC236}">
                <a16:creationId xmlns:a16="http://schemas.microsoft.com/office/drawing/2014/main" id="{84BD5784-75A5-4EE2-A611-456BA44A8080}"/>
              </a:ext>
            </a:extLst>
          </p:cNvPr>
          <p:cNvGraphicFramePr>
            <a:graphicFrameLocks noGrp="1"/>
          </p:cNvGraphicFramePr>
          <p:nvPr>
            <p:ph type="tbl" sz="quarter" idx="13"/>
            <p:extLst>
              <p:ext uri="{D42A27DB-BD31-4B8C-83A1-F6EECF244321}">
                <p14:modId xmlns:p14="http://schemas.microsoft.com/office/powerpoint/2010/main" val="445873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47608631"/>
                    </a:ext>
                  </a:extLst>
                </a:gridCol>
                <a:gridCol w="658368">
                  <a:extLst>
                    <a:ext uri="{9D8B030D-6E8A-4147-A177-3AD203B41FA5}">
                      <a16:colId xmlns:a16="http://schemas.microsoft.com/office/drawing/2014/main" val="3076318494"/>
                    </a:ext>
                  </a:extLst>
                </a:gridCol>
                <a:gridCol w="1892808">
                  <a:extLst>
                    <a:ext uri="{9D8B030D-6E8A-4147-A177-3AD203B41FA5}">
                      <a16:colId xmlns:a16="http://schemas.microsoft.com/office/drawing/2014/main" val="3688435570"/>
                    </a:ext>
                  </a:extLst>
                </a:gridCol>
                <a:gridCol w="658368">
                  <a:extLst>
                    <a:ext uri="{9D8B030D-6E8A-4147-A177-3AD203B41FA5}">
                      <a16:colId xmlns:a16="http://schemas.microsoft.com/office/drawing/2014/main" val="810598913"/>
                    </a:ext>
                  </a:extLst>
                </a:gridCol>
                <a:gridCol w="658368">
                  <a:extLst>
                    <a:ext uri="{9D8B030D-6E8A-4147-A177-3AD203B41FA5}">
                      <a16:colId xmlns:a16="http://schemas.microsoft.com/office/drawing/2014/main" val="3804058976"/>
                    </a:ext>
                  </a:extLst>
                </a:gridCol>
                <a:gridCol w="658368">
                  <a:extLst>
                    <a:ext uri="{9D8B030D-6E8A-4147-A177-3AD203B41FA5}">
                      <a16:colId xmlns:a16="http://schemas.microsoft.com/office/drawing/2014/main" val="3270127768"/>
                    </a:ext>
                  </a:extLst>
                </a:gridCol>
                <a:gridCol w="658368">
                  <a:extLst>
                    <a:ext uri="{9D8B030D-6E8A-4147-A177-3AD203B41FA5}">
                      <a16:colId xmlns:a16="http://schemas.microsoft.com/office/drawing/2014/main" val="1080618415"/>
                    </a:ext>
                  </a:extLst>
                </a:gridCol>
                <a:gridCol w="658368">
                  <a:extLst>
                    <a:ext uri="{9D8B030D-6E8A-4147-A177-3AD203B41FA5}">
                      <a16:colId xmlns:a16="http://schemas.microsoft.com/office/drawing/2014/main" val="885083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3668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03/27/2025 14:00:54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03/27/2025 14:00:54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54857620"/>
                  </a:ext>
                </a:extLst>
              </a:tr>
            </a:tbl>
          </a:graphicData>
        </a:graphic>
      </p:graphicFrame>
      <p:sp>
        <p:nvSpPr>
          <p:cNvPr id="4" name="Text Placeholder 3">
            <a:extLst>
              <a:ext uri="{FF2B5EF4-FFF2-40B4-BE49-F238E27FC236}">
                <a16:creationId xmlns:a16="http://schemas.microsoft.com/office/drawing/2014/main" id="{8C18B13F-FDEF-4BD4-90A3-235FD4E9AA58}"/>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677068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E6C09-8B8C-4690-9C40-CE214498B53F}"/>
              </a:ext>
            </a:extLst>
          </p:cNvPr>
          <p:cNvSpPr>
            <a:spLocks noGrp="1"/>
          </p:cNvSpPr>
          <p:nvPr>
            <p:ph type="title"/>
          </p:nvPr>
        </p:nvSpPr>
        <p:spPr/>
        <p:txBody>
          <a:bodyPr/>
          <a:lstStyle/>
          <a:p>
            <a:r>
              <a:rPr lang="en-US"/>
              <a:t>Instagram Posts Table | NRW.BANK - 1 of 26</a:t>
            </a:r>
          </a:p>
        </p:txBody>
      </p:sp>
      <p:graphicFrame>
        <p:nvGraphicFramePr>
          <p:cNvPr id="5" name="Table Placeholder 4">
            <a:extLst>
              <a:ext uri="{FF2B5EF4-FFF2-40B4-BE49-F238E27FC236}">
                <a16:creationId xmlns:a16="http://schemas.microsoft.com/office/drawing/2014/main" id="{450DB9E7-6DAF-492B-8867-0E1405705DBB}"/>
              </a:ext>
            </a:extLst>
          </p:cNvPr>
          <p:cNvGraphicFramePr>
            <a:graphicFrameLocks noGrp="1"/>
          </p:cNvGraphicFramePr>
          <p:nvPr>
            <p:ph type="tbl" sz="quarter" idx="13"/>
            <p:extLst>
              <p:ext uri="{D42A27DB-BD31-4B8C-83A1-F6EECF244321}">
                <p14:modId xmlns:p14="http://schemas.microsoft.com/office/powerpoint/2010/main" val="3179184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93451475"/>
                    </a:ext>
                  </a:extLst>
                </a:gridCol>
                <a:gridCol w="905256">
                  <a:extLst>
                    <a:ext uri="{9D8B030D-6E8A-4147-A177-3AD203B41FA5}">
                      <a16:colId xmlns:a16="http://schemas.microsoft.com/office/drawing/2014/main" val="1325748006"/>
                    </a:ext>
                  </a:extLst>
                </a:gridCol>
                <a:gridCol w="329184">
                  <a:extLst>
                    <a:ext uri="{9D8B030D-6E8A-4147-A177-3AD203B41FA5}">
                      <a16:colId xmlns:a16="http://schemas.microsoft.com/office/drawing/2014/main" val="2510215592"/>
                    </a:ext>
                  </a:extLst>
                </a:gridCol>
                <a:gridCol w="329184">
                  <a:extLst>
                    <a:ext uri="{9D8B030D-6E8A-4147-A177-3AD203B41FA5}">
                      <a16:colId xmlns:a16="http://schemas.microsoft.com/office/drawing/2014/main" val="3379279975"/>
                    </a:ext>
                  </a:extLst>
                </a:gridCol>
                <a:gridCol w="329184">
                  <a:extLst>
                    <a:ext uri="{9D8B030D-6E8A-4147-A177-3AD203B41FA5}">
                      <a16:colId xmlns:a16="http://schemas.microsoft.com/office/drawing/2014/main" val="643916526"/>
                    </a:ext>
                  </a:extLst>
                </a:gridCol>
                <a:gridCol w="329184">
                  <a:extLst>
                    <a:ext uri="{9D8B030D-6E8A-4147-A177-3AD203B41FA5}">
                      <a16:colId xmlns:a16="http://schemas.microsoft.com/office/drawing/2014/main" val="241854293"/>
                    </a:ext>
                  </a:extLst>
                </a:gridCol>
                <a:gridCol w="329184">
                  <a:extLst>
                    <a:ext uri="{9D8B030D-6E8A-4147-A177-3AD203B41FA5}">
                      <a16:colId xmlns:a16="http://schemas.microsoft.com/office/drawing/2014/main" val="3640610330"/>
                    </a:ext>
                  </a:extLst>
                </a:gridCol>
                <a:gridCol w="329184">
                  <a:extLst>
                    <a:ext uri="{9D8B030D-6E8A-4147-A177-3AD203B41FA5}">
                      <a16:colId xmlns:a16="http://schemas.microsoft.com/office/drawing/2014/main" val="3378622098"/>
                    </a:ext>
                  </a:extLst>
                </a:gridCol>
                <a:gridCol w="329184">
                  <a:extLst>
                    <a:ext uri="{9D8B030D-6E8A-4147-A177-3AD203B41FA5}">
                      <a16:colId xmlns:a16="http://schemas.microsoft.com/office/drawing/2014/main" val="3081390031"/>
                    </a:ext>
                  </a:extLst>
                </a:gridCol>
                <a:gridCol w="329184">
                  <a:extLst>
                    <a:ext uri="{9D8B030D-6E8A-4147-A177-3AD203B41FA5}">
                      <a16:colId xmlns:a16="http://schemas.microsoft.com/office/drawing/2014/main" val="241791767"/>
                    </a:ext>
                  </a:extLst>
                </a:gridCol>
                <a:gridCol w="329184">
                  <a:extLst>
                    <a:ext uri="{9D8B030D-6E8A-4147-A177-3AD203B41FA5}">
                      <a16:colId xmlns:a16="http://schemas.microsoft.com/office/drawing/2014/main" val="901045301"/>
                    </a:ext>
                  </a:extLst>
                </a:gridCol>
                <a:gridCol w="329184">
                  <a:extLst>
                    <a:ext uri="{9D8B030D-6E8A-4147-A177-3AD203B41FA5}">
                      <a16:colId xmlns:a16="http://schemas.microsoft.com/office/drawing/2014/main" val="636983225"/>
                    </a:ext>
                  </a:extLst>
                </a:gridCol>
                <a:gridCol w="329184">
                  <a:extLst>
                    <a:ext uri="{9D8B030D-6E8A-4147-A177-3AD203B41FA5}">
                      <a16:colId xmlns:a16="http://schemas.microsoft.com/office/drawing/2014/main" val="952015856"/>
                    </a:ext>
                  </a:extLst>
                </a:gridCol>
                <a:gridCol w="329184">
                  <a:extLst>
                    <a:ext uri="{9D8B030D-6E8A-4147-A177-3AD203B41FA5}">
                      <a16:colId xmlns:a16="http://schemas.microsoft.com/office/drawing/2014/main" val="1961408066"/>
                    </a:ext>
                  </a:extLst>
                </a:gridCol>
                <a:gridCol w="329184">
                  <a:extLst>
                    <a:ext uri="{9D8B030D-6E8A-4147-A177-3AD203B41FA5}">
                      <a16:colId xmlns:a16="http://schemas.microsoft.com/office/drawing/2014/main" val="3684453478"/>
                    </a:ext>
                  </a:extLst>
                </a:gridCol>
                <a:gridCol w="329184">
                  <a:extLst>
                    <a:ext uri="{9D8B030D-6E8A-4147-A177-3AD203B41FA5}">
                      <a16:colId xmlns:a16="http://schemas.microsoft.com/office/drawing/2014/main" val="3452828816"/>
                    </a:ext>
                  </a:extLst>
                </a:gridCol>
                <a:gridCol w="329184">
                  <a:extLst>
                    <a:ext uri="{9D8B030D-6E8A-4147-A177-3AD203B41FA5}">
                      <a16:colId xmlns:a16="http://schemas.microsoft.com/office/drawing/2014/main" val="1253596831"/>
                    </a:ext>
                  </a:extLst>
                </a:gridCol>
                <a:gridCol w="329184">
                  <a:extLst>
                    <a:ext uri="{9D8B030D-6E8A-4147-A177-3AD203B41FA5}">
                      <a16:colId xmlns:a16="http://schemas.microsoft.com/office/drawing/2014/main" val="115158877"/>
                    </a:ext>
                  </a:extLst>
                </a:gridCol>
                <a:gridCol w="329184">
                  <a:extLst>
                    <a:ext uri="{9D8B030D-6E8A-4147-A177-3AD203B41FA5}">
                      <a16:colId xmlns:a16="http://schemas.microsoft.com/office/drawing/2014/main" val="1062435798"/>
                    </a:ext>
                  </a:extLst>
                </a:gridCol>
                <a:gridCol w="329184">
                  <a:extLst>
                    <a:ext uri="{9D8B030D-6E8A-4147-A177-3AD203B41FA5}">
                      <a16:colId xmlns:a16="http://schemas.microsoft.com/office/drawing/2014/main" val="663273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53467733"/>
                  </a:ext>
                </a:extLst>
              </a:tr>
            </a:tbl>
          </a:graphicData>
        </a:graphic>
      </p:graphicFrame>
      <p:sp>
        <p:nvSpPr>
          <p:cNvPr id="4" name="Text Placeholder 3">
            <a:extLst>
              <a:ext uri="{FF2B5EF4-FFF2-40B4-BE49-F238E27FC236}">
                <a16:creationId xmlns:a16="http://schemas.microsoft.com/office/drawing/2014/main" id="{AB1FFEB4-9B83-406A-806C-FFD3A8213CF8}"/>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143071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8CFAE-8E78-4B74-8FCC-F9F0AEFE13D7}"/>
              </a:ext>
            </a:extLst>
          </p:cNvPr>
          <p:cNvSpPr>
            <a:spLocks noGrp="1"/>
          </p:cNvSpPr>
          <p:nvPr>
            <p:ph type="title"/>
          </p:nvPr>
        </p:nvSpPr>
        <p:spPr/>
        <p:txBody>
          <a:bodyPr/>
          <a:lstStyle/>
          <a:p>
            <a:r>
              <a:rPr lang="en-US"/>
              <a:t>Instagram Posts Table | NRW.BANK - 2 of 26</a:t>
            </a:r>
          </a:p>
        </p:txBody>
      </p:sp>
      <p:graphicFrame>
        <p:nvGraphicFramePr>
          <p:cNvPr id="5" name="Table Placeholder 4">
            <a:extLst>
              <a:ext uri="{FF2B5EF4-FFF2-40B4-BE49-F238E27FC236}">
                <a16:creationId xmlns:a16="http://schemas.microsoft.com/office/drawing/2014/main" id="{21D615C2-27C9-42F9-8A96-3F5D95DBA112}"/>
              </a:ext>
            </a:extLst>
          </p:cNvPr>
          <p:cNvGraphicFramePr>
            <a:graphicFrameLocks noGrp="1"/>
          </p:cNvGraphicFramePr>
          <p:nvPr>
            <p:ph type="tbl" sz="quarter" idx="13"/>
            <p:extLst>
              <p:ext uri="{D42A27DB-BD31-4B8C-83A1-F6EECF244321}">
                <p14:modId xmlns:p14="http://schemas.microsoft.com/office/powerpoint/2010/main" val="2611544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7410444"/>
                    </a:ext>
                  </a:extLst>
                </a:gridCol>
                <a:gridCol w="905256">
                  <a:extLst>
                    <a:ext uri="{9D8B030D-6E8A-4147-A177-3AD203B41FA5}">
                      <a16:colId xmlns:a16="http://schemas.microsoft.com/office/drawing/2014/main" val="3309623432"/>
                    </a:ext>
                  </a:extLst>
                </a:gridCol>
                <a:gridCol w="329184">
                  <a:extLst>
                    <a:ext uri="{9D8B030D-6E8A-4147-A177-3AD203B41FA5}">
                      <a16:colId xmlns:a16="http://schemas.microsoft.com/office/drawing/2014/main" val="601198440"/>
                    </a:ext>
                  </a:extLst>
                </a:gridCol>
                <a:gridCol w="329184">
                  <a:extLst>
                    <a:ext uri="{9D8B030D-6E8A-4147-A177-3AD203B41FA5}">
                      <a16:colId xmlns:a16="http://schemas.microsoft.com/office/drawing/2014/main" val="3614750572"/>
                    </a:ext>
                  </a:extLst>
                </a:gridCol>
                <a:gridCol w="329184">
                  <a:extLst>
                    <a:ext uri="{9D8B030D-6E8A-4147-A177-3AD203B41FA5}">
                      <a16:colId xmlns:a16="http://schemas.microsoft.com/office/drawing/2014/main" val="66875922"/>
                    </a:ext>
                  </a:extLst>
                </a:gridCol>
                <a:gridCol w="329184">
                  <a:extLst>
                    <a:ext uri="{9D8B030D-6E8A-4147-A177-3AD203B41FA5}">
                      <a16:colId xmlns:a16="http://schemas.microsoft.com/office/drawing/2014/main" val="3230859832"/>
                    </a:ext>
                  </a:extLst>
                </a:gridCol>
                <a:gridCol w="329184">
                  <a:extLst>
                    <a:ext uri="{9D8B030D-6E8A-4147-A177-3AD203B41FA5}">
                      <a16:colId xmlns:a16="http://schemas.microsoft.com/office/drawing/2014/main" val="2134586108"/>
                    </a:ext>
                  </a:extLst>
                </a:gridCol>
                <a:gridCol w="329184">
                  <a:extLst>
                    <a:ext uri="{9D8B030D-6E8A-4147-A177-3AD203B41FA5}">
                      <a16:colId xmlns:a16="http://schemas.microsoft.com/office/drawing/2014/main" val="1266791949"/>
                    </a:ext>
                  </a:extLst>
                </a:gridCol>
                <a:gridCol w="329184">
                  <a:extLst>
                    <a:ext uri="{9D8B030D-6E8A-4147-A177-3AD203B41FA5}">
                      <a16:colId xmlns:a16="http://schemas.microsoft.com/office/drawing/2014/main" val="1129181260"/>
                    </a:ext>
                  </a:extLst>
                </a:gridCol>
                <a:gridCol w="329184">
                  <a:extLst>
                    <a:ext uri="{9D8B030D-6E8A-4147-A177-3AD203B41FA5}">
                      <a16:colId xmlns:a16="http://schemas.microsoft.com/office/drawing/2014/main" val="372761762"/>
                    </a:ext>
                  </a:extLst>
                </a:gridCol>
                <a:gridCol w="329184">
                  <a:extLst>
                    <a:ext uri="{9D8B030D-6E8A-4147-A177-3AD203B41FA5}">
                      <a16:colId xmlns:a16="http://schemas.microsoft.com/office/drawing/2014/main" val="812777202"/>
                    </a:ext>
                  </a:extLst>
                </a:gridCol>
                <a:gridCol w="329184">
                  <a:extLst>
                    <a:ext uri="{9D8B030D-6E8A-4147-A177-3AD203B41FA5}">
                      <a16:colId xmlns:a16="http://schemas.microsoft.com/office/drawing/2014/main" val="3425749948"/>
                    </a:ext>
                  </a:extLst>
                </a:gridCol>
                <a:gridCol w="329184">
                  <a:extLst>
                    <a:ext uri="{9D8B030D-6E8A-4147-A177-3AD203B41FA5}">
                      <a16:colId xmlns:a16="http://schemas.microsoft.com/office/drawing/2014/main" val="3930425582"/>
                    </a:ext>
                  </a:extLst>
                </a:gridCol>
                <a:gridCol w="329184">
                  <a:extLst>
                    <a:ext uri="{9D8B030D-6E8A-4147-A177-3AD203B41FA5}">
                      <a16:colId xmlns:a16="http://schemas.microsoft.com/office/drawing/2014/main" val="3721868479"/>
                    </a:ext>
                  </a:extLst>
                </a:gridCol>
                <a:gridCol w="329184">
                  <a:extLst>
                    <a:ext uri="{9D8B030D-6E8A-4147-A177-3AD203B41FA5}">
                      <a16:colId xmlns:a16="http://schemas.microsoft.com/office/drawing/2014/main" val="1451165483"/>
                    </a:ext>
                  </a:extLst>
                </a:gridCol>
                <a:gridCol w="329184">
                  <a:extLst>
                    <a:ext uri="{9D8B030D-6E8A-4147-A177-3AD203B41FA5}">
                      <a16:colId xmlns:a16="http://schemas.microsoft.com/office/drawing/2014/main" val="3448824370"/>
                    </a:ext>
                  </a:extLst>
                </a:gridCol>
                <a:gridCol w="329184">
                  <a:extLst>
                    <a:ext uri="{9D8B030D-6E8A-4147-A177-3AD203B41FA5}">
                      <a16:colId xmlns:a16="http://schemas.microsoft.com/office/drawing/2014/main" val="117550348"/>
                    </a:ext>
                  </a:extLst>
                </a:gridCol>
                <a:gridCol w="329184">
                  <a:extLst>
                    <a:ext uri="{9D8B030D-6E8A-4147-A177-3AD203B41FA5}">
                      <a16:colId xmlns:a16="http://schemas.microsoft.com/office/drawing/2014/main" val="3859421123"/>
                    </a:ext>
                  </a:extLst>
                </a:gridCol>
                <a:gridCol w="329184">
                  <a:extLst>
                    <a:ext uri="{9D8B030D-6E8A-4147-A177-3AD203B41FA5}">
                      <a16:colId xmlns:a16="http://schemas.microsoft.com/office/drawing/2014/main" val="3810436410"/>
                    </a:ext>
                  </a:extLst>
                </a:gridCol>
                <a:gridCol w="329184">
                  <a:extLst>
                    <a:ext uri="{9D8B030D-6E8A-4147-A177-3AD203B41FA5}">
                      <a16:colId xmlns:a16="http://schemas.microsoft.com/office/drawing/2014/main" val="2434941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73099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- 2025-04-28 17:16:30</a:t>
                      </a:r>
                      <a:r>
                        <a:rPr kumimoji="0" lang="de-DE" sz="1000" b="0" i="0" u="none" strike="noStrike" kern="1200" cap="none" spc="0" normalizeH="0" baseline="0" noProof="0">
                          <a:ln>
                            <a:noFill/>
                          </a:ln>
                          <a:solidFill>
                            <a:prstClr val="black"/>
                          </a:solidFill>
                          <a:effectLst/>
                          <a:uLnTx/>
                          <a:uFillTx/>
                          <a:latin typeface="Calibri"/>
                          <a:ea typeface="+mn-ea"/>
                          <a:cs typeface="+mn-cs"/>
                        </a:rPr>
                        <a:t>
 Wir bringen nicht nur Ideen in NRW ans Laufen – auch wir selbst sind in Bewegung! 🏃💨 48 Kolleginnen und Kollegen haben am Düsseldorfer Marathon teilgenommen – beim Marathon, Halbmarathon oder in der Staffel. 👏
Und das nächste Ziel ist schon gesetzt: Im September 2025 starten wir beim Marathon in Münster. 🏁 Die Teilnahmegebühren übernehmen wir als Teil unserer Gesundheitsangebote für Mitarbeitende.
Du möchtest im NRW.BANK-Team mitlaufen oder uns an der Strecke anfeuern? Dann schau in unserer Stellenbörse vorbei. Vielleicht bist du beim nächsten Mal schon im knallgrünen NRW.BANK-Laufshirt dabei. 🎽 Den Link findest du in der Bio! 📲
#WeRunTogether #WIRLaufenZusammen #DüsseldorfMarathon #Teamspirit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47433029"/>
                  </a:ext>
                </a:extLst>
              </a:tr>
            </a:tbl>
          </a:graphicData>
        </a:graphic>
      </p:graphicFrame>
      <p:sp>
        <p:nvSpPr>
          <p:cNvPr id="4" name="Text Placeholder 3">
            <a:extLst>
              <a:ext uri="{FF2B5EF4-FFF2-40B4-BE49-F238E27FC236}">
                <a16:creationId xmlns:a16="http://schemas.microsoft.com/office/drawing/2014/main" id="{711D95A4-5E92-425E-91DF-71165D74AE44}"/>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4257447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3C281-60AE-4016-A49B-BC361F49F6E2}"/>
              </a:ext>
            </a:extLst>
          </p:cNvPr>
          <p:cNvSpPr>
            <a:spLocks noGrp="1"/>
          </p:cNvSpPr>
          <p:nvPr>
            <p:ph type="title"/>
          </p:nvPr>
        </p:nvSpPr>
        <p:spPr/>
        <p:txBody>
          <a:bodyPr/>
          <a:lstStyle/>
          <a:p>
            <a:r>
              <a:rPr lang="en-US"/>
              <a:t>Instagram Posts Table | NRW.BANK - 3 of 26</a:t>
            </a:r>
          </a:p>
        </p:txBody>
      </p:sp>
      <p:graphicFrame>
        <p:nvGraphicFramePr>
          <p:cNvPr id="5" name="Table Placeholder 4">
            <a:extLst>
              <a:ext uri="{FF2B5EF4-FFF2-40B4-BE49-F238E27FC236}">
                <a16:creationId xmlns:a16="http://schemas.microsoft.com/office/drawing/2014/main" id="{1CC43972-3FCE-4C49-B840-ECF42204BFA5}"/>
              </a:ext>
            </a:extLst>
          </p:cNvPr>
          <p:cNvGraphicFramePr>
            <a:graphicFrameLocks noGrp="1"/>
          </p:cNvGraphicFramePr>
          <p:nvPr>
            <p:ph type="tbl" sz="quarter" idx="13"/>
            <p:extLst>
              <p:ext uri="{D42A27DB-BD31-4B8C-83A1-F6EECF244321}">
                <p14:modId xmlns:p14="http://schemas.microsoft.com/office/powerpoint/2010/main" val="2431917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91094001"/>
                    </a:ext>
                  </a:extLst>
                </a:gridCol>
                <a:gridCol w="905256">
                  <a:extLst>
                    <a:ext uri="{9D8B030D-6E8A-4147-A177-3AD203B41FA5}">
                      <a16:colId xmlns:a16="http://schemas.microsoft.com/office/drawing/2014/main" val="4243949544"/>
                    </a:ext>
                  </a:extLst>
                </a:gridCol>
                <a:gridCol w="329184">
                  <a:extLst>
                    <a:ext uri="{9D8B030D-6E8A-4147-A177-3AD203B41FA5}">
                      <a16:colId xmlns:a16="http://schemas.microsoft.com/office/drawing/2014/main" val="272408996"/>
                    </a:ext>
                  </a:extLst>
                </a:gridCol>
                <a:gridCol w="329184">
                  <a:extLst>
                    <a:ext uri="{9D8B030D-6E8A-4147-A177-3AD203B41FA5}">
                      <a16:colId xmlns:a16="http://schemas.microsoft.com/office/drawing/2014/main" val="1172152137"/>
                    </a:ext>
                  </a:extLst>
                </a:gridCol>
                <a:gridCol w="329184">
                  <a:extLst>
                    <a:ext uri="{9D8B030D-6E8A-4147-A177-3AD203B41FA5}">
                      <a16:colId xmlns:a16="http://schemas.microsoft.com/office/drawing/2014/main" val="1227437719"/>
                    </a:ext>
                  </a:extLst>
                </a:gridCol>
                <a:gridCol w="329184">
                  <a:extLst>
                    <a:ext uri="{9D8B030D-6E8A-4147-A177-3AD203B41FA5}">
                      <a16:colId xmlns:a16="http://schemas.microsoft.com/office/drawing/2014/main" val="1733087857"/>
                    </a:ext>
                  </a:extLst>
                </a:gridCol>
                <a:gridCol w="329184">
                  <a:extLst>
                    <a:ext uri="{9D8B030D-6E8A-4147-A177-3AD203B41FA5}">
                      <a16:colId xmlns:a16="http://schemas.microsoft.com/office/drawing/2014/main" val="857588881"/>
                    </a:ext>
                  </a:extLst>
                </a:gridCol>
                <a:gridCol w="329184">
                  <a:extLst>
                    <a:ext uri="{9D8B030D-6E8A-4147-A177-3AD203B41FA5}">
                      <a16:colId xmlns:a16="http://schemas.microsoft.com/office/drawing/2014/main" val="2569426402"/>
                    </a:ext>
                  </a:extLst>
                </a:gridCol>
                <a:gridCol w="329184">
                  <a:extLst>
                    <a:ext uri="{9D8B030D-6E8A-4147-A177-3AD203B41FA5}">
                      <a16:colId xmlns:a16="http://schemas.microsoft.com/office/drawing/2014/main" val="1441482110"/>
                    </a:ext>
                  </a:extLst>
                </a:gridCol>
                <a:gridCol w="329184">
                  <a:extLst>
                    <a:ext uri="{9D8B030D-6E8A-4147-A177-3AD203B41FA5}">
                      <a16:colId xmlns:a16="http://schemas.microsoft.com/office/drawing/2014/main" val="2981825715"/>
                    </a:ext>
                  </a:extLst>
                </a:gridCol>
                <a:gridCol w="329184">
                  <a:extLst>
                    <a:ext uri="{9D8B030D-6E8A-4147-A177-3AD203B41FA5}">
                      <a16:colId xmlns:a16="http://schemas.microsoft.com/office/drawing/2014/main" val="1358047766"/>
                    </a:ext>
                  </a:extLst>
                </a:gridCol>
                <a:gridCol w="329184">
                  <a:extLst>
                    <a:ext uri="{9D8B030D-6E8A-4147-A177-3AD203B41FA5}">
                      <a16:colId xmlns:a16="http://schemas.microsoft.com/office/drawing/2014/main" val="2093527004"/>
                    </a:ext>
                  </a:extLst>
                </a:gridCol>
                <a:gridCol w="329184">
                  <a:extLst>
                    <a:ext uri="{9D8B030D-6E8A-4147-A177-3AD203B41FA5}">
                      <a16:colId xmlns:a16="http://schemas.microsoft.com/office/drawing/2014/main" val="1556112764"/>
                    </a:ext>
                  </a:extLst>
                </a:gridCol>
                <a:gridCol w="329184">
                  <a:extLst>
                    <a:ext uri="{9D8B030D-6E8A-4147-A177-3AD203B41FA5}">
                      <a16:colId xmlns:a16="http://schemas.microsoft.com/office/drawing/2014/main" val="2635947555"/>
                    </a:ext>
                  </a:extLst>
                </a:gridCol>
                <a:gridCol w="329184">
                  <a:extLst>
                    <a:ext uri="{9D8B030D-6E8A-4147-A177-3AD203B41FA5}">
                      <a16:colId xmlns:a16="http://schemas.microsoft.com/office/drawing/2014/main" val="2473582930"/>
                    </a:ext>
                  </a:extLst>
                </a:gridCol>
                <a:gridCol w="329184">
                  <a:extLst>
                    <a:ext uri="{9D8B030D-6E8A-4147-A177-3AD203B41FA5}">
                      <a16:colId xmlns:a16="http://schemas.microsoft.com/office/drawing/2014/main" val="3335310799"/>
                    </a:ext>
                  </a:extLst>
                </a:gridCol>
                <a:gridCol w="329184">
                  <a:extLst>
                    <a:ext uri="{9D8B030D-6E8A-4147-A177-3AD203B41FA5}">
                      <a16:colId xmlns:a16="http://schemas.microsoft.com/office/drawing/2014/main" val="3868199125"/>
                    </a:ext>
                  </a:extLst>
                </a:gridCol>
                <a:gridCol w="329184">
                  <a:extLst>
                    <a:ext uri="{9D8B030D-6E8A-4147-A177-3AD203B41FA5}">
                      <a16:colId xmlns:a16="http://schemas.microsoft.com/office/drawing/2014/main" val="2688612958"/>
                    </a:ext>
                  </a:extLst>
                </a:gridCol>
                <a:gridCol w="329184">
                  <a:extLst>
                    <a:ext uri="{9D8B030D-6E8A-4147-A177-3AD203B41FA5}">
                      <a16:colId xmlns:a16="http://schemas.microsoft.com/office/drawing/2014/main" val="736371167"/>
                    </a:ext>
                  </a:extLst>
                </a:gridCol>
                <a:gridCol w="329184">
                  <a:extLst>
                    <a:ext uri="{9D8B030D-6E8A-4147-A177-3AD203B41FA5}">
                      <a16:colId xmlns:a16="http://schemas.microsoft.com/office/drawing/2014/main" val="2149597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8652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- 2025-04-28 10:35:29</a:t>
                      </a:r>
                      <a:r>
                        <a:rPr kumimoji="0" lang="de-DE" sz="1000" b="0" i="0" u="none" strike="noStrike" kern="1200" cap="none" spc="0" normalizeH="0" baseline="0" noProof="0">
                          <a:ln>
                            <a:noFill/>
                          </a:ln>
                          <a:solidFill>
                            <a:prstClr val="black"/>
                          </a:solidFill>
                          <a:effectLst/>
                          <a:uLnTx/>
                          <a:uFillTx/>
                          <a:latin typeface="Calibri"/>
                          <a:ea typeface="+mn-ea"/>
                          <a:cs typeface="+mn-cs"/>
                        </a:rPr>
                        <a:t>
 3️⃣Worte, 3️⃣Wochen und 3️⃣Vorzüge – für dich haben wir unser neues Förderprogramm NRW.BANK.Invest Zukunft drei Wochen vor dem Start noch einmal auf den Punkt gebracht:
💡Innovativ: Mit unserem technologieoffenen Programm unterstützen wir Unternehmen, die in innovative Technologien, digitale Prozesse oder die Umstellung auf erneuerbare Energien investieren.
💶 Attraktiv: Dank der attraktiven Konditionen rechnen sich deine Investitionen in Transformation schneller. 
✅ Unbürokratisch: In diesem Programm reicht ein einfacher Verwendungsnachweis aus – dadurch reduzieren wir Bürokratie auf ein Minimum.
Alles, was du noch zu unserem neuen Programm wissen musst, erfährst du beim Online-Format MittelstandINVEST vom NRW.BANK.Innovationspartner – in nur 15 Minuten kompakt zusammengefasst. Jetzt anmelden über unserer Webseite! 📲
#InvestZukunft #Transformation #Nachhaltigkeit #Digitalisierung #Innovation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94926257"/>
                  </a:ext>
                </a:extLst>
              </a:tr>
            </a:tbl>
          </a:graphicData>
        </a:graphic>
      </p:graphicFrame>
      <p:sp>
        <p:nvSpPr>
          <p:cNvPr id="4" name="Text Placeholder 3">
            <a:extLst>
              <a:ext uri="{FF2B5EF4-FFF2-40B4-BE49-F238E27FC236}">
                <a16:creationId xmlns:a16="http://schemas.microsoft.com/office/drawing/2014/main" id="{3E1D8858-7013-4D31-94B7-D77315106E77}"/>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544993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4EC18-4665-4793-95C9-ECF3287E0B46}"/>
              </a:ext>
            </a:extLst>
          </p:cNvPr>
          <p:cNvSpPr>
            <a:spLocks noGrp="1"/>
          </p:cNvSpPr>
          <p:nvPr>
            <p:ph type="title"/>
          </p:nvPr>
        </p:nvSpPr>
        <p:spPr/>
        <p:txBody>
          <a:bodyPr/>
          <a:lstStyle/>
          <a:p>
            <a:r>
              <a:rPr lang="en-US"/>
              <a:t>Instagram Posts Table | NRW.BANK - 4 of 26</a:t>
            </a:r>
          </a:p>
        </p:txBody>
      </p:sp>
      <p:graphicFrame>
        <p:nvGraphicFramePr>
          <p:cNvPr id="5" name="Table Placeholder 4">
            <a:extLst>
              <a:ext uri="{FF2B5EF4-FFF2-40B4-BE49-F238E27FC236}">
                <a16:creationId xmlns:a16="http://schemas.microsoft.com/office/drawing/2014/main" id="{F73AF831-1CB0-4632-B75A-BA088F7198DD}"/>
              </a:ext>
            </a:extLst>
          </p:cNvPr>
          <p:cNvGraphicFramePr>
            <a:graphicFrameLocks noGrp="1"/>
          </p:cNvGraphicFramePr>
          <p:nvPr>
            <p:ph type="tbl" sz="quarter" idx="13"/>
            <p:extLst>
              <p:ext uri="{D42A27DB-BD31-4B8C-83A1-F6EECF244321}">
                <p14:modId xmlns:p14="http://schemas.microsoft.com/office/powerpoint/2010/main" val="3981690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785910088"/>
                    </a:ext>
                  </a:extLst>
                </a:gridCol>
                <a:gridCol w="905256">
                  <a:extLst>
                    <a:ext uri="{9D8B030D-6E8A-4147-A177-3AD203B41FA5}">
                      <a16:colId xmlns:a16="http://schemas.microsoft.com/office/drawing/2014/main" val="1773344416"/>
                    </a:ext>
                  </a:extLst>
                </a:gridCol>
                <a:gridCol w="329184">
                  <a:extLst>
                    <a:ext uri="{9D8B030D-6E8A-4147-A177-3AD203B41FA5}">
                      <a16:colId xmlns:a16="http://schemas.microsoft.com/office/drawing/2014/main" val="2449747469"/>
                    </a:ext>
                  </a:extLst>
                </a:gridCol>
                <a:gridCol w="329184">
                  <a:extLst>
                    <a:ext uri="{9D8B030D-6E8A-4147-A177-3AD203B41FA5}">
                      <a16:colId xmlns:a16="http://schemas.microsoft.com/office/drawing/2014/main" val="704975488"/>
                    </a:ext>
                  </a:extLst>
                </a:gridCol>
                <a:gridCol w="329184">
                  <a:extLst>
                    <a:ext uri="{9D8B030D-6E8A-4147-A177-3AD203B41FA5}">
                      <a16:colId xmlns:a16="http://schemas.microsoft.com/office/drawing/2014/main" val="1931745017"/>
                    </a:ext>
                  </a:extLst>
                </a:gridCol>
                <a:gridCol w="329184">
                  <a:extLst>
                    <a:ext uri="{9D8B030D-6E8A-4147-A177-3AD203B41FA5}">
                      <a16:colId xmlns:a16="http://schemas.microsoft.com/office/drawing/2014/main" val="1271819898"/>
                    </a:ext>
                  </a:extLst>
                </a:gridCol>
                <a:gridCol w="329184">
                  <a:extLst>
                    <a:ext uri="{9D8B030D-6E8A-4147-A177-3AD203B41FA5}">
                      <a16:colId xmlns:a16="http://schemas.microsoft.com/office/drawing/2014/main" val="2443758294"/>
                    </a:ext>
                  </a:extLst>
                </a:gridCol>
                <a:gridCol w="329184">
                  <a:extLst>
                    <a:ext uri="{9D8B030D-6E8A-4147-A177-3AD203B41FA5}">
                      <a16:colId xmlns:a16="http://schemas.microsoft.com/office/drawing/2014/main" val="1449572217"/>
                    </a:ext>
                  </a:extLst>
                </a:gridCol>
                <a:gridCol w="329184">
                  <a:extLst>
                    <a:ext uri="{9D8B030D-6E8A-4147-A177-3AD203B41FA5}">
                      <a16:colId xmlns:a16="http://schemas.microsoft.com/office/drawing/2014/main" val="1836255528"/>
                    </a:ext>
                  </a:extLst>
                </a:gridCol>
                <a:gridCol w="329184">
                  <a:extLst>
                    <a:ext uri="{9D8B030D-6E8A-4147-A177-3AD203B41FA5}">
                      <a16:colId xmlns:a16="http://schemas.microsoft.com/office/drawing/2014/main" val="2825931655"/>
                    </a:ext>
                  </a:extLst>
                </a:gridCol>
                <a:gridCol w="329184">
                  <a:extLst>
                    <a:ext uri="{9D8B030D-6E8A-4147-A177-3AD203B41FA5}">
                      <a16:colId xmlns:a16="http://schemas.microsoft.com/office/drawing/2014/main" val="2962754544"/>
                    </a:ext>
                  </a:extLst>
                </a:gridCol>
                <a:gridCol w="329184">
                  <a:extLst>
                    <a:ext uri="{9D8B030D-6E8A-4147-A177-3AD203B41FA5}">
                      <a16:colId xmlns:a16="http://schemas.microsoft.com/office/drawing/2014/main" val="4240420219"/>
                    </a:ext>
                  </a:extLst>
                </a:gridCol>
                <a:gridCol w="329184">
                  <a:extLst>
                    <a:ext uri="{9D8B030D-6E8A-4147-A177-3AD203B41FA5}">
                      <a16:colId xmlns:a16="http://schemas.microsoft.com/office/drawing/2014/main" val="4184815362"/>
                    </a:ext>
                  </a:extLst>
                </a:gridCol>
                <a:gridCol w="329184">
                  <a:extLst>
                    <a:ext uri="{9D8B030D-6E8A-4147-A177-3AD203B41FA5}">
                      <a16:colId xmlns:a16="http://schemas.microsoft.com/office/drawing/2014/main" val="1132494575"/>
                    </a:ext>
                  </a:extLst>
                </a:gridCol>
                <a:gridCol w="329184">
                  <a:extLst>
                    <a:ext uri="{9D8B030D-6E8A-4147-A177-3AD203B41FA5}">
                      <a16:colId xmlns:a16="http://schemas.microsoft.com/office/drawing/2014/main" val="1199370246"/>
                    </a:ext>
                  </a:extLst>
                </a:gridCol>
                <a:gridCol w="329184">
                  <a:extLst>
                    <a:ext uri="{9D8B030D-6E8A-4147-A177-3AD203B41FA5}">
                      <a16:colId xmlns:a16="http://schemas.microsoft.com/office/drawing/2014/main" val="779225513"/>
                    </a:ext>
                  </a:extLst>
                </a:gridCol>
                <a:gridCol w="329184">
                  <a:extLst>
                    <a:ext uri="{9D8B030D-6E8A-4147-A177-3AD203B41FA5}">
                      <a16:colId xmlns:a16="http://schemas.microsoft.com/office/drawing/2014/main" val="2803066918"/>
                    </a:ext>
                  </a:extLst>
                </a:gridCol>
                <a:gridCol w="329184">
                  <a:extLst>
                    <a:ext uri="{9D8B030D-6E8A-4147-A177-3AD203B41FA5}">
                      <a16:colId xmlns:a16="http://schemas.microsoft.com/office/drawing/2014/main" val="939480111"/>
                    </a:ext>
                  </a:extLst>
                </a:gridCol>
                <a:gridCol w="329184">
                  <a:extLst>
                    <a:ext uri="{9D8B030D-6E8A-4147-A177-3AD203B41FA5}">
                      <a16:colId xmlns:a16="http://schemas.microsoft.com/office/drawing/2014/main" val="1708604776"/>
                    </a:ext>
                  </a:extLst>
                </a:gridCol>
                <a:gridCol w="329184">
                  <a:extLst>
                    <a:ext uri="{9D8B030D-6E8A-4147-A177-3AD203B41FA5}">
                      <a16:colId xmlns:a16="http://schemas.microsoft.com/office/drawing/2014/main" val="2006868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673253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- 2025-04-24 10:31:28</a:t>
                      </a:r>
                      <a:r>
                        <a:rPr kumimoji="0" lang="de-DE" sz="1000" b="0" i="0" u="none" strike="noStrike" kern="1200" cap="none" spc="0" normalizeH="0" baseline="0" noProof="0">
                          <a:ln>
                            <a:noFill/>
                          </a:ln>
                          <a:solidFill>
                            <a:prstClr val="black"/>
                          </a:solidFill>
                          <a:effectLst/>
                          <a:uLnTx/>
                          <a:uFillTx/>
                          <a:latin typeface="Calibri"/>
                          <a:ea typeface="+mn-ea"/>
                          <a:cs typeface="+mn-cs"/>
                        </a:rPr>
                        <a:t>
 Klimaneutral werden – das ist das große Ziel der Wirtschaft. 🌱 Davon ist Jutta Kruft-Lohrengel, geschäftsführende Gesellschafterin der Autohaus Kruft GmbH, überzeugt. Sie kennt die aktuellen Herausforderungen der Unternehmen und weiß, wie wichtig Planbarkeit und Sicherheit bei der Finanzierung sind. ✅
Das Programm NRW.BANK.Invest Zukunft bietet genau diese Sicherheit, laut Jutta Kruft-Lohrengel. Die Vorteile liegen auf der Hand: 
•	Niedrigschwellig
•	Lange Laufzeit
•	Attraktive Konditionen
Deswegen der Appell von Jutta Kruft-Lohrengel an alle Unternehmen: Nutzt das Programm! 💥
Du möchtest mehr zu NRW.BANK.Invest Zukunft erfahren? 👉 nrwbank.de/investzukunft 
#InvestZukunft #Transformation #Nachhaltigkeit #Digitalisierung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86509798"/>
                  </a:ext>
                </a:extLst>
              </a:tr>
            </a:tbl>
          </a:graphicData>
        </a:graphic>
      </p:graphicFrame>
      <p:sp>
        <p:nvSpPr>
          <p:cNvPr id="4" name="Text Placeholder 3">
            <a:extLst>
              <a:ext uri="{FF2B5EF4-FFF2-40B4-BE49-F238E27FC236}">
                <a16:creationId xmlns:a16="http://schemas.microsoft.com/office/drawing/2014/main" id="{59325C1F-63D5-41E4-93AE-40FC922F0E20}"/>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753370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71267-C06B-4F97-90A1-413A8E153EF3}"/>
              </a:ext>
            </a:extLst>
          </p:cNvPr>
          <p:cNvSpPr>
            <a:spLocks noGrp="1"/>
          </p:cNvSpPr>
          <p:nvPr>
            <p:ph type="title"/>
          </p:nvPr>
        </p:nvSpPr>
        <p:spPr/>
        <p:txBody>
          <a:bodyPr/>
          <a:lstStyle/>
          <a:p>
            <a:r>
              <a:rPr lang="en-US"/>
              <a:t>Instagram Posts Table | NRW.BANK - 5 of 26</a:t>
            </a:r>
          </a:p>
        </p:txBody>
      </p:sp>
      <p:graphicFrame>
        <p:nvGraphicFramePr>
          <p:cNvPr id="5" name="Table Placeholder 4">
            <a:extLst>
              <a:ext uri="{FF2B5EF4-FFF2-40B4-BE49-F238E27FC236}">
                <a16:creationId xmlns:a16="http://schemas.microsoft.com/office/drawing/2014/main" id="{FB37D404-474C-46FD-BCDD-B73C83EE866E}"/>
              </a:ext>
            </a:extLst>
          </p:cNvPr>
          <p:cNvGraphicFramePr>
            <a:graphicFrameLocks noGrp="1"/>
          </p:cNvGraphicFramePr>
          <p:nvPr>
            <p:ph type="tbl" sz="quarter" idx="13"/>
            <p:extLst>
              <p:ext uri="{D42A27DB-BD31-4B8C-83A1-F6EECF244321}">
                <p14:modId xmlns:p14="http://schemas.microsoft.com/office/powerpoint/2010/main" val="2795411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441137786"/>
                    </a:ext>
                  </a:extLst>
                </a:gridCol>
                <a:gridCol w="905256">
                  <a:extLst>
                    <a:ext uri="{9D8B030D-6E8A-4147-A177-3AD203B41FA5}">
                      <a16:colId xmlns:a16="http://schemas.microsoft.com/office/drawing/2014/main" val="606210728"/>
                    </a:ext>
                  </a:extLst>
                </a:gridCol>
                <a:gridCol w="329184">
                  <a:extLst>
                    <a:ext uri="{9D8B030D-6E8A-4147-A177-3AD203B41FA5}">
                      <a16:colId xmlns:a16="http://schemas.microsoft.com/office/drawing/2014/main" val="4205876181"/>
                    </a:ext>
                  </a:extLst>
                </a:gridCol>
                <a:gridCol w="329184">
                  <a:extLst>
                    <a:ext uri="{9D8B030D-6E8A-4147-A177-3AD203B41FA5}">
                      <a16:colId xmlns:a16="http://schemas.microsoft.com/office/drawing/2014/main" val="2175015566"/>
                    </a:ext>
                  </a:extLst>
                </a:gridCol>
                <a:gridCol w="329184">
                  <a:extLst>
                    <a:ext uri="{9D8B030D-6E8A-4147-A177-3AD203B41FA5}">
                      <a16:colId xmlns:a16="http://schemas.microsoft.com/office/drawing/2014/main" val="919742528"/>
                    </a:ext>
                  </a:extLst>
                </a:gridCol>
                <a:gridCol w="329184">
                  <a:extLst>
                    <a:ext uri="{9D8B030D-6E8A-4147-A177-3AD203B41FA5}">
                      <a16:colId xmlns:a16="http://schemas.microsoft.com/office/drawing/2014/main" val="734389835"/>
                    </a:ext>
                  </a:extLst>
                </a:gridCol>
                <a:gridCol w="329184">
                  <a:extLst>
                    <a:ext uri="{9D8B030D-6E8A-4147-A177-3AD203B41FA5}">
                      <a16:colId xmlns:a16="http://schemas.microsoft.com/office/drawing/2014/main" val="4257319638"/>
                    </a:ext>
                  </a:extLst>
                </a:gridCol>
                <a:gridCol w="329184">
                  <a:extLst>
                    <a:ext uri="{9D8B030D-6E8A-4147-A177-3AD203B41FA5}">
                      <a16:colId xmlns:a16="http://schemas.microsoft.com/office/drawing/2014/main" val="2909081085"/>
                    </a:ext>
                  </a:extLst>
                </a:gridCol>
                <a:gridCol w="329184">
                  <a:extLst>
                    <a:ext uri="{9D8B030D-6E8A-4147-A177-3AD203B41FA5}">
                      <a16:colId xmlns:a16="http://schemas.microsoft.com/office/drawing/2014/main" val="2207723686"/>
                    </a:ext>
                  </a:extLst>
                </a:gridCol>
                <a:gridCol w="329184">
                  <a:extLst>
                    <a:ext uri="{9D8B030D-6E8A-4147-A177-3AD203B41FA5}">
                      <a16:colId xmlns:a16="http://schemas.microsoft.com/office/drawing/2014/main" val="3134953648"/>
                    </a:ext>
                  </a:extLst>
                </a:gridCol>
                <a:gridCol w="329184">
                  <a:extLst>
                    <a:ext uri="{9D8B030D-6E8A-4147-A177-3AD203B41FA5}">
                      <a16:colId xmlns:a16="http://schemas.microsoft.com/office/drawing/2014/main" val="3733814821"/>
                    </a:ext>
                  </a:extLst>
                </a:gridCol>
                <a:gridCol w="329184">
                  <a:extLst>
                    <a:ext uri="{9D8B030D-6E8A-4147-A177-3AD203B41FA5}">
                      <a16:colId xmlns:a16="http://schemas.microsoft.com/office/drawing/2014/main" val="362897890"/>
                    </a:ext>
                  </a:extLst>
                </a:gridCol>
                <a:gridCol w="329184">
                  <a:extLst>
                    <a:ext uri="{9D8B030D-6E8A-4147-A177-3AD203B41FA5}">
                      <a16:colId xmlns:a16="http://schemas.microsoft.com/office/drawing/2014/main" val="3523022948"/>
                    </a:ext>
                  </a:extLst>
                </a:gridCol>
                <a:gridCol w="329184">
                  <a:extLst>
                    <a:ext uri="{9D8B030D-6E8A-4147-A177-3AD203B41FA5}">
                      <a16:colId xmlns:a16="http://schemas.microsoft.com/office/drawing/2014/main" val="1072740731"/>
                    </a:ext>
                  </a:extLst>
                </a:gridCol>
                <a:gridCol w="329184">
                  <a:extLst>
                    <a:ext uri="{9D8B030D-6E8A-4147-A177-3AD203B41FA5}">
                      <a16:colId xmlns:a16="http://schemas.microsoft.com/office/drawing/2014/main" val="3902211793"/>
                    </a:ext>
                  </a:extLst>
                </a:gridCol>
                <a:gridCol w="329184">
                  <a:extLst>
                    <a:ext uri="{9D8B030D-6E8A-4147-A177-3AD203B41FA5}">
                      <a16:colId xmlns:a16="http://schemas.microsoft.com/office/drawing/2014/main" val="797310786"/>
                    </a:ext>
                  </a:extLst>
                </a:gridCol>
                <a:gridCol w="329184">
                  <a:extLst>
                    <a:ext uri="{9D8B030D-6E8A-4147-A177-3AD203B41FA5}">
                      <a16:colId xmlns:a16="http://schemas.microsoft.com/office/drawing/2014/main" val="2368092277"/>
                    </a:ext>
                  </a:extLst>
                </a:gridCol>
                <a:gridCol w="329184">
                  <a:extLst>
                    <a:ext uri="{9D8B030D-6E8A-4147-A177-3AD203B41FA5}">
                      <a16:colId xmlns:a16="http://schemas.microsoft.com/office/drawing/2014/main" val="3592785512"/>
                    </a:ext>
                  </a:extLst>
                </a:gridCol>
                <a:gridCol w="329184">
                  <a:extLst>
                    <a:ext uri="{9D8B030D-6E8A-4147-A177-3AD203B41FA5}">
                      <a16:colId xmlns:a16="http://schemas.microsoft.com/office/drawing/2014/main" val="1229725271"/>
                    </a:ext>
                  </a:extLst>
                </a:gridCol>
                <a:gridCol w="329184">
                  <a:extLst>
                    <a:ext uri="{9D8B030D-6E8A-4147-A177-3AD203B41FA5}">
                      <a16:colId xmlns:a16="http://schemas.microsoft.com/office/drawing/2014/main" val="19531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16834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- 2025-04-22 08:01:03</a:t>
                      </a:r>
                      <a:r>
                        <a:rPr kumimoji="0" lang="de-DE" sz="1000" b="0" i="0" u="none" strike="noStrike" kern="1200" cap="none" spc="0" normalizeH="0" baseline="0" noProof="0">
                          <a:ln>
                            <a:noFill/>
                          </a:ln>
                          <a:solidFill>
                            <a:prstClr val="black"/>
                          </a:solidFill>
                          <a:effectLst/>
                          <a:uLnTx/>
                          <a:uFillTx/>
                          <a:latin typeface="Calibri"/>
                          <a:ea typeface="+mn-ea"/>
                          <a:cs typeface="+mn-cs"/>
                        </a:rPr>
                        <a:t>
 Skalierung ist kein Selbstläufer! 
Was es für die erfolgreiche Umsetzung weiterer Wachstumsstufen braucht, erzählt Dr. Gideon Schwich auf der diesjährigen Private Equity-Konferenz am 15. Mai in Düsseldorf. 📍
Als Mitgründer und COO von cylib spricht er in seiner Keynote darüber..
👉… wie aus einer Uni-Ausgründung ein industrieller Gamechanger im Batterierecycling wird.
👉… vor welchen Herausforderungen cylib aktuell steht und wie passende Finanzierungsinstrumente ein Hebel sein können.
👉… wie starke Netzwerke und strategische Partnerschaften Wachstum ermöglichen.
Dr. Gideon Schwich ist überzeugt: Veranstaltungen wie die PEK bieten Start-ups und Scale-ups die Chance, ihr Netzwerk zu erweitern. Der Austausch mit erfahrenen Expert*innen liefert oft wertvolle Impulse für eigene Themen und Herausforderungen.
Wenn das nicht überzeugende Argumente sind, um zur diesjährigen PEK zu kommen. ✅
Jetzt Tickets sichern ➡ pek.nrwbank.de 📲
#pek2025 #Wirtschaft #Wachstum #Startups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0508820"/>
                  </a:ext>
                </a:extLst>
              </a:tr>
            </a:tbl>
          </a:graphicData>
        </a:graphic>
      </p:graphicFrame>
      <p:sp>
        <p:nvSpPr>
          <p:cNvPr id="4" name="Text Placeholder 3">
            <a:extLst>
              <a:ext uri="{FF2B5EF4-FFF2-40B4-BE49-F238E27FC236}">
                <a16:creationId xmlns:a16="http://schemas.microsoft.com/office/drawing/2014/main" id="{3E7B13FC-D74A-4F63-8B5D-1E1F39A05B08}"/>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539470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E3454-AA19-440C-B096-87BD6EAC552B}"/>
              </a:ext>
            </a:extLst>
          </p:cNvPr>
          <p:cNvSpPr>
            <a:spLocks noGrp="1"/>
          </p:cNvSpPr>
          <p:nvPr>
            <p:ph type="title"/>
          </p:nvPr>
        </p:nvSpPr>
        <p:spPr/>
        <p:txBody>
          <a:bodyPr/>
          <a:lstStyle/>
          <a:p>
            <a:r>
              <a:rPr lang="en-US"/>
              <a:t>Instagram Posts Table | NRW.BANK - 6 of 26</a:t>
            </a:r>
          </a:p>
        </p:txBody>
      </p:sp>
      <p:graphicFrame>
        <p:nvGraphicFramePr>
          <p:cNvPr id="5" name="Table Placeholder 4">
            <a:extLst>
              <a:ext uri="{FF2B5EF4-FFF2-40B4-BE49-F238E27FC236}">
                <a16:creationId xmlns:a16="http://schemas.microsoft.com/office/drawing/2014/main" id="{B683CFDC-7182-4853-B5D5-378E025DC9C3}"/>
              </a:ext>
            </a:extLst>
          </p:cNvPr>
          <p:cNvGraphicFramePr>
            <a:graphicFrameLocks noGrp="1"/>
          </p:cNvGraphicFramePr>
          <p:nvPr>
            <p:ph type="tbl" sz="quarter" idx="13"/>
            <p:extLst>
              <p:ext uri="{D42A27DB-BD31-4B8C-83A1-F6EECF244321}">
                <p14:modId xmlns:p14="http://schemas.microsoft.com/office/powerpoint/2010/main" val="4005129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707758546"/>
                    </a:ext>
                  </a:extLst>
                </a:gridCol>
                <a:gridCol w="905256">
                  <a:extLst>
                    <a:ext uri="{9D8B030D-6E8A-4147-A177-3AD203B41FA5}">
                      <a16:colId xmlns:a16="http://schemas.microsoft.com/office/drawing/2014/main" val="3338387830"/>
                    </a:ext>
                  </a:extLst>
                </a:gridCol>
                <a:gridCol w="329184">
                  <a:extLst>
                    <a:ext uri="{9D8B030D-6E8A-4147-A177-3AD203B41FA5}">
                      <a16:colId xmlns:a16="http://schemas.microsoft.com/office/drawing/2014/main" val="1860580783"/>
                    </a:ext>
                  </a:extLst>
                </a:gridCol>
                <a:gridCol w="329184">
                  <a:extLst>
                    <a:ext uri="{9D8B030D-6E8A-4147-A177-3AD203B41FA5}">
                      <a16:colId xmlns:a16="http://schemas.microsoft.com/office/drawing/2014/main" val="1671628171"/>
                    </a:ext>
                  </a:extLst>
                </a:gridCol>
                <a:gridCol w="329184">
                  <a:extLst>
                    <a:ext uri="{9D8B030D-6E8A-4147-A177-3AD203B41FA5}">
                      <a16:colId xmlns:a16="http://schemas.microsoft.com/office/drawing/2014/main" val="2695073761"/>
                    </a:ext>
                  </a:extLst>
                </a:gridCol>
                <a:gridCol w="329184">
                  <a:extLst>
                    <a:ext uri="{9D8B030D-6E8A-4147-A177-3AD203B41FA5}">
                      <a16:colId xmlns:a16="http://schemas.microsoft.com/office/drawing/2014/main" val="572278003"/>
                    </a:ext>
                  </a:extLst>
                </a:gridCol>
                <a:gridCol w="329184">
                  <a:extLst>
                    <a:ext uri="{9D8B030D-6E8A-4147-A177-3AD203B41FA5}">
                      <a16:colId xmlns:a16="http://schemas.microsoft.com/office/drawing/2014/main" val="459012954"/>
                    </a:ext>
                  </a:extLst>
                </a:gridCol>
                <a:gridCol w="329184">
                  <a:extLst>
                    <a:ext uri="{9D8B030D-6E8A-4147-A177-3AD203B41FA5}">
                      <a16:colId xmlns:a16="http://schemas.microsoft.com/office/drawing/2014/main" val="4120141734"/>
                    </a:ext>
                  </a:extLst>
                </a:gridCol>
                <a:gridCol w="329184">
                  <a:extLst>
                    <a:ext uri="{9D8B030D-6E8A-4147-A177-3AD203B41FA5}">
                      <a16:colId xmlns:a16="http://schemas.microsoft.com/office/drawing/2014/main" val="1101409211"/>
                    </a:ext>
                  </a:extLst>
                </a:gridCol>
                <a:gridCol w="329184">
                  <a:extLst>
                    <a:ext uri="{9D8B030D-6E8A-4147-A177-3AD203B41FA5}">
                      <a16:colId xmlns:a16="http://schemas.microsoft.com/office/drawing/2014/main" val="1792687177"/>
                    </a:ext>
                  </a:extLst>
                </a:gridCol>
                <a:gridCol w="329184">
                  <a:extLst>
                    <a:ext uri="{9D8B030D-6E8A-4147-A177-3AD203B41FA5}">
                      <a16:colId xmlns:a16="http://schemas.microsoft.com/office/drawing/2014/main" val="1887716641"/>
                    </a:ext>
                  </a:extLst>
                </a:gridCol>
                <a:gridCol w="329184">
                  <a:extLst>
                    <a:ext uri="{9D8B030D-6E8A-4147-A177-3AD203B41FA5}">
                      <a16:colId xmlns:a16="http://schemas.microsoft.com/office/drawing/2014/main" val="2075247375"/>
                    </a:ext>
                  </a:extLst>
                </a:gridCol>
                <a:gridCol w="329184">
                  <a:extLst>
                    <a:ext uri="{9D8B030D-6E8A-4147-A177-3AD203B41FA5}">
                      <a16:colId xmlns:a16="http://schemas.microsoft.com/office/drawing/2014/main" val="628776538"/>
                    </a:ext>
                  </a:extLst>
                </a:gridCol>
                <a:gridCol w="329184">
                  <a:extLst>
                    <a:ext uri="{9D8B030D-6E8A-4147-A177-3AD203B41FA5}">
                      <a16:colId xmlns:a16="http://schemas.microsoft.com/office/drawing/2014/main" val="397904507"/>
                    </a:ext>
                  </a:extLst>
                </a:gridCol>
                <a:gridCol w="329184">
                  <a:extLst>
                    <a:ext uri="{9D8B030D-6E8A-4147-A177-3AD203B41FA5}">
                      <a16:colId xmlns:a16="http://schemas.microsoft.com/office/drawing/2014/main" val="845337389"/>
                    </a:ext>
                  </a:extLst>
                </a:gridCol>
                <a:gridCol w="329184">
                  <a:extLst>
                    <a:ext uri="{9D8B030D-6E8A-4147-A177-3AD203B41FA5}">
                      <a16:colId xmlns:a16="http://schemas.microsoft.com/office/drawing/2014/main" val="1798264826"/>
                    </a:ext>
                  </a:extLst>
                </a:gridCol>
                <a:gridCol w="329184">
                  <a:extLst>
                    <a:ext uri="{9D8B030D-6E8A-4147-A177-3AD203B41FA5}">
                      <a16:colId xmlns:a16="http://schemas.microsoft.com/office/drawing/2014/main" val="1764381471"/>
                    </a:ext>
                  </a:extLst>
                </a:gridCol>
                <a:gridCol w="329184">
                  <a:extLst>
                    <a:ext uri="{9D8B030D-6E8A-4147-A177-3AD203B41FA5}">
                      <a16:colId xmlns:a16="http://schemas.microsoft.com/office/drawing/2014/main" val="4053350237"/>
                    </a:ext>
                  </a:extLst>
                </a:gridCol>
                <a:gridCol w="329184">
                  <a:extLst>
                    <a:ext uri="{9D8B030D-6E8A-4147-A177-3AD203B41FA5}">
                      <a16:colId xmlns:a16="http://schemas.microsoft.com/office/drawing/2014/main" val="1071174346"/>
                    </a:ext>
                  </a:extLst>
                </a:gridCol>
                <a:gridCol w="329184">
                  <a:extLst>
                    <a:ext uri="{9D8B030D-6E8A-4147-A177-3AD203B41FA5}">
                      <a16:colId xmlns:a16="http://schemas.microsoft.com/office/drawing/2014/main" val="76347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9160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- 2025-04-21 09:16:29</a:t>
                      </a:r>
                      <a:r>
                        <a:rPr kumimoji="0" lang="de-DE" sz="1000" b="0" i="0" u="none" strike="noStrike" kern="1200" cap="none" spc="0" normalizeH="0" baseline="0" noProof="0">
                          <a:ln>
                            <a:noFill/>
                          </a:ln>
                          <a:solidFill>
                            <a:prstClr val="black"/>
                          </a:solidFill>
                          <a:effectLst/>
                          <a:uLnTx/>
                          <a:uFillTx/>
                          <a:latin typeface="Calibri"/>
                          <a:ea typeface="+mn-ea"/>
                          <a:cs typeface="+mn-cs"/>
                        </a:rPr>
                        <a:t>
 In vier Wochen ist es so weit: Unser neues Förderprogramm NRW.BANK.Invest Zukunft geht an den Start! 🚀
Wie das Programm Wandel und Wirtschaftlichkeit für Unternehmen in NRW vereint? 
Wir haben für dich noch einmal die vier wichtigsten Vorteile zusammengefasst. 👆
Am Montag, 19. Mai 2025, geht’s los! Für welche Transformationsvorhaben du das Programm nutzen kannst, erfährst du auf unserer Webseite. 📲
#InvestZukunft #Transformation #Nachhaltigkeit #Digitalisierung #Innovation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79642145"/>
                  </a:ext>
                </a:extLst>
              </a:tr>
            </a:tbl>
          </a:graphicData>
        </a:graphic>
      </p:graphicFrame>
      <p:sp>
        <p:nvSpPr>
          <p:cNvPr id="4" name="Text Placeholder 3">
            <a:extLst>
              <a:ext uri="{FF2B5EF4-FFF2-40B4-BE49-F238E27FC236}">
                <a16:creationId xmlns:a16="http://schemas.microsoft.com/office/drawing/2014/main" id="{08051F90-7407-4037-BA55-DB8A80CE31FA}"/>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170522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53CB0-C7F9-4CED-BACE-E46885BBA9F6}"/>
              </a:ext>
            </a:extLst>
          </p:cNvPr>
          <p:cNvSpPr>
            <a:spLocks noGrp="1"/>
          </p:cNvSpPr>
          <p:nvPr>
            <p:ph type="title"/>
          </p:nvPr>
        </p:nvSpPr>
        <p:spPr/>
        <p:txBody>
          <a:bodyPr/>
          <a:lstStyle/>
          <a:p>
            <a:r>
              <a:rPr lang="en-US"/>
              <a:t>Instagram Posts Table | NRW.BANK - 7 of 26</a:t>
            </a:r>
          </a:p>
        </p:txBody>
      </p:sp>
      <p:graphicFrame>
        <p:nvGraphicFramePr>
          <p:cNvPr id="5" name="Table Placeholder 4">
            <a:extLst>
              <a:ext uri="{FF2B5EF4-FFF2-40B4-BE49-F238E27FC236}">
                <a16:creationId xmlns:a16="http://schemas.microsoft.com/office/drawing/2014/main" id="{B90A31D6-5D01-48C3-BF13-0F94E9D5B31B}"/>
              </a:ext>
            </a:extLst>
          </p:cNvPr>
          <p:cNvGraphicFramePr>
            <a:graphicFrameLocks noGrp="1"/>
          </p:cNvGraphicFramePr>
          <p:nvPr>
            <p:ph type="tbl" sz="quarter" idx="13"/>
            <p:extLst>
              <p:ext uri="{D42A27DB-BD31-4B8C-83A1-F6EECF244321}">
                <p14:modId xmlns:p14="http://schemas.microsoft.com/office/powerpoint/2010/main" val="516159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541589141"/>
                    </a:ext>
                  </a:extLst>
                </a:gridCol>
                <a:gridCol w="905256">
                  <a:extLst>
                    <a:ext uri="{9D8B030D-6E8A-4147-A177-3AD203B41FA5}">
                      <a16:colId xmlns:a16="http://schemas.microsoft.com/office/drawing/2014/main" val="1191801918"/>
                    </a:ext>
                  </a:extLst>
                </a:gridCol>
                <a:gridCol w="329184">
                  <a:extLst>
                    <a:ext uri="{9D8B030D-6E8A-4147-A177-3AD203B41FA5}">
                      <a16:colId xmlns:a16="http://schemas.microsoft.com/office/drawing/2014/main" val="1358133543"/>
                    </a:ext>
                  </a:extLst>
                </a:gridCol>
                <a:gridCol w="329184">
                  <a:extLst>
                    <a:ext uri="{9D8B030D-6E8A-4147-A177-3AD203B41FA5}">
                      <a16:colId xmlns:a16="http://schemas.microsoft.com/office/drawing/2014/main" val="969250009"/>
                    </a:ext>
                  </a:extLst>
                </a:gridCol>
                <a:gridCol w="329184">
                  <a:extLst>
                    <a:ext uri="{9D8B030D-6E8A-4147-A177-3AD203B41FA5}">
                      <a16:colId xmlns:a16="http://schemas.microsoft.com/office/drawing/2014/main" val="1717042865"/>
                    </a:ext>
                  </a:extLst>
                </a:gridCol>
                <a:gridCol w="329184">
                  <a:extLst>
                    <a:ext uri="{9D8B030D-6E8A-4147-A177-3AD203B41FA5}">
                      <a16:colId xmlns:a16="http://schemas.microsoft.com/office/drawing/2014/main" val="115925352"/>
                    </a:ext>
                  </a:extLst>
                </a:gridCol>
                <a:gridCol w="329184">
                  <a:extLst>
                    <a:ext uri="{9D8B030D-6E8A-4147-A177-3AD203B41FA5}">
                      <a16:colId xmlns:a16="http://schemas.microsoft.com/office/drawing/2014/main" val="997720303"/>
                    </a:ext>
                  </a:extLst>
                </a:gridCol>
                <a:gridCol w="329184">
                  <a:extLst>
                    <a:ext uri="{9D8B030D-6E8A-4147-A177-3AD203B41FA5}">
                      <a16:colId xmlns:a16="http://schemas.microsoft.com/office/drawing/2014/main" val="3679110462"/>
                    </a:ext>
                  </a:extLst>
                </a:gridCol>
                <a:gridCol w="329184">
                  <a:extLst>
                    <a:ext uri="{9D8B030D-6E8A-4147-A177-3AD203B41FA5}">
                      <a16:colId xmlns:a16="http://schemas.microsoft.com/office/drawing/2014/main" val="871555911"/>
                    </a:ext>
                  </a:extLst>
                </a:gridCol>
                <a:gridCol w="329184">
                  <a:extLst>
                    <a:ext uri="{9D8B030D-6E8A-4147-A177-3AD203B41FA5}">
                      <a16:colId xmlns:a16="http://schemas.microsoft.com/office/drawing/2014/main" val="3382270983"/>
                    </a:ext>
                  </a:extLst>
                </a:gridCol>
                <a:gridCol w="329184">
                  <a:extLst>
                    <a:ext uri="{9D8B030D-6E8A-4147-A177-3AD203B41FA5}">
                      <a16:colId xmlns:a16="http://schemas.microsoft.com/office/drawing/2014/main" val="1301148915"/>
                    </a:ext>
                  </a:extLst>
                </a:gridCol>
                <a:gridCol w="329184">
                  <a:extLst>
                    <a:ext uri="{9D8B030D-6E8A-4147-A177-3AD203B41FA5}">
                      <a16:colId xmlns:a16="http://schemas.microsoft.com/office/drawing/2014/main" val="2404684538"/>
                    </a:ext>
                  </a:extLst>
                </a:gridCol>
                <a:gridCol w="329184">
                  <a:extLst>
                    <a:ext uri="{9D8B030D-6E8A-4147-A177-3AD203B41FA5}">
                      <a16:colId xmlns:a16="http://schemas.microsoft.com/office/drawing/2014/main" val="212421836"/>
                    </a:ext>
                  </a:extLst>
                </a:gridCol>
                <a:gridCol w="329184">
                  <a:extLst>
                    <a:ext uri="{9D8B030D-6E8A-4147-A177-3AD203B41FA5}">
                      <a16:colId xmlns:a16="http://schemas.microsoft.com/office/drawing/2014/main" val="421493596"/>
                    </a:ext>
                  </a:extLst>
                </a:gridCol>
                <a:gridCol w="329184">
                  <a:extLst>
                    <a:ext uri="{9D8B030D-6E8A-4147-A177-3AD203B41FA5}">
                      <a16:colId xmlns:a16="http://schemas.microsoft.com/office/drawing/2014/main" val="1014613210"/>
                    </a:ext>
                  </a:extLst>
                </a:gridCol>
                <a:gridCol w="329184">
                  <a:extLst>
                    <a:ext uri="{9D8B030D-6E8A-4147-A177-3AD203B41FA5}">
                      <a16:colId xmlns:a16="http://schemas.microsoft.com/office/drawing/2014/main" val="584892957"/>
                    </a:ext>
                  </a:extLst>
                </a:gridCol>
                <a:gridCol w="329184">
                  <a:extLst>
                    <a:ext uri="{9D8B030D-6E8A-4147-A177-3AD203B41FA5}">
                      <a16:colId xmlns:a16="http://schemas.microsoft.com/office/drawing/2014/main" val="825472089"/>
                    </a:ext>
                  </a:extLst>
                </a:gridCol>
                <a:gridCol w="329184">
                  <a:extLst>
                    <a:ext uri="{9D8B030D-6E8A-4147-A177-3AD203B41FA5}">
                      <a16:colId xmlns:a16="http://schemas.microsoft.com/office/drawing/2014/main" val="1486908125"/>
                    </a:ext>
                  </a:extLst>
                </a:gridCol>
                <a:gridCol w="329184">
                  <a:extLst>
                    <a:ext uri="{9D8B030D-6E8A-4147-A177-3AD203B41FA5}">
                      <a16:colId xmlns:a16="http://schemas.microsoft.com/office/drawing/2014/main" val="3953682660"/>
                    </a:ext>
                  </a:extLst>
                </a:gridCol>
                <a:gridCol w="329184">
                  <a:extLst>
                    <a:ext uri="{9D8B030D-6E8A-4147-A177-3AD203B41FA5}">
                      <a16:colId xmlns:a16="http://schemas.microsoft.com/office/drawing/2014/main" val="488040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0352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- 2025-04-20 09:45:57</a:t>
                      </a:r>
                      <a:r>
                        <a:rPr kumimoji="0" lang="de-DE" sz="1000" b="0" i="0" u="none" strike="noStrike" kern="1200" cap="none" spc="0" normalizeH="0" baseline="0" noProof="0">
                          <a:ln>
                            <a:noFill/>
                          </a:ln>
                          <a:solidFill>
                            <a:prstClr val="black"/>
                          </a:solidFill>
                          <a:effectLst/>
                          <a:uLnTx/>
                          <a:uFillTx/>
                          <a:latin typeface="Calibri"/>
                          <a:ea typeface="+mn-ea"/>
                          <a:cs typeface="+mn-cs"/>
                        </a:rPr>
                        <a:t>
 Mobilität bewegt Menschen – nicht nur im Alltag, sondern auch an Feiertagen wie Ostern. 🐣🌷
Viele Menschen steigen in diesen Tagen in den Zug, um ihre Liebsten zu besuchen. 🚆 Damit solche Reisen bequem und klimafreundlich möglich sind, braucht es einen starken öffentlichen Nahverkehr. Genau hier kommen wir als Förderbank für NRW ins Spiel. 
Im vergangenen Jahr haben wir knapp 490 Millionen Euro in den Ausbau des öffentlichen Nahverkehrs gesteckt – mehr als doppelt so viel wie 2023. Wir sind davon überzeugt, dass ein attraktiver ÖPNV Menschen verbindet, Städte entlastet und unser Klima schützt. Genau deshalb fördern wir das, was NRW bewegt – moderne Infrastrukturen und zukunftsfähige Städte. 
In diesem Sinne: Frohe Ostern und eine gute Fahrt – ob zur Familie oder zurück in den Alltag. 🐰
#Mobilität #Nahverkehr #Nachhaltigkeit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88470398"/>
                  </a:ext>
                </a:extLst>
              </a:tr>
            </a:tbl>
          </a:graphicData>
        </a:graphic>
      </p:graphicFrame>
      <p:sp>
        <p:nvSpPr>
          <p:cNvPr id="4" name="Text Placeholder 3">
            <a:extLst>
              <a:ext uri="{FF2B5EF4-FFF2-40B4-BE49-F238E27FC236}">
                <a16:creationId xmlns:a16="http://schemas.microsoft.com/office/drawing/2014/main" id="{6F2F5CB4-F9BF-44BE-B821-02B97E157DED}"/>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938797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A4502-FB53-426B-84C6-DE41D9E782EA}"/>
              </a:ext>
            </a:extLst>
          </p:cNvPr>
          <p:cNvSpPr>
            <a:spLocks noGrp="1"/>
          </p:cNvSpPr>
          <p:nvPr>
            <p:ph type="title"/>
          </p:nvPr>
        </p:nvSpPr>
        <p:spPr/>
        <p:txBody>
          <a:bodyPr/>
          <a:lstStyle/>
          <a:p>
            <a:r>
              <a:rPr lang="en-US"/>
              <a:t>Instagram Posts Table | NRW.BANK - 8 of 26</a:t>
            </a:r>
          </a:p>
        </p:txBody>
      </p:sp>
      <p:graphicFrame>
        <p:nvGraphicFramePr>
          <p:cNvPr id="5" name="Table Placeholder 4">
            <a:extLst>
              <a:ext uri="{FF2B5EF4-FFF2-40B4-BE49-F238E27FC236}">
                <a16:creationId xmlns:a16="http://schemas.microsoft.com/office/drawing/2014/main" id="{DF7239BA-DF14-4C40-937B-D4577F78AD7C}"/>
              </a:ext>
            </a:extLst>
          </p:cNvPr>
          <p:cNvGraphicFramePr>
            <a:graphicFrameLocks noGrp="1"/>
          </p:cNvGraphicFramePr>
          <p:nvPr>
            <p:ph type="tbl" sz="quarter" idx="13"/>
            <p:extLst>
              <p:ext uri="{D42A27DB-BD31-4B8C-83A1-F6EECF244321}">
                <p14:modId xmlns:p14="http://schemas.microsoft.com/office/powerpoint/2010/main" val="2465565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005771863"/>
                    </a:ext>
                  </a:extLst>
                </a:gridCol>
                <a:gridCol w="905256">
                  <a:extLst>
                    <a:ext uri="{9D8B030D-6E8A-4147-A177-3AD203B41FA5}">
                      <a16:colId xmlns:a16="http://schemas.microsoft.com/office/drawing/2014/main" val="3159324545"/>
                    </a:ext>
                  </a:extLst>
                </a:gridCol>
                <a:gridCol w="329184">
                  <a:extLst>
                    <a:ext uri="{9D8B030D-6E8A-4147-A177-3AD203B41FA5}">
                      <a16:colId xmlns:a16="http://schemas.microsoft.com/office/drawing/2014/main" val="1665486764"/>
                    </a:ext>
                  </a:extLst>
                </a:gridCol>
                <a:gridCol w="329184">
                  <a:extLst>
                    <a:ext uri="{9D8B030D-6E8A-4147-A177-3AD203B41FA5}">
                      <a16:colId xmlns:a16="http://schemas.microsoft.com/office/drawing/2014/main" val="3342903752"/>
                    </a:ext>
                  </a:extLst>
                </a:gridCol>
                <a:gridCol w="329184">
                  <a:extLst>
                    <a:ext uri="{9D8B030D-6E8A-4147-A177-3AD203B41FA5}">
                      <a16:colId xmlns:a16="http://schemas.microsoft.com/office/drawing/2014/main" val="3957477577"/>
                    </a:ext>
                  </a:extLst>
                </a:gridCol>
                <a:gridCol w="329184">
                  <a:extLst>
                    <a:ext uri="{9D8B030D-6E8A-4147-A177-3AD203B41FA5}">
                      <a16:colId xmlns:a16="http://schemas.microsoft.com/office/drawing/2014/main" val="623599735"/>
                    </a:ext>
                  </a:extLst>
                </a:gridCol>
                <a:gridCol w="329184">
                  <a:extLst>
                    <a:ext uri="{9D8B030D-6E8A-4147-A177-3AD203B41FA5}">
                      <a16:colId xmlns:a16="http://schemas.microsoft.com/office/drawing/2014/main" val="1164496272"/>
                    </a:ext>
                  </a:extLst>
                </a:gridCol>
                <a:gridCol w="329184">
                  <a:extLst>
                    <a:ext uri="{9D8B030D-6E8A-4147-A177-3AD203B41FA5}">
                      <a16:colId xmlns:a16="http://schemas.microsoft.com/office/drawing/2014/main" val="2136640340"/>
                    </a:ext>
                  </a:extLst>
                </a:gridCol>
                <a:gridCol w="329184">
                  <a:extLst>
                    <a:ext uri="{9D8B030D-6E8A-4147-A177-3AD203B41FA5}">
                      <a16:colId xmlns:a16="http://schemas.microsoft.com/office/drawing/2014/main" val="3802907050"/>
                    </a:ext>
                  </a:extLst>
                </a:gridCol>
                <a:gridCol w="329184">
                  <a:extLst>
                    <a:ext uri="{9D8B030D-6E8A-4147-A177-3AD203B41FA5}">
                      <a16:colId xmlns:a16="http://schemas.microsoft.com/office/drawing/2014/main" val="2455478046"/>
                    </a:ext>
                  </a:extLst>
                </a:gridCol>
                <a:gridCol w="329184">
                  <a:extLst>
                    <a:ext uri="{9D8B030D-6E8A-4147-A177-3AD203B41FA5}">
                      <a16:colId xmlns:a16="http://schemas.microsoft.com/office/drawing/2014/main" val="133754394"/>
                    </a:ext>
                  </a:extLst>
                </a:gridCol>
                <a:gridCol w="329184">
                  <a:extLst>
                    <a:ext uri="{9D8B030D-6E8A-4147-A177-3AD203B41FA5}">
                      <a16:colId xmlns:a16="http://schemas.microsoft.com/office/drawing/2014/main" val="3547571288"/>
                    </a:ext>
                  </a:extLst>
                </a:gridCol>
                <a:gridCol w="329184">
                  <a:extLst>
                    <a:ext uri="{9D8B030D-6E8A-4147-A177-3AD203B41FA5}">
                      <a16:colId xmlns:a16="http://schemas.microsoft.com/office/drawing/2014/main" val="1005539279"/>
                    </a:ext>
                  </a:extLst>
                </a:gridCol>
                <a:gridCol w="329184">
                  <a:extLst>
                    <a:ext uri="{9D8B030D-6E8A-4147-A177-3AD203B41FA5}">
                      <a16:colId xmlns:a16="http://schemas.microsoft.com/office/drawing/2014/main" val="153125589"/>
                    </a:ext>
                  </a:extLst>
                </a:gridCol>
                <a:gridCol w="329184">
                  <a:extLst>
                    <a:ext uri="{9D8B030D-6E8A-4147-A177-3AD203B41FA5}">
                      <a16:colId xmlns:a16="http://schemas.microsoft.com/office/drawing/2014/main" val="2665663957"/>
                    </a:ext>
                  </a:extLst>
                </a:gridCol>
                <a:gridCol w="329184">
                  <a:extLst>
                    <a:ext uri="{9D8B030D-6E8A-4147-A177-3AD203B41FA5}">
                      <a16:colId xmlns:a16="http://schemas.microsoft.com/office/drawing/2014/main" val="3833706837"/>
                    </a:ext>
                  </a:extLst>
                </a:gridCol>
                <a:gridCol w="329184">
                  <a:extLst>
                    <a:ext uri="{9D8B030D-6E8A-4147-A177-3AD203B41FA5}">
                      <a16:colId xmlns:a16="http://schemas.microsoft.com/office/drawing/2014/main" val="1282379323"/>
                    </a:ext>
                  </a:extLst>
                </a:gridCol>
                <a:gridCol w="329184">
                  <a:extLst>
                    <a:ext uri="{9D8B030D-6E8A-4147-A177-3AD203B41FA5}">
                      <a16:colId xmlns:a16="http://schemas.microsoft.com/office/drawing/2014/main" val="2981857538"/>
                    </a:ext>
                  </a:extLst>
                </a:gridCol>
                <a:gridCol w="329184">
                  <a:extLst>
                    <a:ext uri="{9D8B030D-6E8A-4147-A177-3AD203B41FA5}">
                      <a16:colId xmlns:a16="http://schemas.microsoft.com/office/drawing/2014/main" val="3416833310"/>
                    </a:ext>
                  </a:extLst>
                </a:gridCol>
                <a:gridCol w="329184">
                  <a:extLst>
                    <a:ext uri="{9D8B030D-6E8A-4147-A177-3AD203B41FA5}">
                      <a16:colId xmlns:a16="http://schemas.microsoft.com/office/drawing/2014/main" val="3401301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2510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- 2025-04-17 07:40:50</a:t>
                      </a:r>
                      <a:r>
                        <a:rPr kumimoji="0" lang="de-DE" sz="1000" b="0" i="0" u="none" strike="noStrike" kern="1200" cap="none" spc="0" normalizeH="0" baseline="0" noProof="0">
                          <a:ln>
                            <a:noFill/>
                          </a:ln>
                          <a:solidFill>
                            <a:prstClr val="black"/>
                          </a:solidFill>
                          <a:effectLst/>
                          <a:uLnTx/>
                          <a:uFillTx/>
                          <a:latin typeface="Calibri"/>
                          <a:ea typeface="+mn-ea"/>
                          <a:cs typeface="+mn-cs"/>
                        </a:rPr>
                        <a:t>
 Bühne frei für gute Ideen! Am Donnerstag, 15. Mai 2025, findet die 19. Private Equity-Konferenz NRW statt!
Dort habt ihr die Chance …
🤝🏻 Investorinnen und Investoren kennenzulernen sowie
💬 Keynotes und Panels mit bekannten Expertinnen und Experten aus Politik, Wirtschaft und Wissenschaft live mitzuverfolgen.
Spannend wird es außerdem beim euregionalen Pitch-Wettbewerb, wenn innovative Start-ups ihre Ideen präsentieren. 🇪🇺 Warum?
Shari Heep hat im Jahr 2023 mit ihrem Start-up Scalara teilgenommen und ihre Software für Hausverwaltungen einem 500-köpfigen Publikum vorgestellt. Auf diesen Pitch haben wir als NRW.BANK die Gründerin im Vorfeld gut vorbereitet – und das hat sich gelohnt: Shari Heep konnte einen belgischen Investor für sich gewinnen. 🇧🇪
Du suchst auch eine*n Investor*in für deine innovative Idee? Vielleicht wirst du ja fünfig auf der diesjährigen Private Equity-Konferenz NRW 2025: Jetzt Tickets sichern via pek.nrwbank.de 📲🎟️
#pek2025 #Wirtschaft #Startups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98647043"/>
                  </a:ext>
                </a:extLst>
              </a:tr>
            </a:tbl>
          </a:graphicData>
        </a:graphic>
      </p:graphicFrame>
      <p:sp>
        <p:nvSpPr>
          <p:cNvPr id="4" name="Text Placeholder 3">
            <a:extLst>
              <a:ext uri="{FF2B5EF4-FFF2-40B4-BE49-F238E27FC236}">
                <a16:creationId xmlns:a16="http://schemas.microsoft.com/office/drawing/2014/main" id="{50650904-6DBB-46C1-947C-BD5F2D63F6AF}"/>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148627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5CACB-A412-4A86-A463-39D6B1D7342E}"/>
              </a:ext>
            </a:extLst>
          </p:cNvPr>
          <p:cNvSpPr>
            <a:spLocks noGrp="1"/>
          </p:cNvSpPr>
          <p:nvPr>
            <p:ph type="title"/>
          </p:nvPr>
        </p:nvSpPr>
        <p:spPr/>
        <p:txBody>
          <a:bodyPr/>
          <a:lstStyle/>
          <a:p>
            <a:r>
              <a:rPr lang="en-US"/>
              <a:t>Instagram Posts Table | NRW.BANK - 9 of 26</a:t>
            </a:r>
          </a:p>
        </p:txBody>
      </p:sp>
      <p:graphicFrame>
        <p:nvGraphicFramePr>
          <p:cNvPr id="5" name="Table Placeholder 4">
            <a:extLst>
              <a:ext uri="{FF2B5EF4-FFF2-40B4-BE49-F238E27FC236}">
                <a16:creationId xmlns:a16="http://schemas.microsoft.com/office/drawing/2014/main" id="{9A476AF5-BF6A-4380-95A8-09903093F656}"/>
              </a:ext>
            </a:extLst>
          </p:cNvPr>
          <p:cNvGraphicFramePr>
            <a:graphicFrameLocks noGrp="1"/>
          </p:cNvGraphicFramePr>
          <p:nvPr>
            <p:ph type="tbl" sz="quarter" idx="13"/>
            <p:extLst>
              <p:ext uri="{D42A27DB-BD31-4B8C-83A1-F6EECF244321}">
                <p14:modId xmlns:p14="http://schemas.microsoft.com/office/powerpoint/2010/main" val="1857875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3889753"/>
                    </a:ext>
                  </a:extLst>
                </a:gridCol>
                <a:gridCol w="905256">
                  <a:extLst>
                    <a:ext uri="{9D8B030D-6E8A-4147-A177-3AD203B41FA5}">
                      <a16:colId xmlns:a16="http://schemas.microsoft.com/office/drawing/2014/main" val="1136458939"/>
                    </a:ext>
                  </a:extLst>
                </a:gridCol>
                <a:gridCol w="329184">
                  <a:extLst>
                    <a:ext uri="{9D8B030D-6E8A-4147-A177-3AD203B41FA5}">
                      <a16:colId xmlns:a16="http://schemas.microsoft.com/office/drawing/2014/main" val="2610685444"/>
                    </a:ext>
                  </a:extLst>
                </a:gridCol>
                <a:gridCol w="329184">
                  <a:extLst>
                    <a:ext uri="{9D8B030D-6E8A-4147-A177-3AD203B41FA5}">
                      <a16:colId xmlns:a16="http://schemas.microsoft.com/office/drawing/2014/main" val="2850892040"/>
                    </a:ext>
                  </a:extLst>
                </a:gridCol>
                <a:gridCol w="329184">
                  <a:extLst>
                    <a:ext uri="{9D8B030D-6E8A-4147-A177-3AD203B41FA5}">
                      <a16:colId xmlns:a16="http://schemas.microsoft.com/office/drawing/2014/main" val="1506240948"/>
                    </a:ext>
                  </a:extLst>
                </a:gridCol>
                <a:gridCol w="329184">
                  <a:extLst>
                    <a:ext uri="{9D8B030D-6E8A-4147-A177-3AD203B41FA5}">
                      <a16:colId xmlns:a16="http://schemas.microsoft.com/office/drawing/2014/main" val="2995865512"/>
                    </a:ext>
                  </a:extLst>
                </a:gridCol>
                <a:gridCol w="329184">
                  <a:extLst>
                    <a:ext uri="{9D8B030D-6E8A-4147-A177-3AD203B41FA5}">
                      <a16:colId xmlns:a16="http://schemas.microsoft.com/office/drawing/2014/main" val="4192580253"/>
                    </a:ext>
                  </a:extLst>
                </a:gridCol>
                <a:gridCol w="329184">
                  <a:extLst>
                    <a:ext uri="{9D8B030D-6E8A-4147-A177-3AD203B41FA5}">
                      <a16:colId xmlns:a16="http://schemas.microsoft.com/office/drawing/2014/main" val="441104877"/>
                    </a:ext>
                  </a:extLst>
                </a:gridCol>
                <a:gridCol w="329184">
                  <a:extLst>
                    <a:ext uri="{9D8B030D-6E8A-4147-A177-3AD203B41FA5}">
                      <a16:colId xmlns:a16="http://schemas.microsoft.com/office/drawing/2014/main" val="794344892"/>
                    </a:ext>
                  </a:extLst>
                </a:gridCol>
                <a:gridCol w="329184">
                  <a:extLst>
                    <a:ext uri="{9D8B030D-6E8A-4147-A177-3AD203B41FA5}">
                      <a16:colId xmlns:a16="http://schemas.microsoft.com/office/drawing/2014/main" val="1725162401"/>
                    </a:ext>
                  </a:extLst>
                </a:gridCol>
                <a:gridCol w="329184">
                  <a:extLst>
                    <a:ext uri="{9D8B030D-6E8A-4147-A177-3AD203B41FA5}">
                      <a16:colId xmlns:a16="http://schemas.microsoft.com/office/drawing/2014/main" val="2937416240"/>
                    </a:ext>
                  </a:extLst>
                </a:gridCol>
                <a:gridCol w="329184">
                  <a:extLst>
                    <a:ext uri="{9D8B030D-6E8A-4147-A177-3AD203B41FA5}">
                      <a16:colId xmlns:a16="http://schemas.microsoft.com/office/drawing/2014/main" val="821079648"/>
                    </a:ext>
                  </a:extLst>
                </a:gridCol>
                <a:gridCol w="329184">
                  <a:extLst>
                    <a:ext uri="{9D8B030D-6E8A-4147-A177-3AD203B41FA5}">
                      <a16:colId xmlns:a16="http://schemas.microsoft.com/office/drawing/2014/main" val="1553167682"/>
                    </a:ext>
                  </a:extLst>
                </a:gridCol>
                <a:gridCol w="329184">
                  <a:extLst>
                    <a:ext uri="{9D8B030D-6E8A-4147-A177-3AD203B41FA5}">
                      <a16:colId xmlns:a16="http://schemas.microsoft.com/office/drawing/2014/main" val="872602081"/>
                    </a:ext>
                  </a:extLst>
                </a:gridCol>
                <a:gridCol w="329184">
                  <a:extLst>
                    <a:ext uri="{9D8B030D-6E8A-4147-A177-3AD203B41FA5}">
                      <a16:colId xmlns:a16="http://schemas.microsoft.com/office/drawing/2014/main" val="1596402894"/>
                    </a:ext>
                  </a:extLst>
                </a:gridCol>
                <a:gridCol w="329184">
                  <a:extLst>
                    <a:ext uri="{9D8B030D-6E8A-4147-A177-3AD203B41FA5}">
                      <a16:colId xmlns:a16="http://schemas.microsoft.com/office/drawing/2014/main" val="4087354030"/>
                    </a:ext>
                  </a:extLst>
                </a:gridCol>
                <a:gridCol w="329184">
                  <a:extLst>
                    <a:ext uri="{9D8B030D-6E8A-4147-A177-3AD203B41FA5}">
                      <a16:colId xmlns:a16="http://schemas.microsoft.com/office/drawing/2014/main" val="2011204492"/>
                    </a:ext>
                  </a:extLst>
                </a:gridCol>
                <a:gridCol w="329184">
                  <a:extLst>
                    <a:ext uri="{9D8B030D-6E8A-4147-A177-3AD203B41FA5}">
                      <a16:colId xmlns:a16="http://schemas.microsoft.com/office/drawing/2014/main" val="2716151918"/>
                    </a:ext>
                  </a:extLst>
                </a:gridCol>
                <a:gridCol w="329184">
                  <a:extLst>
                    <a:ext uri="{9D8B030D-6E8A-4147-A177-3AD203B41FA5}">
                      <a16:colId xmlns:a16="http://schemas.microsoft.com/office/drawing/2014/main" val="2553146441"/>
                    </a:ext>
                  </a:extLst>
                </a:gridCol>
                <a:gridCol w="329184">
                  <a:extLst>
                    <a:ext uri="{9D8B030D-6E8A-4147-A177-3AD203B41FA5}">
                      <a16:colId xmlns:a16="http://schemas.microsoft.com/office/drawing/2014/main" val="2091442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43366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- 2025-04-16 07:33:29</a:t>
                      </a:r>
                      <a:r>
                        <a:rPr kumimoji="0" lang="de-DE" sz="1000" b="0" i="0" u="none" strike="noStrike" kern="1200" cap="none" spc="0" normalizeH="0" baseline="0" noProof="0">
                          <a:ln>
                            <a:noFill/>
                          </a:ln>
                          <a:solidFill>
                            <a:prstClr val="black"/>
                          </a:solidFill>
                          <a:effectLst/>
                          <a:uLnTx/>
                          <a:uFillTx/>
                          <a:latin typeface="Calibri"/>
                          <a:ea typeface="+mn-ea"/>
                          <a:cs typeface="+mn-cs"/>
                        </a:rPr>
                        <a:t>
 Was haben…
…💥 Digitalisierung
…💥 Innovation
…💥 und Nachhaltigkeit
gemeinsam?
Richtig, wir fördern alle drei Themenfelder über unser neues Programm NRW.BANK.Invest Zukunft. Damit unterstützen wir Unternehmen, die in innovative Technologien, digitale Prozesse oder die Umstellung auf erneuerbare Energien investieren. Denn das vergangene Jahr hat gezeigt: Die Nachfrage in unseren Transformations- und Innovationsprogrammen war groß. Mit knapp 292 Millionen Euro haben wir Unternehmen dabei unterstützt, zukunftsfähiger zu werden. Das wollen wir mit unserem Programm NRW.BANK.Invest Zukunft weiter vorantreiben. 🚀
#InvestZukunft #Digitalisierung #Innovation #Nachhaltigkeit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89635422"/>
                  </a:ext>
                </a:extLst>
              </a:tr>
            </a:tbl>
          </a:graphicData>
        </a:graphic>
      </p:graphicFrame>
      <p:sp>
        <p:nvSpPr>
          <p:cNvPr id="4" name="Text Placeholder 3">
            <a:extLst>
              <a:ext uri="{FF2B5EF4-FFF2-40B4-BE49-F238E27FC236}">
                <a16:creationId xmlns:a16="http://schemas.microsoft.com/office/drawing/2014/main" id="{5B00BA74-2735-4AC8-976B-ECC7F3DCC98E}"/>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384746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74E5-94EC-4C79-B53D-1D38E5CF49C6}"/>
              </a:ext>
            </a:extLst>
          </p:cNvPr>
          <p:cNvSpPr>
            <a:spLocks noGrp="1"/>
          </p:cNvSpPr>
          <p:nvPr>
            <p:ph type="title"/>
          </p:nvPr>
        </p:nvSpPr>
        <p:spPr/>
        <p:txBody>
          <a:bodyPr/>
          <a:lstStyle/>
          <a:p>
            <a:r>
              <a:rPr lang="en-US"/>
              <a:t>Instagram Posts Table | NRW.BANK - 10 of 26</a:t>
            </a:r>
          </a:p>
        </p:txBody>
      </p:sp>
      <p:graphicFrame>
        <p:nvGraphicFramePr>
          <p:cNvPr id="5" name="Table Placeholder 4">
            <a:extLst>
              <a:ext uri="{FF2B5EF4-FFF2-40B4-BE49-F238E27FC236}">
                <a16:creationId xmlns:a16="http://schemas.microsoft.com/office/drawing/2014/main" id="{291ED8E7-1AA7-4186-93C1-4FD4AAEA28C9}"/>
              </a:ext>
            </a:extLst>
          </p:cNvPr>
          <p:cNvGraphicFramePr>
            <a:graphicFrameLocks noGrp="1"/>
          </p:cNvGraphicFramePr>
          <p:nvPr>
            <p:ph type="tbl" sz="quarter" idx="13"/>
            <p:extLst>
              <p:ext uri="{D42A27DB-BD31-4B8C-83A1-F6EECF244321}">
                <p14:modId xmlns:p14="http://schemas.microsoft.com/office/powerpoint/2010/main" val="3155533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001204590"/>
                    </a:ext>
                  </a:extLst>
                </a:gridCol>
                <a:gridCol w="905256">
                  <a:extLst>
                    <a:ext uri="{9D8B030D-6E8A-4147-A177-3AD203B41FA5}">
                      <a16:colId xmlns:a16="http://schemas.microsoft.com/office/drawing/2014/main" val="3353367471"/>
                    </a:ext>
                  </a:extLst>
                </a:gridCol>
                <a:gridCol w="329184">
                  <a:extLst>
                    <a:ext uri="{9D8B030D-6E8A-4147-A177-3AD203B41FA5}">
                      <a16:colId xmlns:a16="http://schemas.microsoft.com/office/drawing/2014/main" val="1465328933"/>
                    </a:ext>
                  </a:extLst>
                </a:gridCol>
                <a:gridCol w="329184">
                  <a:extLst>
                    <a:ext uri="{9D8B030D-6E8A-4147-A177-3AD203B41FA5}">
                      <a16:colId xmlns:a16="http://schemas.microsoft.com/office/drawing/2014/main" val="342399481"/>
                    </a:ext>
                  </a:extLst>
                </a:gridCol>
                <a:gridCol w="329184">
                  <a:extLst>
                    <a:ext uri="{9D8B030D-6E8A-4147-A177-3AD203B41FA5}">
                      <a16:colId xmlns:a16="http://schemas.microsoft.com/office/drawing/2014/main" val="3899707247"/>
                    </a:ext>
                  </a:extLst>
                </a:gridCol>
                <a:gridCol w="329184">
                  <a:extLst>
                    <a:ext uri="{9D8B030D-6E8A-4147-A177-3AD203B41FA5}">
                      <a16:colId xmlns:a16="http://schemas.microsoft.com/office/drawing/2014/main" val="1720869487"/>
                    </a:ext>
                  </a:extLst>
                </a:gridCol>
                <a:gridCol w="329184">
                  <a:extLst>
                    <a:ext uri="{9D8B030D-6E8A-4147-A177-3AD203B41FA5}">
                      <a16:colId xmlns:a16="http://schemas.microsoft.com/office/drawing/2014/main" val="483177481"/>
                    </a:ext>
                  </a:extLst>
                </a:gridCol>
                <a:gridCol w="329184">
                  <a:extLst>
                    <a:ext uri="{9D8B030D-6E8A-4147-A177-3AD203B41FA5}">
                      <a16:colId xmlns:a16="http://schemas.microsoft.com/office/drawing/2014/main" val="1868100860"/>
                    </a:ext>
                  </a:extLst>
                </a:gridCol>
                <a:gridCol w="329184">
                  <a:extLst>
                    <a:ext uri="{9D8B030D-6E8A-4147-A177-3AD203B41FA5}">
                      <a16:colId xmlns:a16="http://schemas.microsoft.com/office/drawing/2014/main" val="4077087615"/>
                    </a:ext>
                  </a:extLst>
                </a:gridCol>
                <a:gridCol w="329184">
                  <a:extLst>
                    <a:ext uri="{9D8B030D-6E8A-4147-A177-3AD203B41FA5}">
                      <a16:colId xmlns:a16="http://schemas.microsoft.com/office/drawing/2014/main" val="2036994318"/>
                    </a:ext>
                  </a:extLst>
                </a:gridCol>
                <a:gridCol w="329184">
                  <a:extLst>
                    <a:ext uri="{9D8B030D-6E8A-4147-A177-3AD203B41FA5}">
                      <a16:colId xmlns:a16="http://schemas.microsoft.com/office/drawing/2014/main" val="3581134273"/>
                    </a:ext>
                  </a:extLst>
                </a:gridCol>
                <a:gridCol w="329184">
                  <a:extLst>
                    <a:ext uri="{9D8B030D-6E8A-4147-A177-3AD203B41FA5}">
                      <a16:colId xmlns:a16="http://schemas.microsoft.com/office/drawing/2014/main" val="236368199"/>
                    </a:ext>
                  </a:extLst>
                </a:gridCol>
                <a:gridCol w="329184">
                  <a:extLst>
                    <a:ext uri="{9D8B030D-6E8A-4147-A177-3AD203B41FA5}">
                      <a16:colId xmlns:a16="http://schemas.microsoft.com/office/drawing/2014/main" val="4085646669"/>
                    </a:ext>
                  </a:extLst>
                </a:gridCol>
                <a:gridCol w="329184">
                  <a:extLst>
                    <a:ext uri="{9D8B030D-6E8A-4147-A177-3AD203B41FA5}">
                      <a16:colId xmlns:a16="http://schemas.microsoft.com/office/drawing/2014/main" val="1169960840"/>
                    </a:ext>
                  </a:extLst>
                </a:gridCol>
                <a:gridCol w="329184">
                  <a:extLst>
                    <a:ext uri="{9D8B030D-6E8A-4147-A177-3AD203B41FA5}">
                      <a16:colId xmlns:a16="http://schemas.microsoft.com/office/drawing/2014/main" val="2561849934"/>
                    </a:ext>
                  </a:extLst>
                </a:gridCol>
                <a:gridCol w="329184">
                  <a:extLst>
                    <a:ext uri="{9D8B030D-6E8A-4147-A177-3AD203B41FA5}">
                      <a16:colId xmlns:a16="http://schemas.microsoft.com/office/drawing/2014/main" val="4153531494"/>
                    </a:ext>
                  </a:extLst>
                </a:gridCol>
                <a:gridCol w="329184">
                  <a:extLst>
                    <a:ext uri="{9D8B030D-6E8A-4147-A177-3AD203B41FA5}">
                      <a16:colId xmlns:a16="http://schemas.microsoft.com/office/drawing/2014/main" val="3426298806"/>
                    </a:ext>
                  </a:extLst>
                </a:gridCol>
                <a:gridCol w="329184">
                  <a:extLst>
                    <a:ext uri="{9D8B030D-6E8A-4147-A177-3AD203B41FA5}">
                      <a16:colId xmlns:a16="http://schemas.microsoft.com/office/drawing/2014/main" val="1156708333"/>
                    </a:ext>
                  </a:extLst>
                </a:gridCol>
                <a:gridCol w="329184">
                  <a:extLst>
                    <a:ext uri="{9D8B030D-6E8A-4147-A177-3AD203B41FA5}">
                      <a16:colId xmlns:a16="http://schemas.microsoft.com/office/drawing/2014/main" val="2635536474"/>
                    </a:ext>
                  </a:extLst>
                </a:gridCol>
                <a:gridCol w="329184">
                  <a:extLst>
                    <a:ext uri="{9D8B030D-6E8A-4147-A177-3AD203B41FA5}">
                      <a16:colId xmlns:a16="http://schemas.microsoft.com/office/drawing/2014/main" val="1482942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188472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- 2025-04-15 13:37:37</a:t>
                      </a:r>
                      <a:r>
                        <a:rPr kumimoji="0" lang="de-DE" sz="1000" b="0" i="0" u="none" strike="noStrike" kern="1200" cap="none" spc="0" normalizeH="0" baseline="0" noProof="0">
                          <a:ln>
                            <a:noFill/>
                          </a:ln>
                          <a:solidFill>
                            <a:prstClr val="black"/>
                          </a:solidFill>
                          <a:effectLst/>
                          <a:uLnTx/>
                          <a:uFillTx/>
                          <a:latin typeface="Calibri"/>
                          <a:ea typeface="+mn-ea"/>
                          <a:cs typeface="+mn-cs"/>
                        </a:rPr>
                        <a:t>
 Mehr Transparenz im Wohnungsmarkt – mit unseren neuen digitalen Dashboards. 📊
Wer den Wohnungsmarkt in NRW verstehen will, muss nicht länger dicke Berichte wälzen. Ab sofort stehen unsere digitalen Dashboards zur Verfügung – interaktiv, flexibel, nutzerfreundlich. 
🔍 Ein Blick auf die Features: 
✔️ Aktuelle Daten zum Fördergeschehen, Wohnungsangebot &amp; -nachfrage
✔️ Interaktive Grafiken und individuelle Datenzusammenstellungen
✔️ Exportfunktionen für die eigene Analyse im Self-Service
Im zweiten Quartal folgen zwei weitere Dashboards zu den Rahmenbedingungen sowie zu Mieten und Kaufpreise. Stay tuned!
👉 Jetzt entdecken und selbst klicken: https://www.nrwbank.de/dashboards-wohnungsmarkt 
#Wohnungsmarkt #Daten #Digitalisierung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19179504"/>
                  </a:ext>
                </a:extLst>
              </a:tr>
            </a:tbl>
          </a:graphicData>
        </a:graphic>
      </p:graphicFrame>
      <p:sp>
        <p:nvSpPr>
          <p:cNvPr id="4" name="Text Placeholder 3">
            <a:extLst>
              <a:ext uri="{FF2B5EF4-FFF2-40B4-BE49-F238E27FC236}">
                <a16:creationId xmlns:a16="http://schemas.microsoft.com/office/drawing/2014/main" id="{8063D90F-00CC-4E6E-AA2E-2CA6C0A06347}"/>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4160258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7297A-2436-4A7C-9152-8188DB7F6257}"/>
              </a:ext>
            </a:extLst>
          </p:cNvPr>
          <p:cNvSpPr>
            <a:spLocks noGrp="1"/>
          </p:cNvSpPr>
          <p:nvPr>
            <p:ph type="title"/>
          </p:nvPr>
        </p:nvSpPr>
        <p:spPr/>
        <p:txBody>
          <a:bodyPr/>
          <a:lstStyle/>
          <a:p>
            <a:r>
              <a:rPr lang="en-US"/>
              <a:t>Instagram Posts Table | NRW.BANK - 11 of 26</a:t>
            </a:r>
          </a:p>
        </p:txBody>
      </p:sp>
      <p:graphicFrame>
        <p:nvGraphicFramePr>
          <p:cNvPr id="5" name="Table Placeholder 4">
            <a:extLst>
              <a:ext uri="{FF2B5EF4-FFF2-40B4-BE49-F238E27FC236}">
                <a16:creationId xmlns:a16="http://schemas.microsoft.com/office/drawing/2014/main" id="{583AA083-F9BA-4CAA-BB87-43D70F3D855B}"/>
              </a:ext>
            </a:extLst>
          </p:cNvPr>
          <p:cNvGraphicFramePr>
            <a:graphicFrameLocks noGrp="1"/>
          </p:cNvGraphicFramePr>
          <p:nvPr>
            <p:ph type="tbl" sz="quarter" idx="13"/>
            <p:extLst>
              <p:ext uri="{D42A27DB-BD31-4B8C-83A1-F6EECF244321}">
                <p14:modId xmlns:p14="http://schemas.microsoft.com/office/powerpoint/2010/main" val="1518650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618904856"/>
                    </a:ext>
                  </a:extLst>
                </a:gridCol>
                <a:gridCol w="905256">
                  <a:extLst>
                    <a:ext uri="{9D8B030D-6E8A-4147-A177-3AD203B41FA5}">
                      <a16:colId xmlns:a16="http://schemas.microsoft.com/office/drawing/2014/main" val="686550439"/>
                    </a:ext>
                  </a:extLst>
                </a:gridCol>
                <a:gridCol w="329184">
                  <a:extLst>
                    <a:ext uri="{9D8B030D-6E8A-4147-A177-3AD203B41FA5}">
                      <a16:colId xmlns:a16="http://schemas.microsoft.com/office/drawing/2014/main" val="3796543465"/>
                    </a:ext>
                  </a:extLst>
                </a:gridCol>
                <a:gridCol w="329184">
                  <a:extLst>
                    <a:ext uri="{9D8B030D-6E8A-4147-A177-3AD203B41FA5}">
                      <a16:colId xmlns:a16="http://schemas.microsoft.com/office/drawing/2014/main" val="308865616"/>
                    </a:ext>
                  </a:extLst>
                </a:gridCol>
                <a:gridCol w="329184">
                  <a:extLst>
                    <a:ext uri="{9D8B030D-6E8A-4147-A177-3AD203B41FA5}">
                      <a16:colId xmlns:a16="http://schemas.microsoft.com/office/drawing/2014/main" val="3133170316"/>
                    </a:ext>
                  </a:extLst>
                </a:gridCol>
                <a:gridCol w="329184">
                  <a:extLst>
                    <a:ext uri="{9D8B030D-6E8A-4147-A177-3AD203B41FA5}">
                      <a16:colId xmlns:a16="http://schemas.microsoft.com/office/drawing/2014/main" val="3163251567"/>
                    </a:ext>
                  </a:extLst>
                </a:gridCol>
                <a:gridCol w="329184">
                  <a:extLst>
                    <a:ext uri="{9D8B030D-6E8A-4147-A177-3AD203B41FA5}">
                      <a16:colId xmlns:a16="http://schemas.microsoft.com/office/drawing/2014/main" val="2361791087"/>
                    </a:ext>
                  </a:extLst>
                </a:gridCol>
                <a:gridCol w="329184">
                  <a:extLst>
                    <a:ext uri="{9D8B030D-6E8A-4147-A177-3AD203B41FA5}">
                      <a16:colId xmlns:a16="http://schemas.microsoft.com/office/drawing/2014/main" val="3180720932"/>
                    </a:ext>
                  </a:extLst>
                </a:gridCol>
                <a:gridCol w="329184">
                  <a:extLst>
                    <a:ext uri="{9D8B030D-6E8A-4147-A177-3AD203B41FA5}">
                      <a16:colId xmlns:a16="http://schemas.microsoft.com/office/drawing/2014/main" val="1084285077"/>
                    </a:ext>
                  </a:extLst>
                </a:gridCol>
                <a:gridCol w="329184">
                  <a:extLst>
                    <a:ext uri="{9D8B030D-6E8A-4147-A177-3AD203B41FA5}">
                      <a16:colId xmlns:a16="http://schemas.microsoft.com/office/drawing/2014/main" val="1682060012"/>
                    </a:ext>
                  </a:extLst>
                </a:gridCol>
                <a:gridCol w="329184">
                  <a:extLst>
                    <a:ext uri="{9D8B030D-6E8A-4147-A177-3AD203B41FA5}">
                      <a16:colId xmlns:a16="http://schemas.microsoft.com/office/drawing/2014/main" val="86871614"/>
                    </a:ext>
                  </a:extLst>
                </a:gridCol>
                <a:gridCol w="329184">
                  <a:extLst>
                    <a:ext uri="{9D8B030D-6E8A-4147-A177-3AD203B41FA5}">
                      <a16:colId xmlns:a16="http://schemas.microsoft.com/office/drawing/2014/main" val="848370946"/>
                    </a:ext>
                  </a:extLst>
                </a:gridCol>
                <a:gridCol w="329184">
                  <a:extLst>
                    <a:ext uri="{9D8B030D-6E8A-4147-A177-3AD203B41FA5}">
                      <a16:colId xmlns:a16="http://schemas.microsoft.com/office/drawing/2014/main" val="3219079397"/>
                    </a:ext>
                  </a:extLst>
                </a:gridCol>
                <a:gridCol w="329184">
                  <a:extLst>
                    <a:ext uri="{9D8B030D-6E8A-4147-A177-3AD203B41FA5}">
                      <a16:colId xmlns:a16="http://schemas.microsoft.com/office/drawing/2014/main" val="1811254004"/>
                    </a:ext>
                  </a:extLst>
                </a:gridCol>
                <a:gridCol w="329184">
                  <a:extLst>
                    <a:ext uri="{9D8B030D-6E8A-4147-A177-3AD203B41FA5}">
                      <a16:colId xmlns:a16="http://schemas.microsoft.com/office/drawing/2014/main" val="2343839364"/>
                    </a:ext>
                  </a:extLst>
                </a:gridCol>
                <a:gridCol w="329184">
                  <a:extLst>
                    <a:ext uri="{9D8B030D-6E8A-4147-A177-3AD203B41FA5}">
                      <a16:colId xmlns:a16="http://schemas.microsoft.com/office/drawing/2014/main" val="198189531"/>
                    </a:ext>
                  </a:extLst>
                </a:gridCol>
                <a:gridCol w="329184">
                  <a:extLst>
                    <a:ext uri="{9D8B030D-6E8A-4147-A177-3AD203B41FA5}">
                      <a16:colId xmlns:a16="http://schemas.microsoft.com/office/drawing/2014/main" val="1871652920"/>
                    </a:ext>
                  </a:extLst>
                </a:gridCol>
                <a:gridCol w="329184">
                  <a:extLst>
                    <a:ext uri="{9D8B030D-6E8A-4147-A177-3AD203B41FA5}">
                      <a16:colId xmlns:a16="http://schemas.microsoft.com/office/drawing/2014/main" val="239464157"/>
                    </a:ext>
                  </a:extLst>
                </a:gridCol>
                <a:gridCol w="329184">
                  <a:extLst>
                    <a:ext uri="{9D8B030D-6E8A-4147-A177-3AD203B41FA5}">
                      <a16:colId xmlns:a16="http://schemas.microsoft.com/office/drawing/2014/main" val="2190148026"/>
                    </a:ext>
                  </a:extLst>
                </a:gridCol>
                <a:gridCol w="329184">
                  <a:extLst>
                    <a:ext uri="{9D8B030D-6E8A-4147-A177-3AD203B41FA5}">
                      <a16:colId xmlns:a16="http://schemas.microsoft.com/office/drawing/2014/main" val="756804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89883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- 2025-04-14 13:20:49</a:t>
                      </a:r>
                      <a:r>
                        <a:rPr kumimoji="0" lang="de-DE" sz="1000" b="0" i="0" u="none" strike="noStrike" kern="1200" cap="none" spc="0" normalizeH="0" baseline="0" noProof="0">
                          <a:ln>
                            <a:noFill/>
                          </a:ln>
                          <a:solidFill>
                            <a:prstClr val="black"/>
                          </a:solidFill>
                          <a:effectLst/>
                          <a:uLnTx/>
                          <a:uFillTx/>
                          <a:latin typeface="Calibri"/>
                          <a:ea typeface="+mn-ea"/>
                          <a:cs typeface="+mn-cs"/>
                        </a:rPr>
                        <a:t>
 Schnelles Internet für alle: Mit einem neuen Darlehensangebot unterstützen wir die Kommunen in #NRW beim geförderten Glasfaserausbau! 💪
🎯 Ziel ist es, den flächendeckenden Ausbau in NRW bis 2030 voranzutreiben – auch in Regionen, in denen sich Investitionen wirtschaftlich nicht lohnen.
Das Darlehen mit einem festen Zinssatz von 0,5 Prozent ergänzt die Bundes- und Landesförderung ab dem Bundesförderaufruf für Infrastrukturprojekte vom 23.01.2025.
Mehr Infos auf unserer Webseite. 📲
@wirtschaftnrw @monaneubaur #Glasfaser #Infrastruktur #Kommunen #FördernWir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37585449"/>
                  </a:ext>
                </a:extLst>
              </a:tr>
            </a:tbl>
          </a:graphicData>
        </a:graphic>
      </p:graphicFrame>
      <p:sp>
        <p:nvSpPr>
          <p:cNvPr id="4" name="Text Placeholder 3">
            <a:extLst>
              <a:ext uri="{FF2B5EF4-FFF2-40B4-BE49-F238E27FC236}">
                <a16:creationId xmlns:a16="http://schemas.microsoft.com/office/drawing/2014/main" id="{54027568-50A4-4450-B372-8D29316EAB63}"/>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493944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5D48C-F415-470C-87EC-961801E9C579}"/>
              </a:ext>
            </a:extLst>
          </p:cNvPr>
          <p:cNvSpPr>
            <a:spLocks noGrp="1"/>
          </p:cNvSpPr>
          <p:nvPr>
            <p:ph type="title"/>
          </p:nvPr>
        </p:nvSpPr>
        <p:spPr/>
        <p:txBody>
          <a:bodyPr/>
          <a:lstStyle/>
          <a:p>
            <a:r>
              <a:rPr lang="en-US"/>
              <a:t>Instagram Posts Table | NRW.BANK - 12 of 26</a:t>
            </a:r>
          </a:p>
        </p:txBody>
      </p:sp>
      <p:graphicFrame>
        <p:nvGraphicFramePr>
          <p:cNvPr id="5" name="Table Placeholder 4">
            <a:extLst>
              <a:ext uri="{FF2B5EF4-FFF2-40B4-BE49-F238E27FC236}">
                <a16:creationId xmlns:a16="http://schemas.microsoft.com/office/drawing/2014/main" id="{28608187-5C14-4C21-930E-4E16C0159AF4}"/>
              </a:ext>
            </a:extLst>
          </p:cNvPr>
          <p:cNvGraphicFramePr>
            <a:graphicFrameLocks noGrp="1"/>
          </p:cNvGraphicFramePr>
          <p:nvPr>
            <p:ph type="tbl" sz="quarter" idx="13"/>
            <p:extLst>
              <p:ext uri="{D42A27DB-BD31-4B8C-83A1-F6EECF244321}">
                <p14:modId xmlns:p14="http://schemas.microsoft.com/office/powerpoint/2010/main" val="3773291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359305019"/>
                    </a:ext>
                  </a:extLst>
                </a:gridCol>
                <a:gridCol w="905256">
                  <a:extLst>
                    <a:ext uri="{9D8B030D-6E8A-4147-A177-3AD203B41FA5}">
                      <a16:colId xmlns:a16="http://schemas.microsoft.com/office/drawing/2014/main" val="2611910236"/>
                    </a:ext>
                  </a:extLst>
                </a:gridCol>
                <a:gridCol w="329184">
                  <a:extLst>
                    <a:ext uri="{9D8B030D-6E8A-4147-A177-3AD203B41FA5}">
                      <a16:colId xmlns:a16="http://schemas.microsoft.com/office/drawing/2014/main" val="1654376185"/>
                    </a:ext>
                  </a:extLst>
                </a:gridCol>
                <a:gridCol w="329184">
                  <a:extLst>
                    <a:ext uri="{9D8B030D-6E8A-4147-A177-3AD203B41FA5}">
                      <a16:colId xmlns:a16="http://schemas.microsoft.com/office/drawing/2014/main" val="935852953"/>
                    </a:ext>
                  </a:extLst>
                </a:gridCol>
                <a:gridCol w="329184">
                  <a:extLst>
                    <a:ext uri="{9D8B030D-6E8A-4147-A177-3AD203B41FA5}">
                      <a16:colId xmlns:a16="http://schemas.microsoft.com/office/drawing/2014/main" val="3460576516"/>
                    </a:ext>
                  </a:extLst>
                </a:gridCol>
                <a:gridCol w="329184">
                  <a:extLst>
                    <a:ext uri="{9D8B030D-6E8A-4147-A177-3AD203B41FA5}">
                      <a16:colId xmlns:a16="http://schemas.microsoft.com/office/drawing/2014/main" val="276923238"/>
                    </a:ext>
                  </a:extLst>
                </a:gridCol>
                <a:gridCol w="329184">
                  <a:extLst>
                    <a:ext uri="{9D8B030D-6E8A-4147-A177-3AD203B41FA5}">
                      <a16:colId xmlns:a16="http://schemas.microsoft.com/office/drawing/2014/main" val="2146874585"/>
                    </a:ext>
                  </a:extLst>
                </a:gridCol>
                <a:gridCol w="329184">
                  <a:extLst>
                    <a:ext uri="{9D8B030D-6E8A-4147-A177-3AD203B41FA5}">
                      <a16:colId xmlns:a16="http://schemas.microsoft.com/office/drawing/2014/main" val="880688821"/>
                    </a:ext>
                  </a:extLst>
                </a:gridCol>
                <a:gridCol w="329184">
                  <a:extLst>
                    <a:ext uri="{9D8B030D-6E8A-4147-A177-3AD203B41FA5}">
                      <a16:colId xmlns:a16="http://schemas.microsoft.com/office/drawing/2014/main" val="4213822227"/>
                    </a:ext>
                  </a:extLst>
                </a:gridCol>
                <a:gridCol w="329184">
                  <a:extLst>
                    <a:ext uri="{9D8B030D-6E8A-4147-A177-3AD203B41FA5}">
                      <a16:colId xmlns:a16="http://schemas.microsoft.com/office/drawing/2014/main" val="454694413"/>
                    </a:ext>
                  </a:extLst>
                </a:gridCol>
                <a:gridCol w="329184">
                  <a:extLst>
                    <a:ext uri="{9D8B030D-6E8A-4147-A177-3AD203B41FA5}">
                      <a16:colId xmlns:a16="http://schemas.microsoft.com/office/drawing/2014/main" val="3008525304"/>
                    </a:ext>
                  </a:extLst>
                </a:gridCol>
                <a:gridCol w="329184">
                  <a:extLst>
                    <a:ext uri="{9D8B030D-6E8A-4147-A177-3AD203B41FA5}">
                      <a16:colId xmlns:a16="http://schemas.microsoft.com/office/drawing/2014/main" val="2051055271"/>
                    </a:ext>
                  </a:extLst>
                </a:gridCol>
                <a:gridCol w="329184">
                  <a:extLst>
                    <a:ext uri="{9D8B030D-6E8A-4147-A177-3AD203B41FA5}">
                      <a16:colId xmlns:a16="http://schemas.microsoft.com/office/drawing/2014/main" val="820605997"/>
                    </a:ext>
                  </a:extLst>
                </a:gridCol>
                <a:gridCol w="329184">
                  <a:extLst>
                    <a:ext uri="{9D8B030D-6E8A-4147-A177-3AD203B41FA5}">
                      <a16:colId xmlns:a16="http://schemas.microsoft.com/office/drawing/2014/main" val="4042628746"/>
                    </a:ext>
                  </a:extLst>
                </a:gridCol>
                <a:gridCol w="329184">
                  <a:extLst>
                    <a:ext uri="{9D8B030D-6E8A-4147-A177-3AD203B41FA5}">
                      <a16:colId xmlns:a16="http://schemas.microsoft.com/office/drawing/2014/main" val="588339810"/>
                    </a:ext>
                  </a:extLst>
                </a:gridCol>
                <a:gridCol w="329184">
                  <a:extLst>
                    <a:ext uri="{9D8B030D-6E8A-4147-A177-3AD203B41FA5}">
                      <a16:colId xmlns:a16="http://schemas.microsoft.com/office/drawing/2014/main" val="565252442"/>
                    </a:ext>
                  </a:extLst>
                </a:gridCol>
                <a:gridCol w="329184">
                  <a:extLst>
                    <a:ext uri="{9D8B030D-6E8A-4147-A177-3AD203B41FA5}">
                      <a16:colId xmlns:a16="http://schemas.microsoft.com/office/drawing/2014/main" val="2978105504"/>
                    </a:ext>
                  </a:extLst>
                </a:gridCol>
                <a:gridCol w="329184">
                  <a:extLst>
                    <a:ext uri="{9D8B030D-6E8A-4147-A177-3AD203B41FA5}">
                      <a16:colId xmlns:a16="http://schemas.microsoft.com/office/drawing/2014/main" val="3473296350"/>
                    </a:ext>
                  </a:extLst>
                </a:gridCol>
                <a:gridCol w="329184">
                  <a:extLst>
                    <a:ext uri="{9D8B030D-6E8A-4147-A177-3AD203B41FA5}">
                      <a16:colId xmlns:a16="http://schemas.microsoft.com/office/drawing/2014/main" val="3044254617"/>
                    </a:ext>
                  </a:extLst>
                </a:gridCol>
                <a:gridCol w="329184">
                  <a:extLst>
                    <a:ext uri="{9D8B030D-6E8A-4147-A177-3AD203B41FA5}">
                      <a16:colId xmlns:a16="http://schemas.microsoft.com/office/drawing/2014/main" val="3218718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009187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- 2025-04-12 10:00:59</a:t>
                      </a:r>
                      <a:r>
                        <a:rPr kumimoji="0" lang="de-DE" sz="1000" b="0" i="0" u="none" strike="noStrike" kern="1200" cap="none" spc="0" normalizeH="0" baseline="0" noProof="0">
                          <a:ln>
                            <a:noFill/>
                          </a:ln>
                          <a:solidFill>
                            <a:prstClr val="black"/>
                          </a:solidFill>
                          <a:effectLst/>
                          <a:uLnTx/>
                          <a:uFillTx/>
                          <a:latin typeface="Calibri"/>
                          <a:ea typeface="+mn-ea"/>
                          <a:cs typeface="+mn-cs"/>
                        </a:rPr>
                        <a:t>
 „Du arbeitest in der IT? Siehst gar nicht so aus.“ Solche Sätze kennt Malena Milstrey.
Die IT-Projektmanagerin ist eine der Frauen, die bei uns programmieren, optimieren und entwickeln – und das ist für uns von der #NRWBANK selbstverständlich. 👩‍💻
Um dem Fachkräftemangel entgegenzuwirken und die Gleichstellung voranzutreiben, ist es wichtig, dass Frauen und Mädchen die IT als spannenden und vielfältigen Bereich kennenlernen. 💡
Warum die IT ein richtig vielfältiges Berufsfeld ist, erzählt euch Malena Milstrey in unserem Kurzinterview. 👆
Jetzt hast du auch Lust, deine IT-Expertise bei uns einzubringen? Dann schaue dir jetzt die offenen Stellen auf unserer Webseite an! 
IT ist wirklich gar nicht dein Ding? Das ist natürlich auch okay. Wir freuen uns auch in anderen Bereichen über Verstärkung. 😉 Alle Stellenangebote sowie Infos zu unseren Benefits findet du auf unserer Webseite: nrwbank.de/karriere 📲
#IT #Berufswahl #Karriere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07595502"/>
                  </a:ext>
                </a:extLst>
              </a:tr>
            </a:tbl>
          </a:graphicData>
        </a:graphic>
      </p:graphicFrame>
      <p:sp>
        <p:nvSpPr>
          <p:cNvPr id="4" name="Text Placeholder 3">
            <a:extLst>
              <a:ext uri="{FF2B5EF4-FFF2-40B4-BE49-F238E27FC236}">
                <a16:creationId xmlns:a16="http://schemas.microsoft.com/office/drawing/2014/main" id="{7419F539-96CD-4E42-8140-5CF98546AE34}"/>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024975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09164-6534-45C6-9734-BDCDE920E5D3}"/>
              </a:ext>
            </a:extLst>
          </p:cNvPr>
          <p:cNvSpPr>
            <a:spLocks noGrp="1"/>
          </p:cNvSpPr>
          <p:nvPr>
            <p:ph type="title"/>
          </p:nvPr>
        </p:nvSpPr>
        <p:spPr/>
        <p:txBody>
          <a:bodyPr/>
          <a:lstStyle/>
          <a:p>
            <a:r>
              <a:rPr lang="en-US"/>
              <a:t>Instagram Posts Table | NRW.BANK - 13 of 26</a:t>
            </a:r>
          </a:p>
        </p:txBody>
      </p:sp>
      <p:graphicFrame>
        <p:nvGraphicFramePr>
          <p:cNvPr id="5" name="Table Placeholder 4">
            <a:extLst>
              <a:ext uri="{FF2B5EF4-FFF2-40B4-BE49-F238E27FC236}">
                <a16:creationId xmlns:a16="http://schemas.microsoft.com/office/drawing/2014/main" id="{ED3FFC1C-1FAD-4D60-9938-EEA65179A44A}"/>
              </a:ext>
            </a:extLst>
          </p:cNvPr>
          <p:cNvGraphicFramePr>
            <a:graphicFrameLocks noGrp="1"/>
          </p:cNvGraphicFramePr>
          <p:nvPr>
            <p:ph type="tbl" sz="quarter" idx="13"/>
            <p:extLst>
              <p:ext uri="{D42A27DB-BD31-4B8C-83A1-F6EECF244321}">
                <p14:modId xmlns:p14="http://schemas.microsoft.com/office/powerpoint/2010/main" val="338698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906437813"/>
                    </a:ext>
                  </a:extLst>
                </a:gridCol>
                <a:gridCol w="905256">
                  <a:extLst>
                    <a:ext uri="{9D8B030D-6E8A-4147-A177-3AD203B41FA5}">
                      <a16:colId xmlns:a16="http://schemas.microsoft.com/office/drawing/2014/main" val="2432233717"/>
                    </a:ext>
                  </a:extLst>
                </a:gridCol>
                <a:gridCol w="329184">
                  <a:extLst>
                    <a:ext uri="{9D8B030D-6E8A-4147-A177-3AD203B41FA5}">
                      <a16:colId xmlns:a16="http://schemas.microsoft.com/office/drawing/2014/main" val="4206601140"/>
                    </a:ext>
                  </a:extLst>
                </a:gridCol>
                <a:gridCol w="329184">
                  <a:extLst>
                    <a:ext uri="{9D8B030D-6E8A-4147-A177-3AD203B41FA5}">
                      <a16:colId xmlns:a16="http://schemas.microsoft.com/office/drawing/2014/main" val="586433165"/>
                    </a:ext>
                  </a:extLst>
                </a:gridCol>
                <a:gridCol w="329184">
                  <a:extLst>
                    <a:ext uri="{9D8B030D-6E8A-4147-A177-3AD203B41FA5}">
                      <a16:colId xmlns:a16="http://schemas.microsoft.com/office/drawing/2014/main" val="3955149576"/>
                    </a:ext>
                  </a:extLst>
                </a:gridCol>
                <a:gridCol w="329184">
                  <a:extLst>
                    <a:ext uri="{9D8B030D-6E8A-4147-A177-3AD203B41FA5}">
                      <a16:colId xmlns:a16="http://schemas.microsoft.com/office/drawing/2014/main" val="2919143054"/>
                    </a:ext>
                  </a:extLst>
                </a:gridCol>
                <a:gridCol w="329184">
                  <a:extLst>
                    <a:ext uri="{9D8B030D-6E8A-4147-A177-3AD203B41FA5}">
                      <a16:colId xmlns:a16="http://schemas.microsoft.com/office/drawing/2014/main" val="4259337406"/>
                    </a:ext>
                  </a:extLst>
                </a:gridCol>
                <a:gridCol w="329184">
                  <a:extLst>
                    <a:ext uri="{9D8B030D-6E8A-4147-A177-3AD203B41FA5}">
                      <a16:colId xmlns:a16="http://schemas.microsoft.com/office/drawing/2014/main" val="933970424"/>
                    </a:ext>
                  </a:extLst>
                </a:gridCol>
                <a:gridCol w="329184">
                  <a:extLst>
                    <a:ext uri="{9D8B030D-6E8A-4147-A177-3AD203B41FA5}">
                      <a16:colId xmlns:a16="http://schemas.microsoft.com/office/drawing/2014/main" val="1133215473"/>
                    </a:ext>
                  </a:extLst>
                </a:gridCol>
                <a:gridCol w="329184">
                  <a:extLst>
                    <a:ext uri="{9D8B030D-6E8A-4147-A177-3AD203B41FA5}">
                      <a16:colId xmlns:a16="http://schemas.microsoft.com/office/drawing/2014/main" val="1614640130"/>
                    </a:ext>
                  </a:extLst>
                </a:gridCol>
                <a:gridCol w="329184">
                  <a:extLst>
                    <a:ext uri="{9D8B030D-6E8A-4147-A177-3AD203B41FA5}">
                      <a16:colId xmlns:a16="http://schemas.microsoft.com/office/drawing/2014/main" val="3064249390"/>
                    </a:ext>
                  </a:extLst>
                </a:gridCol>
                <a:gridCol w="329184">
                  <a:extLst>
                    <a:ext uri="{9D8B030D-6E8A-4147-A177-3AD203B41FA5}">
                      <a16:colId xmlns:a16="http://schemas.microsoft.com/office/drawing/2014/main" val="4230070683"/>
                    </a:ext>
                  </a:extLst>
                </a:gridCol>
                <a:gridCol w="329184">
                  <a:extLst>
                    <a:ext uri="{9D8B030D-6E8A-4147-A177-3AD203B41FA5}">
                      <a16:colId xmlns:a16="http://schemas.microsoft.com/office/drawing/2014/main" val="2194474566"/>
                    </a:ext>
                  </a:extLst>
                </a:gridCol>
                <a:gridCol w="329184">
                  <a:extLst>
                    <a:ext uri="{9D8B030D-6E8A-4147-A177-3AD203B41FA5}">
                      <a16:colId xmlns:a16="http://schemas.microsoft.com/office/drawing/2014/main" val="1528149179"/>
                    </a:ext>
                  </a:extLst>
                </a:gridCol>
                <a:gridCol w="329184">
                  <a:extLst>
                    <a:ext uri="{9D8B030D-6E8A-4147-A177-3AD203B41FA5}">
                      <a16:colId xmlns:a16="http://schemas.microsoft.com/office/drawing/2014/main" val="2818594914"/>
                    </a:ext>
                  </a:extLst>
                </a:gridCol>
                <a:gridCol w="329184">
                  <a:extLst>
                    <a:ext uri="{9D8B030D-6E8A-4147-A177-3AD203B41FA5}">
                      <a16:colId xmlns:a16="http://schemas.microsoft.com/office/drawing/2014/main" val="3639393081"/>
                    </a:ext>
                  </a:extLst>
                </a:gridCol>
                <a:gridCol w="329184">
                  <a:extLst>
                    <a:ext uri="{9D8B030D-6E8A-4147-A177-3AD203B41FA5}">
                      <a16:colId xmlns:a16="http://schemas.microsoft.com/office/drawing/2014/main" val="3779044363"/>
                    </a:ext>
                  </a:extLst>
                </a:gridCol>
                <a:gridCol w="329184">
                  <a:extLst>
                    <a:ext uri="{9D8B030D-6E8A-4147-A177-3AD203B41FA5}">
                      <a16:colId xmlns:a16="http://schemas.microsoft.com/office/drawing/2014/main" val="2479023961"/>
                    </a:ext>
                  </a:extLst>
                </a:gridCol>
                <a:gridCol w="329184">
                  <a:extLst>
                    <a:ext uri="{9D8B030D-6E8A-4147-A177-3AD203B41FA5}">
                      <a16:colId xmlns:a16="http://schemas.microsoft.com/office/drawing/2014/main" val="2661060927"/>
                    </a:ext>
                  </a:extLst>
                </a:gridCol>
                <a:gridCol w="329184">
                  <a:extLst>
                    <a:ext uri="{9D8B030D-6E8A-4147-A177-3AD203B41FA5}">
                      <a16:colId xmlns:a16="http://schemas.microsoft.com/office/drawing/2014/main" val="4117790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34569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- 2025-04-11 13:00:01</a:t>
                      </a:r>
                      <a:r>
                        <a:rPr kumimoji="0" lang="de-DE" sz="1000" b="0" i="0" u="none" strike="noStrike" kern="1200" cap="none" spc="0" normalizeH="0" baseline="0" noProof="0">
                          <a:ln>
                            <a:noFill/>
                          </a:ln>
                          <a:solidFill>
                            <a:prstClr val="black"/>
                          </a:solidFill>
                          <a:effectLst/>
                          <a:uLnTx/>
                          <a:uFillTx/>
                          <a:latin typeface="Calibri"/>
                          <a:ea typeface="+mn-ea"/>
                          <a:cs typeface="+mn-cs"/>
                        </a:rPr>
                        <a:t>
 Unsere Förderberater*innen gibt’s jetzt auch für zu Hause! 🥳 Schreib „NRW.BANK ist cool“ in die Kommentare, wenn du auch eine*n haben willst! 📩
Spaß beiseite: Unsere Förderexperten gibt es noch nicht für zu Hause – aber sie sind tagtäglich in NRW unterwegs und beraten Unternehmen, Kommunen und Menschen vor Ort. 💪
Wenn du auf der Suche nach Beratung bist, dann melde dich bei uns. Alle Kontaktinfos findest du auf unserer Webseite.📲
#Beratung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99337357"/>
                  </a:ext>
                </a:extLst>
              </a:tr>
            </a:tbl>
          </a:graphicData>
        </a:graphic>
      </p:graphicFrame>
      <p:sp>
        <p:nvSpPr>
          <p:cNvPr id="4" name="Text Placeholder 3">
            <a:extLst>
              <a:ext uri="{FF2B5EF4-FFF2-40B4-BE49-F238E27FC236}">
                <a16:creationId xmlns:a16="http://schemas.microsoft.com/office/drawing/2014/main" id="{014DFD55-754D-4CB8-A0E0-12AFDEF30651}"/>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213949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129FC-CEF1-4675-8D96-F27C7007A2C8}"/>
              </a:ext>
            </a:extLst>
          </p:cNvPr>
          <p:cNvSpPr>
            <a:spLocks noGrp="1"/>
          </p:cNvSpPr>
          <p:nvPr>
            <p:ph type="title"/>
          </p:nvPr>
        </p:nvSpPr>
        <p:spPr/>
        <p:txBody>
          <a:bodyPr/>
          <a:lstStyle/>
          <a:p>
            <a:r>
              <a:rPr lang="en-US"/>
              <a:t>Instagram Posts Table | NRW.BANK - 14 of 26</a:t>
            </a:r>
          </a:p>
        </p:txBody>
      </p:sp>
      <p:graphicFrame>
        <p:nvGraphicFramePr>
          <p:cNvPr id="5" name="Table Placeholder 4">
            <a:extLst>
              <a:ext uri="{FF2B5EF4-FFF2-40B4-BE49-F238E27FC236}">
                <a16:creationId xmlns:a16="http://schemas.microsoft.com/office/drawing/2014/main" id="{7FC14B8B-FE40-48C4-8313-380F5CA6A76B}"/>
              </a:ext>
            </a:extLst>
          </p:cNvPr>
          <p:cNvGraphicFramePr>
            <a:graphicFrameLocks noGrp="1"/>
          </p:cNvGraphicFramePr>
          <p:nvPr>
            <p:ph type="tbl" sz="quarter" idx="13"/>
            <p:extLst>
              <p:ext uri="{D42A27DB-BD31-4B8C-83A1-F6EECF244321}">
                <p14:modId xmlns:p14="http://schemas.microsoft.com/office/powerpoint/2010/main" val="3950155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465134"/>
                    </a:ext>
                  </a:extLst>
                </a:gridCol>
                <a:gridCol w="905256">
                  <a:extLst>
                    <a:ext uri="{9D8B030D-6E8A-4147-A177-3AD203B41FA5}">
                      <a16:colId xmlns:a16="http://schemas.microsoft.com/office/drawing/2014/main" val="2021030514"/>
                    </a:ext>
                  </a:extLst>
                </a:gridCol>
                <a:gridCol w="329184">
                  <a:extLst>
                    <a:ext uri="{9D8B030D-6E8A-4147-A177-3AD203B41FA5}">
                      <a16:colId xmlns:a16="http://schemas.microsoft.com/office/drawing/2014/main" val="3359904446"/>
                    </a:ext>
                  </a:extLst>
                </a:gridCol>
                <a:gridCol w="329184">
                  <a:extLst>
                    <a:ext uri="{9D8B030D-6E8A-4147-A177-3AD203B41FA5}">
                      <a16:colId xmlns:a16="http://schemas.microsoft.com/office/drawing/2014/main" val="4216415256"/>
                    </a:ext>
                  </a:extLst>
                </a:gridCol>
                <a:gridCol w="329184">
                  <a:extLst>
                    <a:ext uri="{9D8B030D-6E8A-4147-A177-3AD203B41FA5}">
                      <a16:colId xmlns:a16="http://schemas.microsoft.com/office/drawing/2014/main" val="55631773"/>
                    </a:ext>
                  </a:extLst>
                </a:gridCol>
                <a:gridCol w="329184">
                  <a:extLst>
                    <a:ext uri="{9D8B030D-6E8A-4147-A177-3AD203B41FA5}">
                      <a16:colId xmlns:a16="http://schemas.microsoft.com/office/drawing/2014/main" val="1441832201"/>
                    </a:ext>
                  </a:extLst>
                </a:gridCol>
                <a:gridCol w="329184">
                  <a:extLst>
                    <a:ext uri="{9D8B030D-6E8A-4147-A177-3AD203B41FA5}">
                      <a16:colId xmlns:a16="http://schemas.microsoft.com/office/drawing/2014/main" val="2006025087"/>
                    </a:ext>
                  </a:extLst>
                </a:gridCol>
                <a:gridCol w="329184">
                  <a:extLst>
                    <a:ext uri="{9D8B030D-6E8A-4147-A177-3AD203B41FA5}">
                      <a16:colId xmlns:a16="http://schemas.microsoft.com/office/drawing/2014/main" val="1033315524"/>
                    </a:ext>
                  </a:extLst>
                </a:gridCol>
                <a:gridCol w="329184">
                  <a:extLst>
                    <a:ext uri="{9D8B030D-6E8A-4147-A177-3AD203B41FA5}">
                      <a16:colId xmlns:a16="http://schemas.microsoft.com/office/drawing/2014/main" val="2975663859"/>
                    </a:ext>
                  </a:extLst>
                </a:gridCol>
                <a:gridCol w="329184">
                  <a:extLst>
                    <a:ext uri="{9D8B030D-6E8A-4147-A177-3AD203B41FA5}">
                      <a16:colId xmlns:a16="http://schemas.microsoft.com/office/drawing/2014/main" val="2720665333"/>
                    </a:ext>
                  </a:extLst>
                </a:gridCol>
                <a:gridCol w="329184">
                  <a:extLst>
                    <a:ext uri="{9D8B030D-6E8A-4147-A177-3AD203B41FA5}">
                      <a16:colId xmlns:a16="http://schemas.microsoft.com/office/drawing/2014/main" val="3684975191"/>
                    </a:ext>
                  </a:extLst>
                </a:gridCol>
                <a:gridCol w="329184">
                  <a:extLst>
                    <a:ext uri="{9D8B030D-6E8A-4147-A177-3AD203B41FA5}">
                      <a16:colId xmlns:a16="http://schemas.microsoft.com/office/drawing/2014/main" val="736822659"/>
                    </a:ext>
                  </a:extLst>
                </a:gridCol>
                <a:gridCol w="329184">
                  <a:extLst>
                    <a:ext uri="{9D8B030D-6E8A-4147-A177-3AD203B41FA5}">
                      <a16:colId xmlns:a16="http://schemas.microsoft.com/office/drawing/2014/main" val="469828916"/>
                    </a:ext>
                  </a:extLst>
                </a:gridCol>
                <a:gridCol w="329184">
                  <a:extLst>
                    <a:ext uri="{9D8B030D-6E8A-4147-A177-3AD203B41FA5}">
                      <a16:colId xmlns:a16="http://schemas.microsoft.com/office/drawing/2014/main" val="249416005"/>
                    </a:ext>
                  </a:extLst>
                </a:gridCol>
                <a:gridCol w="329184">
                  <a:extLst>
                    <a:ext uri="{9D8B030D-6E8A-4147-A177-3AD203B41FA5}">
                      <a16:colId xmlns:a16="http://schemas.microsoft.com/office/drawing/2014/main" val="2267880073"/>
                    </a:ext>
                  </a:extLst>
                </a:gridCol>
                <a:gridCol w="329184">
                  <a:extLst>
                    <a:ext uri="{9D8B030D-6E8A-4147-A177-3AD203B41FA5}">
                      <a16:colId xmlns:a16="http://schemas.microsoft.com/office/drawing/2014/main" val="2494763418"/>
                    </a:ext>
                  </a:extLst>
                </a:gridCol>
                <a:gridCol w="329184">
                  <a:extLst>
                    <a:ext uri="{9D8B030D-6E8A-4147-A177-3AD203B41FA5}">
                      <a16:colId xmlns:a16="http://schemas.microsoft.com/office/drawing/2014/main" val="3363016813"/>
                    </a:ext>
                  </a:extLst>
                </a:gridCol>
                <a:gridCol w="329184">
                  <a:extLst>
                    <a:ext uri="{9D8B030D-6E8A-4147-A177-3AD203B41FA5}">
                      <a16:colId xmlns:a16="http://schemas.microsoft.com/office/drawing/2014/main" val="1185588538"/>
                    </a:ext>
                  </a:extLst>
                </a:gridCol>
                <a:gridCol w="329184">
                  <a:extLst>
                    <a:ext uri="{9D8B030D-6E8A-4147-A177-3AD203B41FA5}">
                      <a16:colId xmlns:a16="http://schemas.microsoft.com/office/drawing/2014/main" val="2797303108"/>
                    </a:ext>
                  </a:extLst>
                </a:gridCol>
                <a:gridCol w="329184">
                  <a:extLst>
                    <a:ext uri="{9D8B030D-6E8A-4147-A177-3AD203B41FA5}">
                      <a16:colId xmlns:a16="http://schemas.microsoft.com/office/drawing/2014/main" val="1521834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00891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- 2025-04-11 10:22:17</a:t>
                      </a:r>
                      <a:r>
                        <a:rPr kumimoji="0" lang="de-DE" sz="1000" b="0" i="0" u="none" strike="noStrike" kern="1200" cap="none" spc="0" normalizeH="0" baseline="0" noProof="0">
                          <a:ln>
                            <a:noFill/>
                          </a:ln>
                          <a:solidFill>
                            <a:prstClr val="black"/>
                          </a:solidFill>
                          <a:effectLst/>
                          <a:uLnTx/>
                          <a:uFillTx/>
                          <a:latin typeface="Calibri"/>
                          <a:ea typeface="+mn-ea"/>
                          <a:cs typeface="+mn-cs"/>
                        </a:rPr>
                        <a:t>
 Wie können Unternehmen aus NRW erfolgreich den französischen Markt erschließen? 🇫🇷🇩🇪🤔 Und umgekehrt? 🔄
Diese Fragen standen bei der Veranstaltung „Le Frühstück“ von @la_frenchtech Düsseldorf und uns im Mittelpunkt. Die Antwort: 👉️ Eine gute Vernetzung und die Nutzung von Förderangeboten.
Wie unterstützen wir dabei? 👇️
🔎 Unternehmen aus NRW, die den französischen Markt erschließen wollen, beraten wir gezielt zu passenden Förderangeboten. Dabei beleuchten unsere Expertinnen und Experten alle für das Vorhaben relevanten Möglichkeiten – auch im jeweiligen Zielland. 
🚢 Für Unternehmen, die nach NRW expandieren möchten, bieten wir neben individueller Beratung auch passende Förderprogramme an.
🤝 Bei alldem ist persönliche Vernetzung der Schlüssel. Deshalb organisieren wir regelmäßig Veranstaltungen mit unseren Partnernetzwerken und -organisationen.
Weitere Informationen zu unserem Angebot für Internationalisierung findest du auf unserer Webseite. 📲
#Internationalisierung #Europa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73933755"/>
                  </a:ext>
                </a:extLst>
              </a:tr>
            </a:tbl>
          </a:graphicData>
        </a:graphic>
      </p:graphicFrame>
      <p:sp>
        <p:nvSpPr>
          <p:cNvPr id="4" name="Text Placeholder 3">
            <a:extLst>
              <a:ext uri="{FF2B5EF4-FFF2-40B4-BE49-F238E27FC236}">
                <a16:creationId xmlns:a16="http://schemas.microsoft.com/office/drawing/2014/main" id="{AAC0469C-DE41-4966-A636-64490E5E0A80}"/>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937795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B8FCE-9070-4B96-9181-6113DDA77414}"/>
              </a:ext>
            </a:extLst>
          </p:cNvPr>
          <p:cNvSpPr>
            <a:spLocks noGrp="1"/>
          </p:cNvSpPr>
          <p:nvPr>
            <p:ph type="title"/>
          </p:nvPr>
        </p:nvSpPr>
        <p:spPr/>
        <p:txBody>
          <a:bodyPr/>
          <a:lstStyle/>
          <a:p>
            <a:r>
              <a:rPr lang="en-US"/>
              <a:t>Instagram Posts Table | NRW.BANK - 15 of 26</a:t>
            </a:r>
          </a:p>
        </p:txBody>
      </p:sp>
      <p:graphicFrame>
        <p:nvGraphicFramePr>
          <p:cNvPr id="5" name="Table Placeholder 4">
            <a:extLst>
              <a:ext uri="{FF2B5EF4-FFF2-40B4-BE49-F238E27FC236}">
                <a16:creationId xmlns:a16="http://schemas.microsoft.com/office/drawing/2014/main" id="{FD2223DF-01FC-4278-A1B0-C4CB3CF93D16}"/>
              </a:ext>
            </a:extLst>
          </p:cNvPr>
          <p:cNvGraphicFramePr>
            <a:graphicFrameLocks noGrp="1"/>
          </p:cNvGraphicFramePr>
          <p:nvPr>
            <p:ph type="tbl" sz="quarter" idx="13"/>
            <p:extLst>
              <p:ext uri="{D42A27DB-BD31-4B8C-83A1-F6EECF244321}">
                <p14:modId xmlns:p14="http://schemas.microsoft.com/office/powerpoint/2010/main" val="3838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02057782"/>
                    </a:ext>
                  </a:extLst>
                </a:gridCol>
                <a:gridCol w="905256">
                  <a:extLst>
                    <a:ext uri="{9D8B030D-6E8A-4147-A177-3AD203B41FA5}">
                      <a16:colId xmlns:a16="http://schemas.microsoft.com/office/drawing/2014/main" val="36584086"/>
                    </a:ext>
                  </a:extLst>
                </a:gridCol>
                <a:gridCol w="329184">
                  <a:extLst>
                    <a:ext uri="{9D8B030D-6E8A-4147-A177-3AD203B41FA5}">
                      <a16:colId xmlns:a16="http://schemas.microsoft.com/office/drawing/2014/main" val="635700677"/>
                    </a:ext>
                  </a:extLst>
                </a:gridCol>
                <a:gridCol w="329184">
                  <a:extLst>
                    <a:ext uri="{9D8B030D-6E8A-4147-A177-3AD203B41FA5}">
                      <a16:colId xmlns:a16="http://schemas.microsoft.com/office/drawing/2014/main" val="3263414050"/>
                    </a:ext>
                  </a:extLst>
                </a:gridCol>
                <a:gridCol w="329184">
                  <a:extLst>
                    <a:ext uri="{9D8B030D-6E8A-4147-A177-3AD203B41FA5}">
                      <a16:colId xmlns:a16="http://schemas.microsoft.com/office/drawing/2014/main" val="3254622292"/>
                    </a:ext>
                  </a:extLst>
                </a:gridCol>
                <a:gridCol w="329184">
                  <a:extLst>
                    <a:ext uri="{9D8B030D-6E8A-4147-A177-3AD203B41FA5}">
                      <a16:colId xmlns:a16="http://schemas.microsoft.com/office/drawing/2014/main" val="784952513"/>
                    </a:ext>
                  </a:extLst>
                </a:gridCol>
                <a:gridCol w="329184">
                  <a:extLst>
                    <a:ext uri="{9D8B030D-6E8A-4147-A177-3AD203B41FA5}">
                      <a16:colId xmlns:a16="http://schemas.microsoft.com/office/drawing/2014/main" val="4236786323"/>
                    </a:ext>
                  </a:extLst>
                </a:gridCol>
                <a:gridCol w="329184">
                  <a:extLst>
                    <a:ext uri="{9D8B030D-6E8A-4147-A177-3AD203B41FA5}">
                      <a16:colId xmlns:a16="http://schemas.microsoft.com/office/drawing/2014/main" val="2954066302"/>
                    </a:ext>
                  </a:extLst>
                </a:gridCol>
                <a:gridCol w="329184">
                  <a:extLst>
                    <a:ext uri="{9D8B030D-6E8A-4147-A177-3AD203B41FA5}">
                      <a16:colId xmlns:a16="http://schemas.microsoft.com/office/drawing/2014/main" val="2728178655"/>
                    </a:ext>
                  </a:extLst>
                </a:gridCol>
                <a:gridCol w="329184">
                  <a:extLst>
                    <a:ext uri="{9D8B030D-6E8A-4147-A177-3AD203B41FA5}">
                      <a16:colId xmlns:a16="http://schemas.microsoft.com/office/drawing/2014/main" val="3150968952"/>
                    </a:ext>
                  </a:extLst>
                </a:gridCol>
                <a:gridCol w="329184">
                  <a:extLst>
                    <a:ext uri="{9D8B030D-6E8A-4147-A177-3AD203B41FA5}">
                      <a16:colId xmlns:a16="http://schemas.microsoft.com/office/drawing/2014/main" val="3736990036"/>
                    </a:ext>
                  </a:extLst>
                </a:gridCol>
                <a:gridCol w="329184">
                  <a:extLst>
                    <a:ext uri="{9D8B030D-6E8A-4147-A177-3AD203B41FA5}">
                      <a16:colId xmlns:a16="http://schemas.microsoft.com/office/drawing/2014/main" val="118263872"/>
                    </a:ext>
                  </a:extLst>
                </a:gridCol>
                <a:gridCol w="329184">
                  <a:extLst>
                    <a:ext uri="{9D8B030D-6E8A-4147-A177-3AD203B41FA5}">
                      <a16:colId xmlns:a16="http://schemas.microsoft.com/office/drawing/2014/main" val="892205086"/>
                    </a:ext>
                  </a:extLst>
                </a:gridCol>
                <a:gridCol w="329184">
                  <a:extLst>
                    <a:ext uri="{9D8B030D-6E8A-4147-A177-3AD203B41FA5}">
                      <a16:colId xmlns:a16="http://schemas.microsoft.com/office/drawing/2014/main" val="3622506737"/>
                    </a:ext>
                  </a:extLst>
                </a:gridCol>
                <a:gridCol w="329184">
                  <a:extLst>
                    <a:ext uri="{9D8B030D-6E8A-4147-A177-3AD203B41FA5}">
                      <a16:colId xmlns:a16="http://schemas.microsoft.com/office/drawing/2014/main" val="2540471209"/>
                    </a:ext>
                  </a:extLst>
                </a:gridCol>
                <a:gridCol w="329184">
                  <a:extLst>
                    <a:ext uri="{9D8B030D-6E8A-4147-A177-3AD203B41FA5}">
                      <a16:colId xmlns:a16="http://schemas.microsoft.com/office/drawing/2014/main" val="1435272646"/>
                    </a:ext>
                  </a:extLst>
                </a:gridCol>
                <a:gridCol w="329184">
                  <a:extLst>
                    <a:ext uri="{9D8B030D-6E8A-4147-A177-3AD203B41FA5}">
                      <a16:colId xmlns:a16="http://schemas.microsoft.com/office/drawing/2014/main" val="2669016709"/>
                    </a:ext>
                  </a:extLst>
                </a:gridCol>
                <a:gridCol w="329184">
                  <a:extLst>
                    <a:ext uri="{9D8B030D-6E8A-4147-A177-3AD203B41FA5}">
                      <a16:colId xmlns:a16="http://schemas.microsoft.com/office/drawing/2014/main" val="4065647666"/>
                    </a:ext>
                  </a:extLst>
                </a:gridCol>
                <a:gridCol w="329184">
                  <a:extLst>
                    <a:ext uri="{9D8B030D-6E8A-4147-A177-3AD203B41FA5}">
                      <a16:colId xmlns:a16="http://schemas.microsoft.com/office/drawing/2014/main" val="2987284591"/>
                    </a:ext>
                  </a:extLst>
                </a:gridCol>
                <a:gridCol w="329184">
                  <a:extLst>
                    <a:ext uri="{9D8B030D-6E8A-4147-A177-3AD203B41FA5}">
                      <a16:colId xmlns:a16="http://schemas.microsoft.com/office/drawing/2014/main" val="1868127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0794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- 2025-04-08 12:24:18</a:t>
                      </a:r>
                      <a:r>
                        <a:rPr kumimoji="0" lang="de-DE" sz="1000" b="0" i="0" u="none" strike="noStrike" kern="1200" cap="none" spc="0" normalizeH="0" baseline="0" noProof="0">
                          <a:ln>
                            <a:noFill/>
                          </a:ln>
                          <a:solidFill>
                            <a:prstClr val="black"/>
                          </a:solidFill>
                          <a:effectLst/>
                          <a:uLnTx/>
                          <a:uFillTx/>
                          <a:latin typeface="Calibri"/>
                          <a:ea typeface="+mn-ea"/>
                          <a:cs typeface="+mn-cs"/>
                        </a:rPr>
                        <a:t>
 📊 Mit 202 Milliarden Euro haben wir seit 2002, also in 22 Jahren die Zukunft NRWs gefördert. 💪
Allein im vergangenen Jahr haben wir mit 11,4 Milliarden Euro die Entwicklung und den Fortschritt in NRW aktiv vorangetrieben. Unsere Bilanz 2024: 
🏡 Wir haben den Wohnraum in NRW mit 4,5 Milliarden Euro gefördert – mehr als je zuvor.
💡 Wir haben Gründende und etablierte Unternehmen in NRW mit 2,7 Milliarden Euro unterstützt, die damit neue Ideen umgesetzt und Investitionen in die Zukunft getätigt haben. 
🚋 Wir haben Städte, Gemeinden und Kommunen 4,3 Milliarden Euro zur Verfügung gestellt – unter anderem für den Ausbau von Schulen und Kitas und die Stärkung des öffentlichen Nahverkehrs.
Die Ergebnisse zeigen: Der Investitionsbedarf in Nordrhein-Westfalen ist hoch. Mit unserer Förderung schaffen wir die Grundlage dafür, dass Ideen von heute zu den Innovationen von morgen werden. Das schafft Mehrwert – heute und für kommende Generationen. 🤝
Alle Infos findest du auf unserer Webseite. 📲
#Bilanz #Wirtschaft #Wohnraum #Infrastruktur #Kommunen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27637290"/>
                  </a:ext>
                </a:extLst>
              </a:tr>
            </a:tbl>
          </a:graphicData>
        </a:graphic>
      </p:graphicFrame>
      <p:sp>
        <p:nvSpPr>
          <p:cNvPr id="4" name="Text Placeholder 3">
            <a:extLst>
              <a:ext uri="{FF2B5EF4-FFF2-40B4-BE49-F238E27FC236}">
                <a16:creationId xmlns:a16="http://schemas.microsoft.com/office/drawing/2014/main" id="{2B9198CF-49AB-485D-B61D-46C24FEA4784}"/>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257188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2A810-70A2-43C8-862A-A386BF644327}"/>
              </a:ext>
            </a:extLst>
          </p:cNvPr>
          <p:cNvSpPr>
            <a:spLocks noGrp="1"/>
          </p:cNvSpPr>
          <p:nvPr>
            <p:ph type="title"/>
          </p:nvPr>
        </p:nvSpPr>
        <p:spPr/>
        <p:txBody>
          <a:bodyPr/>
          <a:lstStyle/>
          <a:p>
            <a:r>
              <a:rPr lang="en-US"/>
              <a:t>Instagram Posts Table | NRW.BANK - 16 of 26</a:t>
            </a:r>
          </a:p>
        </p:txBody>
      </p:sp>
      <p:graphicFrame>
        <p:nvGraphicFramePr>
          <p:cNvPr id="5" name="Table Placeholder 4">
            <a:extLst>
              <a:ext uri="{FF2B5EF4-FFF2-40B4-BE49-F238E27FC236}">
                <a16:creationId xmlns:a16="http://schemas.microsoft.com/office/drawing/2014/main" id="{34153AB6-74B2-45A1-B8E3-F158705ECD83}"/>
              </a:ext>
            </a:extLst>
          </p:cNvPr>
          <p:cNvGraphicFramePr>
            <a:graphicFrameLocks noGrp="1"/>
          </p:cNvGraphicFramePr>
          <p:nvPr>
            <p:ph type="tbl" sz="quarter" idx="13"/>
            <p:extLst>
              <p:ext uri="{D42A27DB-BD31-4B8C-83A1-F6EECF244321}">
                <p14:modId xmlns:p14="http://schemas.microsoft.com/office/powerpoint/2010/main" val="1742493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24638105"/>
                    </a:ext>
                  </a:extLst>
                </a:gridCol>
                <a:gridCol w="905256">
                  <a:extLst>
                    <a:ext uri="{9D8B030D-6E8A-4147-A177-3AD203B41FA5}">
                      <a16:colId xmlns:a16="http://schemas.microsoft.com/office/drawing/2014/main" val="3924347730"/>
                    </a:ext>
                  </a:extLst>
                </a:gridCol>
                <a:gridCol w="329184">
                  <a:extLst>
                    <a:ext uri="{9D8B030D-6E8A-4147-A177-3AD203B41FA5}">
                      <a16:colId xmlns:a16="http://schemas.microsoft.com/office/drawing/2014/main" val="3617241794"/>
                    </a:ext>
                  </a:extLst>
                </a:gridCol>
                <a:gridCol w="329184">
                  <a:extLst>
                    <a:ext uri="{9D8B030D-6E8A-4147-A177-3AD203B41FA5}">
                      <a16:colId xmlns:a16="http://schemas.microsoft.com/office/drawing/2014/main" val="836601551"/>
                    </a:ext>
                  </a:extLst>
                </a:gridCol>
                <a:gridCol w="329184">
                  <a:extLst>
                    <a:ext uri="{9D8B030D-6E8A-4147-A177-3AD203B41FA5}">
                      <a16:colId xmlns:a16="http://schemas.microsoft.com/office/drawing/2014/main" val="455697560"/>
                    </a:ext>
                  </a:extLst>
                </a:gridCol>
                <a:gridCol w="329184">
                  <a:extLst>
                    <a:ext uri="{9D8B030D-6E8A-4147-A177-3AD203B41FA5}">
                      <a16:colId xmlns:a16="http://schemas.microsoft.com/office/drawing/2014/main" val="2867886447"/>
                    </a:ext>
                  </a:extLst>
                </a:gridCol>
                <a:gridCol w="329184">
                  <a:extLst>
                    <a:ext uri="{9D8B030D-6E8A-4147-A177-3AD203B41FA5}">
                      <a16:colId xmlns:a16="http://schemas.microsoft.com/office/drawing/2014/main" val="4152708947"/>
                    </a:ext>
                  </a:extLst>
                </a:gridCol>
                <a:gridCol w="329184">
                  <a:extLst>
                    <a:ext uri="{9D8B030D-6E8A-4147-A177-3AD203B41FA5}">
                      <a16:colId xmlns:a16="http://schemas.microsoft.com/office/drawing/2014/main" val="3303276824"/>
                    </a:ext>
                  </a:extLst>
                </a:gridCol>
                <a:gridCol w="329184">
                  <a:extLst>
                    <a:ext uri="{9D8B030D-6E8A-4147-A177-3AD203B41FA5}">
                      <a16:colId xmlns:a16="http://schemas.microsoft.com/office/drawing/2014/main" val="1698807531"/>
                    </a:ext>
                  </a:extLst>
                </a:gridCol>
                <a:gridCol w="329184">
                  <a:extLst>
                    <a:ext uri="{9D8B030D-6E8A-4147-A177-3AD203B41FA5}">
                      <a16:colId xmlns:a16="http://schemas.microsoft.com/office/drawing/2014/main" val="1008712203"/>
                    </a:ext>
                  </a:extLst>
                </a:gridCol>
                <a:gridCol w="329184">
                  <a:extLst>
                    <a:ext uri="{9D8B030D-6E8A-4147-A177-3AD203B41FA5}">
                      <a16:colId xmlns:a16="http://schemas.microsoft.com/office/drawing/2014/main" val="3505237565"/>
                    </a:ext>
                  </a:extLst>
                </a:gridCol>
                <a:gridCol w="329184">
                  <a:extLst>
                    <a:ext uri="{9D8B030D-6E8A-4147-A177-3AD203B41FA5}">
                      <a16:colId xmlns:a16="http://schemas.microsoft.com/office/drawing/2014/main" val="702708580"/>
                    </a:ext>
                  </a:extLst>
                </a:gridCol>
                <a:gridCol w="329184">
                  <a:extLst>
                    <a:ext uri="{9D8B030D-6E8A-4147-A177-3AD203B41FA5}">
                      <a16:colId xmlns:a16="http://schemas.microsoft.com/office/drawing/2014/main" val="175224802"/>
                    </a:ext>
                  </a:extLst>
                </a:gridCol>
                <a:gridCol w="329184">
                  <a:extLst>
                    <a:ext uri="{9D8B030D-6E8A-4147-A177-3AD203B41FA5}">
                      <a16:colId xmlns:a16="http://schemas.microsoft.com/office/drawing/2014/main" val="1131012062"/>
                    </a:ext>
                  </a:extLst>
                </a:gridCol>
                <a:gridCol w="329184">
                  <a:extLst>
                    <a:ext uri="{9D8B030D-6E8A-4147-A177-3AD203B41FA5}">
                      <a16:colId xmlns:a16="http://schemas.microsoft.com/office/drawing/2014/main" val="1190119746"/>
                    </a:ext>
                  </a:extLst>
                </a:gridCol>
                <a:gridCol w="329184">
                  <a:extLst>
                    <a:ext uri="{9D8B030D-6E8A-4147-A177-3AD203B41FA5}">
                      <a16:colId xmlns:a16="http://schemas.microsoft.com/office/drawing/2014/main" val="2782643502"/>
                    </a:ext>
                  </a:extLst>
                </a:gridCol>
                <a:gridCol w="329184">
                  <a:extLst>
                    <a:ext uri="{9D8B030D-6E8A-4147-A177-3AD203B41FA5}">
                      <a16:colId xmlns:a16="http://schemas.microsoft.com/office/drawing/2014/main" val="896371207"/>
                    </a:ext>
                  </a:extLst>
                </a:gridCol>
                <a:gridCol w="329184">
                  <a:extLst>
                    <a:ext uri="{9D8B030D-6E8A-4147-A177-3AD203B41FA5}">
                      <a16:colId xmlns:a16="http://schemas.microsoft.com/office/drawing/2014/main" val="3097875728"/>
                    </a:ext>
                  </a:extLst>
                </a:gridCol>
                <a:gridCol w="329184">
                  <a:extLst>
                    <a:ext uri="{9D8B030D-6E8A-4147-A177-3AD203B41FA5}">
                      <a16:colId xmlns:a16="http://schemas.microsoft.com/office/drawing/2014/main" val="4139966194"/>
                    </a:ext>
                  </a:extLst>
                </a:gridCol>
                <a:gridCol w="329184">
                  <a:extLst>
                    <a:ext uri="{9D8B030D-6E8A-4147-A177-3AD203B41FA5}">
                      <a16:colId xmlns:a16="http://schemas.microsoft.com/office/drawing/2014/main" val="4168367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40705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- 2025-04-07 10:28:55</a:t>
                      </a:r>
                      <a:r>
                        <a:rPr kumimoji="0" lang="de-DE" sz="1000" b="0" i="0" u="none" strike="noStrike" kern="1200" cap="none" spc="0" normalizeH="0" baseline="0" noProof="0">
                          <a:ln>
                            <a:noFill/>
                          </a:ln>
                          <a:solidFill>
                            <a:prstClr val="black"/>
                          </a:solidFill>
                          <a:effectLst/>
                          <a:uLnTx/>
                          <a:uFillTx/>
                          <a:latin typeface="Calibri"/>
                          <a:ea typeface="+mn-ea"/>
                          <a:cs typeface="+mn-cs"/>
                        </a:rPr>
                        <a:t>
 Abi und was jetzt? 👀
Genau das hat sich auch unsere Dualstudierende Jana Elsner gefragt. Auf der Stuzubi Messe wurde sie schließlich auf den Studitag der NRW.BANK aufmerksam – und das war der Startschuss! 🎯
Beim Studitag hat Jana einen echten Rundumblick in das Duale Studium bei uns bekommen: Spannende Einblicke, persönliche Gespräche mit aktuellen Dualstudierenden und viele Infos aus erster Hand. Am Ende war für sie klar:
Duales Studium im Bereich Management und Digitalisierung bei der NRW.BANK – das ist es! ✅
Vielleicht passt unser Duales Studium ja auch zu dir? Dann komm zu unserem Studitag in Münster am 25. April! 💥
Was erwartet dich?
➡ Vorstellung unserer Studiengänge und der NRW.BANK – erfahre mehr über die Bank und deren attraktiven Beneftis
➡ Erfahrungen von Dualstudierenden aus erster Hand – direkt und ehrlich
➡ Rundgang durch die Bank – entdecke unsere vielfältigen Themenbereiche
Neugierig geworden?
Dann melde dich direkt auf unserer Website an!
#Karriere #DualesStudium #Nachwuchs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84027287"/>
                  </a:ext>
                </a:extLst>
              </a:tr>
            </a:tbl>
          </a:graphicData>
        </a:graphic>
      </p:graphicFrame>
      <p:sp>
        <p:nvSpPr>
          <p:cNvPr id="4" name="Text Placeholder 3">
            <a:extLst>
              <a:ext uri="{FF2B5EF4-FFF2-40B4-BE49-F238E27FC236}">
                <a16:creationId xmlns:a16="http://schemas.microsoft.com/office/drawing/2014/main" id="{3C7A3AAE-375E-47BA-BA29-F32A1CD63B16}"/>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099902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AB176-F1C8-4503-B19A-E9F4D0643781}"/>
              </a:ext>
            </a:extLst>
          </p:cNvPr>
          <p:cNvSpPr>
            <a:spLocks noGrp="1"/>
          </p:cNvSpPr>
          <p:nvPr>
            <p:ph type="title"/>
          </p:nvPr>
        </p:nvSpPr>
        <p:spPr/>
        <p:txBody>
          <a:bodyPr/>
          <a:lstStyle/>
          <a:p>
            <a:r>
              <a:rPr lang="en-US"/>
              <a:t>Instagram Posts Table | NRW.BANK - 17 of 26</a:t>
            </a:r>
          </a:p>
        </p:txBody>
      </p:sp>
      <p:graphicFrame>
        <p:nvGraphicFramePr>
          <p:cNvPr id="5" name="Table Placeholder 4">
            <a:extLst>
              <a:ext uri="{FF2B5EF4-FFF2-40B4-BE49-F238E27FC236}">
                <a16:creationId xmlns:a16="http://schemas.microsoft.com/office/drawing/2014/main" id="{E666A53F-A721-4303-9E40-1C593DD68F75}"/>
              </a:ext>
            </a:extLst>
          </p:cNvPr>
          <p:cNvGraphicFramePr>
            <a:graphicFrameLocks noGrp="1"/>
          </p:cNvGraphicFramePr>
          <p:nvPr>
            <p:ph type="tbl" sz="quarter" idx="13"/>
            <p:extLst>
              <p:ext uri="{D42A27DB-BD31-4B8C-83A1-F6EECF244321}">
                <p14:modId xmlns:p14="http://schemas.microsoft.com/office/powerpoint/2010/main" val="3079603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34537121"/>
                    </a:ext>
                  </a:extLst>
                </a:gridCol>
                <a:gridCol w="905256">
                  <a:extLst>
                    <a:ext uri="{9D8B030D-6E8A-4147-A177-3AD203B41FA5}">
                      <a16:colId xmlns:a16="http://schemas.microsoft.com/office/drawing/2014/main" val="723016707"/>
                    </a:ext>
                  </a:extLst>
                </a:gridCol>
                <a:gridCol w="329184">
                  <a:extLst>
                    <a:ext uri="{9D8B030D-6E8A-4147-A177-3AD203B41FA5}">
                      <a16:colId xmlns:a16="http://schemas.microsoft.com/office/drawing/2014/main" val="2901170034"/>
                    </a:ext>
                  </a:extLst>
                </a:gridCol>
                <a:gridCol w="329184">
                  <a:extLst>
                    <a:ext uri="{9D8B030D-6E8A-4147-A177-3AD203B41FA5}">
                      <a16:colId xmlns:a16="http://schemas.microsoft.com/office/drawing/2014/main" val="1072835512"/>
                    </a:ext>
                  </a:extLst>
                </a:gridCol>
                <a:gridCol w="329184">
                  <a:extLst>
                    <a:ext uri="{9D8B030D-6E8A-4147-A177-3AD203B41FA5}">
                      <a16:colId xmlns:a16="http://schemas.microsoft.com/office/drawing/2014/main" val="3912021061"/>
                    </a:ext>
                  </a:extLst>
                </a:gridCol>
                <a:gridCol w="329184">
                  <a:extLst>
                    <a:ext uri="{9D8B030D-6E8A-4147-A177-3AD203B41FA5}">
                      <a16:colId xmlns:a16="http://schemas.microsoft.com/office/drawing/2014/main" val="2748855445"/>
                    </a:ext>
                  </a:extLst>
                </a:gridCol>
                <a:gridCol w="329184">
                  <a:extLst>
                    <a:ext uri="{9D8B030D-6E8A-4147-A177-3AD203B41FA5}">
                      <a16:colId xmlns:a16="http://schemas.microsoft.com/office/drawing/2014/main" val="1040490143"/>
                    </a:ext>
                  </a:extLst>
                </a:gridCol>
                <a:gridCol w="329184">
                  <a:extLst>
                    <a:ext uri="{9D8B030D-6E8A-4147-A177-3AD203B41FA5}">
                      <a16:colId xmlns:a16="http://schemas.microsoft.com/office/drawing/2014/main" val="2320254657"/>
                    </a:ext>
                  </a:extLst>
                </a:gridCol>
                <a:gridCol w="329184">
                  <a:extLst>
                    <a:ext uri="{9D8B030D-6E8A-4147-A177-3AD203B41FA5}">
                      <a16:colId xmlns:a16="http://schemas.microsoft.com/office/drawing/2014/main" val="2930416053"/>
                    </a:ext>
                  </a:extLst>
                </a:gridCol>
                <a:gridCol w="329184">
                  <a:extLst>
                    <a:ext uri="{9D8B030D-6E8A-4147-A177-3AD203B41FA5}">
                      <a16:colId xmlns:a16="http://schemas.microsoft.com/office/drawing/2014/main" val="3572128404"/>
                    </a:ext>
                  </a:extLst>
                </a:gridCol>
                <a:gridCol w="329184">
                  <a:extLst>
                    <a:ext uri="{9D8B030D-6E8A-4147-A177-3AD203B41FA5}">
                      <a16:colId xmlns:a16="http://schemas.microsoft.com/office/drawing/2014/main" val="2064416079"/>
                    </a:ext>
                  </a:extLst>
                </a:gridCol>
                <a:gridCol w="329184">
                  <a:extLst>
                    <a:ext uri="{9D8B030D-6E8A-4147-A177-3AD203B41FA5}">
                      <a16:colId xmlns:a16="http://schemas.microsoft.com/office/drawing/2014/main" val="1806210056"/>
                    </a:ext>
                  </a:extLst>
                </a:gridCol>
                <a:gridCol w="329184">
                  <a:extLst>
                    <a:ext uri="{9D8B030D-6E8A-4147-A177-3AD203B41FA5}">
                      <a16:colId xmlns:a16="http://schemas.microsoft.com/office/drawing/2014/main" val="4027838315"/>
                    </a:ext>
                  </a:extLst>
                </a:gridCol>
                <a:gridCol w="329184">
                  <a:extLst>
                    <a:ext uri="{9D8B030D-6E8A-4147-A177-3AD203B41FA5}">
                      <a16:colId xmlns:a16="http://schemas.microsoft.com/office/drawing/2014/main" val="572286243"/>
                    </a:ext>
                  </a:extLst>
                </a:gridCol>
                <a:gridCol w="329184">
                  <a:extLst>
                    <a:ext uri="{9D8B030D-6E8A-4147-A177-3AD203B41FA5}">
                      <a16:colId xmlns:a16="http://schemas.microsoft.com/office/drawing/2014/main" val="968750643"/>
                    </a:ext>
                  </a:extLst>
                </a:gridCol>
                <a:gridCol w="329184">
                  <a:extLst>
                    <a:ext uri="{9D8B030D-6E8A-4147-A177-3AD203B41FA5}">
                      <a16:colId xmlns:a16="http://schemas.microsoft.com/office/drawing/2014/main" val="1853426736"/>
                    </a:ext>
                  </a:extLst>
                </a:gridCol>
                <a:gridCol w="329184">
                  <a:extLst>
                    <a:ext uri="{9D8B030D-6E8A-4147-A177-3AD203B41FA5}">
                      <a16:colId xmlns:a16="http://schemas.microsoft.com/office/drawing/2014/main" val="1166074320"/>
                    </a:ext>
                  </a:extLst>
                </a:gridCol>
                <a:gridCol w="329184">
                  <a:extLst>
                    <a:ext uri="{9D8B030D-6E8A-4147-A177-3AD203B41FA5}">
                      <a16:colId xmlns:a16="http://schemas.microsoft.com/office/drawing/2014/main" val="3916288909"/>
                    </a:ext>
                  </a:extLst>
                </a:gridCol>
                <a:gridCol w="329184">
                  <a:extLst>
                    <a:ext uri="{9D8B030D-6E8A-4147-A177-3AD203B41FA5}">
                      <a16:colId xmlns:a16="http://schemas.microsoft.com/office/drawing/2014/main" val="3971768663"/>
                    </a:ext>
                  </a:extLst>
                </a:gridCol>
                <a:gridCol w="329184">
                  <a:extLst>
                    <a:ext uri="{9D8B030D-6E8A-4147-A177-3AD203B41FA5}">
                      <a16:colId xmlns:a16="http://schemas.microsoft.com/office/drawing/2014/main" val="3134738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186462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- 2025-04-06 10:00:41</a:t>
                      </a:r>
                      <a:r>
                        <a:rPr kumimoji="0" lang="de-DE" sz="1000" b="0" i="0" u="none" strike="noStrike" kern="1200" cap="none" spc="0" normalizeH="0" baseline="0" noProof="0">
                          <a:ln>
                            <a:noFill/>
                          </a:ln>
                          <a:solidFill>
                            <a:prstClr val="black"/>
                          </a:solidFill>
                          <a:effectLst/>
                          <a:uLnTx/>
                          <a:uFillTx/>
                          <a:latin typeface="Calibri"/>
                          <a:ea typeface="+mn-ea"/>
                          <a:cs typeface="+mn-cs"/>
                        </a:rPr>
                        <a:t>
 Gutes Klima für NRW! 🌿
Als #NRWBANK unterstützen wir Ideen und Innovationen, die die Nachhaltigkeit in NRW stärken. Denn das sichert die Lebensgrundlage von Wirtschaft und Gesellschaft hier vor Ort. 💪
Ob nachhaltige Schulgebäude, innovative Start-ups oder energieeffiziente Maschinen für mittelständische Unternehmen – wir unterstützen mit passgenauer Förderung. 🤝
Es gibt viele gute Beispiele in NRW, wie Klimaschutz vorangetrieben wird. Auf dem neuen Instagram-Kanal @gutesklima.nrw  findest du jetzt viele spannende Geschichten dazu:
🍺 Von Brauereien, die herausfinden, wie das Bier der Zukunft schmeckt
💇‍♀️ Von Friseurunternehmerinnen, die wissen, welche Frisur morgen angesagt ist
🛠 Von Dachdeckermeisterinnen, die zeigen, was ein Dach alles kann
🍓 Und von Start-ups, die Erdbeeren im Hochregal wachsen lassen
Schau doch mal vorbei. 👋 Unser Vorstandsmitglied Dr. Peter Stemper hat sich das Projekt schon mal angeschaut und war ganz begeistert. 👍️
#Klimaschutz #Nachhaltigkeit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75548737"/>
                  </a:ext>
                </a:extLst>
              </a:tr>
            </a:tbl>
          </a:graphicData>
        </a:graphic>
      </p:graphicFrame>
      <p:sp>
        <p:nvSpPr>
          <p:cNvPr id="4" name="Text Placeholder 3">
            <a:extLst>
              <a:ext uri="{FF2B5EF4-FFF2-40B4-BE49-F238E27FC236}">
                <a16:creationId xmlns:a16="http://schemas.microsoft.com/office/drawing/2014/main" id="{1EF392D8-8975-48AB-847A-BEC6BDBC53EE}"/>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461418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A4626-56F3-4771-86A2-2588C19366F5}"/>
              </a:ext>
            </a:extLst>
          </p:cNvPr>
          <p:cNvSpPr>
            <a:spLocks noGrp="1"/>
          </p:cNvSpPr>
          <p:nvPr>
            <p:ph type="title"/>
          </p:nvPr>
        </p:nvSpPr>
        <p:spPr/>
        <p:txBody>
          <a:bodyPr/>
          <a:lstStyle/>
          <a:p>
            <a:r>
              <a:rPr lang="en-US"/>
              <a:t>Instagram Posts Table | NRW.BANK - 18 of 26</a:t>
            </a:r>
          </a:p>
        </p:txBody>
      </p:sp>
      <p:graphicFrame>
        <p:nvGraphicFramePr>
          <p:cNvPr id="5" name="Table Placeholder 4">
            <a:extLst>
              <a:ext uri="{FF2B5EF4-FFF2-40B4-BE49-F238E27FC236}">
                <a16:creationId xmlns:a16="http://schemas.microsoft.com/office/drawing/2014/main" id="{B007B7E0-E702-4445-B323-ACE39D99A6B9}"/>
              </a:ext>
            </a:extLst>
          </p:cNvPr>
          <p:cNvGraphicFramePr>
            <a:graphicFrameLocks noGrp="1"/>
          </p:cNvGraphicFramePr>
          <p:nvPr>
            <p:ph type="tbl" sz="quarter" idx="13"/>
            <p:extLst>
              <p:ext uri="{D42A27DB-BD31-4B8C-83A1-F6EECF244321}">
                <p14:modId xmlns:p14="http://schemas.microsoft.com/office/powerpoint/2010/main" val="1260720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07271537"/>
                    </a:ext>
                  </a:extLst>
                </a:gridCol>
                <a:gridCol w="905256">
                  <a:extLst>
                    <a:ext uri="{9D8B030D-6E8A-4147-A177-3AD203B41FA5}">
                      <a16:colId xmlns:a16="http://schemas.microsoft.com/office/drawing/2014/main" val="2528491703"/>
                    </a:ext>
                  </a:extLst>
                </a:gridCol>
                <a:gridCol w="329184">
                  <a:extLst>
                    <a:ext uri="{9D8B030D-6E8A-4147-A177-3AD203B41FA5}">
                      <a16:colId xmlns:a16="http://schemas.microsoft.com/office/drawing/2014/main" val="4223725615"/>
                    </a:ext>
                  </a:extLst>
                </a:gridCol>
                <a:gridCol w="329184">
                  <a:extLst>
                    <a:ext uri="{9D8B030D-6E8A-4147-A177-3AD203B41FA5}">
                      <a16:colId xmlns:a16="http://schemas.microsoft.com/office/drawing/2014/main" val="231194230"/>
                    </a:ext>
                  </a:extLst>
                </a:gridCol>
                <a:gridCol w="329184">
                  <a:extLst>
                    <a:ext uri="{9D8B030D-6E8A-4147-A177-3AD203B41FA5}">
                      <a16:colId xmlns:a16="http://schemas.microsoft.com/office/drawing/2014/main" val="3837907427"/>
                    </a:ext>
                  </a:extLst>
                </a:gridCol>
                <a:gridCol w="329184">
                  <a:extLst>
                    <a:ext uri="{9D8B030D-6E8A-4147-A177-3AD203B41FA5}">
                      <a16:colId xmlns:a16="http://schemas.microsoft.com/office/drawing/2014/main" val="4113205181"/>
                    </a:ext>
                  </a:extLst>
                </a:gridCol>
                <a:gridCol w="329184">
                  <a:extLst>
                    <a:ext uri="{9D8B030D-6E8A-4147-A177-3AD203B41FA5}">
                      <a16:colId xmlns:a16="http://schemas.microsoft.com/office/drawing/2014/main" val="2473386842"/>
                    </a:ext>
                  </a:extLst>
                </a:gridCol>
                <a:gridCol w="329184">
                  <a:extLst>
                    <a:ext uri="{9D8B030D-6E8A-4147-A177-3AD203B41FA5}">
                      <a16:colId xmlns:a16="http://schemas.microsoft.com/office/drawing/2014/main" val="3426879533"/>
                    </a:ext>
                  </a:extLst>
                </a:gridCol>
                <a:gridCol w="329184">
                  <a:extLst>
                    <a:ext uri="{9D8B030D-6E8A-4147-A177-3AD203B41FA5}">
                      <a16:colId xmlns:a16="http://schemas.microsoft.com/office/drawing/2014/main" val="4124587732"/>
                    </a:ext>
                  </a:extLst>
                </a:gridCol>
                <a:gridCol w="329184">
                  <a:extLst>
                    <a:ext uri="{9D8B030D-6E8A-4147-A177-3AD203B41FA5}">
                      <a16:colId xmlns:a16="http://schemas.microsoft.com/office/drawing/2014/main" val="3943689417"/>
                    </a:ext>
                  </a:extLst>
                </a:gridCol>
                <a:gridCol w="329184">
                  <a:extLst>
                    <a:ext uri="{9D8B030D-6E8A-4147-A177-3AD203B41FA5}">
                      <a16:colId xmlns:a16="http://schemas.microsoft.com/office/drawing/2014/main" val="3188886682"/>
                    </a:ext>
                  </a:extLst>
                </a:gridCol>
                <a:gridCol w="329184">
                  <a:extLst>
                    <a:ext uri="{9D8B030D-6E8A-4147-A177-3AD203B41FA5}">
                      <a16:colId xmlns:a16="http://schemas.microsoft.com/office/drawing/2014/main" val="965517045"/>
                    </a:ext>
                  </a:extLst>
                </a:gridCol>
                <a:gridCol w="329184">
                  <a:extLst>
                    <a:ext uri="{9D8B030D-6E8A-4147-A177-3AD203B41FA5}">
                      <a16:colId xmlns:a16="http://schemas.microsoft.com/office/drawing/2014/main" val="3256052542"/>
                    </a:ext>
                  </a:extLst>
                </a:gridCol>
                <a:gridCol w="329184">
                  <a:extLst>
                    <a:ext uri="{9D8B030D-6E8A-4147-A177-3AD203B41FA5}">
                      <a16:colId xmlns:a16="http://schemas.microsoft.com/office/drawing/2014/main" val="428095899"/>
                    </a:ext>
                  </a:extLst>
                </a:gridCol>
                <a:gridCol w="329184">
                  <a:extLst>
                    <a:ext uri="{9D8B030D-6E8A-4147-A177-3AD203B41FA5}">
                      <a16:colId xmlns:a16="http://schemas.microsoft.com/office/drawing/2014/main" val="1359781693"/>
                    </a:ext>
                  </a:extLst>
                </a:gridCol>
                <a:gridCol w="329184">
                  <a:extLst>
                    <a:ext uri="{9D8B030D-6E8A-4147-A177-3AD203B41FA5}">
                      <a16:colId xmlns:a16="http://schemas.microsoft.com/office/drawing/2014/main" val="2961530839"/>
                    </a:ext>
                  </a:extLst>
                </a:gridCol>
                <a:gridCol w="329184">
                  <a:extLst>
                    <a:ext uri="{9D8B030D-6E8A-4147-A177-3AD203B41FA5}">
                      <a16:colId xmlns:a16="http://schemas.microsoft.com/office/drawing/2014/main" val="3095148783"/>
                    </a:ext>
                  </a:extLst>
                </a:gridCol>
                <a:gridCol w="329184">
                  <a:extLst>
                    <a:ext uri="{9D8B030D-6E8A-4147-A177-3AD203B41FA5}">
                      <a16:colId xmlns:a16="http://schemas.microsoft.com/office/drawing/2014/main" val="3640682891"/>
                    </a:ext>
                  </a:extLst>
                </a:gridCol>
                <a:gridCol w="329184">
                  <a:extLst>
                    <a:ext uri="{9D8B030D-6E8A-4147-A177-3AD203B41FA5}">
                      <a16:colId xmlns:a16="http://schemas.microsoft.com/office/drawing/2014/main" val="4249328096"/>
                    </a:ext>
                  </a:extLst>
                </a:gridCol>
                <a:gridCol w="329184">
                  <a:extLst>
                    <a:ext uri="{9D8B030D-6E8A-4147-A177-3AD203B41FA5}">
                      <a16:colId xmlns:a16="http://schemas.microsoft.com/office/drawing/2014/main" val="201549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83684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- 2025-04-04 16:10:50</a:t>
                      </a:r>
                      <a:r>
                        <a:rPr kumimoji="0" lang="de-DE" sz="1000" b="0" i="0" u="none" strike="noStrike" kern="1200" cap="none" spc="0" normalizeH="0" baseline="0" noProof="0">
                          <a:ln>
                            <a:noFill/>
                          </a:ln>
                          <a:solidFill>
                            <a:prstClr val="black"/>
                          </a:solidFill>
                          <a:effectLst/>
                          <a:uLnTx/>
                          <a:uFillTx/>
                          <a:latin typeface="Calibri"/>
                          <a:ea typeface="+mn-ea"/>
                          <a:cs typeface="+mn-cs"/>
                        </a:rPr>
                        <a:t>
 3,6 Milliarden Euro – so hoch ist unser Fördervolumen für den Emscher-Umbau bisher. Damit ist es das größte Förderprojekt der NRW.BANK. 💪
Jetzt wurde ein weiterer Meilenstein erreicht: In der Kläranlage Dortmund-Deusen ist die vierte Reinigungsstufe in Betrieb gegangen. Sie entfernt Spurenstoffe wie Medikamentenreste aus dem Abwasser – und verbessert die Wasserqualität nachhaltig. 💧
Seit über 20 Jahren begleiten wir das Generationenprojekt als Partnerin – gemeinsam mit der  @emscherlippe und dem Land NRW. Ziel ist eine moderne Infrastruktur entlang der Emscher, die die Lebensqualität in der Region spürbar verbessert. 🌱
Wir unterstützen die Transformation in Nordrhein-Westfalen – mit unserer Expertise und passgenauer Finanzierung. 🤝
#Infrastruktur #Transformation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38205234"/>
                  </a:ext>
                </a:extLst>
              </a:tr>
            </a:tbl>
          </a:graphicData>
        </a:graphic>
      </p:graphicFrame>
      <p:sp>
        <p:nvSpPr>
          <p:cNvPr id="4" name="Text Placeholder 3">
            <a:extLst>
              <a:ext uri="{FF2B5EF4-FFF2-40B4-BE49-F238E27FC236}">
                <a16:creationId xmlns:a16="http://schemas.microsoft.com/office/drawing/2014/main" id="{4A75352B-53E0-4F57-8112-C22EA3FEA113}"/>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449287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46599-803F-4719-9190-C96AAD281A2E}"/>
              </a:ext>
            </a:extLst>
          </p:cNvPr>
          <p:cNvSpPr>
            <a:spLocks noGrp="1"/>
          </p:cNvSpPr>
          <p:nvPr>
            <p:ph type="title"/>
          </p:nvPr>
        </p:nvSpPr>
        <p:spPr/>
        <p:txBody>
          <a:bodyPr/>
          <a:lstStyle/>
          <a:p>
            <a:r>
              <a:rPr lang="en-US"/>
              <a:t>Instagram Posts Table | NRW.BANK - 19 of 26</a:t>
            </a:r>
          </a:p>
        </p:txBody>
      </p:sp>
      <p:graphicFrame>
        <p:nvGraphicFramePr>
          <p:cNvPr id="5" name="Table Placeholder 4">
            <a:extLst>
              <a:ext uri="{FF2B5EF4-FFF2-40B4-BE49-F238E27FC236}">
                <a16:creationId xmlns:a16="http://schemas.microsoft.com/office/drawing/2014/main" id="{D1993523-8ACD-4E28-92DF-90E678FB68CA}"/>
              </a:ext>
            </a:extLst>
          </p:cNvPr>
          <p:cNvGraphicFramePr>
            <a:graphicFrameLocks noGrp="1"/>
          </p:cNvGraphicFramePr>
          <p:nvPr>
            <p:ph type="tbl" sz="quarter" idx="13"/>
            <p:extLst>
              <p:ext uri="{D42A27DB-BD31-4B8C-83A1-F6EECF244321}">
                <p14:modId xmlns:p14="http://schemas.microsoft.com/office/powerpoint/2010/main" val="4237153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97054436"/>
                    </a:ext>
                  </a:extLst>
                </a:gridCol>
                <a:gridCol w="905256">
                  <a:extLst>
                    <a:ext uri="{9D8B030D-6E8A-4147-A177-3AD203B41FA5}">
                      <a16:colId xmlns:a16="http://schemas.microsoft.com/office/drawing/2014/main" val="489323679"/>
                    </a:ext>
                  </a:extLst>
                </a:gridCol>
                <a:gridCol w="329184">
                  <a:extLst>
                    <a:ext uri="{9D8B030D-6E8A-4147-A177-3AD203B41FA5}">
                      <a16:colId xmlns:a16="http://schemas.microsoft.com/office/drawing/2014/main" val="3931892664"/>
                    </a:ext>
                  </a:extLst>
                </a:gridCol>
                <a:gridCol w="329184">
                  <a:extLst>
                    <a:ext uri="{9D8B030D-6E8A-4147-A177-3AD203B41FA5}">
                      <a16:colId xmlns:a16="http://schemas.microsoft.com/office/drawing/2014/main" val="3181850964"/>
                    </a:ext>
                  </a:extLst>
                </a:gridCol>
                <a:gridCol w="329184">
                  <a:extLst>
                    <a:ext uri="{9D8B030D-6E8A-4147-A177-3AD203B41FA5}">
                      <a16:colId xmlns:a16="http://schemas.microsoft.com/office/drawing/2014/main" val="1666409056"/>
                    </a:ext>
                  </a:extLst>
                </a:gridCol>
                <a:gridCol w="329184">
                  <a:extLst>
                    <a:ext uri="{9D8B030D-6E8A-4147-A177-3AD203B41FA5}">
                      <a16:colId xmlns:a16="http://schemas.microsoft.com/office/drawing/2014/main" val="2293014752"/>
                    </a:ext>
                  </a:extLst>
                </a:gridCol>
                <a:gridCol w="329184">
                  <a:extLst>
                    <a:ext uri="{9D8B030D-6E8A-4147-A177-3AD203B41FA5}">
                      <a16:colId xmlns:a16="http://schemas.microsoft.com/office/drawing/2014/main" val="3264612248"/>
                    </a:ext>
                  </a:extLst>
                </a:gridCol>
                <a:gridCol w="329184">
                  <a:extLst>
                    <a:ext uri="{9D8B030D-6E8A-4147-A177-3AD203B41FA5}">
                      <a16:colId xmlns:a16="http://schemas.microsoft.com/office/drawing/2014/main" val="1460596303"/>
                    </a:ext>
                  </a:extLst>
                </a:gridCol>
                <a:gridCol w="329184">
                  <a:extLst>
                    <a:ext uri="{9D8B030D-6E8A-4147-A177-3AD203B41FA5}">
                      <a16:colId xmlns:a16="http://schemas.microsoft.com/office/drawing/2014/main" val="2733450309"/>
                    </a:ext>
                  </a:extLst>
                </a:gridCol>
                <a:gridCol w="329184">
                  <a:extLst>
                    <a:ext uri="{9D8B030D-6E8A-4147-A177-3AD203B41FA5}">
                      <a16:colId xmlns:a16="http://schemas.microsoft.com/office/drawing/2014/main" val="2969848148"/>
                    </a:ext>
                  </a:extLst>
                </a:gridCol>
                <a:gridCol w="329184">
                  <a:extLst>
                    <a:ext uri="{9D8B030D-6E8A-4147-A177-3AD203B41FA5}">
                      <a16:colId xmlns:a16="http://schemas.microsoft.com/office/drawing/2014/main" val="3208673384"/>
                    </a:ext>
                  </a:extLst>
                </a:gridCol>
                <a:gridCol w="329184">
                  <a:extLst>
                    <a:ext uri="{9D8B030D-6E8A-4147-A177-3AD203B41FA5}">
                      <a16:colId xmlns:a16="http://schemas.microsoft.com/office/drawing/2014/main" val="2105009411"/>
                    </a:ext>
                  </a:extLst>
                </a:gridCol>
                <a:gridCol w="329184">
                  <a:extLst>
                    <a:ext uri="{9D8B030D-6E8A-4147-A177-3AD203B41FA5}">
                      <a16:colId xmlns:a16="http://schemas.microsoft.com/office/drawing/2014/main" val="2557611120"/>
                    </a:ext>
                  </a:extLst>
                </a:gridCol>
                <a:gridCol w="329184">
                  <a:extLst>
                    <a:ext uri="{9D8B030D-6E8A-4147-A177-3AD203B41FA5}">
                      <a16:colId xmlns:a16="http://schemas.microsoft.com/office/drawing/2014/main" val="3087355008"/>
                    </a:ext>
                  </a:extLst>
                </a:gridCol>
                <a:gridCol w="329184">
                  <a:extLst>
                    <a:ext uri="{9D8B030D-6E8A-4147-A177-3AD203B41FA5}">
                      <a16:colId xmlns:a16="http://schemas.microsoft.com/office/drawing/2014/main" val="1473036305"/>
                    </a:ext>
                  </a:extLst>
                </a:gridCol>
                <a:gridCol w="329184">
                  <a:extLst>
                    <a:ext uri="{9D8B030D-6E8A-4147-A177-3AD203B41FA5}">
                      <a16:colId xmlns:a16="http://schemas.microsoft.com/office/drawing/2014/main" val="2798373079"/>
                    </a:ext>
                  </a:extLst>
                </a:gridCol>
                <a:gridCol w="329184">
                  <a:extLst>
                    <a:ext uri="{9D8B030D-6E8A-4147-A177-3AD203B41FA5}">
                      <a16:colId xmlns:a16="http://schemas.microsoft.com/office/drawing/2014/main" val="519805205"/>
                    </a:ext>
                  </a:extLst>
                </a:gridCol>
                <a:gridCol w="329184">
                  <a:extLst>
                    <a:ext uri="{9D8B030D-6E8A-4147-A177-3AD203B41FA5}">
                      <a16:colId xmlns:a16="http://schemas.microsoft.com/office/drawing/2014/main" val="3630424726"/>
                    </a:ext>
                  </a:extLst>
                </a:gridCol>
                <a:gridCol w="329184">
                  <a:extLst>
                    <a:ext uri="{9D8B030D-6E8A-4147-A177-3AD203B41FA5}">
                      <a16:colId xmlns:a16="http://schemas.microsoft.com/office/drawing/2014/main" val="2792756776"/>
                    </a:ext>
                  </a:extLst>
                </a:gridCol>
                <a:gridCol w="329184">
                  <a:extLst>
                    <a:ext uri="{9D8B030D-6E8A-4147-A177-3AD203B41FA5}">
                      <a16:colId xmlns:a16="http://schemas.microsoft.com/office/drawing/2014/main" val="3518430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719971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- 2025-04-04 12:31:41</a:t>
                      </a:r>
                      <a:r>
                        <a:rPr kumimoji="0" lang="de-DE" sz="1000" b="0" i="0" u="none" strike="noStrike" kern="1200" cap="none" spc="0" normalizeH="0" baseline="0" noProof="0">
                          <a:ln>
                            <a:noFill/>
                          </a:ln>
                          <a:solidFill>
                            <a:prstClr val="black"/>
                          </a:solidFill>
                          <a:effectLst/>
                          <a:uLnTx/>
                          <a:uFillTx/>
                          <a:latin typeface="Calibri"/>
                          <a:ea typeface="+mn-ea"/>
                          <a:cs typeface="+mn-cs"/>
                        </a:rPr>
                        <a:t>
 Nach dem Beschluss eines milliardenschweren Finanzpakets auf Bundesebene hat sich die Stimmung in der nordrhein-westfälischen Wirtschaft deutlich und über fast alle Branchen hinweg aufgehellt. Das zeigt unser aktuelles NRW.BANK.ifo-Geschäftsklima für März. 👇️
Trotz des jüngsten Anstiegs bleibt der Konjunkturindikator aber weiterhin auf einem niedrigen Niveau. 📈 In Zahlenwerten verbesserte sich das NRW.BANK.ifo-Geschäftsklima im März um 2,4 Saldenpunkte auf -12,5 Punkte. Das Plus ging vor allem auf weniger skeptische Geschäftserwartungen der Unternehmen zurück, die um 3,7 auf  14,1 Saldenpunkte zulegten. Es war bereits der dritte Anstieg der Geschäftserwartungen in Folge.
Mehr zum aktuellen NRW.BANK.ifo-Geschäftsklima gibt es auf unserer Webseite. 📲
#Wirtschaft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08459873"/>
                  </a:ext>
                </a:extLst>
              </a:tr>
            </a:tbl>
          </a:graphicData>
        </a:graphic>
      </p:graphicFrame>
      <p:sp>
        <p:nvSpPr>
          <p:cNvPr id="4" name="Text Placeholder 3">
            <a:extLst>
              <a:ext uri="{FF2B5EF4-FFF2-40B4-BE49-F238E27FC236}">
                <a16:creationId xmlns:a16="http://schemas.microsoft.com/office/drawing/2014/main" id="{6BBE913B-CBA2-46FF-B381-20B9F62E13E1}"/>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629989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E72DE-AF0B-494C-B9C4-BB8606F31E3D}"/>
              </a:ext>
            </a:extLst>
          </p:cNvPr>
          <p:cNvSpPr>
            <a:spLocks noGrp="1"/>
          </p:cNvSpPr>
          <p:nvPr>
            <p:ph type="title"/>
          </p:nvPr>
        </p:nvSpPr>
        <p:spPr/>
        <p:txBody>
          <a:bodyPr/>
          <a:lstStyle/>
          <a:p>
            <a:r>
              <a:rPr lang="en-US"/>
              <a:t>Instagram Posts Table | NRW.BANK - 20 of 26</a:t>
            </a:r>
          </a:p>
        </p:txBody>
      </p:sp>
      <p:graphicFrame>
        <p:nvGraphicFramePr>
          <p:cNvPr id="5" name="Table Placeholder 4">
            <a:extLst>
              <a:ext uri="{FF2B5EF4-FFF2-40B4-BE49-F238E27FC236}">
                <a16:creationId xmlns:a16="http://schemas.microsoft.com/office/drawing/2014/main" id="{F0739185-B410-41B7-970D-5ABFFCFD6CB0}"/>
              </a:ext>
            </a:extLst>
          </p:cNvPr>
          <p:cNvGraphicFramePr>
            <a:graphicFrameLocks noGrp="1"/>
          </p:cNvGraphicFramePr>
          <p:nvPr>
            <p:ph type="tbl" sz="quarter" idx="13"/>
            <p:extLst>
              <p:ext uri="{D42A27DB-BD31-4B8C-83A1-F6EECF244321}">
                <p14:modId xmlns:p14="http://schemas.microsoft.com/office/powerpoint/2010/main" val="3182988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87123905"/>
                    </a:ext>
                  </a:extLst>
                </a:gridCol>
                <a:gridCol w="905256">
                  <a:extLst>
                    <a:ext uri="{9D8B030D-6E8A-4147-A177-3AD203B41FA5}">
                      <a16:colId xmlns:a16="http://schemas.microsoft.com/office/drawing/2014/main" val="3082245254"/>
                    </a:ext>
                  </a:extLst>
                </a:gridCol>
                <a:gridCol w="329184">
                  <a:extLst>
                    <a:ext uri="{9D8B030D-6E8A-4147-A177-3AD203B41FA5}">
                      <a16:colId xmlns:a16="http://schemas.microsoft.com/office/drawing/2014/main" val="3067191525"/>
                    </a:ext>
                  </a:extLst>
                </a:gridCol>
                <a:gridCol w="329184">
                  <a:extLst>
                    <a:ext uri="{9D8B030D-6E8A-4147-A177-3AD203B41FA5}">
                      <a16:colId xmlns:a16="http://schemas.microsoft.com/office/drawing/2014/main" val="1711835042"/>
                    </a:ext>
                  </a:extLst>
                </a:gridCol>
                <a:gridCol w="329184">
                  <a:extLst>
                    <a:ext uri="{9D8B030D-6E8A-4147-A177-3AD203B41FA5}">
                      <a16:colId xmlns:a16="http://schemas.microsoft.com/office/drawing/2014/main" val="493080789"/>
                    </a:ext>
                  </a:extLst>
                </a:gridCol>
                <a:gridCol w="329184">
                  <a:extLst>
                    <a:ext uri="{9D8B030D-6E8A-4147-A177-3AD203B41FA5}">
                      <a16:colId xmlns:a16="http://schemas.microsoft.com/office/drawing/2014/main" val="336662933"/>
                    </a:ext>
                  </a:extLst>
                </a:gridCol>
                <a:gridCol w="329184">
                  <a:extLst>
                    <a:ext uri="{9D8B030D-6E8A-4147-A177-3AD203B41FA5}">
                      <a16:colId xmlns:a16="http://schemas.microsoft.com/office/drawing/2014/main" val="162029470"/>
                    </a:ext>
                  </a:extLst>
                </a:gridCol>
                <a:gridCol w="329184">
                  <a:extLst>
                    <a:ext uri="{9D8B030D-6E8A-4147-A177-3AD203B41FA5}">
                      <a16:colId xmlns:a16="http://schemas.microsoft.com/office/drawing/2014/main" val="655882229"/>
                    </a:ext>
                  </a:extLst>
                </a:gridCol>
                <a:gridCol w="329184">
                  <a:extLst>
                    <a:ext uri="{9D8B030D-6E8A-4147-A177-3AD203B41FA5}">
                      <a16:colId xmlns:a16="http://schemas.microsoft.com/office/drawing/2014/main" val="782412148"/>
                    </a:ext>
                  </a:extLst>
                </a:gridCol>
                <a:gridCol w="329184">
                  <a:extLst>
                    <a:ext uri="{9D8B030D-6E8A-4147-A177-3AD203B41FA5}">
                      <a16:colId xmlns:a16="http://schemas.microsoft.com/office/drawing/2014/main" val="3623282944"/>
                    </a:ext>
                  </a:extLst>
                </a:gridCol>
                <a:gridCol w="329184">
                  <a:extLst>
                    <a:ext uri="{9D8B030D-6E8A-4147-A177-3AD203B41FA5}">
                      <a16:colId xmlns:a16="http://schemas.microsoft.com/office/drawing/2014/main" val="2280178633"/>
                    </a:ext>
                  </a:extLst>
                </a:gridCol>
                <a:gridCol w="329184">
                  <a:extLst>
                    <a:ext uri="{9D8B030D-6E8A-4147-A177-3AD203B41FA5}">
                      <a16:colId xmlns:a16="http://schemas.microsoft.com/office/drawing/2014/main" val="2508528676"/>
                    </a:ext>
                  </a:extLst>
                </a:gridCol>
                <a:gridCol w="329184">
                  <a:extLst>
                    <a:ext uri="{9D8B030D-6E8A-4147-A177-3AD203B41FA5}">
                      <a16:colId xmlns:a16="http://schemas.microsoft.com/office/drawing/2014/main" val="2321139151"/>
                    </a:ext>
                  </a:extLst>
                </a:gridCol>
                <a:gridCol w="329184">
                  <a:extLst>
                    <a:ext uri="{9D8B030D-6E8A-4147-A177-3AD203B41FA5}">
                      <a16:colId xmlns:a16="http://schemas.microsoft.com/office/drawing/2014/main" val="1454735469"/>
                    </a:ext>
                  </a:extLst>
                </a:gridCol>
                <a:gridCol w="329184">
                  <a:extLst>
                    <a:ext uri="{9D8B030D-6E8A-4147-A177-3AD203B41FA5}">
                      <a16:colId xmlns:a16="http://schemas.microsoft.com/office/drawing/2014/main" val="2451979012"/>
                    </a:ext>
                  </a:extLst>
                </a:gridCol>
                <a:gridCol w="329184">
                  <a:extLst>
                    <a:ext uri="{9D8B030D-6E8A-4147-A177-3AD203B41FA5}">
                      <a16:colId xmlns:a16="http://schemas.microsoft.com/office/drawing/2014/main" val="2853936613"/>
                    </a:ext>
                  </a:extLst>
                </a:gridCol>
                <a:gridCol w="329184">
                  <a:extLst>
                    <a:ext uri="{9D8B030D-6E8A-4147-A177-3AD203B41FA5}">
                      <a16:colId xmlns:a16="http://schemas.microsoft.com/office/drawing/2014/main" val="1242290309"/>
                    </a:ext>
                  </a:extLst>
                </a:gridCol>
                <a:gridCol w="329184">
                  <a:extLst>
                    <a:ext uri="{9D8B030D-6E8A-4147-A177-3AD203B41FA5}">
                      <a16:colId xmlns:a16="http://schemas.microsoft.com/office/drawing/2014/main" val="619287419"/>
                    </a:ext>
                  </a:extLst>
                </a:gridCol>
                <a:gridCol w="329184">
                  <a:extLst>
                    <a:ext uri="{9D8B030D-6E8A-4147-A177-3AD203B41FA5}">
                      <a16:colId xmlns:a16="http://schemas.microsoft.com/office/drawing/2014/main" val="1965140058"/>
                    </a:ext>
                  </a:extLst>
                </a:gridCol>
                <a:gridCol w="329184">
                  <a:extLst>
                    <a:ext uri="{9D8B030D-6E8A-4147-A177-3AD203B41FA5}">
                      <a16:colId xmlns:a16="http://schemas.microsoft.com/office/drawing/2014/main" val="1889600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9784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- 2025-04-03 18:09:43</a:t>
                      </a:r>
                      <a:r>
                        <a:rPr kumimoji="0" lang="de-DE" sz="1000" b="0" i="0" u="none" strike="noStrike" kern="1200" cap="none" spc="0" normalizeH="0" baseline="0" noProof="0">
                          <a:ln>
                            <a:noFill/>
                          </a:ln>
                          <a:solidFill>
                            <a:prstClr val="black"/>
                          </a:solidFill>
                          <a:effectLst/>
                          <a:uLnTx/>
                          <a:uFillTx/>
                          <a:latin typeface="Calibri"/>
                          <a:ea typeface="+mn-ea"/>
                          <a:cs typeface="+mn-cs"/>
                        </a:rPr>
                        <a:t>
 Von Logikrätseln über Hacking-Experimente bis hin zum Programmieren – am heutigen Girls‘ Day haben uns einige Schülerinnen in Düsseldorf und Münster besucht und Einblicke in die IT bekommen. 💻📲 🔐
Unser Ziel am Girls‘ Day: Mädchen zeigen, dass technische und naturwissenschaftliche Berufe längst keine reinen Männerberufe mehr sind. Wir wollen sie motivieren, diese Berufe in Erwägung zu ziehen. Denn fest steht, IT kann spannend und vielfältig sein. 
Übrigens: Für unser Duales Studium im Bereich Wirtschaftsinformatik 2026 sind noch Plätze frei. Bewirb dich jetzt! 🚀
#GirlsDay #IT #Nachwuchs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53693029"/>
                  </a:ext>
                </a:extLst>
              </a:tr>
            </a:tbl>
          </a:graphicData>
        </a:graphic>
      </p:graphicFrame>
      <p:sp>
        <p:nvSpPr>
          <p:cNvPr id="4" name="Text Placeholder 3">
            <a:extLst>
              <a:ext uri="{FF2B5EF4-FFF2-40B4-BE49-F238E27FC236}">
                <a16:creationId xmlns:a16="http://schemas.microsoft.com/office/drawing/2014/main" id="{67C290A8-6CA9-4FD9-A97D-2A41EB501086}"/>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0703908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4F1B0-8AD6-4A4C-AEDF-A39A287DFF99}"/>
              </a:ext>
            </a:extLst>
          </p:cNvPr>
          <p:cNvSpPr>
            <a:spLocks noGrp="1"/>
          </p:cNvSpPr>
          <p:nvPr>
            <p:ph type="title"/>
          </p:nvPr>
        </p:nvSpPr>
        <p:spPr/>
        <p:txBody>
          <a:bodyPr/>
          <a:lstStyle/>
          <a:p>
            <a:r>
              <a:rPr lang="en-US"/>
              <a:t>Instagram Posts Table | NRW.BANK - 21 of 26</a:t>
            </a:r>
          </a:p>
        </p:txBody>
      </p:sp>
      <p:graphicFrame>
        <p:nvGraphicFramePr>
          <p:cNvPr id="5" name="Table Placeholder 4">
            <a:extLst>
              <a:ext uri="{FF2B5EF4-FFF2-40B4-BE49-F238E27FC236}">
                <a16:creationId xmlns:a16="http://schemas.microsoft.com/office/drawing/2014/main" id="{907056CB-496B-47EA-B213-61670887A888}"/>
              </a:ext>
            </a:extLst>
          </p:cNvPr>
          <p:cNvGraphicFramePr>
            <a:graphicFrameLocks noGrp="1"/>
          </p:cNvGraphicFramePr>
          <p:nvPr>
            <p:ph type="tbl" sz="quarter" idx="13"/>
            <p:extLst>
              <p:ext uri="{D42A27DB-BD31-4B8C-83A1-F6EECF244321}">
                <p14:modId xmlns:p14="http://schemas.microsoft.com/office/powerpoint/2010/main" val="623830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819850535"/>
                    </a:ext>
                  </a:extLst>
                </a:gridCol>
                <a:gridCol w="905256">
                  <a:extLst>
                    <a:ext uri="{9D8B030D-6E8A-4147-A177-3AD203B41FA5}">
                      <a16:colId xmlns:a16="http://schemas.microsoft.com/office/drawing/2014/main" val="956219784"/>
                    </a:ext>
                  </a:extLst>
                </a:gridCol>
                <a:gridCol w="329184">
                  <a:extLst>
                    <a:ext uri="{9D8B030D-6E8A-4147-A177-3AD203B41FA5}">
                      <a16:colId xmlns:a16="http://schemas.microsoft.com/office/drawing/2014/main" val="2954445843"/>
                    </a:ext>
                  </a:extLst>
                </a:gridCol>
                <a:gridCol w="329184">
                  <a:extLst>
                    <a:ext uri="{9D8B030D-6E8A-4147-A177-3AD203B41FA5}">
                      <a16:colId xmlns:a16="http://schemas.microsoft.com/office/drawing/2014/main" val="1604619241"/>
                    </a:ext>
                  </a:extLst>
                </a:gridCol>
                <a:gridCol w="329184">
                  <a:extLst>
                    <a:ext uri="{9D8B030D-6E8A-4147-A177-3AD203B41FA5}">
                      <a16:colId xmlns:a16="http://schemas.microsoft.com/office/drawing/2014/main" val="712422758"/>
                    </a:ext>
                  </a:extLst>
                </a:gridCol>
                <a:gridCol w="329184">
                  <a:extLst>
                    <a:ext uri="{9D8B030D-6E8A-4147-A177-3AD203B41FA5}">
                      <a16:colId xmlns:a16="http://schemas.microsoft.com/office/drawing/2014/main" val="1663610561"/>
                    </a:ext>
                  </a:extLst>
                </a:gridCol>
                <a:gridCol w="329184">
                  <a:extLst>
                    <a:ext uri="{9D8B030D-6E8A-4147-A177-3AD203B41FA5}">
                      <a16:colId xmlns:a16="http://schemas.microsoft.com/office/drawing/2014/main" val="4206368978"/>
                    </a:ext>
                  </a:extLst>
                </a:gridCol>
                <a:gridCol w="329184">
                  <a:extLst>
                    <a:ext uri="{9D8B030D-6E8A-4147-A177-3AD203B41FA5}">
                      <a16:colId xmlns:a16="http://schemas.microsoft.com/office/drawing/2014/main" val="1670242791"/>
                    </a:ext>
                  </a:extLst>
                </a:gridCol>
                <a:gridCol w="329184">
                  <a:extLst>
                    <a:ext uri="{9D8B030D-6E8A-4147-A177-3AD203B41FA5}">
                      <a16:colId xmlns:a16="http://schemas.microsoft.com/office/drawing/2014/main" val="1864232723"/>
                    </a:ext>
                  </a:extLst>
                </a:gridCol>
                <a:gridCol w="329184">
                  <a:extLst>
                    <a:ext uri="{9D8B030D-6E8A-4147-A177-3AD203B41FA5}">
                      <a16:colId xmlns:a16="http://schemas.microsoft.com/office/drawing/2014/main" val="666531729"/>
                    </a:ext>
                  </a:extLst>
                </a:gridCol>
                <a:gridCol w="329184">
                  <a:extLst>
                    <a:ext uri="{9D8B030D-6E8A-4147-A177-3AD203B41FA5}">
                      <a16:colId xmlns:a16="http://schemas.microsoft.com/office/drawing/2014/main" val="1189481545"/>
                    </a:ext>
                  </a:extLst>
                </a:gridCol>
                <a:gridCol w="329184">
                  <a:extLst>
                    <a:ext uri="{9D8B030D-6E8A-4147-A177-3AD203B41FA5}">
                      <a16:colId xmlns:a16="http://schemas.microsoft.com/office/drawing/2014/main" val="3888602300"/>
                    </a:ext>
                  </a:extLst>
                </a:gridCol>
                <a:gridCol w="329184">
                  <a:extLst>
                    <a:ext uri="{9D8B030D-6E8A-4147-A177-3AD203B41FA5}">
                      <a16:colId xmlns:a16="http://schemas.microsoft.com/office/drawing/2014/main" val="201856552"/>
                    </a:ext>
                  </a:extLst>
                </a:gridCol>
                <a:gridCol w="329184">
                  <a:extLst>
                    <a:ext uri="{9D8B030D-6E8A-4147-A177-3AD203B41FA5}">
                      <a16:colId xmlns:a16="http://schemas.microsoft.com/office/drawing/2014/main" val="734145646"/>
                    </a:ext>
                  </a:extLst>
                </a:gridCol>
                <a:gridCol w="329184">
                  <a:extLst>
                    <a:ext uri="{9D8B030D-6E8A-4147-A177-3AD203B41FA5}">
                      <a16:colId xmlns:a16="http://schemas.microsoft.com/office/drawing/2014/main" val="672228000"/>
                    </a:ext>
                  </a:extLst>
                </a:gridCol>
                <a:gridCol w="329184">
                  <a:extLst>
                    <a:ext uri="{9D8B030D-6E8A-4147-A177-3AD203B41FA5}">
                      <a16:colId xmlns:a16="http://schemas.microsoft.com/office/drawing/2014/main" val="3908588685"/>
                    </a:ext>
                  </a:extLst>
                </a:gridCol>
                <a:gridCol w="329184">
                  <a:extLst>
                    <a:ext uri="{9D8B030D-6E8A-4147-A177-3AD203B41FA5}">
                      <a16:colId xmlns:a16="http://schemas.microsoft.com/office/drawing/2014/main" val="714169049"/>
                    </a:ext>
                  </a:extLst>
                </a:gridCol>
                <a:gridCol w="329184">
                  <a:extLst>
                    <a:ext uri="{9D8B030D-6E8A-4147-A177-3AD203B41FA5}">
                      <a16:colId xmlns:a16="http://schemas.microsoft.com/office/drawing/2014/main" val="3800782524"/>
                    </a:ext>
                  </a:extLst>
                </a:gridCol>
                <a:gridCol w="329184">
                  <a:extLst>
                    <a:ext uri="{9D8B030D-6E8A-4147-A177-3AD203B41FA5}">
                      <a16:colId xmlns:a16="http://schemas.microsoft.com/office/drawing/2014/main" val="2593597026"/>
                    </a:ext>
                  </a:extLst>
                </a:gridCol>
                <a:gridCol w="329184">
                  <a:extLst>
                    <a:ext uri="{9D8B030D-6E8A-4147-A177-3AD203B41FA5}">
                      <a16:colId xmlns:a16="http://schemas.microsoft.com/office/drawing/2014/main" val="4243658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583818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- 2025-04-02 18:04:38</a:t>
                      </a:r>
                      <a:r>
                        <a:rPr kumimoji="0" lang="de-DE" sz="1000" b="0" i="0" u="none" strike="noStrike" kern="1200" cap="none" spc="0" normalizeH="0" baseline="0" noProof="0">
                          <a:ln>
                            <a:noFill/>
                          </a:ln>
                          <a:solidFill>
                            <a:prstClr val="black"/>
                          </a:solidFill>
                          <a:effectLst/>
                          <a:uLnTx/>
                          <a:uFillTx/>
                          <a:latin typeface="Calibri"/>
                          <a:ea typeface="+mn-ea"/>
                          <a:cs typeface="+mn-cs"/>
                        </a:rPr>
                        <a:t>
 Welche Investitionen stehen in den nächsten Jahren an? Und wie können wir als @NRW.BANK mit unserem neuen Programm NRW.BANK.Invest Zukunft unterstützen? 🤝
Peter Barlog, Geschäftsführer der BARLOG Plastics GmbH, plant Investitionen in Anlagentechnik für das Recycling von technischen Kunststoffen. Im Video erzählt er, vor welchen Herausforderungen seine Branche steht, warum Investitionen in die nachhaltige Transformation wichtig sind und weshalb unser neues Programm NRW.BANK.Invest Zukunft genau seinen Bedarf trifft. 🌱
🔍 Mehr Infos zum Programm gibt’s übrigens hier ➡ www.nrwbank.de/investzukunft
#InvestZukunft #Transformation #Nachhaltigkeit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63689170"/>
                  </a:ext>
                </a:extLst>
              </a:tr>
            </a:tbl>
          </a:graphicData>
        </a:graphic>
      </p:graphicFrame>
      <p:sp>
        <p:nvSpPr>
          <p:cNvPr id="4" name="Text Placeholder 3">
            <a:extLst>
              <a:ext uri="{FF2B5EF4-FFF2-40B4-BE49-F238E27FC236}">
                <a16:creationId xmlns:a16="http://schemas.microsoft.com/office/drawing/2014/main" id="{ABC13C95-7583-4CF7-A569-9011DB651579}"/>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055073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6E633-BB39-437D-94EB-984F46D07A61}"/>
              </a:ext>
            </a:extLst>
          </p:cNvPr>
          <p:cNvSpPr>
            <a:spLocks noGrp="1"/>
          </p:cNvSpPr>
          <p:nvPr>
            <p:ph type="title"/>
          </p:nvPr>
        </p:nvSpPr>
        <p:spPr/>
        <p:txBody>
          <a:bodyPr/>
          <a:lstStyle/>
          <a:p>
            <a:r>
              <a:rPr lang="en-US"/>
              <a:t>Instagram Posts Table | NRW.BANK - 22 of 26</a:t>
            </a:r>
          </a:p>
        </p:txBody>
      </p:sp>
      <p:graphicFrame>
        <p:nvGraphicFramePr>
          <p:cNvPr id="5" name="Table Placeholder 4">
            <a:extLst>
              <a:ext uri="{FF2B5EF4-FFF2-40B4-BE49-F238E27FC236}">
                <a16:creationId xmlns:a16="http://schemas.microsoft.com/office/drawing/2014/main" id="{F5A06CD4-EFBB-4A36-9EA7-83B33AFB9295}"/>
              </a:ext>
            </a:extLst>
          </p:cNvPr>
          <p:cNvGraphicFramePr>
            <a:graphicFrameLocks noGrp="1"/>
          </p:cNvGraphicFramePr>
          <p:nvPr>
            <p:ph type="tbl" sz="quarter" idx="13"/>
            <p:extLst>
              <p:ext uri="{D42A27DB-BD31-4B8C-83A1-F6EECF244321}">
                <p14:modId xmlns:p14="http://schemas.microsoft.com/office/powerpoint/2010/main" val="1282011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88608137"/>
                    </a:ext>
                  </a:extLst>
                </a:gridCol>
                <a:gridCol w="905256">
                  <a:extLst>
                    <a:ext uri="{9D8B030D-6E8A-4147-A177-3AD203B41FA5}">
                      <a16:colId xmlns:a16="http://schemas.microsoft.com/office/drawing/2014/main" val="2417097490"/>
                    </a:ext>
                  </a:extLst>
                </a:gridCol>
                <a:gridCol w="329184">
                  <a:extLst>
                    <a:ext uri="{9D8B030D-6E8A-4147-A177-3AD203B41FA5}">
                      <a16:colId xmlns:a16="http://schemas.microsoft.com/office/drawing/2014/main" val="2083389832"/>
                    </a:ext>
                  </a:extLst>
                </a:gridCol>
                <a:gridCol w="329184">
                  <a:extLst>
                    <a:ext uri="{9D8B030D-6E8A-4147-A177-3AD203B41FA5}">
                      <a16:colId xmlns:a16="http://schemas.microsoft.com/office/drawing/2014/main" val="92376159"/>
                    </a:ext>
                  </a:extLst>
                </a:gridCol>
                <a:gridCol w="329184">
                  <a:extLst>
                    <a:ext uri="{9D8B030D-6E8A-4147-A177-3AD203B41FA5}">
                      <a16:colId xmlns:a16="http://schemas.microsoft.com/office/drawing/2014/main" val="3670458115"/>
                    </a:ext>
                  </a:extLst>
                </a:gridCol>
                <a:gridCol w="329184">
                  <a:extLst>
                    <a:ext uri="{9D8B030D-6E8A-4147-A177-3AD203B41FA5}">
                      <a16:colId xmlns:a16="http://schemas.microsoft.com/office/drawing/2014/main" val="72397028"/>
                    </a:ext>
                  </a:extLst>
                </a:gridCol>
                <a:gridCol w="329184">
                  <a:extLst>
                    <a:ext uri="{9D8B030D-6E8A-4147-A177-3AD203B41FA5}">
                      <a16:colId xmlns:a16="http://schemas.microsoft.com/office/drawing/2014/main" val="729078785"/>
                    </a:ext>
                  </a:extLst>
                </a:gridCol>
                <a:gridCol w="329184">
                  <a:extLst>
                    <a:ext uri="{9D8B030D-6E8A-4147-A177-3AD203B41FA5}">
                      <a16:colId xmlns:a16="http://schemas.microsoft.com/office/drawing/2014/main" val="3441661687"/>
                    </a:ext>
                  </a:extLst>
                </a:gridCol>
                <a:gridCol w="329184">
                  <a:extLst>
                    <a:ext uri="{9D8B030D-6E8A-4147-A177-3AD203B41FA5}">
                      <a16:colId xmlns:a16="http://schemas.microsoft.com/office/drawing/2014/main" val="1868037064"/>
                    </a:ext>
                  </a:extLst>
                </a:gridCol>
                <a:gridCol w="329184">
                  <a:extLst>
                    <a:ext uri="{9D8B030D-6E8A-4147-A177-3AD203B41FA5}">
                      <a16:colId xmlns:a16="http://schemas.microsoft.com/office/drawing/2014/main" val="496287978"/>
                    </a:ext>
                  </a:extLst>
                </a:gridCol>
                <a:gridCol w="329184">
                  <a:extLst>
                    <a:ext uri="{9D8B030D-6E8A-4147-A177-3AD203B41FA5}">
                      <a16:colId xmlns:a16="http://schemas.microsoft.com/office/drawing/2014/main" val="792637937"/>
                    </a:ext>
                  </a:extLst>
                </a:gridCol>
                <a:gridCol w="329184">
                  <a:extLst>
                    <a:ext uri="{9D8B030D-6E8A-4147-A177-3AD203B41FA5}">
                      <a16:colId xmlns:a16="http://schemas.microsoft.com/office/drawing/2014/main" val="2509284930"/>
                    </a:ext>
                  </a:extLst>
                </a:gridCol>
                <a:gridCol w="329184">
                  <a:extLst>
                    <a:ext uri="{9D8B030D-6E8A-4147-A177-3AD203B41FA5}">
                      <a16:colId xmlns:a16="http://schemas.microsoft.com/office/drawing/2014/main" val="820835127"/>
                    </a:ext>
                  </a:extLst>
                </a:gridCol>
                <a:gridCol w="329184">
                  <a:extLst>
                    <a:ext uri="{9D8B030D-6E8A-4147-A177-3AD203B41FA5}">
                      <a16:colId xmlns:a16="http://schemas.microsoft.com/office/drawing/2014/main" val="424412407"/>
                    </a:ext>
                  </a:extLst>
                </a:gridCol>
                <a:gridCol w="329184">
                  <a:extLst>
                    <a:ext uri="{9D8B030D-6E8A-4147-A177-3AD203B41FA5}">
                      <a16:colId xmlns:a16="http://schemas.microsoft.com/office/drawing/2014/main" val="1260738885"/>
                    </a:ext>
                  </a:extLst>
                </a:gridCol>
                <a:gridCol w="329184">
                  <a:extLst>
                    <a:ext uri="{9D8B030D-6E8A-4147-A177-3AD203B41FA5}">
                      <a16:colId xmlns:a16="http://schemas.microsoft.com/office/drawing/2014/main" val="3416825419"/>
                    </a:ext>
                  </a:extLst>
                </a:gridCol>
                <a:gridCol w="329184">
                  <a:extLst>
                    <a:ext uri="{9D8B030D-6E8A-4147-A177-3AD203B41FA5}">
                      <a16:colId xmlns:a16="http://schemas.microsoft.com/office/drawing/2014/main" val="3978848410"/>
                    </a:ext>
                  </a:extLst>
                </a:gridCol>
                <a:gridCol w="329184">
                  <a:extLst>
                    <a:ext uri="{9D8B030D-6E8A-4147-A177-3AD203B41FA5}">
                      <a16:colId xmlns:a16="http://schemas.microsoft.com/office/drawing/2014/main" val="4076106939"/>
                    </a:ext>
                  </a:extLst>
                </a:gridCol>
                <a:gridCol w="329184">
                  <a:extLst>
                    <a:ext uri="{9D8B030D-6E8A-4147-A177-3AD203B41FA5}">
                      <a16:colId xmlns:a16="http://schemas.microsoft.com/office/drawing/2014/main" val="1095944115"/>
                    </a:ext>
                  </a:extLst>
                </a:gridCol>
                <a:gridCol w="329184">
                  <a:extLst>
                    <a:ext uri="{9D8B030D-6E8A-4147-A177-3AD203B41FA5}">
                      <a16:colId xmlns:a16="http://schemas.microsoft.com/office/drawing/2014/main" val="1878395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45604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- 2025-04-01 11:25:25</a:t>
                      </a:r>
                      <a:r>
                        <a:rPr kumimoji="0" lang="de-DE" sz="1000" b="0" i="0" u="none" strike="noStrike" kern="1200" cap="none" spc="0" normalizeH="0" baseline="0" noProof="0">
                          <a:ln>
                            <a:noFill/>
                          </a:ln>
                          <a:solidFill>
                            <a:prstClr val="black"/>
                          </a:solidFill>
                          <a:effectLst/>
                          <a:uLnTx/>
                          <a:uFillTx/>
                          <a:latin typeface="Calibri"/>
                          <a:ea typeface="+mn-ea"/>
                          <a:cs typeface="+mn-cs"/>
                        </a:rPr>
                        <a:t>
 Klingt zu gut, um wahr zu sein? 🤯💶 Ist aber so: Unternehmen können bis zu 2 Millionen Euro sparen – über unser neues Förderprogramm NRW.BANK.Invest Zukunft. 
So geht‘s: Investierst du mit deinem Unternehmen in …
☀️ Erneuerbare Energien,
🔋 Elektromobilität,
💻 Digitalisierung und KI,
♻️ zirkuläres Wirtschaften,
💡 Innovationen,
🌍 Effizienz und Einsparungen,
🌱 oder Klima- und Umweltschutz,
… bieten wir dir einen gegenüber dem Marktzins zwei Prozentpunkte niedrigeren Zinssatz. Zusätzlich bieten wir einen Tilgungsnachlass von bis zu 20 Prozent – abhängig von der Darlehenssumme und der Unternehmensgröße. 🤝🏻
Beispiel: Ein kleines Unternehmen kann bei einer Darlehenssumme von 500.000 Euro und einer Laufzeit von 10 Jahren bis zu 170.000 Euro bei den Finanzierungskosten sparen. Die höchstmögliche Ersparnis – für ein kleines Unternehmen, das zehn Millionen Euro investiert – liegt bei zwei Millionen Euro. 🙌
Jetzt informieren und ab Montag, 19. Mai 2025, NRW.BANK.Invest Zukunft über deine Hausbank beantragen! Mehr Infos findest du auf unserer Webseite. 📲
#InvestZukunft #Transformation #Nachhaltigkeit #Digitalisierung #Innovation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77014981"/>
                  </a:ext>
                </a:extLst>
              </a:tr>
            </a:tbl>
          </a:graphicData>
        </a:graphic>
      </p:graphicFrame>
      <p:sp>
        <p:nvSpPr>
          <p:cNvPr id="4" name="Text Placeholder 3">
            <a:extLst>
              <a:ext uri="{FF2B5EF4-FFF2-40B4-BE49-F238E27FC236}">
                <a16:creationId xmlns:a16="http://schemas.microsoft.com/office/drawing/2014/main" id="{B387B291-38D8-485C-A665-75A8147FD836}"/>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7197644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D8E86-D72D-4A36-879A-9534F0722905}"/>
              </a:ext>
            </a:extLst>
          </p:cNvPr>
          <p:cNvSpPr>
            <a:spLocks noGrp="1"/>
          </p:cNvSpPr>
          <p:nvPr>
            <p:ph type="title"/>
          </p:nvPr>
        </p:nvSpPr>
        <p:spPr/>
        <p:txBody>
          <a:bodyPr/>
          <a:lstStyle/>
          <a:p>
            <a:r>
              <a:rPr lang="en-US"/>
              <a:t>Instagram Posts Table | NRW.BANK - 23 of 26</a:t>
            </a:r>
          </a:p>
        </p:txBody>
      </p:sp>
      <p:graphicFrame>
        <p:nvGraphicFramePr>
          <p:cNvPr id="5" name="Table Placeholder 4">
            <a:extLst>
              <a:ext uri="{FF2B5EF4-FFF2-40B4-BE49-F238E27FC236}">
                <a16:creationId xmlns:a16="http://schemas.microsoft.com/office/drawing/2014/main" id="{259A3421-B15F-498C-A7B2-6699C948576F}"/>
              </a:ext>
            </a:extLst>
          </p:cNvPr>
          <p:cNvGraphicFramePr>
            <a:graphicFrameLocks noGrp="1"/>
          </p:cNvGraphicFramePr>
          <p:nvPr>
            <p:ph type="tbl" sz="quarter" idx="13"/>
            <p:extLst>
              <p:ext uri="{D42A27DB-BD31-4B8C-83A1-F6EECF244321}">
                <p14:modId xmlns:p14="http://schemas.microsoft.com/office/powerpoint/2010/main" val="3094477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02888953"/>
                    </a:ext>
                  </a:extLst>
                </a:gridCol>
                <a:gridCol w="905256">
                  <a:extLst>
                    <a:ext uri="{9D8B030D-6E8A-4147-A177-3AD203B41FA5}">
                      <a16:colId xmlns:a16="http://schemas.microsoft.com/office/drawing/2014/main" val="2478489294"/>
                    </a:ext>
                  </a:extLst>
                </a:gridCol>
                <a:gridCol w="329184">
                  <a:extLst>
                    <a:ext uri="{9D8B030D-6E8A-4147-A177-3AD203B41FA5}">
                      <a16:colId xmlns:a16="http://schemas.microsoft.com/office/drawing/2014/main" val="1331202532"/>
                    </a:ext>
                  </a:extLst>
                </a:gridCol>
                <a:gridCol w="329184">
                  <a:extLst>
                    <a:ext uri="{9D8B030D-6E8A-4147-A177-3AD203B41FA5}">
                      <a16:colId xmlns:a16="http://schemas.microsoft.com/office/drawing/2014/main" val="2011602860"/>
                    </a:ext>
                  </a:extLst>
                </a:gridCol>
                <a:gridCol w="329184">
                  <a:extLst>
                    <a:ext uri="{9D8B030D-6E8A-4147-A177-3AD203B41FA5}">
                      <a16:colId xmlns:a16="http://schemas.microsoft.com/office/drawing/2014/main" val="4053398190"/>
                    </a:ext>
                  </a:extLst>
                </a:gridCol>
                <a:gridCol w="329184">
                  <a:extLst>
                    <a:ext uri="{9D8B030D-6E8A-4147-A177-3AD203B41FA5}">
                      <a16:colId xmlns:a16="http://schemas.microsoft.com/office/drawing/2014/main" val="2319071734"/>
                    </a:ext>
                  </a:extLst>
                </a:gridCol>
                <a:gridCol w="329184">
                  <a:extLst>
                    <a:ext uri="{9D8B030D-6E8A-4147-A177-3AD203B41FA5}">
                      <a16:colId xmlns:a16="http://schemas.microsoft.com/office/drawing/2014/main" val="2356595982"/>
                    </a:ext>
                  </a:extLst>
                </a:gridCol>
                <a:gridCol w="329184">
                  <a:extLst>
                    <a:ext uri="{9D8B030D-6E8A-4147-A177-3AD203B41FA5}">
                      <a16:colId xmlns:a16="http://schemas.microsoft.com/office/drawing/2014/main" val="1242897038"/>
                    </a:ext>
                  </a:extLst>
                </a:gridCol>
                <a:gridCol w="329184">
                  <a:extLst>
                    <a:ext uri="{9D8B030D-6E8A-4147-A177-3AD203B41FA5}">
                      <a16:colId xmlns:a16="http://schemas.microsoft.com/office/drawing/2014/main" val="2372297479"/>
                    </a:ext>
                  </a:extLst>
                </a:gridCol>
                <a:gridCol w="329184">
                  <a:extLst>
                    <a:ext uri="{9D8B030D-6E8A-4147-A177-3AD203B41FA5}">
                      <a16:colId xmlns:a16="http://schemas.microsoft.com/office/drawing/2014/main" val="594482852"/>
                    </a:ext>
                  </a:extLst>
                </a:gridCol>
                <a:gridCol w="329184">
                  <a:extLst>
                    <a:ext uri="{9D8B030D-6E8A-4147-A177-3AD203B41FA5}">
                      <a16:colId xmlns:a16="http://schemas.microsoft.com/office/drawing/2014/main" val="3730825406"/>
                    </a:ext>
                  </a:extLst>
                </a:gridCol>
                <a:gridCol w="329184">
                  <a:extLst>
                    <a:ext uri="{9D8B030D-6E8A-4147-A177-3AD203B41FA5}">
                      <a16:colId xmlns:a16="http://schemas.microsoft.com/office/drawing/2014/main" val="170023031"/>
                    </a:ext>
                  </a:extLst>
                </a:gridCol>
                <a:gridCol w="329184">
                  <a:extLst>
                    <a:ext uri="{9D8B030D-6E8A-4147-A177-3AD203B41FA5}">
                      <a16:colId xmlns:a16="http://schemas.microsoft.com/office/drawing/2014/main" val="182147971"/>
                    </a:ext>
                  </a:extLst>
                </a:gridCol>
                <a:gridCol w="329184">
                  <a:extLst>
                    <a:ext uri="{9D8B030D-6E8A-4147-A177-3AD203B41FA5}">
                      <a16:colId xmlns:a16="http://schemas.microsoft.com/office/drawing/2014/main" val="1229417493"/>
                    </a:ext>
                  </a:extLst>
                </a:gridCol>
                <a:gridCol w="329184">
                  <a:extLst>
                    <a:ext uri="{9D8B030D-6E8A-4147-A177-3AD203B41FA5}">
                      <a16:colId xmlns:a16="http://schemas.microsoft.com/office/drawing/2014/main" val="1941387911"/>
                    </a:ext>
                  </a:extLst>
                </a:gridCol>
                <a:gridCol w="329184">
                  <a:extLst>
                    <a:ext uri="{9D8B030D-6E8A-4147-A177-3AD203B41FA5}">
                      <a16:colId xmlns:a16="http://schemas.microsoft.com/office/drawing/2014/main" val="3843894973"/>
                    </a:ext>
                  </a:extLst>
                </a:gridCol>
                <a:gridCol w="329184">
                  <a:extLst>
                    <a:ext uri="{9D8B030D-6E8A-4147-A177-3AD203B41FA5}">
                      <a16:colId xmlns:a16="http://schemas.microsoft.com/office/drawing/2014/main" val="2480359332"/>
                    </a:ext>
                  </a:extLst>
                </a:gridCol>
                <a:gridCol w="329184">
                  <a:extLst>
                    <a:ext uri="{9D8B030D-6E8A-4147-A177-3AD203B41FA5}">
                      <a16:colId xmlns:a16="http://schemas.microsoft.com/office/drawing/2014/main" val="1857818389"/>
                    </a:ext>
                  </a:extLst>
                </a:gridCol>
                <a:gridCol w="329184">
                  <a:extLst>
                    <a:ext uri="{9D8B030D-6E8A-4147-A177-3AD203B41FA5}">
                      <a16:colId xmlns:a16="http://schemas.microsoft.com/office/drawing/2014/main" val="3280124301"/>
                    </a:ext>
                  </a:extLst>
                </a:gridCol>
                <a:gridCol w="329184">
                  <a:extLst>
                    <a:ext uri="{9D8B030D-6E8A-4147-A177-3AD203B41FA5}">
                      <a16:colId xmlns:a16="http://schemas.microsoft.com/office/drawing/2014/main" val="1443753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20766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- 2025-03-31 12:26:12</a:t>
                      </a:r>
                      <a:r>
                        <a:rPr kumimoji="0" lang="de-DE" sz="1000" b="0" i="0" u="none" strike="noStrike" kern="1200" cap="none" spc="0" normalizeH="0" baseline="0" noProof="0">
                          <a:ln>
                            <a:noFill/>
                          </a:ln>
                          <a:solidFill>
                            <a:prstClr val="black"/>
                          </a:solidFill>
                          <a:effectLst/>
                          <a:uLnTx/>
                          <a:uFillTx/>
                          <a:latin typeface="Calibri"/>
                          <a:ea typeface="+mn-ea"/>
                          <a:cs typeface="+mn-cs"/>
                        </a:rPr>
                        <a:t>
 Mit Herz und Tatkraft 💙💪
Unsere Mitarbeitenden haben keine Schublade und keinen Schrank ausgelassen: Überall haben sie alte Brillen aufgespürt und mit in die Bank gebracht – und das aus gutem Grund.
Erneut haben wir an der Brillen-Sammelaktion für einen guten Zweck teilgenommen und das mit großem Erfolg: Knapp 400 Brillen haben unsere Mitarbeitenden gespendet. 👓
Diese werden nun von der Organisation „Brillen Weltweit“ professionell aufbereitet und anschließend an Menschen in Kliniken, Krankenhäusern und Missionsstationen weitergegeben, die dringend eine Sehhilfe benötigen.
So leisten unsere Mitarbeitenden nicht nur einen wertvollen Beitrag zur sozialen Gerechtigkeit, sondern auch zur ökologischen Nachhaltigkeit, indem sehbedürftigen Menschen geholfen und sinnvoll recycelt wird.
#Engagement #WIRfürNRW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11974137"/>
                  </a:ext>
                </a:extLst>
              </a:tr>
            </a:tbl>
          </a:graphicData>
        </a:graphic>
      </p:graphicFrame>
      <p:sp>
        <p:nvSpPr>
          <p:cNvPr id="4" name="Text Placeholder 3">
            <a:extLst>
              <a:ext uri="{FF2B5EF4-FFF2-40B4-BE49-F238E27FC236}">
                <a16:creationId xmlns:a16="http://schemas.microsoft.com/office/drawing/2014/main" id="{D9AA53B9-6A5B-408F-9083-4BBA313DF507}"/>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75234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7AD0C-20C1-4DB7-90DC-F769BB692CD2}"/>
              </a:ext>
            </a:extLst>
          </p:cNvPr>
          <p:cNvSpPr>
            <a:spLocks noGrp="1"/>
          </p:cNvSpPr>
          <p:nvPr>
            <p:ph type="title"/>
          </p:nvPr>
        </p:nvSpPr>
        <p:spPr/>
        <p:txBody>
          <a:bodyPr/>
          <a:lstStyle/>
          <a:p>
            <a:r>
              <a:rPr lang="en-US"/>
              <a:t>Instagram Posts Table | NRW.BANK - 24 of 26</a:t>
            </a:r>
          </a:p>
        </p:txBody>
      </p:sp>
      <p:graphicFrame>
        <p:nvGraphicFramePr>
          <p:cNvPr id="5" name="Table Placeholder 4">
            <a:extLst>
              <a:ext uri="{FF2B5EF4-FFF2-40B4-BE49-F238E27FC236}">
                <a16:creationId xmlns:a16="http://schemas.microsoft.com/office/drawing/2014/main" id="{F4D49913-0314-4544-AA6F-F34984FCF1FC}"/>
              </a:ext>
            </a:extLst>
          </p:cNvPr>
          <p:cNvGraphicFramePr>
            <a:graphicFrameLocks noGrp="1"/>
          </p:cNvGraphicFramePr>
          <p:nvPr>
            <p:ph type="tbl" sz="quarter" idx="13"/>
            <p:extLst>
              <p:ext uri="{D42A27DB-BD31-4B8C-83A1-F6EECF244321}">
                <p14:modId xmlns:p14="http://schemas.microsoft.com/office/powerpoint/2010/main" val="1928703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248781256"/>
                    </a:ext>
                  </a:extLst>
                </a:gridCol>
                <a:gridCol w="905256">
                  <a:extLst>
                    <a:ext uri="{9D8B030D-6E8A-4147-A177-3AD203B41FA5}">
                      <a16:colId xmlns:a16="http://schemas.microsoft.com/office/drawing/2014/main" val="192874468"/>
                    </a:ext>
                  </a:extLst>
                </a:gridCol>
                <a:gridCol w="329184">
                  <a:extLst>
                    <a:ext uri="{9D8B030D-6E8A-4147-A177-3AD203B41FA5}">
                      <a16:colId xmlns:a16="http://schemas.microsoft.com/office/drawing/2014/main" val="3183853650"/>
                    </a:ext>
                  </a:extLst>
                </a:gridCol>
                <a:gridCol w="329184">
                  <a:extLst>
                    <a:ext uri="{9D8B030D-6E8A-4147-A177-3AD203B41FA5}">
                      <a16:colId xmlns:a16="http://schemas.microsoft.com/office/drawing/2014/main" val="802905595"/>
                    </a:ext>
                  </a:extLst>
                </a:gridCol>
                <a:gridCol w="329184">
                  <a:extLst>
                    <a:ext uri="{9D8B030D-6E8A-4147-A177-3AD203B41FA5}">
                      <a16:colId xmlns:a16="http://schemas.microsoft.com/office/drawing/2014/main" val="1258606414"/>
                    </a:ext>
                  </a:extLst>
                </a:gridCol>
                <a:gridCol w="329184">
                  <a:extLst>
                    <a:ext uri="{9D8B030D-6E8A-4147-A177-3AD203B41FA5}">
                      <a16:colId xmlns:a16="http://schemas.microsoft.com/office/drawing/2014/main" val="2205618561"/>
                    </a:ext>
                  </a:extLst>
                </a:gridCol>
                <a:gridCol w="329184">
                  <a:extLst>
                    <a:ext uri="{9D8B030D-6E8A-4147-A177-3AD203B41FA5}">
                      <a16:colId xmlns:a16="http://schemas.microsoft.com/office/drawing/2014/main" val="3879503688"/>
                    </a:ext>
                  </a:extLst>
                </a:gridCol>
                <a:gridCol w="329184">
                  <a:extLst>
                    <a:ext uri="{9D8B030D-6E8A-4147-A177-3AD203B41FA5}">
                      <a16:colId xmlns:a16="http://schemas.microsoft.com/office/drawing/2014/main" val="528093764"/>
                    </a:ext>
                  </a:extLst>
                </a:gridCol>
                <a:gridCol w="329184">
                  <a:extLst>
                    <a:ext uri="{9D8B030D-6E8A-4147-A177-3AD203B41FA5}">
                      <a16:colId xmlns:a16="http://schemas.microsoft.com/office/drawing/2014/main" val="2358656463"/>
                    </a:ext>
                  </a:extLst>
                </a:gridCol>
                <a:gridCol w="329184">
                  <a:extLst>
                    <a:ext uri="{9D8B030D-6E8A-4147-A177-3AD203B41FA5}">
                      <a16:colId xmlns:a16="http://schemas.microsoft.com/office/drawing/2014/main" val="3127003958"/>
                    </a:ext>
                  </a:extLst>
                </a:gridCol>
                <a:gridCol w="329184">
                  <a:extLst>
                    <a:ext uri="{9D8B030D-6E8A-4147-A177-3AD203B41FA5}">
                      <a16:colId xmlns:a16="http://schemas.microsoft.com/office/drawing/2014/main" val="1623187946"/>
                    </a:ext>
                  </a:extLst>
                </a:gridCol>
                <a:gridCol w="329184">
                  <a:extLst>
                    <a:ext uri="{9D8B030D-6E8A-4147-A177-3AD203B41FA5}">
                      <a16:colId xmlns:a16="http://schemas.microsoft.com/office/drawing/2014/main" val="4047780695"/>
                    </a:ext>
                  </a:extLst>
                </a:gridCol>
                <a:gridCol w="329184">
                  <a:extLst>
                    <a:ext uri="{9D8B030D-6E8A-4147-A177-3AD203B41FA5}">
                      <a16:colId xmlns:a16="http://schemas.microsoft.com/office/drawing/2014/main" val="1612143726"/>
                    </a:ext>
                  </a:extLst>
                </a:gridCol>
                <a:gridCol w="329184">
                  <a:extLst>
                    <a:ext uri="{9D8B030D-6E8A-4147-A177-3AD203B41FA5}">
                      <a16:colId xmlns:a16="http://schemas.microsoft.com/office/drawing/2014/main" val="789840592"/>
                    </a:ext>
                  </a:extLst>
                </a:gridCol>
                <a:gridCol w="329184">
                  <a:extLst>
                    <a:ext uri="{9D8B030D-6E8A-4147-A177-3AD203B41FA5}">
                      <a16:colId xmlns:a16="http://schemas.microsoft.com/office/drawing/2014/main" val="3320557993"/>
                    </a:ext>
                  </a:extLst>
                </a:gridCol>
                <a:gridCol w="329184">
                  <a:extLst>
                    <a:ext uri="{9D8B030D-6E8A-4147-A177-3AD203B41FA5}">
                      <a16:colId xmlns:a16="http://schemas.microsoft.com/office/drawing/2014/main" val="874628818"/>
                    </a:ext>
                  </a:extLst>
                </a:gridCol>
                <a:gridCol w="329184">
                  <a:extLst>
                    <a:ext uri="{9D8B030D-6E8A-4147-A177-3AD203B41FA5}">
                      <a16:colId xmlns:a16="http://schemas.microsoft.com/office/drawing/2014/main" val="170700476"/>
                    </a:ext>
                  </a:extLst>
                </a:gridCol>
                <a:gridCol w="329184">
                  <a:extLst>
                    <a:ext uri="{9D8B030D-6E8A-4147-A177-3AD203B41FA5}">
                      <a16:colId xmlns:a16="http://schemas.microsoft.com/office/drawing/2014/main" val="2412912235"/>
                    </a:ext>
                  </a:extLst>
                </a:gridCol>
                <a:gridCol w="329184">
                  <a:extLst>
                    <a:ext uri="{9D8B030D-6E8A-4147-A177-3AD203B41FA5}">
                      <a16:colId xmlns:a16="http://schemas.microsoft.com/office/drawing/2014/main" val="2639363220"/>
                    </a:ext>
                  </a:extLst>
                </a:gridCol>
                <a:gridCol w="329184">
                  <a:extLst>
                    <a:ext uri="{9D8B030D-6E8A-4147-A177-3AD203B41FA5}">
                      <a16:colId xmlns:a16="http://schemas.microsoft.com/office/drawing/2014/main" val="1023878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14322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- 2025-03-30 10:15:51</a:t>
                      </a:r>
                      <a:r>
                        <a:rPr kumimoji="0" lang="de-DE" sz="1000" b="0" i="0" u="none" strike="noStrike" kern="1200" cap="none" spc="0" normalizeH="0" baseline="0" noProof="0">
                          <a:ln>
                            <a:noFill/>
                          </a:ln>
                          <a:solidFill>
                            <a:prstClr val="black"/>
                          </a:solidFill>
                          <a:effectLst/>
                          <a:uLnTx/>
                          <a:uFillTx/>
                          <a:latin typeface="Calibri"/>
                          <a:ea typeface="+mn-ea"/>
                          <a:cs typeface="+mn-cs"/>
                        </a:rPr>
                        <a:t>
 Eine Win-win-Situation für Unternehmen und die Umwelt: Wer zirkulär wirtschaftet ist effizienter, gewinnt an Resilienz und vermeidet zugleich unnötige Eingriffe in die Natur. Das Ziel kann also nur #ZeroWaste heißen – und genau darauf macht heute auch der gleichnamige Aktionstag aufmerksam. ♻️
Wir unterstützen zirkuläre Geschäftsmodelle über unsere Förderprogramme, aber auch über Wettbewerbe: 👇
Mit dem NRW-Preis Ressourcenschonung zeichnet die @efa_nrw gemeinsam mit der @verbraucherzentrale.nrw Unternehmen aus, die durch zirkuläres Wirtschaften einen wichtigen Beitrag zur Ressourcenschonung leisten. 🌱
Wir sind auch in diesem Jahr als Kooperationspartnerin dabei. Außerdem wird unser Förderexperte Philipp Salm Teil der unabhängigen Jury sein. 🏆 Noch bis Donnerstag, 15. Mai 2025, hast du die Chance, dich mit deinem Produkt, deiner Dienstleistung oder deinem Geschäftsmodell zu bewerben. Alle Infos zu den Teilnahmebedingungen, der Bewerbung und dem Ablauf findest du auf der Webseite der Effizienz-Agentur NRW. 📲 
#ZeroWasteDay #CircularEconomy #Nachhaltigkeit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18453438"/>
                  </a:ext>
                </a:extLst>
              </a:tr>
            </a:tbl>
          </a:graphicData>
        </a:graphic>
      </p:graphicFrame>
      <p:sp>
        <p:nvSpPr>
          <p:cNvPr id="4" name="Text Placeholder 3">
            <a:extLst>
              <a:ext uri="{FF2B5EF4-FFF2-40B4-BE49-F238E27FC236}">
                <a16:creationId xmlns:a16="http://schemas.microsoft.com/office/drawing/2014/main" id="{FE3E8176-2C06-4C81-B510-E9465C565C02}"/>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40284487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68703-331A-484A-BBFE-760205F4F61B}"/>
              </a:ext>
            </a:extLst>
          </p:cNvPr>
          <p:cNvSpPr>
            <a:spLocks noGrp="1"/>
          </p:cNvSpPr>
          <p:nvPr>
            <p:ph type="title"/>
          </p:nvPr>
        </p:nvSpPr>
        <p:spPr/>
        <p:txBody>
          <a:bodyPr/>
          <a:lstStyle/>
          <a:p>
            <a:r>
              <a:rPr lang="en-US"/>
              <a:t>Instagram Posts Table | NRW.BANK - 25 of 26</a:t>
            </a:r>
          </a:p>
        </p:txBody>
      </p:sp>
      <p:graphicFrame>
        <p:nvGraphicFramePr>
          <p:cNvPr id="5" name="Table Placeholder 4">
            <a:extLst>
              <a:ext uri="{FF2B5EF4-FFF2-40B4-BE49-F238E27FC236}">
                <a16:creationId xmlns:a16="http://schemas.microsoft.com/office/drawing/2014/main" id="{099574B5-758F-4C23-B59F-19D15FE82025}"/>
              </a:ext>
            </a:extLst>
          </p:cNvPr>
          <p:cNvGraphicFramePr>
            <a:graphicFrameLocks noGrp="1"/>
          </p:cNvGraphicFramePr>
          <p:nvPr>
            <p:ph type="tbl" sz="quarter" idx="13"/>
            <p:extLst>
              <p:ext uri="{D42A27DB-BD31-4B8C-83A1-F6EECF244321}">
                <p14:modId xmlns:p14="http://schemas.microsoft.com/office/powerpoint/2010/main" val="1633224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73736333"/>
                    </a:ext>
                  </a:extLst>
                </a:gridCol>
                <a:gridCol w="905256">
                  <a:extLst>
                    <a:ext uri="{9D8B030D-6E8A-4147-A177-3AD203B41FA5}">
                      <a16:colId xmlns:a16="http://schemas.microsoft.com/office/drawing/2014/main" val="4100720519"/>
                    </a:ext>
                  </a:extLst>
                </a:gridCol>
                <a:gridCol w="329184">
                  <a:extLst>
                    <a:ext uri="{9D8B030D-6E8A-4147-A177-3AD203B41FA5}">
                      <a16:colId xmlns:a16="http://schemas.microsoft.com/office/drawing/2014/main" val="3721566235"/>
                    </a:ext>
                  </a:extLst>
                </a:gridCol>
                <a:gridCol w="329184">
                  <a:extLst>
                    <a:ext uri="{9D8B030D-6E8A-4147-A177-3AD203B41FA5}">
                      <a16:colId xmlns:a16="http://schemas.microsoft.com/office/drawing/2014/main" val="149439259"/>
                    </a:ext>
                  </a:extLst>
                </a:gridCol>
                <a:gridCol w="329184">
                  <a:extLst>
                    <a:ext uri="{9D8B030D-6E8A-4147-A177-3AD203B41FA5}">
                      <a16:colId xmlns:a16="http://schemas.microsoft.com/office/drawing/2014/main" val="4275130563"/>
                    </a:ext>
                  </a:extLst>
                </a:gridCol>
                <a:gridCol w="329184">
                  <a:extLst>
                    <a:ext uri="{9D8B030D-6E8A-4147-A177-3AD203B41FA5}">
                      <a16:colId xmlns:a16="http://schemas.microsoft.com/office/drawing/2014/main" val="752741496"/>
                    </a:ext>
                  </a:extLst>
                </a:gridCol>
                <a:gridCol w="329184">
                  <a:extLst>
                    <a:ext uri="{9D8B030D-6E8A-4147-A177-3AD203B41FA5}">
                      <a16:colId xmlns:a16="http://schemas.microsoft.com/office/drawing/2014/main" val="2488390405"/>
                    </a:ext>
                  </a:extLst>
                </a:gridCol>
                <a:gridCol w="329184">
                  <a:extLst>
                    <a:ext uri="{9D8B030D-6E8A-4147-A177-3AD203B41FA5}">
                      <a16:colId xmlns:a16="http://schemas.microsoft.com/office/drawing/2014/main" val="3321768067"/>
                    </a:ext>
                  </a:extLst>
                </a:gridCol>
                <a:gridCol w="329184">
                  <a:extLst>
                    <a:ext uri="{9D8B030D-6E8A-4147-A177-3AD203B41FA5}">
                      <a16:colId xmlns:a16="http://schemas.microsoft.com/office/drawing/2014/main" val="3711845755"/>
                    </a:ext>
                  </a:extLst>
                </a:gridCol>
                <a:gridCol w="329184">
                  <a:extLst>
                    <a:ext uri="{9D8B030D-6E8A-4147-A177-3AD203B41FA5}">
                      <a16:colId xmlns:a16="http://schemas.microsoft.com/office/drawing/2014/main" val="3717769522"/>
                    </a:ext>
                  </a:extLst>
                </a:gridCol>
                <a:gridCol w="329184">
                  <a:extLst>
                    <a:ext uri="{9D8B030D-6E8A-4147-A177-3AD203B41FA5}">
                      <a16:colId xmlns:a16="http://schemas.microsoft.com/office/drawing/2014/main" val="3325335216"/>
                    </a:ext>
                  </a:extLst>
                </a:gridCol>
                <a:gridCol w="329184">
                  <a:extLst>
                    <a:ext uri="{9D8B030D-6E8A-4147-A177-3AD203B41FA5}">
                      <a16:colId xmlns:a16="http://schemas.microsoft.com/office/drawing/2014/main" val="1556683548"/>
                    </a:ext>
                  </a:extLst>
                </a:gridCol>
                <a:gridCol w="329184">
                  <a:extLst>
                    <a:ext uri="{9D8B030D-6E8A-4147-A177-3AD203B41FA5}">
                      <a16:colId xmlns:a16="http://schemas.microsoft.com/office/drawing/2014/main" val="2089721268"/>
                    </a:ext>
                  </a:extLst>
                </a:gridCol>
                <a:gridCol w="329184">
                  <a:extLst>
                    <a:ext uri="{9D8B030D-6E8A-4147-A177-3AD203B41FA5}">
                      <a16:colId xmlns:a16="http://schemas.microsoft.com/office/drawing/2014/main" val="1476403256"/>
                    </a:ext>
                  </a:extLst>
                </a:gridCol>
                <a:gridCol w="329184">
                  <a:extLst>
                    <a:ext uri="{9D8B030D-6E8A-4147-A177-3AD203B41FA5}">
                      <a16:colId xmlns:a16="http://schemas.microsoft.com/office/drawing/2014/main" val="241386520"/>
                    </a:ext>
                  </a:extLst>
                </a:gridCol>
                <a:gridCol w="329184">
                  <a:extLst>
                    <a:ext uri="{9D8B030D-6E8A-4147-A177-3AD203B41FA5}">
                      <a16:colId xmlns:a16="http://schemas.microsoft.com/office/drawing/2014/main" val="2969915449"/>
                    </a:ext>
                  </a:extLst>
                </a:gridCol>
                <a:gridCol w="329184">
                  <a:extLst>
                    <a:ext uri="{9D8B030D-6E8A-4147-A177-3AD203B41FA5}">
                      <a16:colId xmlns:a16="http://schemas.microsoft.com/office/drawing/2014/main" val="483762923"/>
                    </a:ext>
                  </a:extLst>
                </a:gridCol>
                <a:gridCol w="329184">
                  <a:extLst>
                    <a:ext uri="{9D8B030D-6E8A-4147-A177-3AD203B41FA5}">
                      <a16:colId xmlns:a16="http://schemas.microsoft.com/office/drawing/2014/main" val="1339766702"/>
                    </a:ext>
                  </a:extLst>
                </a:gridCol>
                <a:gridCol w="329184">
                  <a:extLst>
                    <a:ext uri="{9D8B030D-6E8A-4147-A177-3AD203B41FA5}">
                      <a16:colId xmlns:a16="http://schemas.microsoft.com/office/drawing/2014/main" val="2312770617"/>
                    </a:ext>
                  </a:extLst>
                </a:gridCol>
                <a:gridCol w="329184">
                  <a:extLst>
                    <a:ext uri="{9D8B030D-6E8A-4147-A177-3AD203B41FA5}">
                      <a16:colId xmlns:a16="http://schemas.microsoft.com/office/drawing/2014/main" val="589019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2592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- 2025-03-28 11:01:39</a:t>
                      </a:r>
                      <a:r>
                        <a:rPr kumimoji="0" lang="de-DE" sz="1000" b="0" i="0" u="none" strike="noStrike" kern="1200" cap="none" spc="0" normalizeH="0" baseline="0" noProof="0">
                          <a:ln>
                            <a:noFill/>
                          </a:ln>
                          <a:solidFill>
                            <a:prstClr val="black"/>
                          </a:solidFill>
                          <a:effectLst/>
                          <a:uLnTx/>
                          <a:uFillTx/>
                          <a:latin typeface="Calibri"/>
                          <a:ea typeface="+mn-ea"/>
                          <a:cs typeface="+mn-cs"/>
                        </a:rPr>
                        <a:t>
 8 Start-ups, 8 Regionen, 1 Bühne, 1 Ziel: das digitalste Start-up in NRW werden. 💡
Beim NRW Hub-Battle in Münster sind Start-ups aus ganz Nordrhein-Westfalen gegeneinander angetreten, um die Jury und das Publikum von ihren Geschäftsmodellen zu überzeugen. Der Sieger hat nicht nur den Titel „NRW-Startup-Champion", sondern auch ein Preisgeld von 5.000 Euro erhalten – gestiftet von uns. 🏆
Der Wettbewerb zeigt, wie stark und vielfältig die digitale Gründungsszene in NRW ist. Dieses Jahr hat SaniUp aus Münster gewonnen. 🥳 Das junge Unternehmen entwickelt und vertreibt eine Softwarelösung für Sanitätshäuser, welche die Abrechnungsprozesse mit Krankenkassen beschleunigt. Damit bleibt der Titel und das Preisgeld in Münster und auch 2026 findet die Austragung des NRW-Hub Battle wieder im @digitalhub.ms statt. 
🎯 Solche innovativen Ideen brauchen wir in NRW – und deshalb fördern wir sie. Mit Finanzierung, Beratung und gezielter Unterstützung bei Formaten wie dem NRW Hub-Battle.
#Gründung #Innovation #Digitalisierung #NRWHubBattle #Startups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07870557"/>
                  </a:ext>
                </a:extLst>
              </a:tr>
            </a:tbl>
          </a:graphicData>
        </a:graphic>
      </p:graphicFrame>
      <p:sp>
        <p:nvSpPr>
          <p:cNvPr id="4" name="Text Placeholder 3">
            <a:extLst>
              <a:ext uri="{FF2B5EF4-FFF2-40B4-BE49-F238E27FC236}">
                <a16:creationId xmlns:a16="http://schemas.microsoft.com/office/drawing/2014/main" id="{57322228-3AE1-4511-A3A1-E47476C0D299}"/>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197743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5BBCF-F0B4-4F13-9817-07B15A241439}"/>
              </a:ext>
            </a:extLst>
          </p:cNvPr>
          <p:cNvSpPr>
            <a:spLocks noGrp="1"/>
          </p:cNvSpPr>
          <p:nvPr>
            <p:ph type="title"/>
          </p:nvPr>
        </p:nvSpPr>
        <p:spPr/>
        <p:txBody>
          <a:bodyPr/>
          <a:lstStyle/>
          <a:p>
            <a:r>
              <a:rPr lang="en-US"/>
              <a:t>Instagram Posts Table | NRW.BANK - 26 of 26</a:t>
            </a:r>
          </a:p>
        </p:txBody>
      </p:sp>
      <p:graphicFrame>
        <p:nvGraphicFramePr>
          <p:cNvPr id="5" name="Table Placeholder 4">
            <a:extLst>
              <a:ext uri="{FF2B5EF4-FFF2-40B4-BE49-F238E27FC236}">
                <a16:creationId xmlns:a16="http://schemas.microsoft.com/office/drawing/2014/main" id="{DDF5093E-6CF4-432C-A977-5C65FB9CEF50}"/>
              </a:ext>
            </a:extLst>
          </p:cNvPr>
          <p:cNvGraphicFramePr>
            <a:graphicFrameLocks noGrp="1"/>
          </p:cNvGraphicFramePr>
          <p:nvPr>
            <p:ph type="tbl" sz="quarter" idx="13"/>
            <p:extLst>
              <p:ext uri="{D42A27DB-BD31-4B8C-83A1-F6EECF244321}">
                <p14:modId xmlns:p14="http://schemas.microsoft.com/office/powerpoint/2010/main" val="1703440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357047712"/>
                    </a:ext>
                  </a:extLst>
                </a:gridCol>
                <a:gridCol w="905256">
                  <a:extLst>
                    <a:ext uri="{9D8B030D-6E8A-4147-A177-3AD203B41FA5}">
                      <a16:colId xmlns:a16="http://schemas.microsoft.com/office/drawing/2014/main" val="2312420508"/>
                    </a:ext>
                  </a:extLst>
                </a:gridCol>
                <a:gridCol w="329184">
                  <a:extLst>
                    <a:ext uri="{9D8B030D-6E8A-4147-A177-3AD203B41FA5}">
                      <a16:colId xmlns:a16="http://schemas.microsoft.com/office/drawing/2014/main" val="330611440"/>
                    </a:ext>
                  </a:extLst>
                </a:gridCol>
                <a:gridCol w="329184">
                  <a:extLst>
                    <a:ext uri="{9D8B030D-6E8A-4147-A177-3AD203B41FA5}">
                      <a16:colId xmlns:a16="http://schemas.microsoft.com/office/drawing/2014/main" val="954914112"/>
                    </a:ext>
                  </a:extLst>
                </a:gridCol>
                <a:gridCol w="329184">
                  <a:extLst>
                    <a:ext uri="{9D8B030D-6E8A-4147-A177-3AD203B41FA5}">
                      <a16:colId xmlns:a16="http://schemas.microsoft.com/office/drawing/2014/main" val="2383786276"/>
                    </a:ext>
                  </a:extLst>
                </a:gridCol>
                <a:gridCol w="329184">
                  <a:extLst>
                    <a:ext uri="{9D8B030D-6E8A-4147-A177-3AD203B41FA5}">
                      <a16:colId xmlns:a16="http://schemas.microsoft.com/office/drawing/2014/main" val="322940336"/>
                    </a:ext>
                  </a:extLst>
                </a:gridCol>
                <a:gridCol w="329184">
                  <a:extLst>
                    <a:ext uri="{9D8B030D-6E8A-4147-A177-3AD203B41FA5}">
                      <a16:colId xmlns:a16="http://schemas.microsoft.com/office/drawing/2014/main" val="1029654143"/>
                    </a:ext>
                  </a:extLst>
                </a:gridCol>
                <a:gridCol w="329184">
                  <a:extLst>
                    <a:ext uri="{9D8B030D-6E8A-4147-A177-3AD203B41FA5}">
                      <a16:colId xmlns:a16="http://schemas.microsoft.com/office/drawing/2014/main" val="923338813"/>
                    </a:ext>
                  </a:extLst>
                </a:gridCol>
                <a:gridCol w="329184">
                  <a:extLst>
                    <a:ext uri="{9D8B030D-6E8A-4147-A177-3AD203B41FA5}">
                      <a16:colId xmlns:a16="http://schemas.microsoft.com/office/drawing/2014/main" val="2869736289"/>
                    </a:ext>
                  </a:extLst>
                </a:gridCol>
                <a:gridCol w="329184">
                  <a:extLst>
                    <a:ext uri="{9D8B030D-6E8A-4147-A177-3AD203B41FA5}">
                      <a16:colId xmlns:a16="http://schemas.microsoft.com/office/drawing/2014/main" val="1613362112"/>
                    </a:ext>
                  </a:extLst>
                </a:gridCol>
                <a:gridCol w="329184">
                  <a:extLst>
                    <a:ext uri="{9D8B030D-6E8A-4147-A177-3AD203B41FA5}">
                      <a16:colId xmlns:a16="http://schemas.microsoft.com/office/drawing/2014/main" val="3928194779"/>
                    </a:ext>
                  </a:extLst>
                </a:gridCol>
                <a:gridCol w="329184">
                  <a:extLst>
                    <a:ext uri="{9D8B030D-6E8A-4147-A177-3AD203B41FA5}">
                      <a16:colId xmlns:a16="http://schemas.microsoft.com/office/drawing/2014/main" val="1198452561"/>
                    </a:ext>
                  </a:extLst>
                </a:gridCol>
                <a:gridCol w="329184">
                  <a:extLst>
                    <a:ext uri="{9D8B030D-6E8A-4147-A177-3AD203B41FA5}">
                      <a16:colId xmlns:a16="http://schemas.microsoft.com/office/drawing/2014/main" val="3278724258"/>
                    </a:ext>
                  </a:extLst>
                </a:gridCol>
                <a:gridCol w="329184">
                  <a:extLst>
                    <a:ext uri="{9D8B030D-6E8A-4147-A177-3AD203B41FA5}">
                      <a16:colId xmlns:a16="http://schemas.microsoft.com/office/drawing/2014/main" val="526255444"/>
                    </a:ext>
                  </a:extLst>
                </a:gridCol>
                <a:gridCol w="329184">
                  <a:extLst>
                    <a:ext uri="{9D8B030D-6E8A-4147-A177-3AD203B41FA5}">
                      <a16:colId xmlns:a16="http://schemas.microsoft.com/office/drawing/2014/main" val="851977793"/>
                    </a:ext>
                  </a:extLst>
                </a:gridCol>
                <a:gridCol w="329184">
                  <a:extLst>
                    <a:ext uri="{9D8B030D-6E8A-4147-A177-3AD203B41FA5}">
                      <a16:colId xmlns:a16="http://schemas.microsoft.com/office/drawing/2014/main" val="3365475584"/>
                    </a:ext>
                  </a:extLst>
                </a:gridCol>
                <a:gridCol w="329184">
                  <a:extLst>
                    <a:ext uri="{9D8B030D-6E8A-4147-A177-3AD203B41FA5}">
                      <a16:colId xmlns:a16="http://schemas.microsoft.com/office/drawing/2014/main" val="4055909592"/>
                    </a:ext>
                  </a:extLst>
                </a:gridCol>
                <a:gridCol w="329184">
                  <a:extLst>
                    <a:ext uri="{9D8B030D-6E8A-4147-A177-3AD203B41FA5}">
                      <a16:colId xmlns:a16="http://schemas.microsoft.com/office/drawing/2014/main" val="2223447184"/>
                    </a:ext>
                  </a:extLst>
                </a:gridCol>
                <a:gridCol w="329184">
                  <a:extLst>
                    <a:ext uri="{9D8B030D-6E8A-4147-A177-3AD203B41FA5}">
                      <a16:colId xmlns:a16="http://schemas.microsoft.com/office/drawing/2014/main" val="2510771483"/>
                    </a:ext>
                  </a:extLst>
                </a:gridCol>
                <a:gridCol w="329184">
                  <a:extLst>
                    <a:ext uri="{9D8B030D-6E8A-4147-A177-3AD203B41FA5}">
                      <a16:colId xmlns:a16="http://schemas.microsoft.com/office/drawing/2014/main" val="581029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165869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- 2025-03-27 14:00:54</a:t>
                      </a:r>
                      <a:r>
                        <a:rPr kumimoji="0" lang="de-DE" sz="1000" b="0" i="0" u="none" strike="noStrike" kern="1200" cap="none" spc="0" normalizeH="0" baseline="0" noProof="0">
                          <a:ln>
                            <a:noFill/>
                          </a:ln>
                          <a:solidFill>
                            <a:prstClr val="black"/>
                          </a:solidFill>
                          <a:effectLst/>
                          <a:uLnTx/>
                          <a:uFillTx/>
                          <a:latin typeface="Calibri"/>
                          <a:ea typeface="+mn-ea"/>
                          <a:cs typeface="+mn-cs"/>
                        </a:rPr>
                        <a:t>
 Vom Start-up zum Scale-up: 📈 In der Wachstums- beziehungsweise Skalierungsphase geht es darum, dein Geschäft auszubauen, indem du neue Märkte und Zielgruppen erschließt, zum Beispiel im Ausland. 🌍
Um mit deinem eigenen Wachstum Schritt zu halten, solltest du deine Infrastrukturen im Unternehmen erweitern und dein Team verstärken. Auch die Zusammenarbeit mit anderen Unternehmen kann in dieser Phase bereichernd sein. 🤝🏻
Kommen für dein Start-up auch ausländische Märkte infrage? Dann wende dich gerne an unsere EU- und Außenwirtschaftsförderung. Den Kontakt findest du auf unserer Webseite. ✈
Mehr zum Thema Wachstumsfinanzierung erfährst du außerdem auf der diesjährigen Private Equity-Konferenz NRW am Donnerstag, 15. Mai 2025. Jetzt Tickets sichern! 🎟️ https://www.nrwbank.de/pek 
#Startups #Gründung #FördernWir #WirfürNRW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55992695"/>
                  </a:ext>
                </a:extLst>
              </a:tr>
            </a:tbl>
          </a:graphicData>
        </a:graphic>
      </p:graphicFrame>
      <p:sp>
        <p:nvSpPr>
          <p:cNvPr id="4" name="Text Placeholder 3">
            <a:extLst>
              <a:ext uri="{FF2B5EF4-FFF2-40B4-BE49-F238E27FC236}">
                <a16:creationId xmlns:a16="http://schemas.microsoft.com/office/drawing/2014/main" id="{FB74D6CC-4974-42F0-A9EC-F9830FBF54FE}"/>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674227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230BE-BF77-4E42-9551-1D47E489C2A8}"/>
              </a:ext>
            </a:extLst>
          </p:cNvPr>
          <p:cNvSpPr>
            <a:spLocks noGrp="1"/>
          </p:cNvSpPr>
          <p:nvPr>
            <p:ph type="title"/>
          </p:nvPr>
        </p:nvSpPr>
        <p:spPr/>
        <p:txBody>
          <a:bodyPr/>
          <a:lstStyle/>
          <a:p>
            <a:r>
              <a:rPr lang="en-US"/>
              <a:t>Instagram Stories Key Metrics Table | NRW.BANK</a:t>
            </a:r>
          </a:p>
        </p:txBody>
      </p:sp>
      <p:graphicFrame>
        <p:nvGraphicFramePr>
          <p:cNvPr id="5" name="Table Placeholder 4">
            <a:extLst>
              <a:ext uri="{FF2B5EF4-FFF2-40B4-BE49-F238E27FC236}">
                <a16:creationId xmlns:a16="http://schemas.microsoft.com/office/drawing/2014/main" id="{7715FC93-EE4C-4BBB-8E01-D7374DFC68BC}"/>
              </a:ext>
            </a:extLst>
          </p:cNvPr>
          <p:cNvGraphicFramePr>
            <a:graphicFrameLocks noGrp="1"/>
          </p:cNvGraphicFramePr>
          <p:nvPr>
            <p:ph type="tbl" sz="quarter" idx="13"/>
            <p:extLst>
              <p:ext uri="{D42A27DB-BD31-4B8C-83A1-F6EECF244321}">
                <p14:modId xmlns:p14="http://schemas.microsoft.com/office/powerpoint/2010/main" val="1654416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21692531"/>
                    </a:ext>
                  </a:extLst>
                </a:gridCol>
                <a:gridCol w="658368">
                  <a:extLst>
                    <a:ext uri="{9D8B030D-6E8A-4147-A177-3AD203B41FA5}">
                      <a16:colId xmlns:a16="http://schemas.microsoft.com/office/drawing/2014/main" val="2438490027"/>
                    </a:ext>
                  </a:extLst>
                </a:gridCol>
                <a:gridCol w="658368">
                  <a:extLst>
                    <a:ext uri="{9D8B030D-6E8A-4147-A177-3AD203B41FA5}">
                      <a16:colId xmlns:a16="http://schemas.microsoft.com/office/drawing/2014/main" val="4019598325"/>
                    </a:ext>
                  </a:extLst>
                </a:gridCol>
                <a:gridCol w="329184">
                  <a:extLst>
                    <a:ext uri="{9D8B030D-6E8A-4147-A177-3AD203B41FA5}">
                      <a16:colId xmlns:a16="http://schemas.microsoft.com/office/drawing/2014/main" val="483710348"/>
                    </a:ext>
                  </a:extLst>
                </a:gridCol>
                <a:gridCol w="329184">
                  <a:extLst>
                    <a:ext uri="{9D8B030D-6E8A-4147-A177-3AD203B41FA5}">
                      <a16:colId xmlns:a16="http://schemas.microsoft.com/office/drawing/2014/main" val="4028313168"/>
                    </a:ext>
                  </a:extLst>
                </a:gridCol>
                <a:gridCol w="658368">
                  <a:extLst>
                    <a:ext uri="{9D8B030D-6E8A-4147-A177-3AD203B41FA5}">
                      <a16:colId xmlns:a16="http://schemas.microsoft.com/office/drawing/2014/main" val="3757300657"/>
                    </a:ext>
                  </a:extLst>
                </a:gridCol>
                <a:gridCol w="658368">
                  <a:extLst>
                    <a:ext uri="{9D8B030D-6E8A-4147-A177-3AD203B41FA5}">
                      <a16:colId xmlns:a16="http://schemas.microsoft.com/office/drawing/2014/main" val="3038952547"/>
                    </a:ext>
                  </a:extLst>
                </a:gridCol>
                <a:gridCol w="658368">
                  <a:extLst>
                    <a:ext uri="{9D8B030D-6E8A-4147-A177-3AD203B41FA5}">
                      <a16:colId xmlns:a16="http://schemas.microsoft.com/office/drawing/2014/main" val="1879189371"/>
                    </a:ext>
                  </a:extLst>
                </a:gridCol>
                <a:gridCol w="658368">
                  <a:extLst>
                    <a:ext uri="{9D8B030D-6E8A-4147-A177-3AD203B41FA5}">
                      <a16:colId xmlns:a16="http://schemas.microsoft.com/office/drawing/2014/main" val="2889153607"/>
                    </a:ext>
                  </a:extLst>
                </a:gridCol>
                <a:gridCol w="658368">
                  <a:extLst>
                    <a:ext uri="{9D8B030D-6E8A-4147-A177-3AD203B41FA5}">
                      <a16:colId xmlns:a16="http://schemas.microsoft.com/office/drawing/2014/main" val="3083631505"/>
                    </a:ext>
                  </a:extLst>
                </a:gridCol>
                <a:gridCol w="658368">
                  <a:extLst>
                    <a:ext uri="{9D8B030D-6E8A-4147-A177-3AD203B41FA5}">
                      <a16:colId xmlns:a16="http://schemas.microsoft.com/office/drawing/2014/main" val="1108683077"/>
                    </a:ext>
                  </a:extLst>
                </a:gridCol>
                <a:gridCol w="658368">
                  <a:extLst>
                    <a:ext uri="{9D8B030D-6E8A-4147-A177-3AD203B41FA5}">
                      <a16:colId xmlns:a16="http://schemas.microsoft.com/office/drawing/2014/main" val="1630620055"/>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569091008"/>
                  </a:ext>
                </a:extLst>
              </a:tr>
              <a:tr h="370840">
                <a:tc>
                  <a:txBody>
                    <a:bodyPr/>
                    <a:lstStyle/>
                    <a:p>
                      <a:r>
                        <a:rPr lang="en-US" sz="1000"/>
                        <a:t>nrw.bank</a:t>
                      </a:r>
                    </a:p>
                  </a:txBody>
                  <a:tcPr/>
                </a:tc>
                <a:tc>
                  <a:txBody>
                    <a:bodyPr/>
                    <a:lstStyle/>
                    <a:p>
                      <a:r>
                        <a:rPr lang="en-US" sz="1000"/>
                        <a:t>53</a:t>
                      </a:r>
                    </a:p>
                  </a:txBody>
                  <a:tcPr/>
                </a:tc>
                <a:tc>
                  <a:txBody>
                    <a:bodyPr/>
                    <a:lstStyle/>
                    <a:p>
                      <a:r>
                        <a:rPr lang="en-US" sz="1000"/>
                        <a:t>0.8319 %</a:t>
                      </a:r>
                    </a:p>
                  </a:txBody>
                  <a:tcPr/>
                </a:tc>
                <a:tc>
                  <a:txBody>
                    <a:bodyPr/>
                    <a:lstStyle/>
                    <a:p>
                      <a:r>
                        <a:rPr lang="en-US" sz="1000"/>
                        <a:t>57.11</a:t>
                      </a:r>
                    </a:p>
                  </a:txBody>
                  <a:tcPr/>
                </a:tc>
                <a:tc>
                  <a:txBody>
                    <a:bodyPr/>
                    <a:lstStyle/>
                    <a:p>
                      <a:r>
                        <a:rPr lang="en-US" sz="1000"/>
                        <a:t>0.00</a:t>
                      </a:r>
                    </a:p>
                  </a:txBody>
                  <a:tcPr/>
                </a:tc>
                <a:tc>
                  <a:txBody>
                    <a:bodyPr/>
                    <a:lstStyle/>
                    <a:p>
                      <a:r>
                        <a:rPr lang="en-US" sz="1000"/>
                        <a:t>411.80</a:t>
                      </a:r>
                    </a:p>
                  </a:txBody>
                  <a:tcPr/>
                </a:tc>
                <a:tc>
                  <a:txBody>
                    <a:bodyPr/>
                    <a:lstStyle/>
                    <a:p>
                      <a:r>
                        <a:rPr lang="en-US" sz="1000"/>
                        <a:t>406.53</a:t>
                      </a:r>
                    </a:p>
                  </a:txBody>
                  <a:tcPr/>
                </a:tc>
                <a:tc>
                  <a:txBody>
                    <a:bodyPr/>
                    <a:lstStyle/>
                    <a:p>
                      <a:r>
                        <a:rPr lang="en-US" sz="1000"/>
                        <a:t>332.70</a:t>
                      </a:r>
                    </a:p>
                  </a:txBody>
                  <a:tcPr/>
                </a:tc>
                <a:tc>
                  <a:txBody>
                    <a:bodyPr/>
                    <a:lstStyle/>
                    <a:p>
                      <a:r>
                        <a:rPr lang="en-US" sz="1000"/>
                        <a:t>332.70</a:t>
                      </a:r>
                    </a:p>
                  </a:txBody>
                  <a:tcPr/>
                </a:tc>
                <a:tc>
                  <a:txBody>
                    <a:bodyPr/>
                    <a:lstStyle/>
                    <a:p>
                      <a:r>
                        <a:rPr lang="en-US" sz="1000"/>
                        <a:t>20590</a:t>
                      </a:r>
                    </a:p>
                  </a:txBody>
                  <a:tcPr/>
                </a:tc>
                <a:tc>
                  <a:txBody>
                    <a:bodyPr/>
                    <a:lstStyle/>
                    <a:p>
                      <a:r>
                        <a:rPr lang="en-US" sz="1000"/>
                        <a:t>3027</a:t>
                      </a:r>
                    </a:p>
                  </a:txBody>
                  <a:tcPr/>
                </a:tc>
                <a:tc>
                  <a:txBody>
                    <a:bodyPr/>
                    <a:lstStyle/>
                    <a:p>
                      <a:r>
                        <a:rPr lang="en-US" sz="1000"/>
                        <a:t>17633</a:t>
                      </a:r>
                    </a:p>
                  </a:txBody>
                  <a:tcPr/>
                </a:tc>
                <a:extLst>
                  <a:ext uri="{0D108BD9-81ED-4DB2-BD59-A6C34878D82A}">
                    <a16:rowId xmlns:a16="http://schemas.microsoft.com/office/drawing/2014/main" val="1870749801"/>
                  </a:ext>
                </a:extLst>
              </a:tr>
            </a:tbl>
          </a:graphicData>
        </a:graphic>
      </p:graphicFrame>
      <p:sp>
        <p:nvSpPr>
          <p:cNvPr id="4" name="Text Placeholder 3">
            <a:extLst>
              <a:ext uri="{FF2B5EF4-FFF2-40B4-BE49-F238E27FC236}">
                <a16:creationId xmlns:a16="http://schemas.microsoft.com/office/drawing/2014/main" id="{77782EF5-8F73-4218-9ACF-E155FE35324E}"/>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3349218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5317D-90A2-4412-A574-CB4EC6D6499E}"/>
              </a:ext>
            </a:extLst>
          </p:cNvPr>
          <p:cNvSpPr>
            <a:spLocks noGrp="1"/>
          </p:cNvSpPr>
          <p:nvPr>
            <p:ph type="title"/>
          </p:nvPr>
        </p:nvSpPr>
        <p:spPr/>
        <p:txBody>
          <a:bodyPr/>
          <a:lstStyle/>
          <a:p>
            <a:r>
              <a:rPr lang="en-US"/>
              <a:t>Instagram Stories Table | NRW.BANK - 1 of 26</a:t>
            </a:r>
          </a:p>
        </p:txBody>
      </p:sp>
      <p:graphicFrame>
        <p:nvGraphicFramePr>
          <p:cNvPr id="5" name="Table Placeholder 4">
            <a:extLst>
              <a:ext uri="{FF2B5EF4-FFF2-40B4-BE49-F238E27FC236}">
                <a16:creationId xmlns:a16="http://schemas.microsoft.com/office/drawing/2014/main" id="{A489DA85-5930-4339-9663-62DF40D39988}"/>
              </a:ext>
            </a:extLst>
          </p:cNvPr>
          <p:cNvGraphicFramePr>
            <a:graphicFrameLocks noGrp="1"/>
          </p:cNvGraphicFramePr>
          <p:nvPr>
            <p:ph type="tbl" sz="quarter" idx="13"/>
            <p:extLst>
              <p:ext uri="{D42A27DB-BD31-4B8C-83A1-F6EECF244321}">
                <p14:modId xmlns:p14="http://schemas.microsoft.com/office/powerpoint/2010/main" val="3147754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437666416"/>
                    </a:ext>
                  </a:extLst>
                </a:gridCol>
                <a:gridCol w="493776">
                  <a:extLst>
                    <a:ext uri="{9D8B030D-6E8A-4147-A177-3AD203B41FA5}">
                      <a16:colId xmlns:a16="http://schemas.microsoft.com/office/drawing/2014/main" val="3322149826"/>
                    </a:ext>
                  </a:extLst>
                </a:gridCol>
                <a:gridCol w="658368">
                  <a:extLst>
                    <a:ext uri="{9D8B030D-6E8A-4147-A177-3AD203B41FA5}">
                      <a16:colId xmlns:a16="http://schemas.microsoft.com/office/drawing/2014/main" val="1030989385"/>
                    </a:ext>
                  </a:extLst>
                </a:gridCol>
                <a:gridCol w="740664">
                  <a:extLst>
                    <a:ext uri="{9D8B030D-6E8A-4147-A177-3AD203B41FA5}">
                      <a16:colId xmlns:a16="http://schemas.microsoft.com/office/drawing/2014/main" val="173961604"/>
                    </a:ext>
                  </a:extLst>
                </a:gridCol>
                <a:gridCol w="246888">
                  <a:extLst>
                    <a:ext uri="{9D8B030D-6E8A-4147-A177-3AD203B41FA5}">
                      <a16:colId xmlns:a16="http://schemas.microsoft.com/office/drawing/2014/main" val="470457265"/>
                    </a:ext>
                  </a:extLst>
                </a:gridCol>
                <a:gridCol w="246888">
                  <a:extLst>
                    <a:ext uri="{9D8B030D-6E8A-4147-A177-3AD203B41FA5}">
                      <a16:colId xmlns:a16="http://schemas.microsoft.com/office/drawing/2014/main" val="1617841519"/>
                    </a:ext>
                  </a:extLst>
                </a:gridCol>
                <a:gridCol w="246888">
                  <a:extLst>
                    <a:ext uri="{9D8B030D-6E8A-4147-A177-3AD203B41FA5}">
                      <a16:colId xmlns:a16="http://schemas.microsoft.com/office/drawing/2014/main" val="3747432419"/>
                    </a:ext>
                  </a:extLst>
                </a:gridCol>
                <a:gridCol w="246888">
                  <a:extLst>
                    <a:ext uri="{9D8B030D-6E8A-4147-A177-3AD203B41FA5}">
                      <a16:colId xmlns:a16="http://schemas.microsoft.com/office/drawing/2014/main" val="2693615932"/>
                    </a:ext>
                  </a:extLst>
                </a:gridCol>
                <a:gridCol w="246888">
                  <a:extLst>
                    <a:ext uri="{9D8B030D-6E8A-4147-A177-3AD203B41FA5}">
                      <a16:colId xmlns:a16="http://schemas.microsoft.com/office/drawing/2014/main" val="3957494885"/>
                    </a:ext>
                  </a:extLst>
                </a:gridCol>
                <a:gridCol w="246888">
                  <a:extLst>
                    <a:ext uri="{9D8B030D-6E8A-4147-A177-3AD203B41FA5}">
                      <a16:colId xmlns:a16="http://schemas.microsoft.com/office/drawing/2014/main" val="2071323952"/>
                    </a:ext>
                  </a:extLst>
                </a:gridCol>
                <a:gridCol w="246888">
                  <a:extLst>
                    <a:ext uri="{9D8B030D-6E8A-4147-A177-3AD203B41FA5}">
                      <a16:colId xmlns:a16="http://schemas.microsoft.com/office/drawing/2014/main" val="3650544102"/>
                    </a:ext>
                  </a:extLst>
                </a:gridCol>
                <a:gridCol w="246888">
                  <a:extLst>
                    <a:ext uri="{9D8B030D-6E8A-4147-A177-3AD203B41FA5}">
                      <a16:colId xmlns:a16="http://schemas.microsoft.com/office/drawing/2014/main" val="1081695057"/>
                    </a:ext>
                  </a:extLst>
                </a:gridCol>
                <a:gridCol w="246888">
                  <a:extLst>
                    <a:ext uri="{9D8B030D-6E8A-4147-A177-3AD203B41FA5}">
                      <a16:colId xmlns:a16="http://schemas.microsoft.com/office/drawing/2014/main" val="559206206"/>
                    </a:ext>
                  </a:extLst>
                </a:gridCol>
                <a:gridCol w="246888">
                  <a:extLst>
                    <a:ext uri="{9D8B030D-6E8A-4147-A177-3AD203B41FA5}">
                      <a16:colId xmlns:a16="http://schemas.microsoft.com/office/drawing/2014/main" val="3315226213"/>
                    </a:ext>
                  </a:extLst>
                </a:gridCol>
                <a:gridCol w="246888">
                  <a:extLst>
                    <a:ext uri="{9D8B030D-6E8A-4147-A177-3AD203B41FA5}">
                      <a16:colId xmlns:a16="http://schemas.microsoft.com/office/drawing/2014/main" val="2867015580"/>
                    </a:ext>
                  </a:extLst>
                </a:gridCol>
                <a:gridCol w="246888">
                  <a:extLst>
                    <a:ext uri="{9D8B030D-6E8A-4147-A177-3AD203B41FA5}">
                      <a16:colId xmlns:a16="http://schemas.microsoft.com/office/drawing/2014/main" val="2793330464"/>
                    </a:ext>
                  </a:extLst>
                </a:gridCol>
                <a:gridCol w="246888">
                  <a:extLst>
                    <a:ext uri="{9D8B030D-6E8A-4147-A177-3AD203B41FA5}">
                      <a16:colId xmlns:a16="http://schemas.microsoft.com/office/drawing/2014/main" val="3671025467"/>
                    </a:ext>
                  </a:extLst>
                </a:gridCol>
                <a:gridCol w="246888">
                  <a:extLst>
                    <a:ext uri="{9D8B030D-6E8A-4147-A177-3AD203B41FA5}">
                      <a16:colId xmlns:a16="http://schemas.microsoft.com/office/drawing/2014/main" val="3972843348"/>
                    </a:ext>
                  </a:extLst>
                </a:gridCol>
                <a:gridCol w="246888">
                  <a:extLst>
                    <a:ext uri="{9D8B030D-6E8A-4147-A177-3AD203B41FA5}">
                      <a16:colId xmlns:a16="http://schemas.microsoft.com/office/drawing/2014/main" val="3457049834"/>
                    </a:ext>
                  </a:extLst>
                </a:gridCol>
                <a:gridCol w="246888">
                  <a:extLst>
                    <a:ext uri="{9D8B030D-6E8A-4147-A177-3AD203B41FA5}">
                      <a16:colId xmlns:a16="http://schemas.microsoft.com/office/drawing/2014/main" val="2642844017"/>
                    </a:ext>
                  </a:extLst>
                </a:gridCol>
                <a:gridCol w="246888">
                  <a:extLst>
                    <a:ext uri="{9D8B030D-6E8A-4147-A177-3AD203B41FA5}">
                      <a16:colId xmlns:a16="http://schemas.microsoft.com/office/drawing/2014/main" val="2945565756"/>
                    </a:ext>
                  </a:extLst>
                </a:gridCol>
                <a:gridCol w="246888">
                  <a:extLst>
                    <a:ext uri="{9D8B030D-6E8A-4147-A177-3AD203B41FA5}">
                      <a16:colId xmlns:a16="http://schemas.microsoft.com/office/drawing/2014/main" val="3657193894"/>
                    </a:ext>
                  </a:extLst>
                </a:gridCol>
                <a:gridCol w="246888">
                  <a:extLst>
                    <a:ext uri="{9D8B030D-6E8A-4147-A177-3AD203B41FA5}">
                      <a16:colId xmlns:a16="http://schemas.microsoft.com/office/drawing/2014/main" val="855643320"/>
                    </a:ext>
                  </a:extLst>
                </a:gridCol>
                <a:gridCol w="246888">
                  <a:extLst>
                    <a:ext uri="{9D8B030D-6E8A-4147-A177-3AD203B41FA5}">
                      <a16:colId xmlns:a16="http://schemas.microsoft.com/office/drawing/2014/main" val="2079712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77415776"/>
                  </a:ext>
                </a:extLst>
              </a:tr>
            </a:tbl>
          </a:graphicData>
        </a:graphic>
      </p:graphicFrame>
      <p:sp>
        <p:nvSpPr>
          <p:cNvPr id="4" name="Text Placeholder 3">
            <a:extLst>
              <a:ext uri="{FF2B5EF4-FFF2-40B4-BE49-F238E27FC236}">
                <a16:creationId xmlns:a16="http://schemas.microsoft.com/office/drawing/2014/main" id="{D87AB8DA-B2EB-4532-96CF-6D9327A78A85}"/>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5685315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100F9-AFB8-4857-ADE8-15C96B544F56}"/>
              </a:ext>
            </a:extLst>
          </p:cNvPr>
          <p:cNvSpPr>
            <a:spLocks noGrp="1"/>
          </p:cNvSpPr>
          <p:nvPr>
            <p:ph type="title"/>
          </p:nvPr>
        </p:nvSpPr>
        <p:spPr/>
        <p:txBody>
          <a:bodyPr/>
          <a:lstStyle/>
          <a:p>
            <a:r>
              <a:rPr lang="en-US"/>
              <a:t>Instagram Stories Table | NRW.BANK - 2 of 26</a:t>
            </a:r>
          </a:p>
        </p:txBody>
      </p:sp>
      <p:graphicFrame>
        <p:nvGraphicFramePr>
          <p:cNvPr id="5" name="Table Placeholder 4">
            <a:extLst>
              <a:ext uri="{FF2B5EF4-FFF2-40B4-BE49-F238E27FC236}">
                <a16:creationId xmlns:a16="http://schemas.microsoft.com/office/drawing/2014/main" id="{2710A3AB-2612-4EDE-B4EF-E9AFBFF504C6}"/>
              </a:ext>
            </a:extLst>
          </p:cNvPr>
          <p:cNvGraphicFramePr>
            <a:graphicFrameLocks noGrp="1"/>
          </p:cNvGraphicFramePr>
          <p:nvPr>
            <p:ph type="tbl" sz="quarter" idx="13"/>
            <p:extLst>
              <p:ext uri="{D42A27DB-BD31-4B8C-83A1-F6EECF244321}">
                <p14:modId xmlns:p14="http://schemas.microsoft.com/office/powerpoint/2010/main" val="1398795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38604280"/>
                    </a:ext>
                  </a:extLst>
                </a:gridCol>
                <a:gridCol w="493776">
                  <a:extLst>
                    <a:ext uri="{9D8B030D-6E8A-4147-A177-3AD203B41FA5}">
                      <a16:colId xmlns:a16="http://schemas.microsoft.com/office/drawing/2014/main" val="2345523314"/>
                    </a:ext>
                  </a:extLst>
                </a:gridCol>
                <a:gridCol w="658368">
                  <a:extLst>
                    <a:ext uri="{9D8B030D-6E8A-4147-A177-3AD203B41FA5}">
                      <a16:colId xmlns:a16="http://schemas.microsoft.com/office/drawing/2014/main" val="590843947"/>
                    </a:ext>
                  </a:extLst>
                </a:gridCol>
                <a:gridCol w="740664">
                  <a:extLst>
                    <a:ext uri="{9D8B030D-6E8A-4147-A177-3AD203B41FA5}">
                      <a16:colId xmlns:a16="http://schemas.microsoft.com/office/drawing/2014/main" val="1588049848"/>
                    </a:ext>
                  </a:extLst>
                </a:gridCol>
                <a:gridCol w="246888">
                  <a:extLst>
                    <a:ext uri="{9D8B030D-6E8A-4147-A177-3AD203B41FA5}">
                      <a16:colId xmlns:a16="http://schemas.microsoft.com/office/drawing/2014/main" val="1904959846"/>
                    </a:ext>
                  </a:extLst>
                </a:gridCol>
                <a:gridCol w="246888">
                  <a:extLst>
                    <a:ext uri="{9D8B030D-6E8A-4147-A177-3AD203B41FA5}">
                      <a16:colId xmlns:a16="http://schemas.microsoft.com/office/drawing/2014/main" val="3761795004"/>
                    </a:ext>
                  </a:extLst>
                </a:gridCol>
                <a:gridCol w="246888">
                  <a:extLst>
                    <a:ext uri="{9D8B030D-6E8A-4147-A177-3AD203B41FA5}">
                      <a16:colId xmlns:a16="http://schemas.microsoft.com/office/drawing/2014/main" val="3817573339"/>
                    </a:ext>
                  </a:extLst>
                </a:gridCol>
                <a:gridCol w="246888">
                  <a:extLst>
                    <a:ext uri="{9D8B030D-6E8A-4147-A177-3AD203B41FA5}">
                      <a16:colId xmlns:a16="http://schemas.microsoft.com/office/drawing/2014/main" val="3574322871"/>
                    </a:ext>
                  </a:extLst>
                </a:gridCol>
                <a:gridCol w="246888">
                  <a:extLst>
                    <a:ext uri="{9D8B030D-6E8A-4147-A177-3AD203B41FA5}">
                      <a16:colId xmlns:a16="http://schemas.microsoft.com/office/drawing/2014/main" val="4239219091"/>
                    </a:ext>
                  </a:extLst>
                </a:gridCol>
                <a:gridCol w="246888">
                  <a:extLst>
                    <a:ext uri="{9D8B030D-6E8A-4147-A177-3AD203B41FA5}">
                      <a16:colId xmlns:a16="http://schemas.microsoft.com/office/drawing/2014/main" val="2619241636"/>
                    </a:ext>
                  </a:extLst>
                </a:gridCol>
                <a:gridCol w="246888">
                  <a:extLst>
                    <a:ext uri="{9D8B030D-6E8A-4147-A177-3AD203B41FA5}">
                      <a16:colId xmlns:a16="http://schemas.microsoft.com/office/drawing/2014/main" val="3218025961"/>
                    </a:ext>
                  </a:extLst>
                </a:gridCol>
                <a:gridCol w="246888">
                  <a:extLst>
                    <a:ext uri="{9D8B030D-6E8A-4147-A177-3AD203B41FA5}">
                      <a16:colId xmlns:a16="http://schemas.microsoft.com/office/drawing/2014/main" val="1798671641"/>
                    </a:ext>
                  </a:extLst>
                </a:gridCol>
                <a:gridCol w="246888">
                  <a:extLst>
                    <a:ext uri="{9D8B030D-6E8A-4147-A177-3AD203B41FA5}">
                      <a16:colId xmlns:a16="http://schemas.microsoft.com/office/drawing/2014/main" val="859966641"/>
                    </a:ext>
                  </a:extLst>
                </a:gridCol>
                <a:gridCol w="246888">
                  <a:extLst>
                    <a:ext uri="{9D8B030D-6E8A-4147-A177-3AD203B41FA5}">
                      <a16:colId xmlns:a16="http://schemas.microsoft.com/office/drawing/2014/main" val="3268305989"/>
                    </a:ext>
                  </a:extLst>
                </a:gridCol>
                <a:gridCol w="246888">
                  <a:extLst>
                    <a:ext uri="{9D8B030D-6E8A-4147-A177-3AD203B41FA5}">
                      <a16:colId xmlns:a16="http://schemas.microsoft.com/office/drawing/2014/main" val="1062065979"/>
                    </a:ext>
                  </a:extLst>
                </a:gridCol>
                <a:gridCol w="246888">
                  <a:extLst>
                    <a:ext uri="{9D8B030D-6E8A-4147-A177-3AD203B41FA5}">
                      <a16:colId xmlns:a16="http://schemas.microsoft.com/office/drawing/2014/main" val="1844273988"/>
                    </a:ext>
                  </a:extLst>
                </a:gridCol>
                <a:gridCol w="246888">
                  <a:extLst>
                    <a:ext uri="{9D8B030D-6E8A-4147-A177-3AD203B41FA5}">
                      <a16:colId xmlns:a16="http://schemas.microsoft.com/office/drawing/2014/main" val="1657426450"/>
                    </a:ext>
                  </a:extLst>
                </a:gridCol>
                <a:gridCol w="246888">
                  <a:extLst>
                    <a:ext uri="{9D8B030D-6E8A-4147-A177-3AD203B41FA5}">
                      <a16:colId xmlns:a16="http://schemas.microsoft.com/office/drawing/2014/main" val="3816099731"/>
                    </a:ext>
                  </a:extLst>
                </a:gridCol>
                <a:gridCol w="246888">
                  <a:extLst>
                    <a:ext uri="{9D8B030D-6E8A-4147-A177-3AD203B41FA5}">
                      <a16:colId xmlns:a16="http://schemas.microsoft.com/office/drawing/2014/main" val="4008319812"/>
                    </a:ext>
                  </a:extLst>
                </a:gridCol>
                <a:gridCol w="246888">
                  <a:extLst>
                    <a:ext uri="{9D8B030D-6E8A-4147-A177-3AD203B41FA5}">
                      <a16:colId xmlns:a16="http://schemas.microsoft.com/office/drawing/2014/main" val="1822089166"/>
                    </a:ext>
                  </a:extLst>
                </a:gridCol>
                <a:gridCol w="246888">
                  <a:extLst>
                    <a:ext uri="{9D8B030D-6E8A-4147-A177-3AD203B41FA5}">
                      <a16:colId xmlns:a16="http://schemas.microsoft.com/office/drawing/2014/main" val="2822178753"/>
                    </a:ext>
                  </a:extLst>
                </a:gridCol>
                <a:gridCol w="246888">
                  <a:extLst>
                    <a:ext uri="{9D8B030D-6E8A-4147-A177-3AD203B41FA5}">
                      <a16:colId xmlns:a16="http://schemas.microsoft.com/office/drawing/2014/main" val="3934918593"/>
                    </a:ext>
                  </a:extLst>
                </a:gridCol>
                <a:gridCol w="246888">
                  <a:extLst>
                    <a:ext uri="{9D8B030D-6E8A-4147-A177-3AD203B41FA5}">
                      <a16:colId xmlns:a16="http://schemas.microsoft.com/office/drawing/2014/main" val="3563261932"/>
                    </a:ext>
                  </a:extLst>
                </a:gridCol>
                <a:gridCol w="246888">
                  <a:extLst>
                    <a:ext uri="{9D8B030D-6E8A-4147-A177-3AD203B41FA5}">
                      <a16:colId xmlns:a16="http://schemas.microsoft.com/office/drawing/2014/main" val="4228460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34404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04/28/2025 10:27:06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04/28/2025 10:27:06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Am Freitag fand unser
Studitag in Münster statt.
Neben der Vorstellung unserer
Studiengänge, konnten die
Interessenten sich mit unseren
Dualstudierenden austauschen und
haben Einblicke aus erster Hand
bekommen.
es Studium
NK
FOM
FOM
WARST DU VOR ORT?
Ja
Nein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0.6719 %</a:t>
                      </a:r>
                    </a:p>
                  </a:txBody>
                  <a:tcPr/>
                </a:tc>
                <a:extLst>
                  <a:ext uri="{0D108BD9-81ED-4DB2-BD59-A6C34878D82A}">
                    <a16:rowId xmlns:a16="http://schemas.microsoft.com/office/drawing/2014/main" val="1516179337"/>
                  </a:ext>
                </a:extLst>
              </a:tr>
            </a:tbl>
          </a:graphicData>
        </a:graphic>
      </p:graphicFrame>
      <p:sp>
        <p:nvSpPr>
          <p:cNvPr id="4" name="Text Placeholder 3">
            <a:extLst>
              <a:ext uri="{FF2B5EF4-FFF2-40B4-BE49-F238E27FC236}">
                <a16:creationId xmlns:a16="http://schemas.microsoft.com/office/drawing/2014/main" id="{DB1ACB64-C07D-48D3-9940-A803CE1093A1}"/>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8013038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95754-3329-4E37-84AF-F6DFD66012A6}"/>
              </a:ext>
            </a:extLst>
          </p:cNvPr>
          <p:cNvSpPr>
            <a:spLocks noGrp="1"/>
          </p:cNvSpPr>
          <p:nvPr>
            <p:ph type="title"/>
          </p:nvPr>
        </p:nvSpPr>
        <p:spPr/>
        <p:txBody>
          <a:bodyPr/>
          <a:lstStyle/>
          <a:p>
            <a:r>
              <a:rPr lang="en-US"/>
              <a:t>Instagram Stories Table | NRW.BANK - 3 of 26</a:t>
            </a:r>
          </a:p>
        </p:txBody>
      </p:sp>
      <p:graphicFrame>
        <p:nvGraphicFramePr>
          <p:cNvPr id="5" name="Table Placeholder 4">
            <a:extLst>
              <a:ext uri="{FF2B5EF4-FFF2-40B4-BE49-F238E27FC236}">
                <a16:creationId xmlns:a16="http://schemas.microsoft.com/office/drawing/2014/main" id="{C37E4686-D662-4BCF-BC89-7CBEDE0EB6FC}"/>
              </a:ext>
            </a:extLst>
          </p:cNvPr>
          <p:cNvGraphicFramePr>
            <a:graphicFrameLocks noGrp="1"/>
          </p:cNvGraphicFramePr>
          <p:nvPr>
            <p:ph type="tbl" sz="quarter" idx="13"/>
            <p:extLst>
              <p:ext uri="{D42A27DB-BD31-4B8C-83A1-F6EECF244321}">
                <p14:modId xmlns:p14="http://schemas.microsoft.com/office/powerpoint/2010/main" val="3820295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10767472"/>
                    </a:ext>
                  </a:extLst>
                </a:gridCol>
                <a:gridCol w="493776">
                  <a:extLst>
                    <a:ext uri="{9D8B030D-6E8A-4147-A177-3AD203B41FA5}">
                      <a16:colId xmlns:a16="http://schemas.microsoft.com/office/drawing/2014/main" val="126963456"/>
                    </a:ext>
                  </a:extLst>
                </a:gridCol>
                <a:gridCol w="658368">
                  <a:extLst>
                    <a:ext uri="{9D8B030D-6E8A-4147-A177-3AD203B41FA5}">
                      <a16:colId xmlns:a16="http://schemas.microsoft.com/office/drawing/2014/main" val="1989366946"/>
                    </a:ext>
                  </a:extLst>
                </a:gridCol>
                <a:gridCol w="740664">
                  <a:extLst>
                    <a:ext uri="{9D8B030D-6E8A-4147-A177-3AD203B41FA5}">
                      <a16:colId xmlns:a16="http://schemas.microsoft.com/office/drawing/2014/main" val="2900607727"/>
                    </a:ext>
                  </a:extLst>
                </a:gridCol>
                <a:gridCol w="246888">
                  <a:extLst>
                    <a:ext uri="{9D8B030D-6E8A-4147-A177-3AD203B41FA5}">
                      <a16:colId xmlns:a16="http://schemas.microsoft.com/office/drawing/2014/main" val="1498207484"/>
                    </a:ext>
                  </a:extLst>
                </a:gridCol>
                <a:gridCol w="246888">
                  <a:extLst>
                    <a:ext uri="{9D8B030D-6E8A-4147-A177-3AD203B41FA5}">
                      <a16:colId xmlns:a16="http://schemas.microsoft.com/office/drawing/2014/main" val="3932229328"/>
                    </a:ext>
                  </a:extLst>
                </a:gridCol>
                <a:gridCol w="246888">
                  <a:extLst>
                    <a:ext uri="{9D8B030D-6E8A-4147-A177-3AD203B41FA5}">
                      <a16:colId xmlns:a16="http://schemas.microsoft.com/office/drawing/2014/main" val="539144464"/>
                    </a:ext>
                  </a:extLst>
                </a:gridCol>
                <a:gridCol w="246888">
                  <a:extLst>
                    <a:ext uri="{9D8B030D-6E8A-4147-A177-3AD203B41FA5}">
                      <a16:colId xmlns:a16="http://schemas.microsoft.com/office/drawing/2014/main" val="3827510496"/>
                    </a:ext>
                  </a:extLst>
                </a:gridCol>
                <a:gridCol w="246888">
                  <a:extLst>
                    <a:ext uri="{9D8B030D-6E8A-4147-A177-3AD203B41FA5}">
                      <a16:colId xmlns:a16="http://schemas.microsoft.com/office/drawing/2014/main" val="860503985"/>
                    </a:ext>
                  </a:extLst>
                </a:gridCol>
                <a:gridCol w="246888">
                  <a:extLst>
                    <a:ext uri="{9D8B030D-6E8A-4147-A177-3AD203B41FA5}">
                      <a16:colId xmlns:a16="http://schemas.microsoft.com/office/drawing/2014/main" val="4162687259"/>
                    </a:ext>
                  </a:extLst>
                </a:gridCol>
                <a:gridCol w="246888">
                  <a:extLst>
                    <a:ext uri="{9D8B030D-6E8A-4147-A177-3AD203B41FA5}">
                      <a16:colId xmlns:a16="http://schemas.microsoft.com/office/drawing/2014/main" val="3312651087"/>
                    </a:ext>
                  </a:extLst>
                </a:gridCol>
                <a:gridCol w="246888">
                  <a:extLst>
                    <a:ext uri="{9D8B030D-6E8A-4147-A177-3AD203B41FA5}">
                      <a16:colId xmlns:a16="http://schemas.microsoft.com/office/drawing/2014/main" val="903016611"/>
                    </a:ext>
                  </a:extLst>
                </a:gridCol>
                <a:gridCol w="246888">
                  <a:extLst>
                    <a:ext uri="{9D8B030D-6E8A-4147-A177-3AD203B41FA5}">
                      <a16:colId xmlns:a16="http://schemas.microsoft.com/office/drawing/2014/main" val="2876849490"/>
                    </a:ext>
                  </a:extLst>
                </a:gridCol>
                <a:gridCol w="246888">
                  <a:extLst>
                    <a:ext uri="{9D8B030D-6E8A-4147-A177-3AD203B41FA5}">
                      <a16:colId xmlns:a16="http://schemas.microsoft.com/office/drawing/2014/main" val="1043042750"/>
                    </a:ext>
                  </a:extLst>
                </a:gridCol>
                <a:gridCol w="246888">
                  <a:extLst>
                    <a:ext uri="{9D8B030D-6E8A-4147-A177-3AD203B41FA5}">
                      <a16:colId xmlns:a16="http://schemas.microsoft.com/office/drawing/2014/main" val="1276486930"/>
                    </a:ext>
                  </a:extLst>
                </a:gridCol>
                <a:gridCol w="246888">
                  <a:extLst>
                    <a:ext uri="{9D8B030D-6E8A-4147-A177-3AD203B41FA5}">
                      <a16:colId xmlns:a16="http://schemas.microsoft.com/office/drawing/2014/main" val="2992167681"/>
                    </a:ext>
                  </a:extLst>
                </a:gridCol>
                <a:gridCol w="246888">
                  <a:extLst>
                    <a:ext uri="{9D8B030D-6E8A-4147-A177-3AD203B41FA5}">
                      <a16:colId xmlns:a16="http://schemas.microsoft.com/office/drawing/2014/main" val="1218831804"/>
                    </a:ext>
                  </a:extLst>
                </a:gridCol>
                <a:gridCol w="246888">
                  <a:extLst>
                    <a:ext uri="{9D8B030D-6E8A-4147-A177-3AD203B41FA5}">
                      <a16:colId xmlns:a16="http://schemas.microsoft.com/office/drawing/2014/main" val="3860833745"/>
                    </a:ext>
                  </a:extLst>
                </a:gridCol>
                <a:gridCol w="246888">
                  <a:extLst>
                    <a:ext uri="{9D8B030D-6E8A-4147-A177-3AD203B41FA5}">
                      <a16:colId xmlns:a16="http://schemas.microsoft.com/office/drawing/2014/main" val="3417072702"/>
                    </a:ext>
                  </a:extLst>
                </a:gridCol>
                <a:gridCol w="246888">
                  <a:extLst>
                    <a:ext uri="{9D8B030D-6E8A-4147-A177-3AD203B41FA5}">
                      <a16:colId xmlns:a16="http://schemas.microsoft.com/office/drawing/2014/main" val="350080050"/>
                    </a:ext>
                  </a:extLst>
                </a:gridCol>
                <a:gridCol w="246888">
                  <a:extLst>
                    <a:ext uri="{9D8B030D-6E8A-4147-A177-3AD203B41FA5}">
                      <a16:colId xmlns:a16="http://schemas.microsoft.com/office/drawing/2014/main" val="350504603"/>
                    </a:ext>
                  </a:extLst>
                </a:gridCol>
                <a:gridCol w="246888">
                  <a:extLst>
                    <a:ext uri="{9D8B030D-6E8A-4147-A177-3AD203B41FA5}">
                      <a16:colId xmlns:a16="http://schemas.microsoft.com/office/drawing/2014/main" val="1672895774"/>
                    </a:ext>
                  </a:extLst>
                </a:gridCol>
                <a:gridCol w="246888">
                  <a:extLst>
                    <a:ext uri="{9D8B030D-6E8A-4147-A177-3AD203B41FA5}">
                      <a16:colId xmlns:a16="http://schemas.microsoft.com/office/drawing/2014/main" val="800380374"/>
                    </a:ext>
                  </a:extLst>
                </a:gridCol>
                <a:gridCol w="246888">
                  <a:extLst>
                    <a:ext uri="{9D8B030D-6E8A-4147-A177-3AD203B41FA5}">
                      <a16:colId xmlns:a16="http://schemas.microsoft.com/office/drawing/2014/main" val="6085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417485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04/23/2025 17:09:50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04/23/2025 17:09:50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Wenn du noch mehr rund ums
Thema erfahren möchtest, dann
besuche doch den S!NN-Kongress
in Münster am Freitag, 9. Mai 2025.
S!NN
sinn_kongress
Vorstellung S!NN
Was ist der
S!NN-
Kongress?
sinn_kongress Was ist S!NN?
Der S!NN-Kongress ist eine Zukunftswerkstatt für sozial...
Mehr Infos gibt es hier.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0.7697 %</a:t>
                      </a:r>
                    </a:p>
                  </a:txBody>
                  <a:tcPr/>
                </a:tc>
                <a:extLst>
                  <a:ext uri="{0D108BD9-81ED-4DB2-BD59-A6C34878D82A}">
                    <a16:rowId xmlns:a16="http://schemas.microsoft.com/office/drawing/2014/main" val="1260953237"/>
                  </a:ext>
                </a:extLst>
              </a:tr>
            </a:tbl>
          </a:graphicData>
        </a:graphic>
      </p:graphicFrame>
      <p:sp>
        <p:nvSpPr>
          <p:cNvPr id="4" name="Text Placeholder 3">
            <a:extLst>
              <a:ext uri="{FF2B5EF4-FFF2-40B4-BE49-F238E27FC236}">
                <a16:creationId xmlns:a16="http://schemas.microsoft.com/office/drawing/2014/main" id="{4F9EAB33-2127-4635-A750-B5B0F465791D}"/>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41612378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6803B-010C-47C0-B9F7-77B09842FF6A}"/>
              </a:ext>
            </a:extLst>
          </p:cNvPr>
          <p:cNvSpPr>
            <a:spLocks noGrp="1"/>
          </p:cNvSpPr>
          <p:nvPr>
            <p:ph type="title"/>
          </p:nvPr>
        </p:nvSpPr>
        <p:spPr/>
        <p:txBody>
          <a:bodyPr/>
          <a:lstStyle/>
          <a:p>
            <a:r>
              <a:rPr lang="en-US"/>
              <a:t>Instagram Stories Table | NRW.BANK - 4 of 26</a:t>
            </a:r>
          </a:p>
        </p:txBody>
      </p:sp>
      <p:graphicFrame>
        <p:nvGraphicFramePr>
          <p:cNvPr id="5" name="Table Placeholder 4">
            <a:extLst>
              <a:ext uri="{FF2B5EF4-FFF2-40B4-BE49-F238E27FC236}">
                <a16:creationId xmlns:a16="http://schemas.microsoft.com/office/drawing/2014/main" id="{A776C1E8-170B-4EAB-9081-B6AB7FB28004}"/>
              </a:ext>
            </a:extLst>
          </p:cNvPr>
          <p:cNvGraphicFramePr>
            <a:graphicFrameLocks noGrp="1"/>
          </p:cNvGraphicFramePr>
          <p:nvPr>
            <p:ph type="tbl" sz="quarter" idx="13"/>
            <p:extLst>
              <p:ext uri="{D42A27DB-BD31-4B8C-83A1-F6EECF244321}">
                <p14:modId xmlns:p14="http://schemas.microsoft.com/office/powerpoint/2010/main" val="297842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904341905"/>
                    </a:ext>
                  </a:extLst>
                </a:gridCol>
                <a:gridCol w="493776">
                  <a:extLst>
                    <a:ext uri="{9D8B030D-6E8A-4147-A177-3AD203B41FA5}">
                      <a16:colId xmlns:a16="http://schemas.microsoft.com/office/drawing/2014/main" val="3399041346"/>
                    </a:ext>
                  </a:extLst>
                </a:gridCol>
                <a:gridCol w="658368">
                  <a:extLst>
                    <a:ext uri="{9D8B030D-6E8A-4147-A177-3AD203B41FA5}">
                      <a16:colId xmlns:a16="http://schemas.microsoft.com/office/drawing/2014/main" val="281146570"/>
                    </a:ext>
                  </a:extLst>
                </a:gridCol>
                <a:gridCol w="740664">
                  <a:extLst>
                    <a:ext uri="{9D8B030D-6E8A-4147-A177-3AD203B41FA5}">
                      <a16:colId xmlns:a16="http://schemas.microsoft.com/office/drawing/2014/main" val="1532751778"/>
                    </a:ext>
                  </a:extLst>
                </a:gridCol>
                <a:gridCol w="246888">
                  <a:extLst>
                    <a:ext uri="{9D8B030D-6E8A-4147-A177-3AD203B41FA5}">
                      <a16:colId xmlns:a16="http://schemas.microsoft.com/office/drawing/2014/main" val="3519817817"/>
                    </a:ext>
                  </a:extLst>
                </a:gridCol>
                <a:gridCol w="246888">
                  <a:extLst>
                    <a:ext uri="{9D8B030D-6E8A-4147-A177-3AD203B41FA5}">
                      <a16:colId xmlns:a16="http://schemas.microsoft.com/office/drawing/2014/main" val="611519507"/>
                    </a:ext>
                  </a:extLst>
                </a:gridCol>
                <a:gridCol w="246888">
                  <a:extLst>
                    <a:ext uri="{9D8B030D-6E8A-4147-A177-3AD203B41FA5}">
                      <a16:colId xmlns:a16="http://schemas.microsoft.com/office/drawing/2014/main" val="3674090654"/>
                    </a:ext>
                  </a:extLst>
                </a:gridCol>
                <a:gridCol w="246888">
                  <a:extLst>
                    <a:ext uri="{9D8B030D-6E8A-4147-A177-3AD203B41FA5}">
                      <a16:colId xmlns:a16="http://schemas.microsoft.com/office/drawing/2014/main" val="2794411540"/>
                    </a:ext>
                  </a:extLst>
                </a:gridCol>
                <a:gridCol w="246888">
                  <a:extLst>
                    <a:ext uri="{9D8B030D-6E8A-4147-A177-3AD203B41FA5}">
                      <a16:colId xmlns:a16="http://schemas.microsoft.com/office/drawing/2014/main" val="3919734050"/>
                    </a:ext>
                  </a:extLst>
                </a:gridCol>
                <a:gridCol w="246888">
                  <a:extLst>
                    <a:ext uri="{9D8B030D-6E8A-4147-A177-3AD203B41FA5}">
                      <a16:colId xmlns:a16="http://schemas.microsoft.com/office/drawing/2014/main" val="1885226973"/>
                    </a:ext>
                  </a:extLst>
                </a:gridCol>
                <a:gridCol w="246888">
                  <a:extLst>
                    <a:ext uri="{9D8B030D-6E8A-4147-A177-3AD203B41FA5}">
                      <a16:colId xmlns:a16="http://schemas.microsoft.com/office/drawing/2014/main" val="1983639011"/>
                    </a:ext>
                  </a:extLst>
                </a:gridCol>
                <a:gridCol w="246888">
                  <a:extLst>
                    <a:ext uri="{9D8B030D-6E8A-4147-A177-3AD203B41FA5}">
                      <a16:colId xmlns:a16="http://schemas.microsoft.com/office/drawing/2014/main" val="4136577252"/>
                    </a:ext>
                  </a:extLst>
                </a:gridCol>
                <a:gridCol w="246888">
                  <a:extLst>
                    <a:ext uri="{9D8B030D-6E8A-4147-A177-3AD203B41FA5}">
                      <a16:colId xmlns:a16="http://schemas.microsoft.com/office/drawing/2014/main" val="3874971605"/>
                    </a:ext>
                  </a:extLst>
                </a:gridCol>
                <a:gridCol w="246888">
                  <a:extLst>
                    <a:ext uri="{9D8B030D-6E8A-4147-A177-3AD203B41FA5}">
                      <a16:colId xmlns:a16="http://schemas.microsoft.com/office/drawing/2014/main" val="1943134128"/>
                    </a:ext>
                  </a:extLst>
                </a:gridCol>
                <a:gridCol w="246888">
                  <a:extLst>
                    <a:ext uri="{9D8B030D-6E8A-4147-A177-3AD203B41FA5}">
                      <a16:colId xmlns:a16="http://schemas.microsoft.com/office/drawing/2014/main" val="2446771555"/>
                    </a:ext>
                  </a:extLst>
                </a:gridCol>
                <a:gridCol w="246888">
                  <a:extLst>
                    <a:ext uri="{9D8B030D-6E8A-4147-A177-3AD203B41FA5}">
                      <a16:colId xmlns:a16="http://schemas.microsoft.com/office/drawing/2014/main" val="4227032666"/>
                    </a:ext>
                  </a:extLst>
                </a:gridCol>
                <a:gridCol w="246888">
                  <a:extLst>
                    <a:ext uri="{9D8B030D-6E8A-4147-A177-3AD203B41FA5}">
                      <a16:colId xmlns:a16="http://schemas.microsoft.com/office/drawing/2014/main" val="3487830208"/>
                    </a:ext>
                  </a:extLst>
                </a:gridCol>
                <a:gridCol w="246888">
                  <a:extLst>
                    <a:ext uri="{9D8B030D-6E8A-4147-A177-3AD203B41FA5}">
                      <a16:colId xmlns:a16="http://schemas.microsoft.com/office/drawing/2014/main" val="608806578"/>
                    </a:ext>
                  </a:extLst>
                </a:gridCol>
                <a:gridCol w="246888">
                  <a:extLst>
                    <a:ext uri="{9D8B030D-6E8A-4147-A177-3AD203B41FA5}">
                      <a16:colId xmlns:a16="http://schemas.microsoft.com/office/drawing/2014/main" val="2519567089"/>
                    </a:ext>
                  </a:extLst>
                </a:gridCol>
                <a:gridCol w="246888">
                  <a:extLst>
                    <a:ext uri="{9D8B030D-6E8A-4147-A177-3AD203B41FA5}">
                      <a16:colId xmlns:a16="http://schemas.microsoft.com/office/drawing/2014/main" val="1198791693"/>
                    </a:ext>
                  </a:extLst>
                </a:gridCol>
                <a:gridCol w="246888">
                  <a:extLst>
                    <a:ext uri="{9D8B030D-6E8A-4147-A177-3AD203B41FA5}">
                      <a16:colId xmlns:a16="http://schemas.microsoft.com/office/drawing/2014/main" val="3746440792"/>
                    </a:ext>
                  </a:extLst>
                </a:gridCol>
                <a:gridCol w="246888">
                  <a:extLst>
                    <a:ext uri="{9D8B030D-6E8A-4147-A177-3AD203B41FA5}">
                      <a16:colId xmlns:a16="http://schemas.microsoft.com/office/drawing/2014/main" val="2644762207"/>
                    </a:ext>
                  </a:extLst>
                </a:gridCol>
                <a:gridCol w="246888">
                  <a:extLst>
                    <a:ext uri="{9D8B030D-6E8A-4147-A177-3AD203B41FA5}">
                      <a16:colId xmlns:a16="http://schemas.microsoft.com/office/drawing/2014/main" val="1227241684"/>
                    </a:ext>
                  </a:extLst>
                </a:gridCol>
                <a:gridCol w="246888">
                  <a:extLst>
                    <a:ext uri="{9D8B030D-6E8A-4147-A177-3AD203B41FA5}">
                      <a16:colId xmlns:a16="http://schemas.microsoft.com/office/drawing/2014/main" val="653999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44105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04/23/2025 17:02:03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04/23/2025 17:02:03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Unternehmen, die soziale Nachhaltigkeit
in ihrer Unternehmensstrategie
integrieren, erzielen nicht nur positive
Auswirkungen für die Gesellschaft,
sondern profitieren selbst davon.
nrw.bank
NRW.BANK
Gründen Schritt für Schritt
FINANZIERUNG
So startest du richtig
mit deinem Gemeinwohl-
unternehmen durch
PARTNER
INVESTITIONEN
nrw.bank Du möchtest ein gemeinwohlorientiertes
Unternehmen gründen? Wir geben dir hier Tipps, wie d...
Wie du so richtig mit einem
Gemeinwohlunternehmen
durchstartest, erklären wir dir hier.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0.7935 %</a:t>
                      </a:r>
                    </a:p>
                  </a:txBody>
                  <a:tcPr/>
                </a:tc>
                <a:extLst>
                  <a:ext uri="{0D108BD9-81ED-4DB2-BD59-A6C34878D82A}">
                    <a16:rowId xmlns:a16="http://schemas.microsoft.com/office/drawing/2014/main" val="2253979334"/>
                  </a:ext>
                </a:extLst>
              </a:tr>
            </a:tbl>
          </a:graphicData>
        </a:graphic>
      </p:graphicFrame>
      <p:sp>
        <p:nvSpPr>
          <p:cNvPr id="4" name="Text Placeholder 3">
            <a:extLst>
              <a:ext uri="{FF2B5EF4-FFF2-40B4-BE49-F238E27FC236}">
                <a16:creationId xmlns:a16="http://schemas.microsoft.com/office/drawing/2014/main" id="{C6E60A66-7803-4052-B769-E612FA1E4311}"/>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5578912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1669C-B3D4-4361-A759-F9FED02E65A1}"/>
              </a:ext>
            </a:extLst>
          </p:cNvPr>
          <p:cNvSpPr>
            <a:spLocks noGrp="1"/>
          </p:cNvSpPr>
          <p:nvPr>
            <p:ph type="title"/>
          </p:nvPr>
        </p:nvSpPr>
        <p:spPr/>
        <p:txBody>
          <a:bodyPr/>
          <a:lstStyle/>
          <a:p>
            <a:r>
              <a:rPr lang="en-US"/>
              <a:t>Instagram Stories Table | NRW.BANK - 5 of 26</a:t>
            </a:r>
          </a:p>
        </p:txBody>
      </p:sp>
      <p:graphicFrame>
        <p:nvGraphicFramePr>
          <p:cNvPr id="5" name="Table Placeholder 4">
            <a:extLst>
              <a:ext uri="{FF2B5EF4-FFF2-40B4-BE49-F238E27FC236}">
                <a16:creationId xmlns:a16="http://schemas.microsoft.com/office/drawing/2014/main" id="{CF4B70D2-8618-47F1-9C1D-4A6A49CAACED}"/>
              </a:ext>
            </a:extLst>
          </p:cNvPr>
          <p:cNvGraphicFramePr>
            <a:graphicFrameLocks noGrp="1"/>
          </p:cNvGraphicFramePr>
          <p:nvPr>
            <p:ph type="tbl" sz="quarter" idx="13"/>
            <p:extLst>
              <p:ext uri="{D42A27DB-BD31-4B8C-83A1-F6EECF244321}">
                <p14:modId xmlns:p14="http://schemas.microsoft.com/office/powerpoint/2010/main" val="2116256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55082938"/>
                    </a:ext>
                  </a:extLst>
                </a:gridCol>
                <a:gridCol w="493776">
                  <a:extLst>
                    <a:ext uri="{9D8B030D-6E8A-4147-A177-3AD203B41FA5}">
                      <a16:colId xmlns:a16="http://schemas.microsoft.com/office/drawing/2014/main" val="389872525"/>
                    </a:ext>
                  </a:extLst>
                </a:gridCol>
                <a:gridCol w="658368">
                  <a:extLst>
                    <a:ext uri="{9D8B030D-6E8A-4147-A177-3AD203B41FA5}">
                      <a16:colId xmlns:a16="http://schemas.microsoft.com/office/drawing/2014/main" val="4070545356"/>
                    </a:ext>
                  </a:extLst>
                </a:gridCol>
                <a:gridCol w="740664">
                  <a:extLst>
                    <a:ext uri="{9D8B030D-6E8A-4147-A177-3AD203B41FA5}">
                      <a16:colId xmlns:a16="http://schemas.microsoft.com/office/drawing/2014/main" val="2427588412"/>
                    </a:ext>
                  </a:extLst>
                </a:gridCol>
                <a:gridCol w="246888">
                  <a:extLst>
                    <a:ext uri="{9D8B030D-6E8A-4147-A177-3AD203B41FA5}">
                      <a16:colId xmlns:a16="http://schemas.microsoft.com/office/drawing/2014/main" val="4159241262"/>
                    </a:ext>
                  </a:extLst>
                </a:gridCol>
                <a:gridCol w="246888">
                  <a:extLst>
                    <a:ext uri="{9D8B030D-6E8A-4147-A177-3AD203B41FA5}">
                      <a16:colId xmlns:a16="http://schemas.microsoft.com/office/drawing/2014/main" val="1053438481"/>
                    </a:ext>
                  </a:extLst>
                </a:gridCol>
                <a:gridCol w="246888">
                  <a:extLst>
                    <a:ext uri="{9D8B030D-6E8A-4147-A177-3AD203B41FA5}">
                      <a16:colId xmlns:a16="http://schemas.microsoft.com/office/drawing/2014/main" val="3669232197"/>
                    </a:ext>
                  </a:extLst>
                </a:gridCol>
                <a:gridCol w="246888">
                  <a:extLst>
                    <a:ext uri="{9D8B030D-6E8A-4147-A177-3AD203B41FA5}">
                      <a16:colId xmlns:a16="http://schemas.microsoft.com/office/drawing/2014/main" val="2180280358"/>
                    </a:ext>
                  </a:extLst>
                </a:gridCol>
                <a:gridCol w="246888">
                  <a:extLst>
                    <a:ext uri="{9D8B030D-6E8A-4147-A177-3AD203B41FA5}">
                      <a16:colId xmlns:a16="http://schemas.microsoft.com/office/drawing/2014/main" val="2416189000"/>
                    </a:ext>
                  </a:extLst>
                </a:gridCol>
                <a:gridCol w="246888">
                  <a:extLst>
                    <a:ext uri="{9D8B030D-6E8A-4147-A177-3AD203B41FA5}">
                      <a16:colId xmlns:a16="http://schemas.microsoft.com/office/drawing/2014/main" val="1063465135"/>
                    </a:ext>
                  </a:extLst>
                </a:gridCol>
                <a:gridCol w="246888">
                  <a:extLst>
                    <a:ext uri="{9D8B030D-6E8A-4147-A177-3AD203B41FA5}">
                      <a16:colId xmlns:a16="http://schemas.microsoft.com/office/drawing/2014/main" val="498542854"/>
                    </a:ext>
                  </a:extLst>
                </a:gridCol>
                <a:gridCol w="246888">
                  <a:extLst>
                    <a:ext uri="{9D8B030D-6E8A-4147-A177-3AD203B41FA5}">
                      <a16:colId xmlns:a16="http://schemas.microsoft.com/office/drawing/2014/main" val="395543674"/>
                    </a:ext>
                  </a:extLst>
                </a:gridCol>
                <a:gridCol w="246888">
                  <a:extLst>
                    <a:ext uri="{9D8B030D-6E8A-4147-A177-3AD203B41FA5}">
                      <a16:colId xmlns:a16="http://schemas.microsoft.com/office/drawing/2014/main" val="3148602126"/>
                    </a:ext>
                  </a:extLst>
                </a:gridCol>
                <a:gridCol w="246888">
                  <a:extLst>
                    <a:ext uri="{9D8B030D-6E8A-4147-A177-3AD203B41FA5}">
                      <a16:colId xmlns:a16="http://schemas.microsoft.com/office/drawing/2014/main" val="3218455073"/>
                    </a:ext>
                  </a:extLst>
                </a:gridCol>
                <a:gridCol w="246888">
                  <a:extLst>
                    <a:ext uri="{9D8B030D-6E8A-4147-A177-3AD203B41FA5}">
                      <a16:colId xmlns:a16="http://schemas.microsoft.com/office/drawing/2014/main" val="2009103461"/>
                    </a:ext>
                  </a:extLst>
                </a:gridCol>
                <a:gridCol w="246888">
                  <a:extLst>
                    <a:ext uri="{9D8B030D-6E8A-4147-A177-3AD203B41FA5}">
                      <a16:colId xmlns:a16="http://schemas.microsoft.com/office/drawing/2014/main" val="274447226"/>
                    </a:ext>
                  </a:extLst>
                </a:gridCol>
                <a:gridCol w="246888">
                  <a:extLst>
                    <a:ext uri="{9D8B030D-6E8A-4147-A177-3AD203B41FA5}">
                      <a16:colId xmlns:a16="http://schemas.microsoft.com/office/drawing/2014/main" val="544082591"/>
                    </a:ext>
                  </a:extLst>
                </a:gridCol>
                <a:gridCol w="246888">
                  <a:extLst>
                    <a:ext uri="{9D8B030D-6E8A-4147-A177-3AD203B41FA5}">
                      <a16:colId xmlns:a16="http://schemas.microsoft.com/office/drawing/2014/main" val="2527727185"/>
                    </a:ext>
                  </a:extLst>
                </a:gridCol>
                <a:gridCol w="246888">
                  <a:extLst>
                    <a:ext uri="{9D8B030D-6E8A-4147-A177-3AD203B41FA5}">
                      <a16:colId xmlns:a16="http://schemas.microsoft.com/office/drawing/2014/main" val="3220356434"/>
                    </a:ext>
                  </a:extLst>
                </a:gridCol>
                <a:gridCol w="246888">
                  <a:extLst>
                    <a:ext uri="{9D8B030D-6E8A-4147-A177-3AD203B41FA5}">
                      <a16:colId xmlns:a16="http://schemas.microsoft.com/office/drawing/2014/main" val="2772854472"/>
                    </a:ext>
                  </a:extLst>
                </a:gridCol>
                <a:gridCol w="246888">
                  <a:extLst>
                    <a:ext uri="{9D8B030D-6E8A-4147-A177-3AD203B41FA5}">
                      <a16:colId xmlns:a16="http://schemas.microsoft.com/office/drawing/2014/main" val="1013979063"/>
                    </a:ext>
                  </a:extLst>
                </a:gridCol>
                <a:gridCol w="246888">
                  <a:extLst>
                    <a:ext uri="{9D8B030D-6E8A-4147-A177-3AD203B41FA5}">
                      <a16:colId xmlns:a16="http://schemas.microsoft.com/office/drawing/2014/main" val="1180699090"/>
                    </a:ext>
                  </a:extLst>
                </a:gridCol>
                <a:gridCol w="246888">
                  <a:extLst>
                    <a:ext uri="{9D8B030D-6E8A-4147-A177-3AD203B41FA5}">
                      <a16:colId xmlns:a16="http://schemas.microsoft.com/office/drawing/2014/main" val="1523219185"/>
                    </a:ext>
                  </a:extLst>
                </a:gridCol>
                <a:gridCol w="246888">
                  <a:extLst>
                    <a:ext uri="{9D8B030D-6E8A-4147-A177-3AD203B41FA5}">
                      <a16:colId xmlns:a16="http://schemas.microsoft.com/office/drawing/2014/main" val="1518144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01667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04/20/2025 09:03:55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04/20/2025 09:03:55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wünschen frohe
- - - -
WIE VIELE EIER HABEN WIR IM BILD
VERSTECKT?
A
7
в
13
с
16</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1.1658 %</a:t>
                      </a:r>
                    </a:p>
                  </a:txBody>
                  <a:tcPr/>
                </a:tc>
                <a:extLst>
                  <a:ext uri="{0D108BD9-81ED-4DB2-BD59-A6C34878D82A}">
                    <a16:rowId xmlns:a16="http://schemas.microsoft.com/office/drawing/2014/main" val="3336097311"/>
                  </a:ext>
                </a:extLst>
              </a:tr>
            </a:tbl>
          </a:graphicData>
        </a:graphic>
      </p:graphicFrame>
      <p:sp>
        <p:nvSpPr>
          <p:cNvPr id="4" name="Text Placeholder 3">
            <a:extLst>
              <a:ext uri="{FF2B5EF4-FFF2-40B4-BE49-F238E27FC236}">
                <a16:creationId xmlns:a16="http://schemas.microsoft.com/office/drawing/2014/main" id="{DB325C89-B087-4C91-BF24-E50418366C33}"/>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40085101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F8DDC-DC90-478D-AF90-C64B3091A7DD}"/>
              </a:ext>
            </a:extLst>
          </p:cNvPr>
          <p:cNvSpPr>
            <a:spLocks noGrp="1"/>
          </p:cNvSpPr>
          <p:nvPr>
            <p:ph type="title"/>
          </p:nvPr>
        </p:nvSpPr>
        <p:spPr/>
        <p:txBody>
          <a:bodyPr/>
          <a:lstStyle/>
          <a:p>
            <a:r>
              <a:rPr lang="en-US"/>
              <a:t>Instagram Stories Table | NRW.BANK - 6 of 26</a:t>
            </a:r>
          </a:p>
        </p:txBody>
      </p:sp>
      <p:graphicFrame>
        <p:nvGraphicFramePr>
          <p:cNvPr id="5" name="Table Placeholder 4">
            <a:extLst>
              <a:ext uri="{FF2B5EF4-FFF2-40B4-BE49-F238E27FC236}">
                <a16:creationId xmlns:a16="http://schemas.microsoft.com/office/drawing/2014/main" id="{783BDDAA-902C-41FD-84E9-F69B59B024D2}"/>
              </a:ext>
            </a:extLst>
          </p:cNvPr>
          <p:cNvGraphicFramePr>
            <a:graphicFrameLocks noGrp="1"/>
          </p:cNvGraphicFramePr>
          <p:nvPr>
            <p:ph type="tbl" sz="quarter" idx="13"/>
            <p:extLst>
              <p:ext uri="{D42A27DB-BD31-4B8C-83A1-F6EECF244321}">
                <p14:modId xmlns:p14="http://schemas.microsoft.com/office/powerpoint/2010/main" val="1973500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05268219"/>
                    </a:ext>
                  </a:extLst>
                </a:gridCol>
                <a:gridCol w="493776">
                  <a:extLst>
                    <a:ext uri="{9D8B030D-6E8A-4147-A177-3AD203B41FA5}">
                      <a16:colId xmlns:a16="http://schemas.microsoft.com/office/drawing/2014/main" val="43910998"/>
                    </a:ext>
                  </a:extLst>
                </a:gridCol>
                <a:gridCol w="658368">
                  <a:extLst>
                    <a:ext uri="{9D8B030D-6E8A-4147-A177-3AD203B41FA5}">
                      <a16:colId xmlns:a16="http://schemas.microsoft.com/office/drawing/2014/main" val="1598222889"/>
                    </a:ext>
                  </a:extLst>
                </a:gridCol>
                <a:gridCol w="740664">
                  <a:extLst>
                    <a:ext uri="{9D8B030D-6E8A-4147-A177-3AD203B41FA5}">
                      <a16:colId xmlns:a16="http://schemas.microsoft.com/office/drawing/2014/main" val="1642777190"/>
                    </a:ext>
                  </a:extLst>
                </a:gridCol>
                <a:gridCol w="246888">
                  <a:extLst>
                    <a:ext uri="{9D8B030D-6E8A-4147-A177-3AD203B41FA5}">
                      <a16:colId xmlns:a16="http://schemas.microsoft.com/office/drawing/2014/main" val="3930347695"/>
                    </a:ext>
                  </a:extLst>
                </a:gridCol>
                <a:gridCol w="246888">
                  <a:extLst>
                    <a:ext uri="{9D8B030D-6E8A-4147-A177-3AD203B41FA5}">
                      <a16:colId xmlns:a16="http://schemas.microsoft.com/office/drawing/2014/main" val="3085976308"/>
                    </a:ext>
                  </a:extLst>
                </a:gridCol>
                <a:gridCol w="246888">
                  <a:extLst>
                    <a:ext uri="{9D8B030D-6E8A-4147-A177-3AD203B41FA5}">
                      <a16:colId xmlns:a16="http://schemas.microsoft.com/office/drawing/2014/main" val="2344917541"/>
                    </a:ext>
                  </a:extLst>
                </a:gridCol>
                <a:gridCol w="246888">
                  <a:extLst>
                    <a:ext uri="{9D8B030D-6E8A-4147-A177-3AD203B41FA5}">
                      <a16:colId xmlns:a16="http://schemas.microsoft.com/office/drawing/2014/main" val="491776892"/>
                    </a:ext>
                  </a:extLst>
                </a:gridCol>
                <a:gridCol w="246888">
                  <a:extLst>
                    <a:ext uri="{9D8B030D-6E8A-4147-A177-3AD203B41FA5}">
                      <a16:colId xmlns:a16="http://schemas.microsoft.com/office/drawing/2014/main" val="969081681"/>
                    </a:ext>
                  </a:extLst>
                </a:gridCol>
                <a:gridCol w="246888">
                  <a:extLst>
                    <a:ext uri="{9D8B030D-6E8A-4147-A177-3AD203B41FA5}">
                      <a16:colId xmlns:a16="http://schemas.microsoft.com/office/drawing/2014/main" val="2934005306"/>
                    </a:ext>
                  </a:extLst>
                </a:gridCol>
                <a:gridCol w="246888">
                  <a:extLst>
                    <a:ext uri="{9D8B030D-6E8A-4147-A177-3AD203B41FA5}">
                      <a16:colId xmlns:a16="http://schemas.microsoft.com/office/drawing/2014/main" val="1173655720"/>
                    </a:ext>
                  </a:extLst>
                </a:gridCol>
                <a:gridCol w="246888">
                  <a:extLst>
                    <a:ext uri="{9D8B030D-6E8A-4147-A177-3AD203B41FA5}">
                      <a16:colId xmlns:a16="http://schemas.microsoft.com/office/drawing/2014/main" val="2034006163"/>
                    </a:ext>
                  </a:extLst>
                </a:gridCol>
                <a:gridCol w="246888">
                  <a:extLst>
                    <a:ext uri="{9D8B030D-6E8A-4147-A177-3AD203B41FA5}">
                      <a16:colId xmlns:a16="http://schemas.microsoft.com/office/drawing/2014/main" val="1622236342"/>
                    </a:ext>
                  </a:extLst>
                </a:gridCol>
                <a:gridCol w="246888">
                  <a:extLst>
                    <a:ext uri="{9D8B030D-6E8A-4147-A177-3AD203B41FA5}">
                      <a16:colId xmlns:a16="http://schemas.microsoft.com/office/drawing/2014/main" val="837372870"/>
                    </a:ext>
                  </a:extLst>
                </a:gridCol>
                <a:gridCol w="246888">
                  <a:extLst>
                    <a:ext uri="{9D8B030D-6E8A-4147-A177-3AD203B41FA5}">
                      <a16:colId xmlns:a16="http://schemas.microsoft.com/office/drawing/2014/main" val="2474777625"/>
                    </a:ext>
                  </a:extLst>
                </a:gridCol>
                <a:gridCol w="246888">
                  <a:extLst>
                    <a:ext uri="{9D8B030D-6E8A-4147-A177-3AD203B41FA5}">
                      <a16:colId xmlns:a16="http://schemas.microsoft.com/office/drawing/2014/main" val="130330394"/>
                    </a:ext>
                  </a:extLst>
                </a:gridCol>
                <a:gridCol w="246888">
                  <a:extLst>
                    <a:ext uri="{9D8B030D-6E8A-4147-A177-3AD203B41FA5}">
                      <a16:colId xmlns:a16="http://schemas.microsoft.com/office/drawing/2014/main" val="1978244518"/>
                    </a:ext>
                  </a:extLst>
                </a:gridCol>
                <a:gridCol w="246888">
                  <a:extLst>
                    <a:ext uri="{9D8B030D-6E8A-4147-A177-3AD203B41FA5}">
                      <a16:colId xmlns:a16="http://schemas.microsoft.com/office/drawing/2014/main" val="4046491212"/>
                    </a:ext>
                  </a:extLst>
                </a:gridCol>
                <a:gridCol w="246888">
                  <a:extLst>
                    <a:ext uri="{9D8B030D-6E8A-4147-A177-3AD203B41FA5}">
                      <a16:colId xmlns:a16="http://schemas.microsoft.com/office/drawing/2014/main" val="1666175425"/>
                    </a:ext>
                  </a:extLst>
                </a:gridCol>
                <a:gridCol w="246888">
                  <a:extLst>
                    <a:ext uri="{9D8B030D-6E8A-4147-A177-3AD203B41FA5}">
                      <a16:colId xmlns:a16="http://schemas.microsoft.com/office/drawing/2014/main" val="3444667669"/>
                    </a:ext>
                  </a:extLst>
                </a:gridCol>
                <a:gridCol w="246888">
                  <a:extLst>
                    <a:ext uri="{9D8B030D-6E8A-4147-A177-3AD203B41FA5}">
                      <a16:colId xmlns:a16="http://schemas.microsoft.com/office/drawing/2014/main" val="925032169"/>
                    </a:ext>
                  </a:extLst>
                </a:gridCol>
                <a:gridCol w="246888">
                  <a:extLst>
                    <a:ext uri="{9D8B030D-6E8A-4147-A177-3AD203B41FA5}">
                      <a16:colId xmlns:a16="http://schemas.microsoft.com/office/drawing/2014/main" val="1719691237"/>
                    </a:ext>
                  </a:extLst>
                </a:gridCol>
                <a:gridCol w="246888">
                  <a:extLst>
                    <a:ext uri="{9D8B030D-6E8A-4147-A177-3AD203B41FA5}">
                      <a16:colId xmlns:a16="http://schemas.microsoft.com/office/drawing/2014/main" val="3560187747"/>
                    </a:ext>
                  </a:extLst>
                </a:gridCol>
                <a:gridCol w="246888">
                  <a:extLst>
                    <a:ext uri="{9D8B030D-6E8A-4147-A177-3AD203B41FA5}">
                      <a16:colId xmlns:a16="http://schemas.microsoft.com/office/drawing/2014/main" val="1917058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055623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04/20/2025 09:01:00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04/20/2025 09:01:00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Wir wünschen frohe Ostern!
Wie viele Ostereier findet ihr?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0.9234 %</a:t>
                      </a:r>
                    </a:p>
                  </a:txBody>
                  <a:tcPr/>
                </a:tc>
                <a:extLst>
                  <a:ext uri="{0D108BD9-81ED-4DB2-BD59-A6C34878D82A}">
                    <a16:rowId xmlns:a16="http://schemas.microsoft.com/office/drawing/2014/main" val="697940185"/>
                  </a:ext>
                </a:extLst>
              </a:tr>
            </a:tbl>
          </a:graphicData>
        </a:graphic>
      </p:graphicFrame>
      <p:sp>
        <p:nvSpPr>
          <p:cNvPr id="4" name="Text Placeholder 3">
            <a:extLst>
              <a:ext uri="{FF2B5EF4-FFF2-40B4-BE49-F238E27FC236}">
                <a16:creationId xmlns:a16="http://schemas.microsoft.com/office/drawing/2014/main" id="{94DB4B0C-5E54-4A5C-ABC9-EADA60FAE52F}"/>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0878400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63627-6EC6-49F9-82B3-9DBAB85B908F}"/>
              </a:ext>
            </a:extLst>
          </p:cNvPr>
          <p:cNvSpPr>
            <a:spLocks noGrp="1"/>
          </p:cNvSpPr>
          <p:nvPr>
            <p:ph type="title"/>
          </p:nvPr>
        </p:nvSpPr>
        <p:spPr/>
        <p:txBody>
          <a:bodyPr/>
          <a:lstStyle/>
          <a:p>
            <a:r>
              <a:rPr lang="en-US"/>
              <a:t>Instagram Stories Table | NRW.BANK - 7 of 26</a:t>
            </a:r>
          </a:p>
        </p:txBody>
      </p:sp>
      <p:graphicFrame>
        <p:nvGraphicFramePr>
          <p:cNvPr id="5" name="Table Placeholder 4">
            <a:extLst>
              <a:ext uri="{FF2B5EF4-FFF2-40B4-BE49-F238E27FC236}">
                <a16:creationId xmlns:a16="http://schemas.microsoft.com/office/drawing/2014/main" id="{B23D4570-61DF-4F42-85FA-393DC8BFD5F7}"/>
              </a:ext>
            </a:extLst>
          </p:cNvPr>
          <p:cNvGraphicFramePr>
            <a:graphicFrameLocks noGrp="1"/>
          </p:cNvGraphicFramePr>
          <p:nvPr>
            <p:ph type="tbl" sz="quarter" idx="13"/>
            <p:extLst>
              <p:ext uri="{D42A27DB-BD31-4B8C-83A1-F6EECF244321}">
                <p14:modId xmlns:p14="http://schemas.microsoft.com/office/powerpoint/2010/main" val="2585758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77691156"/>
                    </a:ext>
                  </a:extLst>
                </a:gridCol>
                <a:gridCol w="493776">
                  <a:extLst>
                    <a:ext uri="{9D8B030D-6E8A-4147-A177-3AD203B41FA5}">
                      <a16:colId xmlns:a16="http://schemas.microsoft.com/office/drawing/2014/main" val="2687701391"/>
                    </a:ext>
                  </a:extLst>
                </a:gridCol>
                <a:gridCol w="658368">
                  <a:extLst>
                    <a:ext uri="{9D8B030D-6E8A-4147-A177-3AD203B41FA5}">
                      <a16:colId xmlns:a16="http://schemas.microsoft.com/office/drawing/2014/main" val="4221891006"/>
                    </a:ext>
                  </a:extLst>
                </a:gridCol>
                <a:gridCol w="740664">
                  <a:extLst>
                    <a:ext uri="{9D8B030D-6E8A-4147-A177-3AD203B41FA5}">
                      <a16:colId xmlns:a16="http://schemas.microsoft.com/office/drawing/2014/main" val="2477388515"/>
                    </a:ext>
                  </a:extLst>
                </a:gridCol>
                <a:gridCol w="246888">
                  <a:extLst>
                    <a:ext uri="{9D8B030D-6E8A-4147-A177-3AD203B41FA5}">
                      <a16:colId xmlns:a16="http://schemas.microsoft.com/office/drawing/2014/main" val="1706032979"/>
                    </a:ext>
                  </a:extLst>
                </a:gridCol>
                <a:gridCol w="246888">
                  <a:extLst>
                    <a:ext uri="{9D8B030D-6E8A-4147-A177-3AD203B41FA5}">
                      <a16:colId xmlns:a16="http://schemas.microsoft.com/office/drawing/2014/main" val="488386187"/>
                    </a:ext>
                  </a:extLst>
                </a:gridCol>
                <a:gridCol w="246888">
                  <a:extLst>
                    <a:ext uri="{9D8B030D-6E8A-4147-A177-3AD203B41FA5}">
                      <a16:colId xmlns:a16="http://schemas.microsoft.com/office/drawing/2014/main" val="671041614"/>
                    </a:ext>
                  </a:extLst>
                </a:gridCol>
                <a:gridCol w="246888">
                  <a:extLst>
                    <a:ext uri="{9D8B030D-6E8A-4147-A177-3AD203B41FA5}">
                      <a16:colId xmlns:a16="http://schemas.microsoft.com/office/drawing/2014/main" val="550224015"/>
                    </a:ext>
                  </a:extLst>
                </a:gridCol>
                <a:gridCol w="246888">
                  <a:extLst>
                    <a:ext uri="{9D8B030D-6E8A-4147-A177-3AD203B41FA5}">
                      <a16:colId xmlns:a16="http://schemas.microsoft.com/office/drawing/2014/main" val="3457952749"/>
                    </a:ext>
                  </a:extLst>
                </a:gridCol>
                <a:gridCol w="246888">
                  <a:extLst>
                    <a:ext uri="{9D8B030D-6E8A-4147-A177-3AD203B41FA5}">
                      <a16:colId xmlns:a16="http://schemas.microsoft.com/office/drawing/2014/main" val="3104775600"/>
                    </a:ext>
                  </a:extLst>
                </a:gridCol>
                <a:gridCol w="246888">
                  <a:extLst>
                    <a:ext uri="{9D8B030D-6E8A-4147-A177-3AD203B41FA5}">
                      <a16:colId xmlns:a16="http://schemas.microsoft.com/office/drawing/2014/main" val="799948679"/>
                    </a:ext>
                  </a:extLst>
                </a:gridCol>
                <a:gridCol w="246888">
                  <a:extLst>
                    <a:ext uri="{9D8B030D-6E8A-4147-A177-3AD203B41FA5}">
                      <a16:colId xmlns:a16="http://schemas.microsoft.com/office/drawing/2014/main" val="1997150447"/>
                    </a:ext>
                  </a:extLst>
                </a:gridCol>
                <a:gridCol w="246888">
                  <a:extLst>
                    <a:ext uri="{9D8B030D-6E8A-4147-A177-3AD203B41FA5}">
                      <a16:colId xmlns:a16="http://schemas.microsoft.com/office/drawing/2014/main" val="275556999"/>
                    </a:ext>
                  </a:extLst>
                </a:gridCol>
                <a:gridCol w="246888">
                  <a:extLst>
                    <a:ext uri="{9D8B030D-6E8A-4147-A177-3AD203B41FA5}">
                      <a16:colId xmlns:a16="http://schemas.microsoft.com/office/drawing/2014/main" val="1702786944"/>
                    </a:ext>
                  </a:extLst>
                </a:gridCol>
                <a:gridCol w="246888">
                  <a:extLst>
                    <a:ext uri="{9D8B030D-6E8A-4147-A177-3AD203B41FA5}">
                      <a16:colId xmlns:a16="http://schemas.microsoft.com/office/drawing/2014/main" val="201465272"/>
                    </a:ext>
                  </a:extLst>
                </a:gridCol>
                <a:gridCol w="246888">
                  <a:extLst>
                    <a:ext uri="{9D8B030D-6E8A-4147-A177-3AD203B41FA5}">
                      <a16:colId xmlns:a16="http://schemas.microsoft.com/office/drawing/2014/main" val="3981803162"/>
                    </a:ext>
                  </a:extLst>
                </a:gridCol>
                <a:gridCol w="246888">
                  <a:extLst>
                    <a:ext uri="{9D8B030D-6E8A-4147-A177-3AD203B41FA5}">
                      <a16:colId xmlns:a16="http://schemas.microsoft.com/office/drawing/2014/main" val="4113116663"/>
                    </a:ext>
                  </a:extLst>
                </a:gridCol>
                <a:gridCol w="246888">
                  <a:extLst>
                    <a:ext uri="{9D8B030D-6E8A-4147-A177-3AD203B41FA5}">
                      <a16:colId xmlns:a16="http://schemas.microsoft.com/office/drawing/2014/main" val="2265475239"/>
                    </a:ext>
                  </a:extLst>
                </a:gridCol>
                <a:gridCol w="246888">
                  <a:extLst>
                    <a:ext uri="{9D8B030D-6E8A-4147-A177-3AD203B41FA5}">
                      <a16:colId xmlns:a16="http://schemas.microsoft.com/office/drawing/2014/main" val="4229473854"/>
                    </a:ext>
                  </a:extLst>
                </a:gridCol>
                <a:gridCol w="246888">
                  <a:extLst>
                    <a:ext uri="{9D8B030D-6E8A-4147-A177-3AD203B41FA5}">
                      <a16:colId xmlns:a16="http://schemas.microsoft.com/office/drawing/2014/main" val="3279203920"/>
                    </a:ext>
                  </a:extLst>
                </a:gridCol>
                <a:gridCol w="246888">
                  <a:extLst>
                    <a:ext uri="{9D8B030D-6E8A-4147-A177-3AD203B41FA5}">
                      <a16:colId xmlns:a16="http://schemas.microsoft.com/office/drawing/2014/main" val="2849811358"/>
                    </a:ext>
                  </a:extLst>
                </a:gridCol>
                <a:gridCol w="246888">
                  <a:extLst>
                    <a:ext uri="{9D8B030D-6E8A-4147-A177-3AD203B41FA5}">
                      <a16:colId xmlns:a16="http://schemas.microsoft.com/office/drawing/2014/main" val="2348529392"/>
                    </a:ext>
                  </a:extLst>
                </a:gridCol>
                <a:gridCol w="246888">
                  <a:extLst>
                    <a:ext uri="{9D8B030D-6E8A-4147-A177-3AD203B41FA5}">
                      <a16:colId xmlns:a16="http://schemas.microsoft.com/office/drawing/2014/main" val="2030310413"/>
                    </a:ext>
                  </a:extLst>
                </a:gridCol>
                <a:gridCol w="246888">
                  <a:extLst>
                    <a:ext uri="{9D8B030D-6E8A-4147-A177-3AD203B41FA5}">
                      <a16:colId xmlns:a16="http://schemas.microsoft.com/office/drawing/2014/main" val="403967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2167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04/15/2025 13:45:53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04/15/2025 13:45:53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nrw.bank
0:51
Hast du dich schon mal
NEUE DASHBOARDS ZUM WOHNUNGSMARKT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0.6288 %</a:t>
                      </a:r>
                    </a:p>
                  </a:txBody>
                  <a:tcPr/>
                </a:tc>
                <a:extLst>
                  <a:ext uri="{0D108BD9-81ED-4DB2-BD59-A6C34878D82A}">
                    <a16:rowId xmlns:a16="http://schemas.microsoft.com/office/drawing/2014/main" val="1374969748"/>
                  </a:ext>
                </a:extLst>
              </a:tr>
            </a:tbl>
          </a:graphicData>
        </a:graphic>
      </p:graphicFrame>
      <p:sp>
        <p:nvSpPr>
          <p:cNvPr id="4" name="Text Placeholder 3">
            <a:extLst>
              <a:ext uri="{FF2B5EF4-FFF2-40B4-BE49-F238E27FC236}">
                <a16:creationId xmlns:a16="http://schemas.microsoft.com/office/drawing/2014/main" id="{74B78DED-D726-44B8-9C92-2597FD387ED0}"/>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9790165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4D14E-99D6-4C35-A185-8414738921C0}"/>
              </a:ext>
            </a:extLst>
          </p:cNvPr>
          <p:cNvSpPr>
            <a:spLocks noGrp="1"/>
          </p:cNvSpPr>
          <p:nvPr>
            <p:ph type="title"/>
          </p:nvPr>
        </p:nvSpPr>
        <p:spPr/>
        <p:txBody>
          <a:bodyPr/>
          <a:lstStyle/>
          <a:p>
            <a:r>
              <a:rPr lang="en-US"/>
              <a:t>Instagram Stories Table | NRW.BANK - 8 of 26</a:t>
            </a:r>
          </a:p>
        </p:txBody>
      </p:sp>
      <p:graphicFrame>
        <p:nvGraphicFramePr>
          <p:cNvPr id="5" name="Table Placeholder 4">
            <a:extLst>
              <a:ext uri="{FF2B5EF4-FFF2-40B4-BE49-F238E27FC236}">
                <a16:creationId xmlns:a16="http://schemas.microsoft.com/office/drawing/2014/main" id="{E341B390-204D-4AA9-9550-524C717A8CF8}"/>
              </a:ext>
            </a:extLst>
          </p:cNvPr>
          <p:cNvGraphicFramePr>
            <a:graphicFrameLocks noGrp="1"/>
          </p:cNvGraphicFramePr>
          <p:nvPr>
            <p:ph type="tbl" sz="quarter" idx="13"/>
            <p:extLst>
              <p:ext uri="{D42A27DB-BD31-4B8C-83A1-F6EECF244321}">
                <p14:modId xmlns:p14="http://schemas.microsoft.com/office/powerpoint/2010/main" val="1917882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7422886"/>
                    </a:ext>
                  </a:extLst>
                </a:gridCol>
                <a:gridCol w="493776">
                  <a:extLst>
                    <a:ext uri="{9D8B030D-6E8A-4147-A177-3AD203B41FA5}">
                      <a16:colId xmlns:a16="http://schemas.microsoft.com/office/drawing/2014/main" val="1033988964"/>
                    </a:ext>
                  </a:extLst>
                </a:gridCol>
                <a:gridCol w="658368">
                  <a:extLst>
                    <a:ext uri="{9D8B030D-6E8A-4147-A177-3AD203B41FA5}">
                      <a16:colId xmlns:a16="http://schemas.microsoft.com/office/drawing/2014/main" val="834296923"/>
                    </a:ext>
                  </a:extLst>
                </a:gridCol>
                <a:gridCol w="740664">
                  <a:extLst>
                    <a:ext uri="{9D8B030D-6E8A-4147-A177-3AD203B41FA5}">
                      <a16:colId xmlns:a16="http://schemas.microsoft.com/office/drawing/2014/main" val="128856189"/>
                    </a:ext>
                  </a:extLst>
                </a:gridCol>
                <a:gridCol w="246888">
                  <a:extLst>
                    <a:ext uri="{9D8B030D-6E8A-4147-A177-3AD203B41FA5}">
                      <a16:colId xmlns:a16="http://schemas.microsoft.com/office/drawing/2014/main" val="803656615"/>
                    </a:ext>
                  </a:extLst>
                </a:gridCol>
                <a:gridCol w="246888">
                  <a:extLst>
                    <a:ext uri="{9D8B030D-6E8A-4147-A177-3AD203B41FA5}">
                      <a16:colId xmlns:a16="http://schemas.microsoft.com/office/drawing/2014/main" val="3316130326"/>
                    </a:ext>
                  </a:extLst>
                </a:gridCol>
                <a:gridCol w="246888">
                  <a:extLst>
                    <a:ext uri="{9D8B030D-6E8A-4147-A177-3AD203B41FA5}">
                      <a16:colId xmlns:a16="http://schemas.microsoft.com/office/drawing/2014/main" val="3974280147"/>
                    </a:ext>
                  </a:extLst>
                </a:gridCol>
                <a:gridCol w="246888">
                  <a:extLst>
                    <a:ext uri="{9D8B030D-6E8A-4147-A177-3AD203B41FA5}">
                      <a16:colId xmlns:a16="http://schemas.microsoft.com/office/drawing/2014/main" val="2792595475"/>
                    </a:ext>
                  </a:extLst>
                </a:gridCol>
                <a:gridCol w="246888">
                  <a:extLst>
                    <a:ext uri="{9D8B030D-6E8A-4147-A177-3AD203B41FA5}">
                      <a16:colId xmlns:a16="http://schemas.microsoft.com/office/drawing/2014/main" val="2765031951"/>
                    </a:ext>
                  </a:extLst>
                </a:gridCol>
                <a:gridCol w="246888">
                  <a:extLst>
                    <a:ext uri="{9D8B030D-6E8A-4147-A177-3AD203B41FA5}">
                      <a16:colId xmlns:a16="http://schemas.microsoft.com/office/drawing/2014/main" val="2289784819"/>
                    </a:ext>
                  </a:extLst>
                </a:gridCol>
                <a:gridCol w="246888">
                  <a:extLst>
                    <a:ext uri="{9D8B030D-6E8A-4147-A177-3AD203B41FA5}">
                      <a16:colId xmlns:a16="http://schemas.microsoft.com/office/drawing/2014/main" val="3367791883"/>
                    </a:ext>
                  </a:extLst>
                </a:gridCol>
                <a:gridCol w="246888">
                  <a:extLst>
                    <a:ext uri="{9D8B030D-6E8A-4147-A177-3AD203B41FA5}">
                      <a16:colId xmlns:a16="http://schemas.microsoft.com/office/drawing/2014/main" val="654768581"/>
                    </a:ext>
                  </a:extLst>
                </a:gridCol>
                <a:gridCol w="246888">
                  <a:extLst>
                    <a:ext uri="{9D8B030D-6E8A-4147-A177-3AD203B41FA5}">
                      <a16:colId xmlns:a16="http://schemas.microsoft.com/office/drawing/2014/main" val="3317840363"/>
                    </a:ext>
                  </a:extLst>
                </a:gridCol>
                <a:gridCol w="246888">
                  <a:extLst>
                    <a:ext uri="{9D8B030D-6E8A-4147-A177-3AD203B41FA5}">
                      <a16:colId xmlns:a16="http://schemas.microsoft.com/office/drawing/2014/main" val="852445618"/>
                    </a:ext>
                  </a:extLst>
                </a:gridCol>
                <a:gridCol w="246888">
                  <a:extLst>
                    <a:ext uri="{9D8B030D-6E8A-4147-A177-3AD203B41FA5}">
                      <a16:colId xmlns:a16="http://schemas.microsoft.com/office/drawing/2014/main" val="801033837"/>
                    </a:ext>
                  </a:extLst>
                </a:gridCol>
                <a:gridCol w="246888">
                  <a:extLst>
                    <a:ext uri="{9D8B030D-6E8A-4147-A177-3AD203B41FA5}">
                      <a16:colId xmlns:a16="http://schemas.microsoft.com/office/drawing/2014/main" val="2384220111"/>
                    </a:ext>
                  </a:extLst>
                </a:gridCol>
                <a:gridCol w="246888">
                  <a:extLst>
                    <a:ext uri="{9D8B030D-6E8A-4147-A177-3AD203B41FA5}">
                      <a16:colId xmlns:a16="http://schemas.microsoft.com/office/drawing/2014/main" val="3310671847"/>
                    </a:ext>
                  </a:extLst>
                </a:gridCol>
                <a:gridCol w="246888">
                  <a:extLst>
                    <a:ext uri="{9D8B030D-6E8A-4147-A177-3AD203B41FA5}">
                      <a16:colId xmlns:a16="http://schemas.microsoft.com/office/drawing/2014/main" val="3224283405"/>
                    </a:ext>
                  </a:extLst>
                </a:gridCol>
                <a:gridCol w="246888">
                  <a:extLst>
                    <a:ext uri="{9D8B030D-6E8A-4147-A177-3AD203B41FA5}">
                      <a16:colId xmlns:a16="http://schemas.microsoft.com/office/drawing/2014/main" val="1526187307"/>
                    </a:ext>
                  </a:extLst>
                </a:gridCol>
                <a:gridCol w="246888">
                  <a:extLst>
                    <a:ext uri="{9D8B030D-6E8A-4147-A177-3AD203B41FA5}">
                      <a16:colId xmlns:a16="http://schemas.microsoft.com/office/drawing/2014/main" val="1700165828"/>
                    </a:ext>
                  </a:extLst>
                </a:gridCol>
                <a:gridCol w="246888">
                  <a:extLst>
                    <a:ext uri="{9D8B030D-6E8A-4147-A177-3AD203B41FA5}">
                      <a16:colId xmlns:a16="http://schemas.microsoft.com/office/drawing/2014/main" val="1265795161"/>
                    </a:ext>
                  </a:extLst>
                </a:gridCol>
                <a:gridCol w="246888">
                  <a:extLst>
                    <a:ext uri="{9D8B030D-6E8A-4147-A177-3AD203B41FA5}">
                      <a16:colId xmlns:a16="http://schemas.microsoft.com/office/drawing/2014/main" val="2857503929"/>
                    </a:ext>
                  </a:extLst>
                </a:gridCol>
                <a:gridCol w="246888">
                  <a:extLst>
                    <a:ext uri="{9D8B030D-6E8A-4147-A177-3AD203B41FA5}">
                      <a16:colId xmlns:a16="http://schemas.microsoft.com/office/drawing/2014/main" val="989284911"/>
                    </a:ext>
                  </a:extLst>
                </a:gridCol>
                <a:gridCol w="246888">
                  <a:extLst>
                    <a:ext uri="{9D8B030D-6E8A-4147-A177-3AD203B41FA5}">
                      <a16:colId xmlns:a16="http://schemas.microsoft.com/office/drawing/2014/main" val="2042929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581389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04/11/2025 13:03:23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04/11/2025 13:03:23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nrw.bank
NRW.BANK
Förderberater*in
nrw.bank Unsere Förderberater*innen gibt's jetzt auch
für zu Hause!
Schreib ist cool" in die Ко...</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0.7051 %</a:t>
                      </a:r>
                    </a:p>
                  </a:txBody>
                  <a:tcPr/>
                </a:tc>
                <a:extLst>
                  <a:ext uri="{0D108BD9-81ED-4DB2-BD59-A6C34878D82A}">
                    <a16:rowId xmlns:a16="http://schemas.microsoft.com/office/drawing/2014/main" val="31762949"/>
                  </a:ext>
                </a:extLst>
              </a:tr>
            </a:tbl>
          </a:graphicData>
        </a:graphic>
      </p:graphicFrame>
      <p:sp>
        <p:nvSpPr>
          <p:cNvPr id="4" name="Text Placeholder 3">
            <a:extLst>
              <a:ext uri="{FF2B5EF4-FFF2-40B4-BE49-F238E27FC236}">
                <a16:creationId xmlns:a16="http://schemas.microsoft.com/office/drawing/2014/main" id="{92E94FA7-26AF-4906-8165-9D46307CB3CA}"/>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174794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122C6-D55A-430D-8F84-CEA7FB5D6E7E}"/>
              </a:ext>
            </a:extLst>
          </p:cNvPr>
          <p:cNvSpPr>
            <a:spLocks noGrp="1"/>
          </p:cNvSpPr>
          <p:nvPr>
            <p:ph type="title"/>
          </p:nvPr>
        </p:nvSpPr>
        <p:spPr/>
        <p:txBody>
          <a:bodyPr/>
          <a:lstStyle/>
          <a:p>
            <a:r>
              <a:rPr lang="en-US"/>
              <a:t>Instagram Stories Table | NRW.BANK - 9 of 26</a:t>
            </a:r>
          </a:p>
        </p:txBody>
      </p:sp>
      <p:graphicFrame>
        <p:nvGraphicFramePr>
          <p:cNvPr id="5" name="Table Placeholder 4">
            <a:extLst>
              <a:ext uri="{FF2B5EF4-FFF2-40B4-BE49-F238E27FC236}">
                <a16:creationId xmlns:a16="http://schemas.microsoft.com/office/drawing/2014/main" id="{87F458EF-96B3-4011-BF73-49F6B4F4C0A8}"/>
              </a:ext>
            </a:extLst>
          </p:cNvPr>
          <p:cNvGraphicFramePr>
            <a:graphicFrameLocks noGrp="1"/>
          </p:cNvGraphicFramePr>
          <p:nvPr>
            <p:ph type="tbl" sz="quarter" idx="13"/>
            <p:extLst>
              <p:ext uri="{D42A27DB-BD31-4B8C-83A1-F6EECF244321}">
                <p14:modId xmlns:p14="http://schemas.microsoft.com/office/powerpoint/2010/main" val="570045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95214908"/>
                    </a:ext>
                  </a:extLst>
                </a:gridCol>
                <a:gridCol w="493776">
                  <a:extLst>
                    <a:ext uri="{9D8B030D-6E8A-4147-A177-3AD203B41FA5}">
                      <a16:colId xmlns:a16="http://schemas.microsoft.com/office/drawing/2014/main" val="1955517942"/>
                    </a:ext>
                  </a:extLst>
                </a:gridCol>
                <a:gridCol w="658368">
                  <a:extLst>
                    <a:ext uri="{9D8B030D-6E8A-4147-A177-3AD203B41FA5}">
                      <a16:colId xmlns:a16="http://schemas.microsoft.com/office/drawing/2014/main" val="3147319887"/>
                    </a:ext>
                  </a:extLst>
                </a:gridCol>
                <a:gridCol w="740664">
                  <a:extLst>
                    <a:ext uri="{9D8B030D-6E8A-4147-A177-3AD203B41FA5}">
                      <a16:colId xmlns:a16="http://schemas.microsoft.com/office/drawing/2014/main" val="2653440388"/>
                    </a:ext>
                  </a:extLst>
                </a:gridCol>
                <a:gridCol w="246888">
                  <a:extLst>
                    <a:ext uri="{9D8B030D-6E8A-4147-A177-3AD203B41FA5}">
                      <a16:colId xmlns:a16="http://schemas.microsoft.com/office/drawing/2014/main" val="875441626"/>
                    </a:ext>
                  </a:extLst>
                </a:gridCol>
                <a:gridCol w="246888">
                  <a:extLst>
                    <a:ext uri="{9D8B030D-6E8A-4147-A177-3AD203B41FA5}">
                      <a16:colId xmlns:a16="http://schemas.microsoft.com/office/drawing/2014/main" val="3218478651"/>
                    </a:ext>
                  </a:extLst>
                </a:gridCol>
                <a:gridCol w="246888">
                  <a:extLst>
                    <a:ext uri="{9D8B030D-6E8A-4147-A177-3AD203B41FA5}">
                      <a16:colId xmlns:a16="http://schemas.microsoft.com/office/drawing/2014/main" val="2554394933"/>
                    </a:ext>
                  </a:extLst>
                </a:gridCol>
                <a:gridCol w="246888">
                  <a:extLst>
                    <a:ext uri="{9D8B030D-6E8A-4147-A177-3AD203B41FA5}">
                      <a16:colId xmlns:a16="http://schemas.microsoft.com/office/drawing/2014/main" val="2198325521"/>
                    </a:ext>
                  </a:extLst>
                </a:gridCol>
                <a:gridCol w="246888">
                  <a:extLst>
                    <a:ext uri="{9D8B030D-6E8A-4147-A177-3AD203B41FA5}">
                      <a16:colId xmlns:a16="http://schemas.microsoft.com/office/drawing/2014/main" val="674986811"/>
                    </a:ext>
                  </a:extLst>
                </a:gridCol>
                <a:gridCol w="246888">
                  <a:extLst>
                    <a:ext uri="{9D8B030D-6E8A-4147-A177-3AD203B41FA5}">
                      <a16:colId xmlns:a16="http://schemas.microsoft.com/office/drawing/2014/main" val="3498037141"/>
                    </a:ext>
                  </a:extLst>
                </a:gridCol>
                <a:gridCol w="246888">
                  <a:extLst>
                    <a:ext uri="{9D8B030D-6E8A-4147-A177-3AD203B41FA5}">
                      <a16:colId xmlns:a16="http://schemas.microsoft.com/office/drawing/2014/main" val="2022930292"/>
                    </a:ext>
                  </a:extLst>
                </a:gridCol>
                <a:gridCol w="246888">
                  <a:extLst>
                    <a:ext uri="{9D8B030D-6E8A-4147-A177-3AD203B41FA5}">
                      <a16:colId xmlns:a16="http://schemas.microsoft.com/office/drawing/2014/main" val="114685564"/>
                    </a:ext>
                  </a:extLst>
                </a:gridCol>
                <a:gridCol w="246888">
                  <a:extLst>
                    <a:ext uri="{9D8B030D-6E8A-4147-A177-3AD203B41FA5}">
                      <a16:colId xmlns:a16="http://schemas.microsoft.com/office/drawing/2014/main" val="3311331983"/>
                    </a:ext>
                  </a:extLst>
                </a:gridCol>
                <a:gridCol w="246888">
                  <a:extLst>
                    <a:ext uri="{9D8B030D-6E8A-4147-A177-3AD203B41FA5}">
                      <a16:colId xmlns:a16="http://schemas.microsoft.com/office/drawing/2014/main" val="3783571877"/>
                    </a:ext>
                  </a:extLst>
                </a:gridCol>
                <a:gridCol w="246888">
                  <a:extLst>
                    <a:ext uri="{9D8B030D-6E8A-4147-A177-3AD203B41FA5}">
                      <a16:colId xmlns:a16="http://schemas.microsoft.com/office/drawing/2014/main" val="903003365"/>
                    </a:ext>
                  </a:extLst>
                </a:gridCol>
                <a:gridCol w="246888">
                  <a:extLst>
                    <a:ext uri="{9D8B030D-6E8A-4147-A177-3AD203B41FA5}">
                      <a16:colId xmlns:a16="http://schemas.microsoft.com/office/drawing/2014/main" val="1371897219"/>
                    </a:ext>
                  </a:extLst>
                </a:gridCol>
                <a:gridCol w="246888">
                  <a:extLst>
                    <a:ext uri="{9D8B030D-6E8A-4147-A177-3AD203B41FA5}">
                      <a16:colId xmlns:a16="http://schemas.microsoft.com/office/drawing/2014/main" val="682235388"/>
                    </a:ext>
                  </a:extLst>
                </a:gridCol>
                <a:gridCol w="246888">
                  <a:extLst>
                    <a:ext uri="{9D8B030D-6E8A-4147-A177-3AD203B41FA5}">
                      <a16:colId xmlns:a16="http://schemas.microsoft.com/office/drawing/2014/main" val="3756594786"/>
                    </a:ext>
                  </a:extLst>
                </a:gridCol>
                <a:gridCol w="246888">
                  <a:extLst>
                    <a:ext uri="{9D8B030D-6E8A-4147-A177-3AD203B41FA5}">
                      <a16:colId xmlns:a16="http://schemas.microsoft.com/office/drawing/2014/main" val="341679744"/>
                    </a:ext>
                  </a:extLst>
                </a:gridCol>
                <a:gridCol w="246888">
                  <a:extLst>
                    <a:ext uri="{9D8B030D-6E8A-4147-A177-3AD203B41FA5}">
                      <a16:colId xmlns:a16="http://schemas.microsoft.com/office/drawing/2014/main" val="1698307731"/>
                    </a:ext>
                  </a:extLst>
                </a:gridCol>
                <a:gridCol w="246888">
                  <a:extLst>
                    <a:ext uri="{9D8B030D-6E8A-4147-A177-3AD203B41FA5}">
                      <a16:colId xmlns:a16="http://schemas.microsoft.com/office/drawing/2014/main" val="3765197879"/>
                    </a:ext>
                  </a:extLst>
                </a:gridCol>
                <a:gridCol w="246888">
                  <a:extLst>
                    <a:ext uri="{9D8B030D-6E8A-4147-A177-3AD203B41FA5}">
                      <a16:colId xmlns:a16="http://schemas.microsoft.com/office/drawing/2014/main" val="2418126266"/>
                    </a:ext>
                  </a:extLst>
                </a:gridCol>
                <a:gridCol w="246888">
                  <a:extLst>
                    <a:ext uri="{9D8B030D-6E8A-4147-A177-3AD203B41FA5}">
                      <a16:colId xmlns:a16="http://schemas.microsoft.com/office/drawing/2014/main" val="144975287"/>
                    </a:ext>
                  </a:extLst>
                </a:gridCol>
                <a:gridCol w="246888">
                  <a:extLst>
                    <a:ext uri="{9D8B030D-6E8A-4147-A177-3AD203B41FA5}">
                      <a16:colId xmlns:a16="http://schemas.microsoft.com/office/drawing/2014/main" val="1329376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569104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04/10/2025 10:53:14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04/10/2025 10:53:14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Eine, die mit einer guten Idee
die Zukunft gestaltet, ist
@daniela_samplistick.
Ihr Start-up @samplistick.de stellt
nachhaltige Kosmetikproben her.
Wir unterstützen Daniela und Samplistick
seit der Gründungsphase. Gerade beraten
wir sie bei der Expansion ins Ausland. Einer
ihrer Zielmärkte ist unter anderem
Insight
Frankreich.
- -
- the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0.7153 %</a:t>
                      </a:r>
                    </a:p>
                  </a:txBody>
                  <a:tcPr/>
                </a:tc>
                <a:extLst>
                  <a:ext uri="{0D108BD9-81ED-4DB2-BD59-A6C34878D82A}">
                    <a16:rowId xmlns:a16="http://schemas.microsoft.com/office/drawing/2014/main" val="1944737357"/>
                  </a:ext>
                </a:extLst>
              </a:tr>
            </a:tbl>
          </a:graphicData>
        </a:graphic>
      </p:graphicFrame>
      <p:sp>
        <p:nvSpPr>
          <p:cNvPr id="4" name="Text Placeholder 3">
            <a:extLst>
              <a:ext uri="{FF2B5EF4-FFF2-40B4-BE49-F238E27FC236}">
                <a16:creationId xmlns:a16="http://schemas.microsoft.com/office/drawing/2014/main" id="{9EE50F60-621C-41A8-B7BD-0059C553C072}"/>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9142749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1C781-6A0F-4319-9DB1-0B1E20482D2A}"/>
              </a:ext>
            </a:extLst>
          </p:cNvPr>
          <p:cNvSpPr>
            <a:spLocks noGrp="1"/>
          </p:cNvSpPr>
          <p:nvPr>
            <p:ph type="title"/>
          </p:nvPr>
        </p:nvSpPr>
        <p:spPr/>
        <p:txBody>
          <a:bodyPr/>
          <a:lstStyle/>
          <a:p>
            <a:r>
              <a:rPr lang="en-US"/>
              <a:t>Instagram Stories Table | NRW.BANK - 10 of 26</a:t>
            </a:r>
          </a:p>
        </p:txBody>
      </p:sp>
      <p:graphicFrame>
        <p:nvGraphicFramePr>
          <p:cNvPr id="5" name="Table Placeholder 4">
            <a:extLst>
              <a:ext uri="{FF2B5EF4-FFF2-40B4-BE49-F238E27FC236}">
                <a16:creationId xmlns:a16="http://schemas.microsoft.com/office/drawing/2014/main" id="{D49445C9-1716-4C9A-85B7-91EBDAC130C4}"/>
              </a:ext>
            </a:extLst>
          </p:cNvPr>
          <p:cNvGraphicFramePr>
            <a:graphicFrameLocks noGrp="1"/>
          </p:cNvGraphicFramePr>
          <p:nvPr>
            <p:ph type="tbl" sz="quarter" idx="13"/>
            <p:extLst>
              <p:ext uri="{D42A27DB-BD31-4B8C-83A1-F6EECF244321}">
                <p14:modId xmlns:p14="http://schemas.microsoft.com/office/powerpoint/2010/main" val="3957017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6808928"/>
                    </a:ext>
                  </a:extLst>
                </a:gridCol>
                <a:gridCol w="493776">
                  <a:extLst>
                    <a:ext uri="{9D8B030D-6E8A-4147-A177-3AD203B41FA5}">
                      <a16:colId xmlns:a16="http://schemas.microsoft.com/office/drawing/2014/main" val="4021584575"/>
                    </a:ext>
                  </a:extLst>
                </a:gridCol>
                <a:gridCol w="658368">
                  <a:extLst>
                    <a:ext uri="{9D8B030D-6E8A-4147-A177-3AD203B41FA5}">
                      <a16:colId xmlns:a16="http://schemas.microsoft.com/office/drawing/2014/main" val="1950499244"/>
                    </a:ext>
                  </a:extLst>
                </a:gridCol>
                <a:gridCol w="740664">
                  <a:extLst>
                    <a:ext uri="{9D8B030D-6E8A-4147-A177-3AD203B41FA5}">
                      <a16:colId xmlns:a16="http://schemas.microsoft.com/office/drawing/2014/main" val="2053237469"/>
                    </a:ext>
                  </a:extLst>
                </a:gridCol>
                <a:gridCol w="246888">
                  <a:extLst>
                    <a:ext uri="{9D8B030D-6E8A-4147-A177-3AD203B41FA5}">
                      <a16:colId xmlns:a16="http://schemas.microsoft.com/office/drawing/2014/main" val="4190536132"/>
                    </a:ext>
                  </a:extLst>
                </a:gridCol>
                <a:gridCol w="246888">
                  <a:extLst>
                    <a:ext uri="{9D8B030D-6E8A-4147-A177-3AD203B41FA5}">
                      <a16:colId xmlns:a16="http://schemas.microsoft.com/office/drawing/2014/main" val="2151690430"/>
                    </a:ext>
                  </a:extLst>
                </a:gridCol>
                <a:gridCol w="246888">
                  <a:extLst>
                    <a:ext uri="{9D8B030D-6E8A-4147-A177-3AD203B41FA5}">
                      <a16:colId xmlns:a16="http://schemas.microsoft.com/office/drawing/2014/main" val="1177682419"/>
                    </a:ext>
                  </a:extLst>
                </a:gridCol>
                <a:gridCol w="246888">
                  <a:extLst>
                    <a:ext uri="{9D8B030D-6E8A-4147-A177-3AD203B41FA5}">
                      <a16:colId xmlns:a16="http://schemas.microsoft.com/office/drawing/2014/main" val="1512589679"/>
                    </a:ext>
                  </a:extLst>
                </a:gridCol>
                <a:gridCol w="246888">
                  <a:extLst>
                    <a:ext uri="{9D8B030D-6E8A-4147-A177-3AD203B41FA5}">
                      <a16:colId xmlns:a16="http://schemas.microsoft.com/office/drawing/2014/main" val="1230375925"/>
                    </a:ext>
                  </a:extLst>
                </a:gridCol>
                <a:gridCol w="246888">
                  <a:extLst>
                    <a:ext uri="{9D8B030D-6E8A-4147-A177-3AD203B41FA5}">
                      <a16:colId xmlns:a16="http://schemas.microsoft.com/office/drawing/2014/main" val="3138574000"/>
                    </a:ext>
                  </a:extLst>
                </a:gridCol>
                <a:gridCol w="246888">
                  <a:extLst>
                    <a:ext uri="{9D8B030D-6E8A-4147-A177-3AD203B41FA5}">
                      <a16:colId xmlns:a16="http://schemas.microsoft.com/office/drawing/2014/main" val="225194048"/>
                    </a:ext>
                  </a:extLst>
                </a:gridCol>
                <a:gridCol w="246888">
                  <a:extLst>
                    <a:ext uri="{9D8B030D-6E8A-4147-A177-3AD203B41FA5}">
                      <a16:colId xmlns:a16="http://schemas.microsoft.com/office/drawing/2014/main" val="1442048676"/>
                    </a:ext>
                  </a:extLst>
                </a:gridCol>
                <a:gridCol w="246888">
                  <a:extLst>
                    <a:ext uri="{9D8B030D-6E8A-4147-A177-3AD203B41FA5}">
                      <a16:colId xmlns:a16="http://schemas.microsoft.com/office/drawing/2014/main" val="2734293651"/>
                    </a:ext>
                  </a:extLst>
                </a:gridCol>
                <a:gridCol w="246888">
                  <a:extLst>
                    <a:ext uri="{9D8B030D-6E8A-4147-A177-3AD203B41FA5}">
                      <a16:colId xmlns:a16="http://schemas.microsoft.com/office/drawing/2014/main" val="4073451669"/>
                    </a:ext>
                  </a:extLst>
                </a:gridCol>
                <a:gridCol w="246888">
                  <a:extLst>
                    <a:ext uri="{9D8B030D-6E8A-4147-A177-3AD203B41FA5}">
                      <a16:colId xmlns:a16="http://schemas.microsoft.com/office/drawing/2014/main" val="334043642"/>
                    </a:ext>
                  </a:extLst>
                </a:gridCol>
                <a:gridCol w="246888">
                  <a:extLst>
                    <a:ext uri="{9D8B030D-6E8A-4147-A177-3AD203B41FA5}">
                      <a16:colId xmlns:a16="http://schemas.microsoft.com/office/drawing/2014/main" val="220252124"/>
                    </a:ext>
                  </a:extLst>
                </a:gridCol>
                <a:gridCol w="246888">
                  <a:extLst>
                    <a:ext uri="{9D8B030D-6E8A-4147-A177-3AD203B41FA5}">
                      <a16:colId xmlns:a16="http://schemas.microsoft.com/office/drawing/2014/main" val="1304100134"/>
                    </a:ext>
                  </a:extLst>
                </a:gridCol>
                <a:gridCol w="246888">
                  <a:extLst>
                    <a:ext uri="{9D8B030D-6E8A-4147-A177-3AD203B41FA5}">
                      <a16:colId xmlns:a16="http://schemas.microsoft.com/office/drawing/2014/main" val="4123919887"/>
                    </a:ext>
                  </a:extLst>
                </a:gridCol>
                <a:gridCol w="246888">
                  <a:extLst>
                    <a:ext uri="{9D8B030D-6E8A-4147-A177-3AD203B41FA5}">
                      <a16:colId xmlns:a16="http://schemas.microsoft.com/office/drawing/2014/main" val="3686983441"/>
                    </a:ext>
                  </a:extLst>
                </a:gridCol>
                <a:gridCol w="246888">
                  <a:extLst>
                    <a:ext uri="{9D8B030D-6E8A-4147-A177-3AD203B41FA5}">
                      <a16:colId xmlns:a16="http://schemas.microsoft.com/office/drawing/2014/main" val="3472004996"/>
                    </a:ext>
                  </a:extLst>
                </a:gridCol>
                <a:gridCol w="246888">
                  <a:extLst>
                    <a:ext uri="{9D8B030D-6E8A-4147-A177-3AD203B41FA5}">
                      <a16:colId xmlns:a16="http://schemas.microsoft.com/office/drawing/2014/main" val="1082384465"/>
                    </a:ext>
                  </a:extLst>
                </a:gridCol>
                <a:gridCol w="246888">
                  <a:extLst>
                    <a:ext uri="{9D8B030D-6E8A-4147-A177-3AD203B41FA5}">
                      <a16:colId xmlns:a16="http://schemas.microsoft.com/office/drawing/2014/main" val="1234882870"/>
                    </a:ext>
                  </a:extLst>
                </a:gridCol>
                <a:gridCol w="246888">
                  <a:extLst>
                    <a:ext uri="{9D8B030D-6E8A-4147-A177-3AD203B41FA5}">
                      <a16:colId xmlns:a16="http://schemas.microsoft.com/office/drawing/2014/main" val="2132699541"/>
                    </a:ext>
                  </a:extLst>
                </a:gridCol>
                <a:gridCol w="246888">
                  <a:extLst>
                    <a:ext uri="{9D8B030D-6E8A-4147-A177-3AD203B41FA5}">
                      <a16:colId xmlns:a16="http://schemas.microsoft.com/office/drawing/2014/main" val="616511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271870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04/10/2025 10:32:19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04/10/2025 10:32:19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Unsere Förderexperten stellen
unser Angebot für deutsche und
französische Start-ups vor.
Von Beratung bis hin zur
Finanzierung-wir sind die
Partnerin für alle, die mit guten
Ideen die Zukunft aktiv gestalten!
Advisory Center for Economic Develop
-
of appropriate public-grant
-
Access to
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0.9067 %</a:t>
                      </a:r>
                    </a:p>
                  </a:txBody>
                  <a:tcPr/>
                </a:tc>
                <a:extLst>
                  <a:ext uri="{0D108BD9-81ED-4DB2-BD59-A6C34878D82A}">
                    <a16:rowId xmlns:a16="http://schemas.microsoft.com/office/drawing/2014/main" val="1566095298"/>
                  </a:ext>
                </a:extLst>
              </a:tr>
            </a:tbl>
          </a:graphicData>
        </a:graphic>
      </p:graphicFrame>
      <p:sp>
        <p:nvSpPr>
          <p:cNvPr id="4" name="Text Placeholder 3">
            <a:extLst>
              <a:ext uri="{FF2B5EF4-FFF2-40B4-BE49-F238E27FC236}">
                <a16:creationId xmlns:a16="http://schemas.microsoft.com/office/drawing/2014/main" id="{A3281007-CC86-407F-A208-A1F6AC52E2EE}"/>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8780112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BFE46-3B7A-42B5-A770-C14EAFDFE6E0}"/>
              </a:ext>
            </a:extLst>
          </p:cNvPr>
          <p:cNvSpPr>
            <a:spLocks noGrp="1"/>
          </p:cNvSpPr>
          <p:nvPr>
            <p:ph type="title"/>
          </p:nvPr>
        </p:nvSpPr>
        <p:spPr/>
        <p:txBody>
          <a:bodyPr/>
          <a:lstStyle/>
          <a:p>
            <a:r>
              <a:rPr lang="en-US"/>
              <a:t>Instagram Stories Table | NRW.BANK - 11 of 26</a:t>
            </a:r>
          </a:p>
        </p:txBody>
      </p:sp>
      <p:graphicFrame>
        <p:nvGraphicFramePr>
          <p:cNvPr id="5" name="Table Placeholder 4">
            <a:extLst>
              <a:ext uri="{FF2B5EF4-FFF2-40B4-BE49-F238E27FC236}">
                <a16:creationId xmlns:a16="http://schemas.microsoft.com/office/drawing/2014/main" id="{D8B76C45-9BD2-477B-8A39-6972D73B4BAF}"/>
              </a:ext>
            </a:extLst>
          </p:cNvPr>
          <p:cNvGraphicFramePr>
            <a:graphicFrameLocks noGrp="1"/>
          </p:cNvGraphicFramePr>
          <p:nvPr>
            <p:ph type="tbl" sz="quarter" idx="13"/>
            <p:extLst>
              <p:ext uri="{D42A27DB-BD31-4B8C-83A1-F6EECF244321}">
                <p14:modId xmlns:p14="http://schemas.microsoft.com/office/powerpoint/2010/main" val="198791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56095114"/>
                    </a:ext>
                  </a:extLst>
                </a:gridCol>
                <a:gridCol w="493776">
                  <a:extLst>
                    <a:ext uri="{9D8B030D-6E8A-4147-A177-3AD203B41FA5}">
                      <a16:colId xmlns:a16="http://schemas.microsoft.com/office/drawing/2014/main" val="2550449245"/>
                    </a:ext>
                  </a:extLst>
                </a:gridCol>
                <a:gridCol w="658368">
                  <a:extLst>
                    <a:ext uri="{9D8B030D-6E8A-4147-A177-3AD203B41FA5}">
                      <a16:colId xmlns:a16="http://schemas.microsoft.com/office/drawing/2014/main" val="3022497796"/>
                    </a:ext>
                  </a:extLst>
                </a:gridCol>
                <a:gridCol w="740664">
                  <a:extLst>
                    <a:ext uri="{9D8B030D-6E8A-4147-A177-3AD203B41FA5}">
                      <a16:colId xmlns:a16="http://schemas.microsoft.com/office/drawing/2014/main" val="1715911549"/>
                    </a:ext>
                  </a:extLst>
                </a:gridCol>
                <a:gridCol w="246888">
                  <a:extLst>
                    <a:ext uri="{9D8B030D-6E8A-4147-A177-3AD203B41FA5}">
                      <a16:colId xmlns:a16="http://schemas.microsoft.com/office/drawing/2014/main" val="2234088296"/>
                    </a:ext>
                  </a:extLst>
                </a:gridCol>
                <a:gridCol w="246888">
                  <a:extLst>
                    <a:ext uri="{9D8B030D-6E8A-4147-A177-3AD203B41FA5}">
                      <a16:colId xmlns:a16="http://schemas.microsoft.com/office/drawing/2014/main" val="4255641175"/>
                    </a:ext>
                  </a:extLst>
                </a:gridCol>
                <a:gridCol w="246888">
                  <a:extLst>
                    <a:ext uri="{9D8B030D-6E8A-4147-A177-3AD203B41FA5}">
                      <a16:colId xmlns:a16="http://schemas.microsoft.com/office/drawing/2014/main" val="3697401531"/>
                    </a:ext>
                  </a:extLst>
                </a:gridCol>
                <a:gridCol w="246888">
                  <a:extLst>
                    <a:ext uri="{9D8B030D-6E8A-4147-A177-3AD203B41FA5}">
                      <a16:colId xmlns:a16="http://schemas.microsoft.com/office/drawing/2014/main" val="2507742094"/>
                    </a:ext>
                  </a:extLst>
                </a:gridCol>
                <a:gridCol w="246888">
                  <a:extLst>
                    <a:ext uri="{9D8B030D-6E8A-4147-A177-3AD203B41FA5}">
                      <a16:colId xmlns:a16="http://schemas.microsoft.com/office/drawing/2014/main" val="3296532342"/>
                    </a:ext>
                  </a:extLst>
                </a:gridCol>
                <a:gridCol w="246888">
                  <a:extLst>
                    <a:ext uri="{9D8B030D-6E8A-4147-A177-3AD203B41FA5}">
                      <a16:colId xmlns:a16="http://schemas.microsoft.com/office/drawing/2014/main" val="1184519061"/>
                    </a:ext>
                  </a:extLst>
                </a:gridCol>
                <a:gridCol w="246888">
                  <a:extLst>
                    <a:ext uri="{9D8B030D-6E8A-4147-A177-3AD203B41FA5}">
                      <a16:colId xmlns:a16="http://schemas.microsoft.com/office/drawing/2014/main" val="291790834"/>
                    </a:ext>
                  </a:extLst>
                </a:gridCol>
                <a:gridCol w="246888">
                  <a:extLst>
                    <a:ext uri="{9D8B030D-6E8A-4147-A177-3AD203B41FA5}">
                      <a16:colId xmlns:a16="http://schemas.microsoft.com/office/drawing/2014/main" val="977388156"/>
                    </a:ext>
                  </a:extLst>
                </a:gridCol>
                <a:gridCol w="246888">
                  <a:extLst>
                    <a:ext uri="{9D8B030D-6E8A-4147-A177-3AD203B41FA5}">
                      <a16:colId xmlns:a16="http://schemas.microsoft.com/office/drawing/2014/main" val="12693528"/>
                    </a:ext>
                  </a:extLst>
                </a:gridCol>
                <a:gridCol w="246888">
                  <a:extLst>
                    <a:ext uri="{9D8B030D-6E8A-4147-A177-3AD203B41FA5}">
                      <a16:colId xmlns:a16="http://schemas.microsoft.com/office/drawing/2014/main" val="4205332388"/>
                    </a:ext>
                  </a:extLst>
                </a:gridCol>
                <a:gridCol w="246888">
                  <a:extLst>
                    <a:ext uri="{9D8B030D-6E8A-4147-A177-3AD203B41FA5}">
                      <a16:colId xmlns:a16="http://schemas.microsoft.com/office/drawing/2014/main" val="2017204101"/>
                    </a:ext>
                  </a:extLst>
                </a:gridCol>
                <a:gridCol w="246888">
                  <a:extLst>
                    <a:ext uri="{9D8B030D-6E8A-4147-A177-3AD203B41FA5}">
                      <a16:colId xmlns:a16="http://schemas.microsoft.com/office/drawing/2014/main" val="3585355229"/>
                    </a:ext>
                  </a:extLst>
                </a:gridCol>
                <a:gridCol w="246888">
                  <a:extLst>
                    <a:ext uri="{9D8B030D-6E8A-4147-A177-3AD203B41FA5}">
                      <a16:colId xmlns:a16="http://schemas.microsoft.com/office/drawing/2014/main" val="2470875934"/>
                    </a:ext>
                  </a:extLst>
                </a:gridCol>
                <a:gridCol w="246888">
                  <a:extLst>
                    <a:ext uri="{9D8B030D-6E8A-4147-A177-3AD203B41FA5}">
                      <a16:colId xmlns:a16="http://schemas.microsoft.com/office/drawing/2014/main" val="715023267"/>
                    </a:ext>
                  </a:extLst>
                </a:gridCol>
                <a:gridCol w="246888">
                  <a:extLst>
                    <a:ext uri="{9D8B030D-6E8A-4147-A177-3AD203B41FA5}">
                      <a16:colId xmlns:a16="http://schemas.microsoft.com/office/drawing/2014/main" val="1949848283"/>
                    </a:ext>
                  </a:extLst>
                </a:gridCol>
                <a:gridCol w="246888">
                  <a:extLst>
                    <a:ext uri="{9D8B030D-6E8A-4147-A177-3AD203B41FA5}">
                      <a16:colId xmlns:a16="http://schemas.microsoft.com/office/drawing/2014/main" val="442482023"/>
                    </a:ext>
                  </a:extLst>
                </a:gridCol>
                <a:gridCol w="246888">
                  <a:extLst>
                    <a:ext uri="{9D8B030D-6E8A-4147-A177-3AD203B41FA5}">
                      <a16:colId xmlns:a16="http://schemas.microsoft.com/office/drawing/2014/main" val="2743974586"/>
                    </a:ext>
                  </a:extLst>
                </a:gridCol>
                <a:gridCol w="246888">
                  <a:extLst>
                    <a:ext uri="{9D8B030D-6E8A-4147-A177-3AD203B41FA5}">
                      <a16:colId xmlns:a16="http://schemas.microsoft.com/office/drawing/2014/main" val="2440368776"/>
                    </a:ext>
                  </a:extLst>
                </a:gridCol>
                <a:gridCol w="246888">
                  <a:extLst>
                    <a:ext uri="{9D8B030D-6E8A-4147-A177-3AD203B41FA5}">
                      <a16:colId xmlns:a16="http://schemas.microsoft.com/office/drawing/2014/main" val="3005432210"/>
                    </a:ext>
                  </a:extLst>
                </a:gridCol>
                <a:gridCol w="246888">
                  <a:extLst>
                    <a:ext uri="{9D8B030D-6E8A-4147-A177-3AD203B41FA5}">
                      <a16:colId xmlns:a16="http://schemas.microsoft.com/office/drawing/2014/main" val="1025232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5923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04/10/2025 10:17:50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04/10/2025 10:17:50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Bonjour!
Heute findet bei uns in
Düsseldorf das "Le Frühstück"
von frenchtech
Düsseldorf statt.
La French Tech Düsseldorf ist eine
Community-Plattform, die Start-
ups und Investoren aus Frankreich
und NRW zusammenbringt.
Welcome to
La French Tech
in Germany
-
BRINGIN
TOGETH
INNOVA
GERM
ENTREP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0.7847 %</a:t>
                      </a:r>
                    </a:p>
                  </a:txBody>
                  <a:tcPr/>
                </a:tc>
                <a:extLst>
                  <a:ext uri="{0D108BD9-81ED-4DB2-BD59-A6C34878D82A}">
                    <a16:rowId xmlns:a16="http://schemas.microsoft.com/office/drawing/2014/main" val="1978417671"/>
                  </a:ext>
                </a:extLst>
              </a:tr>
            </a:tbl>
          </a:graphicData>
        </a:graphic>
      </p:graphicFrame>
      <p:sp>
        <p:nvSpPr>
          <p:cNvPr id="4" name="Text Placeholder 3">
            <a:extLst>
              <a:ext uri="{FF2B5EF4-FFF2-40B4-BE49-F238E27FC236}">
                <a16:creationId xmlns:a16="http://schemas.microsoft.com/office/drawing/2014/main" id="{2E3364CE-DF34-41B1-82E8-1CFA24CC6772}"/>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5109620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2A7AE-E368-455C-AB1A-DC5AFB053DCC}"/>
              </a:ext>
            </a:extLst>
          </p:cNvPr>
          <p:cNvSpPr>
            <a:spLocks noGrp="1"/>
          </p:cNvSpPr>
          <p:nvPr>
            <p:ph type="title"/>
          </p:nvPr>
        </p:nvSpPr>
        <p:spPr/>
        <p:txBody>
          <a:bodyPr/>
          <a:lstStyle/>
          <a:p>
            <a:r>
              <a:rPr lang="en-US"/>
              <a:t>Instagram Stories Table | NRW.BANK - 12 of 26</a:t>
            </a:r>
          </a:p>
        </p:txBody>
      </p:sp>
      <p:graphicFrame>
        <p:nvGraphicFramePr>
          <p:cNvPr id="5" name="Table Placeholder 4">
            <a:extLst>
              <a:ext uri="{FF2B5EF4-FFF2-40B4-BE49-F238E27FC236}">
                <a16:creationId xmlns:a16="http://schemas.microsoft.com/office/drawing/2014/main" id="{F6F68618-7DCB-4A6F-9ECC-E1B47C528B0F}"/>
              </a:ext>
            </a:extLst>
          </p:cNvPr>
          <p:cNvGraphicFramePr>
            <a:graphicFrameLocks noGrp="1"/>
          </p:cNvGraphicFramePr>
          <p:nvPr>
            <p:ph type="tbl" sz="quarter" idx="13"/>
            <p:extLst>
              <p:ext uri="{D42A27DB-BD31-4B8C-83A1-F6EECF244321}">
                <p14:modId xmlns:p14="http://schemas.microsoft.com/office/powerpoint/2010/main" val="2265780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38581982"/>
                    </a:ext>
                  </a:extLst>
                </a:gridCol>
                <a:gridCol w="493776">
                  <a:extLst>
                    <a:ext uri="{9D8B030D-6E8A-4147-A177-3AD203B41FA5}">
                      <a16:colId xmlns:a16="http://schemas.microsoft.com/office/drawing/2014/main" val="3937935590"/>
                    </a:ext>
                  </a:extLst>
                </a:gridCol>
                <a:gridCol w="658368">
                  <a:extLst>
                    <a:ext uri="{9D8B030D-6E8A-4147-A177-3AD203B41FA5}">
                      <a16:colId xmlns:a16="http://schemas.microsoft.com/office/drawing/2014/main" val="2998378013"/>
                    </a:ext>
                  </a:extLst>
                </a:gridCol>
                <a:gridCol w="740664">
                  <a:extLst>
                    <a:ext uri="{9D8B030D-6E8A-4147-A177-3AD203B41FA5}">
                      <a16:colId xmlns:a16="http://schemas.microsoft.com/office/drawing/2014/main" val="1912508455"/>
                    </a:ext>
                  </a:extLst>
                </a:gridCol>
                <a:gridCol w="246888">
                  <a:extLst>
                    <a:ext uri="{9D8B030D-6E8A-4147-A177-3AD203B41FA5}">
                      <a16:colId xmlns:a16="http://schemas.microsoft.com/office/drawing/2014/main" val="4293930299"/>
                    </a:ext>
                  </a:extLst>
                </a:gridCol>
                <a:gridCol w="246888">
                  <a:extLst>
                    <a:ext uri="{9D8B030D-6E8A-4147-A177-3AD203B41FA5}">
                      <a16:colId xmlns:a16="http://schemas.microsoft.com/office/drawing/2014/main" val="502831014"/>
                    </a:ext>
                  </a:extLst>
                </a:gridCol>
                <a:gridCol w="246888">
                  <a:extLst>
                    <a:ext uri="{9D8B030D-6E8A-4147-A177-3AD203B41FA5}">
                      <a16:colId xmlns:a16="http://schemas.microsoft.com/office/drawing/2014/main" val="2616910787"/>
                    </a:ext>
                  </a:extLst>
                </a:gridCol>
                <a:gridCol w="246888">
                  <a:extLst>
                    <a:ext uri="{9D8B030D-6E8A-4147-A177-3AD203B41FA5}">
                      <a16:colId xmlns:a16="http://schemas.microsoft.com/office/drawing/2014/main" val="1253324577"/>
                    </a:ext>
                  </a:extLst>
                </a:gridCol>
                <a:gridCol w="246888">
                  <a:extLst>
                    <a:ext uri="{9D8B030D-6E8A-4147-A177-3AD203B41FA5}">
                      <a16:colId xmlns:a16="http://schemas.microsoft.com/office/drawing/2014/main" val="2151917053"/>
                    </a:ext>
                  </a:extLst>
                </a:gridCol>
                <a:gridCol w="246888">
                  <a:extLst>
                    <a:ext uri="{9D8B030D-6E8A-4147-A177-3AD203B41FA5}">
                      <a16:colId xmlns:a16="http://schemas.microsoft.com/office/drawing/2014/main" val="463990886"/>
                    </a:ext>
                  </a:extLst>
                </a:gridCol>
                <a:gridCol w="246888">
                  <a:extLst>
                    <a:ext uri="{9D8B030D-6E8A-4147-A177-3AD203B41FA5}">
                      <a16:colId xmlns:a16="http://schemas.microsoft.com/office/drawing/2014/main" val="2187882143"/>
                    </a:ext>
                  </a:extLst>
                </a:gridCol>
                <a:gridCol w="246888">
                  <a:extLst>
                    <a:ext uri="{9D8B030D-6E8A-4147-A177-3AD203B41FA5}">
                      <a16:colId xmlns:a16="http://schemas.microsoft.com/office/drawing/2014/main" val="1516537760"/>
                    </a:ext>
                  </a:extLst>
                </a:gridCol>
                <a:gridCol w="246888">
                  <a:extLst>
                    <a:ext uri="{9D8B030D-6E8A-4147-A177-3AD203B41FA5}">
                      <a16:colId xmlns:a16="http://schemas.microsoft.com/office/drawing/2014/main" val="2855911725"/>
                    </a:ext>
                  </a:extLst>
                </a:gridCol>
                <a:gridCol w="246888">
                  <a:extLst>
                    <a:ext uri="{9D8B030D-6E8A-4147-A177-3AD203B41FA5}">
                      <a16:colId xmlns:a16="http://schemas.microsoft.com/office/drawing/2014/main" val="1404822998"/>
                    </a:ext>
                  </a:extLst>
                </a:gridCol>
                <a:gridCol w="246888">
                  <a:extLst>
                    <a:ext uri="{9D8B030D-6E8A-4147-A177-3AD203B41FA5}">
                      <a16:colId xmlns:a16="http://schemas.microsoft.com/office/drawing/2014/main" val="2610547024"/>
                    </a:ext>
                  </a:extLst>
                </a:gridCol>
                <a:gridCol w="246888">
                  <a:extLst>
                    <a:ext uri="{9D8B030D-6E8A-4147-A177-3AD203B41FA5}">
                      <a16:colId xmlns:a16="http://schemas.microsoft.com/office/drawing/2014/main" val="726619485"/>
                    </a:ext>
                  </a:extLst>
                </a:gridCol>
                <a:gridCol w="246888">
                  <a:extLst>
                    <a:ext uri="{9D8B030D-6E8A-4147-A177-3AD203B41FA5}">
                      <a16:colId xmlns:a16="http://schemas.microsoft.com/office/drawing/2014/main" val="3436828918"/>
                    </a:ext>
                  </a:extLst>
                </a:gridCol>
                <a:gridCol w="246888">
                  <a:extLst>
                    <a:ext uri="{9D8B030D-6E8A-4147-A177-3AD203B41FA5}">
                      <a16:colId xmlns:a16="http://schemas.microsoft.com/office/drawing/2014/main" val="133004358"/>
                    </a:ext>
                  </a:extLst>
                </a:gridCol>
                <a:gridCol w="246888">
                  <a:extLst>
                    <a:ext uri="{9D8B030D-6E8A-4147-A177-3AD203B41FA5}">
                      <a16:colId xmlns:a16="http://schemas.microsoft.com/office/drawing/2014/main" val="417069138"/>
                    </a:ext>
                  </a:extLst>
                </a:gridCol>
                <a:gridCol w="246888">
                  <a:extLst>
                    <a:ext uri="{9D8B030D-6E8A-4147-A177-3AD203B41FA5}">
                      <a16:colId xmlns:a16="http://schemas.microsoft.com/office/drawing/2014/main" val="2057095705"/>
                    </a:ext>
                  </a:extLst>
                </a:gridCol>
                <a:gridCol w="246888">
                  <a:extLst>
                    <a:ext uri="{9D8B030D-6E8A-4147-A177-3AD203B41FA5}">
                      <a16:colId xmlns:a16="http://schemas.microsoft.com/office/drawing/2014/main" val="1385623135"/>
                    </a:ext>
                  </a:extLst>
                </a:gridCol>
                <a:gridCol w="246888">
                  <a:extLst>
                    <a:ext uri="{9D8B030D-6E8A-4147-A177-3AD203B41FA5}">
                      <a16:colId xmlns:a16="http://schemas.microsoft.com/office/drawing/2014/main" val="1773367420"/>
                    </a:ext>
                  </a:extLst>
                </a:gridCol>
                <a:gridCol w="246888">
                  <a:extLst>
                    <a:ext uri="{9D8B030D-6E8A-4147-A177-3AD203B41FA5}">
                      <a16:colId xmlns:a16="http://schemas.microsoft.com/office/drawing/2014/main" val="2414662705"/>
                    </a:ext>
                  </a:extLst>
                </a:gridCol>
                <a:gridCol w="246888">
                  <a:extLst>
                    <a:ext uri="{9D8B030D-6E8A-4147-A177-3AD203B41FA5}">
                      <a16:colId xmlns:a16="http://schemas.microsoft.com/office/drawing/2014/main" val="4129311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354343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04/08/2025 12:29:48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04/08/2025 12:29:48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nrw.bank
0:22
Förderjahr 2024
Und hier bekommst du alles zu
unserem Jahrespressegespräch
einmal kurz und knapp
zusammengefasst.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0.8481 %</a:t>
                      </a:r>
                    </a:p>
                  </a:txBody>
                  <a:tcPr/>
                </a:tc>
                <a:extLst>
                  <a:ext uri="{0D108BD9-81ED-4DB2-BD59-A6C34878D82A}">
                    <a16:rowId xmlns:a16="http://schemas.microsoft.com/office/drawing/2014/main" val="2628693737"/>
                  </a:ext>
                </a:extLst>
              </a:tr>
            </a:tbl>
          </a:graphicData>
        </a:graphic>
      </p:graphicFrame>
      <p:sp>
        <p:nvSpPr>
          <p:cNvPr id="4" name="Text Placeholder 3">
            <a:extLst>
              <a:ext uri="{FF2B5EF4-FFF2-40B4-BE49-F238E27FC236}">
                <a16:creationId xmlns:a16="http://schemas.microsoft.com/office/drawing/2014/main" id="{D3147FF3-0009-4750-A17B-FA65B02A76A6}"/>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1922485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7CCDF-FBDD-43F1-8286-941675B85F63}"/>
              </a:ext>
            </a:extLst>
          </p:cNvPr>
          <p:cNvSpPr>
            <a:spLocks noGrp="1"/>
          </p:cNvSpPr>
          <p:nvPr>
            <p:ph type="title"/>
          </p:nvPr>
        </p:nvSpPr>
        <p:spPr/>
        <p:txBody>
          <a:bodyPr/>
          <a:lstStyle/>
          <a:p>
            <a:r>
              <a:rPr lang="en-US"/>
              <a:t>Instagram Stories Table | NRW.BANK - 13 of 26</a:t>
            </a:r>
          </a:p>
        </p:txBody>
      </p:sp>
      <p:graphicFrame>
        <p:nvGraphicFramePr>
          <p:cNvPr id="5" name="Table Placeholder 4">
            <a:extLst>
              <a:ext uri="{FF2B5EF4-FFF2-40B4-BE49-F238E27FC236}">
                <a16:creationId xmlns:a16="http://schemas.microsoft.com/office/drawing/2014/main" id="{F9F4C649-19B6-4CF2-A85C-AE59725D36FB}"/>
              </a:ext>
            </a:extLst>
          </p:cNvPr>
          <p:cNvGraphicFramePr>
            <a:graphicFrameLocks noGrp="1"/>
          </p:cNvGraphicFramePr>
          <p:nvPr>
            <p:ph type="tbl" sz="quarter" idx="13"/>
            <p:extLst>
              <p:ext uri="{D42A27DB-BD31-4B8C-83A1-F6EECF244321}">
                <p14:modId xmlns:p14="http://schemas.microsoft.com/office/powerpoint/2010/main" val="120509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25550852"/>
                    </a:ext>
                  </a:extLst>
                </a:gridCol>
                <a:gridCol w="493776">
                  <a:extLst>
                    <a:ext uri="{9D8B030D-6E8A-4147-A177-3AD203B41FA5}">
                      <a16:colId xmlns:a16="http://schemas.microsoft.com/office/drawing/2014/main" val="2173741718"/>
                    </a:ext>
                  </a:extLst>
                </a:gridCol>
                <a:gridCol w="658368">
                  <a:extLst>
                    <a:ext uri="{9D8B030D-6E8A-4147-A177-3AD203B41FA5}">
                      <a16:colId xmlns:a16="http://schemas.microsoft.com/office/drawing/2014/main" val="1273141625"/>
                    </a:ext>
                  </a:extLst>
                </a:gridCol>
                <a:gridCol w="740664">
                  <a:extLst>
                    <a:ext uri="{9D8B030D-6E8A-4147-A177-3AD203B41FA5}">
                      <a16:colId xmlns:a16="http://schemas.microsoft.com/office/drawing/2014/main" val="2714935131"/>
                    </a:ext>
                  </a:extLst>
                </a:gridCol>
                <a:gridCol w="246888">
                  <a:extLst>
                    <a:ext uri="{9D8B030D-6E8A-4147-A177-3AD203B41FA5}">
                      <a16:colId xmlns:a16="http://schemas.microsoft.com/office/drawing/2014/main" val="2034814250"/>
                    </a:ext>
                  </a:extLst>
                </a:gridCol>
                <a:gridCol w="246888">
                  <a:extLst>
                    <a:ext uri="{9D8B030D-6E8A-4147-A177-3AD203B41FA5}">
                      <a16:colId xmlns:a16="http://schemas.microsoft.com/office/drawing/2014/main" val="125516466"/>
                    </a:ext>
                  </a:extLst>
                </a:gridCol>
                <a:gridCol w="246888">
                  <a:extLst>
                    <a:ext uri="{9D8B030D-6E8A-4147-A177-3AD203B41FA5}">
                      <a16:colId xmlns:a16="http://schemas.microsoft.com/office/drawing/2014/main" val="2135391164"/>
                    </a:ext>
                  </a:extLst>
                </a:gridCol>
                <a:gridCol w="246888">
                  <a:extLst>
                    <a:ext uri="{9D8B030D-6E8A-4147-A177-3AD203B41FA5}">
                      <a16:colId xmlns:a16="http://schemas.microsoft.com/office/drawing/2014/main" val="1330257081"/>
                    </a:ext>
                  </a:extLst>
                </a:gridCol>
                <a:gridCol w="246888">
                  <a:extLst>
                    <a:ext uri="{9D8B030D-6E8A-4147-A177-3AD203B41FA5}">
                      <a16:colId xmlns:a16="http://schemas.microsoft.com/office/drawing/2014/main" val="455515166"/>
                    </a:ext>
                  </a:extLst>
                </a:gridCol>
                <a:gridCol w="246888">
                  <a:extLst>
                    <a:ext uri="{9D8B030D-6E8A-4147-A177-3AD203B41FA5}">
                      <a16:colId xmlns:a16="http://schemas.microsoft.com/office/drawing/2014/main" val="2596356991"/>
                    </a:ext>
                  </a:extLst>
                </a:gridCol>
                <a:gridCol w="246888">
                  <a:extLst>
                    <a:ext uri="{9D8B030D-6E8A-4147-A177-3AD203B41FA5}">
                      <a16:colId xmlns:a16="http://schemas.microsoft.com/office/drawing/2014/main" val="2822462060"/>
                    </a:ext>
                  </a:extLst>
                </a:gridCol>
                <a:gridCol w="246888">
                  <a:extLst>
                    <a:ext uri="{9D8B030D-6E8A-4147-A177-3AD203B41FA5}">
                      <a16:colId xmlns:a16="http://schemas.microsoft.com/office/drawing/2014/main" val="3177078203"/>
                    </a:ext>
                  </a:extLst>
                </a:gridCol>
                <a:gridCol w="246888">
                  <a:extLst>
                    <a:ext uri="{9D8B030D-6E8A-4147-A177-3AD203B41FA5}">
                      <a16:colId xmlns:a16="http://schemas.microsoft.com/office/drawing/2014/main" val="4128796620"/>
                    </a:ext>
                  </a:extLst>
                </a:gridCol>
                <a:gridCol w="246888">
                  <a:extLst>
                    <a:ext uri="{9D8B030D-6E8A-4147-A177-3AD203B41FA5}">
                      <a16:colId xmlns:a16="http://schemas.microsoft.com/office/drawing/2014/main" val="2300445015"/>
                    </a:ext>
                  </a:extLst>
                </a:gridCol>
                <a:gridCol w="246888">
                  <a:extLst>
                    <a:ext uri="{9D8B030D-6E8A-4147-A177-3AD203B41FA5}">
                      <a16:colId xmlns:a16="http://schemas.microsoft.com/office/drawing/2014/main" val="3988073717"/>
                    </a:ext>
                  </a:extLst>
                </a:gridCol>
                <a:gridCol w="246888">
                  <a:extLst>
                    <a:ext uri="{9D8B030D-6E8A-4147-A177-3AD203B41FA5}">
                      <a16:colId xmlns:a16="http://schemas.microsoft.com/office/drawing/2014/main" val="2222685323"/>
                    </a:ext>
                  </a:extLst>
                </a:gridCol>
                <a:gridCol w="246888">
                  <a:extLst>
                    <a:ext uri="{9D8B030D-6E8A-4147-A177-3AD203B41FA5}">
                      <a16:colId xmlns:a16="http://schemas.microsoft.com/office/drawing/2014/main" val="166193388"/>
                    </a:ext>
                  </a:extLst>
                </a:gridCol>
                <a:gridCol w="246888">
                  <a:extLst>
                    <a:ext uri="{9D8B030D-6E8A-4147-A177-3AD203B41FA5}">
                      <a16:colId xmlns:a16="http://schemas.microsoft.com/office/drawing/2014/main" val="2554358797"/>
                    </a:ext>
                  </a:extLst>
                </a:gridCol>
                <a:gridCol w="246888">
                  <a:extLst>
                    <a:ext uri="{9D8B030D-6E8A-4147-A177-3AD203B41FA5}">
                      <a16:colId xmlns:a16="http://schemas.microsoft.com/office/drawing/2014/main" val="1924366028"/>
                    </a:ext>
                  </a:extLst>
                </a:gridCol>
                <a:gridCol w="246888">
                  <a:extLst>
                    <a:ext uri="{9D8B030D-6E8A-4147-A177-3AD203B41FA5}">
                      <a16:colId xmlns:a16="http://schemas.microsoft.com/office/drawing/2014/main" val="3415636453"/>
                    </a:ext>
                  </a:extLst>
                </a:gridCol>
                <a:gridCol w="246888">
                  <a:extLst>
                    <a:ext uri="{9D8B030D-6E8A-4147-A177-3AD203B41FA5}">
                      <a16:colId xmlns:a16="http://schemas.microsoft.com/office/drawing/2014/main" val="2195484090"/>
                    </a:ext>
                  </a:extLst>
                </a:gridCol>
                <a:gridCol w="246888">
                  <a:extLst>
                    <a:ext uri="{9D8B030D-6E8A-4147-A177-3AD203B41FA5}">
                      <a16:colId xmlns:a16="http://schemas.microsoft.com/office/drawing/2014/main" val="3626975249"/>
                    </a:ext>
                  </a:extLst>
                </a:gridCol>
                <a:gridCol w="246888">
                  <a:extLst>
                    <a:ext uri="{9D8B030D-6E8A-4147-A177-3AD203B41FA5}">
                      <a16:colId xmlns:a16="http://schemas.microsoft.com/office/drawing/2014/main" val="198470624"/>
                    </a:ext>
                  </a:extLst>
                </a:gridCol>
                <a:gridCol w="246888">
                  <a:extLst>
                    <a:ext uri="{9D8B030D-6E8A-4147-A177-3AD203B41FA5}">
                      <a16:colId xmlns:a16="http://schemas.microsoft.com/office/drawing/2014/main" val="1940655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9976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04/08/2025 12:26:17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04/08/2025 12:26:17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RODE
Das war's von unserem
FÖRDERJAHR 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0.8560 %</a:t>
                      </a:r>
                    </a:p>
                  </a:txBody>
                  <a:tcPr/>
                </a:tc>
                <a:extLst>
                  <a:ext uri="{0D108BD9-81ED-4DB2-BD59-A6C34878D82A}">
                    <a16:rowId xmlns:a16="http://schemas.microsoft.com/office/drawing/2014/main" val="450675457"/>
                  </a:ext>
                </a:extLst>
              </a:tr>
            </a:tbl>
          </a:graphicData>
        </a:graphic>
      </p:graphicFrame>
      <p:sp>
        <p:nvSpPr>
          <p:cNvPr id="4" name="Text Placeholder 3">
            <a:extLst>
              <a:ext uri="{FF2B5EF4-FFF2-40B4-BE49-F238E27FC236}">
                <a16:creationId xmlns:a16="http://schemas.microsoft.com/office/drawing/2014/main" id="{BAFDFFA2-C0E9-482E-8F03-6423B7F6B326}"/>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2673175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B42B6-145F-4E9D-87E9-49C6B00A10F8}"/>
              </a:ext>
            </a:extLst>
          </p:cNvPr>
          <p:cNvSpPr>
            <a:spLocks noGrp="1"/>
          </p:cNvSpPr>
          <p:nvPr>
            <p:ph type="title"/>
          </p:nvPr>
        </p:nvSpPr>
        <p:spPr/>
        <p:txBody>
          <a:bodyPr/>
          <a:lstStyle/>
          <a:p>
            <a:r>
              <a:rPr lang="en-US"/>
              <a:t>Instagram Stories Table | NRW.BANK - 14 of 26</a:t>
            </a:r>
          </a:p>
        </p:txBody>
      </p:sp>
      <p:graphicFrame>
        <p:nvGraphicFramePr>
          <p:cNvPr id="5" name="Table Placeholder 4">
            <a:extLst>
              <a:ext uri="{FF2B5EF4-FFF2-40B4-BE49-F238E27FC236}">
                <a16:creationId xmlns:a16="http://schemas.microsoft.com/office/drawing/2014/main" id="{EE556448-1CFC-4D0F-8CAD-541CE664BDCF}"/>
              </a:ext>
            </a:extLst>
          </p:cNvPr>
          <p:cNvGraphicFramePr>
            <a:graphicFrameLocks noGrp="1"/>
          </p:cNvGraphicFramePr>
          <p:nvPr>
            <p:ph type="tbl" sz="quarter" idx="13"/>
            <p:extLst>
              <p:ext uri="{D42A27DB-BD31-4B8C-83A1-F6EECF244321}">
                <p14:modId xmlns:p14="http://schemas.microsoft.com/office/powerpoint/2010/main" val="2929177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34947631"/>
                    </a:ext>
                  </a:extLst>
                </a:gridCol>
                <a:gridCol w="493776">
                  <a:extLst>
                    <a:ext uri="{9D8B030D-6E8A-4147-A177-3AD203B41FA5}">
                      <a16:colId xmlns:a16="http://schemas.microsoft.com/office/drawing/2014/main" val="4079616028"/>
                    </a:ext>
                  </a:extLst>
                </a:gridCol>
                <a:gridCol w="658368">
                  <a:extLst>
                    <a:ext uri="{9D8B030D-6E8A-4147-A177-3AD203B41FA5}">
                      <a16:colId xmlns:a16="http://schemas.microsoft.com/office/drawing/2014/main" val="3417121503"/>
                    </a:ext>
                  </a:extLst>
                </a:gridCol>
                <a:gridCol w="740664">
                  <a:extLst>
                    <a:ext uri="{9D8B030D-6E8A-4147-A177-3AD203B41FA5}">
                      <a16:colId xmlns:a16="http://schemas.microsoft.com/office/drawing/2014/main" val="2812036561"/>
                    </a:ext>
                  </a:extLst>
                </a:gridCol>
                <a:gridCol w="246888">
                  <a:extLst>
                    <a:ext uri="{9D8B030D-6E8A-4147-A177-3AD203B41FA5}">
                      <a16:colId xmlns:a16="http://schemas.microsoft.com/office/drawing/2014/main" val="2864108467"/>
                    </a:ext>
                  </a:extLst>
                </a:gridCol>
                <a:gridCol w="246888">
                  <a:extLst>
                    <a:ext uri="{9D8B030D-6E8A-4147-A177-3AD203B41FA5}">
                      <a16:colId xmlns:a16="http://schemas.microsoft.com/office/drawing/2014/main" val="703982706"/>
                    </a:ext>
                  </a:extLst>
                </a:gridCol>
                <a:gridCol w="246888">
                  <a:extLst>
                    <a:ext uri="{9D8B030D-6E8A-4147-A177-3AD203B41FA5}">
                      <a16:colId xmlns:a16="http://schemas.microsoft.com/office/drawing/2014/main" val="2679749309"/>
                    </a:ext>
                  </a:extLst>
                </a:gridCol>
                <a:gridCol w="246888">
                  <a:extLst>
                    <a:ext uri="{9D8B030D-6E8A-4147-A177-3AD203B41FA5}">
                      <a16:colId xmlns:a16="http://schemas.microsoft.com/office/drawing/2014/main" val="1417521564"/>
                    </a:ext>
                  </a:extLst>
                </a:gridCol>
                <a:gridCol w="246888">
                  <a:extLst>
                    <a:ext uri="{9D8B030D-6E8A-4147-A177-3AD203B41FA5}">
                      <a16:colId xmlns:a16="http://schemas.microsoft.com/office/drawing/2014/main" val="391718844"/>
                    </a:ext>
                  </a:extLst>
                </a:gridCol>
                <a:gridCol w="246888">
                  <a:extLst>
                    <a:ext uri="{9D8B030D-6E8A-4147-A177-3AD203B41FA5}">
                      <a16:colId xmlns:a16="http://schemas.microsoft.com/office/drawing/2014/main" val="2741099772"/>
                    </a:ext>
                  </a:extLst>
                </a:gridCol>
                <a:gridCol w="246888">
                  <a:extLst>
                    <a:ext uri="{9D8B030D-6E8A-4147-A177-3AD203B41FA5}">
                      <a16:colId xmlns:a16="http://schemas.microsoft.com/office/drawing/2014/main" val="4131907385"/>
                    </a:ext>
                  </a:extLst>
                </a:gridCol>
                <a:gridCol w="246888">
                  <a:extLst>
                    <a:ext uri="{9D8B030D-6E8A-4147-A177-3AD203B41FA5}">
                      <a16:colId xmlns:a16="http://schemas.microsoft.com/office/drawing/2014/main" val="2082960963"/>
                    </a:ext>
                  </a:extLst>
                </a:gridCol>
                <a:gridCol w="246888">
                  <a:extLst>
                    <a:ext uri="{9D8B030D-6E8A-4147-A177-3AD203B41FA5}">
                      <a16:colId xmlns:a16="http://schemas.microsoft.com/office/drawing/2014/main" val="1825885423"/>
                    </a:ext>
                  </a:extLst>
                </a:gridCol>
                <a:gridCol w="246888">
                  <a:extLst>
                    <a:ext uri="{9D8B030D-6E8A-4147-A177-3AD203B41FA5}">
                      <a16:colId xmlns:a16="http://schemas.microsoft.com/office/drawing/2014/main" val="1676224147"/>
                    </a:ext>
                  </a:extLst>
                </a:gridCol>
                <a:gridCol w="246888">
                  <a:extLst>
                    <a:ext uri="{9D8B030D-6E8A-4147-A177-3AD203B41FA5}">
                      <a16:colId xmlns:a16="http://schemas.microsoft.com/office/drawing/2014/main" val="3651897250"/>
                    </a:ext>
                  </a:extLst>
                </a:gridCol>
                <a:gridCol w="246888">
                  <a:extLst>
                    <a:ext uri="{9D8B030D-6E8A-4147-A177-3AD203B41FA5}">
                      <a16:colId xmlns:a16="http://schemas.microsoft.com/office/drawing/2014/main" val="3211649822"/>
                    </a:ext>
                  </a:extLst>
                </a:gridCol>
                <a:gridCol w="246888">
                  <a:extLst>
                    <a:ext uri="{9D8B030D-6E8A-4147-A177-3AD203B41FA5}">
                      <a16:colId xmlns:a16="http://schemas.microsoft.com/office/drawing/2014/main" val="3982248004"/>
                    </a:ext>
                  </a:extLst>
                </a:gridCol>
                <a:gridCol w="246888">
                  <a:extLst>
                    <a:ext uri="{9D8B030D-6E8A-4147-A177-3AD203B41FA5}">
                      <a16:colId xmlns:a16="http://schemas.microsoft.com/office/drawing/2014/main" val="4209625335"/>
                    </a:ext>
                  </a:extLst>
                </a:gridCol>
                <a:gridCol w="246888">
                  <a:extLst>
                    <a:ext uri="{9D8B030D-6E8A-4147-A177-3AD203B41FA5}">
                      <a16:colId xmlns:a16="http://schemas.microsoft.com/office/drawing/2014/main" val="2043111849"/>
                    </a:ext>
                  </a:extLst>
                </a:gridCol>
                <a:gridCol w="246888">
                  <a:extLst>
                    <a:ext uri="{9D8B030D-6E8A-4147-A177-3AD203B41FA5}">
                      <a16:colId xmlns:a16="http://schemas.microsoft.com/office/drawing/2014/main" val="2317912094"/>
                    </a:ext>
                  </a:extLst>
                </a:gridCol>
                <a:gridCol w="246888">
                  <a:extLst>
                    <a:ext uri="{9D8B030D-6E8A-4147-A177-3AD203B41FA5}">
                      <a16:colId xmlns:a16="http://schemas.microsoft.com/office/drawing/2014/main" val="4013114287"/>
                    </a:ext>
                  </a:extLst>
                </a:gridCol>
                <a:gridCol w="246888">
                  <a:extLst>
                    <a:ext uri="{9D8B030D-6E8A-4147-A177-3AD203B41FA5}">
                      <a16:colId xmlns:a16="http://schemas.microsoft.com/office/drawing/2014/main" val="2311738566"/>
                    </a:ext>
                  </a:extLst>
                </a:gridCol>
                <a:gridCol w="246888">
                  <a:extLst>
                    <a:ext uri="{9D8B030D-6E8A-4147-A177-3AD203B41FA5}">
                      <a16:colId xmlns:a16="http://schemas.microsoft.com/office/drawing/2014/main" val="4162058543"/>
                    </a:ext>
                  </a:extLst>
                </a:gridCol>
                <a:gridCol w="246888">
                  <a:extLst>
                    <a:ext uri="{9D8B030D-6E8A-4147-A177-3AD203B41FA5}">
                      <a16:colId xmlns:a16="http://schemas.microsoft.com/office/drawing/2014/main" val="3391554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485733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04/08/2025 12:22:25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04/08/2025 12:22:25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NRW.BANK
NRW.BANK
NRW.BANK
NRW.BANK
NRW.BANK
NRW.BANK
NRW.BANK
NRW.BANK
NRW.BANK
V.BANK
NRW.BANK
NRW.BANK
NRW.BANK
NRW.BANK
Der Investitionsbedarf in NRW ist hoch.
Mit unserer Förderung schaffen wir die
Grundlage dafür, dass Ideen von heute zu
den Innovationen von morgen werden.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0.8537 %</a:t>
                      </a:r>
                    </a:p>
                  </a:txBody>
                  <a:tcPr/>
                </a:tc>
                <a:extLst>
                  <a:ext uri="{0D108BD9-81ED-4DB2-BD59-A6C34878D82A}">
                    <a16:rowId xmlns:a16="http://schemas.microsoft.com/office/drawing/2014/main" val="1107702846"/>
                  </a:ext>
                </a:extLst>
              </a:tr>
            </a:tbl>
          </a:graphicData>
        </a:graphic>
      </p:graphicFrame>
      <p:sp>
        <p:nvSpPr>
          <p:cNvPr id="4" name="Text Placeholder 3">
            <a:extLst>
              <a:ext uri="{FF2B5EF4-FFF2-40B4-BE49-F238E27FC236}">
                <a16:creationId xmlns:a16="http://schemas.microsoft.com/office/drawing/2014/main" id="{6FE28308-9FA1-410E-89D5-17515D83BCEF}"/>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0455055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4C908-43E5-4EC1-8DDB-56FEFE7E12C5}"/>
              </a:ext>
            </a:extLst>
          </p:cNvPr>
          <p:cNvSpPr>
            <a:spLocks noGrp="1"/>
          </p:cNvSpPr>
          <p:nvPr>
            <p:ph type="title"/>
          </p:nvPr>
        </p:nvSpPr>
        <p:spPr/>
        <p:txBody>
          <a:bodyPr/>
          <a:lstStyle/>
          <a:p>
            <a:r>
              <a:rPr lang="en-US"/>
              <a:t>Instagram Stories Table | NRW.BANK - 15 of 26</a:t>
            </a:r>
          </a:p>
        </p:txBody>
      </p:sp>
      <p:graphicFrame>
        <p:nvGraphicFramePr>
          <p:cNvPr id="5" name="Table Placeholder 4">
            <a:extLst>
              <a:ext uri="{FF2B5EF4-FFF2-40B4-BE49-F238E27FC236}">
                <a16:creationId xmlns:a16="http://schemas.microsoft.com/office/drawing/2014/main" id="{87007372-D44D-45FA-9CAF-BBAFAD66621C}"/>
              </a:ext>
            </a:extLst>
          </p:cNvPr>
          <p:cNvGraphicFramePr>
            <a:graphicFrameLocks noGrp="1"/>
          </p:cNvGraphicFramePr>
          <p:nvPr>
            <p:ph type="tbl" sz="quarter" idx="13"/>
            <p:extLst>
              <p:ext uri="{D42A27DB-BD31-4B8C-83A1-F6EECF244321}">
                <p14:modId xmlns:p14="http://schemas.microsoft.com/office/powerpoint/2010/main" val="3018006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496089495"/>
                    </a:ext>
                  </a:extLst>
                </a:gridCol>
                <a:gridCol w="493776">
                  <a:extLst>
                    <a:ext uri="{9D8B030D-6E8A-4147-A177-3AD203B41FA5}">
                      <a16:colId xmlns:a16="http://schemas.microsoft.com/office/drawing/2014/main" val="56228243"/>
                    </a:ext>
                  </a:extLst>
                </a:gridCol>
                <a:gridCol w="658368">
                  <a:extLst>
                    <a:ext uri="{9D8B030D-6E8A-4147-A177-3AD203B41FA5}">
                      <a16:colId xmlns:a16="http://schemas.microsoft.com/office/drawing/2014/main" val="4245282985"/>
                    </a:ext>
                  </a:extLst>
                </a:gridCol>
                <a:gridCol w="740664">
                  <a:extLst>
                    <a:ext uri="{9D8B030D-6E8A-4147-A177-3AD203B41FA5}">
                      <a16:colId xmlns:a16="http://schemas.microsoft.com/office/drawing/2014/main" val="2275831187"/>
                    </a:ext>
                  </a:extLst>
                </a:gridCol>
                <a:gridCol w="246888">
                  <a:extLst>
                    <a:ext uri="{9D8B030D-6E8A-4147-A177-3AD203B41FA5}">
                      <a16:colId xmlns:a16="http://schemas.microsoft.com/office/drawing/2014/main" val="1002180960"/>
                    </a:ext>
                  </a:extLst>
                </a:gridCol>
                <a:gridCol w="246888">
                  <a:extLst>
                    <a:ext uri="{9D8B030D-6E8A-4147-A177-3AD203B41FA5}">
                      <a16:colId xmlns:a16="http://schemas.microsoft.com/office/drawing/2014/main" val="2398295444"/>
                    </a:ext>
                  </a:extLst>
                </a:gridCol>
                <a:gridCol w="246888">
                  <a:extLst>
                    <a:ext uri="{9D8B030D-6E8A-4147-A177-3AD203B41FA5}">
                      <a16:colId xmlns:a16="http://schemas.microsoft.com/office/drawing/2014/main" val="3905843796"/>
                    </a:ext>
                  </a:extLst>
                </a:gridCol>
                <a:gridCol w="246888">
                  <a:extLst>
                    <a:ext uri="{9D8B030D-6E8A-4147-A177-3AD203B41FA5}">
                      <a16:colId xmlns:a16="http://schemas.microsoft.com/office/drawing/2014/main" val="192395665"/>
                    </a:ext>
                  </a:extLst>
                </a:gridCol>
                <a:gridCol w="246888">
                  <a:extLst>
                    <a:ext uri="{9D8B030D-6E8A-4147-A177-3AD203B41FA5}">
                      <a16:colId xmlns:a16="http://schemas.microsoft.com/office/drawing/2014/main" val="1410844973"/>
                    </a:ext>
                  </a:extLst>
                </a:gridCol>
                <a:gridCol w="246888">
                  <a:extLst>
                    <a:ext uri="{9D8B030D-6E8A-4147-A177-3AD203B41FA5}">
                      <a16:colId xmlns:a16="http://schemas.microsoft.com/office/drawing/2014/main" val="2167938652"/>
                    </a:ext>
                  </a:extLst>
                </a:gridCol>
                <a:gridCol w="246888">
                  <a:extLst>
                    <a:ext uri="{9D8B030D-6E8A-4147-A177-3AD203B41FA5}">
                      <a16:colId xmlns:a16="http://schemas.microsoft.com/office/drawing/2014/main" val="1373420186"/>
                    </a:ext>
                  </a:extLst>
                </a:gridCol>
                <a:gridCol w="246888">
                  <a:extLst>
                    <a:ext uri="{9D8B030D-6E8A-4147-A177-3AD203B41FA5}">
                      <a16:colId xmlns:a16="http://schemas.microsoft.com/office/drawing/2014/main" val="3543070802"/>
                    </a:ext>
                  </a:extLst>
                </a:gridCol>
                <a:gridCol w="246888">
                  <a:extLst>
                    <a:ext uri="{9D8B030D-6E8A-4147-A177-3AD203B41FA5}">
                      <a16:colId xmlns:a16="http://schemas.microsoft.com/office/drawing/2014/main" val="520239629"/>
                    </a:ext>
                  </a:extLst>
                </a:gridCol>
                <a:gridCol w="246888">
                  <a:extLst>
                    <a:ext uri="{9D8B030D-6E8A-4147-A177-3AD203B41FA5}">
                      <a16:colId xmlns:a16="http://schemas.microsoft.com/office/drawing/2014/main" val="2273415999"/>
                    </a:ext>
                  </a:extLst>
                </a:gridCol>
                <a:gridCol w="246888">
                  <a:extLst>
                    <a:ext uri="{9D8B030D-6E8A-4147-A177-3AD203B41FA5}">
                      <a16:colId xmlns:a16="http://schemas.microsoft.com/office/drawing/2014/main" val="2926624469"/>
                    </a:ext>
                  </a:extLst>
                </a:gridCol>
                <a:gridCol w="246888">
                  <a:extLst>
                    <a:ext uri="{9D8B030D-6E8A-4147-A177-3AD203B41FA5}">
                      <a16:colId xmlns:a16="http://schemas.microsoft.com/office/drawing/2014/main" val="3771615531"/>
                    </a:ext>
                  </a:extLst>
                </a:gridCol>
                <a:gridCol w="246888">
                  <a:extLst>
                    <a:ext uri="{9D8B030D-6E8A-4147-A177-3AD203B41FA5}">
                      <a16:colId xmlns:a16="http://schemas.microsoft.com/office/drawing/2014/main" val="935632963"/>
                    </a:ext>
                  </a:extLst>
                </a:gridCol>
                <a:gridCol w="246888">
                  <a:extLst>
                    <a:ext uri="{9D8B030D-6E8A-4147-A177-3AD203B41FA5}">
                      <a16:colId xmlns:a16="http://schemas.microsoft.com/office/drawing/2014/main" val="2679284738"/>
                    </a:ext>
                  </a:extLst>
                </a:gridCol>
                <a:gridCol w="246888">
                  <a:extLst>
                    <a:ext uri="{9D8B030D-6E8A-4147-A177-3AD203B41FA5}">
                      <a16:colId xmlns:a16="http://schemas.microsoft.com/office/drawing/2014/main" val="1874911710"/>
                    </a:ext>
                  </a:extLst>
                </a:gridCol>
                <a:gridCol w="246888">
                  <a:extLst>
                    <a:ext uri="{9D8B030D-6E8A-4147-A177-3AD203B41FA5}">
                      <a16:colId xmlns:a16="http://schemas.microsoft.com/office/drawing/2014/main" val="2311739806"/>
                    </a:ext>
                  </a:extLst>
                </a:gridCol>
                <a:gridCol w="246888">
                  <a:extLst>
                    <a:ext uri="{9D8B030D-6E8A-4147-A177-3AD203B41FA5}">
                      <a16:colId xmlns:a16="http://schemas.microsoft.com/office/drawing/2014/main" val="1817891270"/>
                    </a:ext>
                  </a:extLst>
                </a:gridCol>
                <a:gridCol w="246888">
                  <a:extLst>
                    <a:ext uri="{9D8B030D-6E8A-4147-A177-3AD203B41FA5}">
                      <a16:colId xmlns:a16="http://schemas.microsoft.com/office/drawing/2014/main" val="3059000047"/>
                    </a:ext>
                  </a:extLst>
                </a:gridCol>
                <a:gridCol w="246888">
                  <a:extLst>
                    <a:ext uri="{9D8B030D-6E8A-4147-A177-3AD203B41FA5}">
                      <a16:colId xmlns:a16="http://schemas.microsoft.com/office/drawing/2014/main" val="319832804"/>
                    </a:ext>
                  </a:extLst>
                </a:gridCol>
                <a:gridCol w="246888">
                  <a:extLst>
                    <a:ext uri="{9D8B030D-6E8A-4147-A177-3AD203B41FA5}">
                      <a16:colId xmlns:a16="http://schemas.microsoft.com/office/drawing/2014/main" val="2504064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6205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04/08/2025 12:14:32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04/08/2025 12:14:32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Unser Förderjahr 2024
auf einen Blick!
Wir haben in NRW...
...Wohnraum
mit 4,5 Milliarden Euro
... Wirtschaft
mit 2,7 Milliarden Euro
...Infrastruktur und
mit
Kommunen
4,3 Milliarden Euro
-
unterstützt.
-
-
-
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1.0106 %</a:t>
                      </a:r>
                    </a:p>
                  </a:txBody>
                  <a:tcPr/>
                </a:tc>
                <a:extLst>
                  <a:ext uri="{0D108BD9-81ED-4DB2-BD59-A6C34878D82A}">
                    <a16:rowId xmlns:a16="http://schemas.microsoft.com/office/drawing/2014/main" val="2872210297"/>
                  </a:ext>
                </a:extLst>
              </a:tr>
            </a:tbl>
          </a:graphicData>
        </a:graphic>
      </p:graphicFrame>
      <p:sp>
        <p:nvSpPr>
          <p:cNvPr id="4" name="Text Placeholder 3">
            <a:extLst>
              <a:ext uri="{FF2B5EF4-FFF2-40B4-BE49-F238E27FC236}">
                <a16:creationId xmlns:a16="http://schemas.microsoft.com/office/drawing/2014/main" id="{23A3E8AA-D24B-42CB-B065-E1899657E8ED}"/>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792206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12E36-EF05-48DF-9CE5-B19B7DA25371}"/>
              </a:ext>
            </a:extLst>
          </p:cNvPr>
          <p:cNvSpPr>
            <a:spLocks noGrp="1"/>
          </p:cNvSpPr>
          <p:nvPr>
            <p:ph type="title"/>
          </p:nvPr>
        </p:nvSpPr>
        <p:spPr/>
        <p:txBody>
          <a:bodyPr/>
          <a:lstStyle/>
          <a:p>
            <a:r>
              <a:rPr lang="en-US"/>
              <a:t>Instagram Stories Table | NRW.BANK - 16 of 26</a:t>
            </a:r>
          </a:p>
        </p:txBody>
      </p:sp>
      <p:graphicFrame>
        <p:nvGraphicFramePr>
          <p:cNvPr id="5" name="Table Placeholder 4">
            <a:extLst>
              <a:ext uri="{FF2B5EF4-FFF2-40B4-BE49-F238E27FC236}">
                <a16:creationId xmlns:a16="http://schemas.microsoft.com/office/drawing/2014/main" id="{F21F9CB5-0207-4A5C-90C2-026B2CF105A7}"/>
              </a:ext>
            </a:extLst>
          </p:cNvPr>
          <p:cNvGraphicFramePr>
            <a:graphicFrameLocks noGrp="1"/>
          </p:cNvGraphicFramePr>
          <p:nvPr>
            <p:ph type="tbl" sz="quarter" idx="13"/>
            <p:extLst>
              <p:ext uri="{D42A27DB-BD31-4B8C-83A1-F6EECF244321}">
                <p14:modId xmlns:p14="http://schemas.microsoft.com/office/powerpoint/2010/main" val="1535411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43231723"/>
                    </a:ext>
                  </a:extLst>
                </a:gridCol>
                <a:gridCol w="493776">
                  <a:extLst>
                    <a:ext uri="{9D8B030D-6E8A-4147-A177-3AD203B41FA5}">
                      <a16:colId xmlns:a16="http://schemas.microsoft.com/office/drawing/2014/main" val="172665079"/>
                    </a:ext>
                  </a:extLst>
                </a:gridCol>
                <a:gridCol w="658368">
                  <a:extLst>
                    <a:ext uri="{9D8B030D-6E8A-4147-A177-3AD203B41FA5}">
                      <a16:colId xmlns:a16="http://schemas.microsoft.com/office/drawing/2014/main" val="1614700161"/>
                    </a:ext>
                  </a:extLst>
                </a:gridCol>
                <a:gridCol w="740664">
                  <a:extLst>
                    <a:ext uri="{9D8B030D-6E8A-4147-A177-3AD203B41FA5}">
                      <a16:colId xmlns:a16="http://schemas.microsoft.com/office/drawing/2014/main" val="267290302"/>
                    </a:ext>
                  </a:extLst>
                </a:gridCol>
                <a:gridCol w="246888">
                  <a:extLst>
                    <a:ext uri="{9D8B030D-6E8A-4147-A177-3AD203B41FA5}">
                      <a16:colId xmlns:a16="http://schemas.microsoft.com/office/drawing/2014/main" val="1325301580"/>
                    </a:ext>
                  </a:extLst>
                </a:gridCol>
                <a:gridCol w="246888">
                  <a:extLst>
                    <a:ext uri="{9D8B030D-6E8A-4147-A177-3AD203B41FA5}">
                      <a16:colId xmlns:a16="http://schemas.microsoft.com/office/drawing/2014/main" val="2314871701"/>
                    </a:ext>
                  </a:extLst>
                </a:gridCol>
                <a:gridCol w="246888">
                  <a:extLst>
                    <a:ext uri="{9D8B030D-6E8A-4147-A177-3AD203B41FA5}">
                      <a16:colId xmlns:a16="http://schemas.microsoft.com/office/drawing/2014/main" val="2642363107"/>
                    </a:ext>
                  </a:extLst>
                </a:gridCol>
                <a:gridCol w="246888">
                  <a:extLst>
                    <a:ext uri="{9D8B030D-6E8A-4147-A177-3AD203B41FA5}">
                      <a16:colId xmlns:a16="http://schemas.microsoft.com/office/drawing/2014/main" val="983573883"/>
                    </a:ext>
                  </a:extLst>
                </a:gridCol>
                <a:gridCol w="246888">
                  <a:extLst>
                    <a:ext uri="{9D8B030D-6E8A-4147-A177-3AD203B41FA5}">
                      <a16:colId xmlns:a16="http://schemas.microsoft.com/office/drawing/2014/main" val="3761219624"/>
                    </a:ext>
                  </a:extLst>
                </a:gridCol>
                <a:gridCol w="246888">
                  <a:extLst>
                    <a:ext uri="{9D8B030D-6E8A-4147-A177-3AD203B41FA5}">
                      <a16:colId xmlns:a16="http://schemas.microsoft.com/office/drawing/2014/main" val="2756384805"/>
                    </a:ext>
                  </a:extLst>
                </a:gridCol>
                <a:gridCol w="246888">
                  <a:extLst>
                    <a:ext uri="{9D8B030D-6E8A-4147-A177-3AD203B41FA5}">
                      <a16:colId xmlns:a16="http://schemas.microsoft.com/office/drawing/2014/main" val="98217463"/>
                    </a:ext>
                  </a:extLst>
                </a:gridCol>
                <a:gridCol w="246888">
                  <a:extLst>
                    <a:ext uri="{9D8B030D-6E8A-4147-A177-3AD203B41FA5}">
                      <a16:colId xmlns:a16="http://schemas.microsoft.com/office/drawing/2014/main" val="1621961172"/>
                    </a:ext>
                  </a:extLst>
                </a:gridCol>
                <a:gridCol w="246888">
                  <a:extLst>
                    <a:ext uri="{9D8B030D-6E8A-4147-A177-3AD203B41FA5}">
                      <a16:colId xmlns:a16="http://schemas.microsoft.com/office/drawing/2014/main" val="1922134341"/>
                    </a:ext>
                  </a:extLst>
                </a:gridCol>
                <a:gridCol w="246888">
                  <a:extLst>
                    <a:ext uri="{9D8B030D-6E8A-4147-A177-3AD203B41FA5}">
                      <a16:colId xmlns:a16="http://schemas.microsoft.com/office/drawing/2014/main" val="3546689212"/>
                    </a:ext>
                  </a:extLst>
                </a:gridCol>
                <a:gridCol w="246888">
                  <a:extLst>
                    <a:ext uri="{9D8B030D-6E8A-4147-A177-3AD203B41FA5}">
                      <a16:colId xmlns:a16="http://schemas.microsoft.com/office/drawing/2014/main" val="1523139224"/>
                    </a:ext>
                  </a:extLst>
                </a:gridCol>
                <a:gridCol w="246888">
                  <a:extLst>
                    <a:ext uri="{9D8B030D-6E8A-4147-A177-3AD203B41FA5}">
                      <a16:colId xmlns:a16="http://schemas.microsoft.com/office/drawing/2014/main" val="1418932343"/>
                    </a:ext>
                  </a:extLst>
                </a:gridCol>
                <a:gridCol w="246888">
                  <a:extLst>
                    <a:ext uri="{9D8B030D-6E8A-4147-A177-3AD203B41FA5}">
                      <a16:colId xmlns:a16="http://schemas.microsoft.com/office/drawing/2014/main" val="190698170"/>
                    </a:ext>
                  </a:extLst>
                </a:gridCol>
                <a:gridCol w="246888">
                  <a:extLst>
                    <a:ext uri="{9D8B030D-6E8A-4147-A177-3AD203B41FA5}">
                      <a16:colId xmlns:a16="http://schemas.microsoft.com/office/drawing/2014/main" val="1221393170"/>
                    </a:ext>
                  </a:extLst>
                </a:gridCol>
                <a:gridCol w="246888">
                  <a:extLst>
                    <a:ext uri="{9D8B030D-6E8A-4147-A177-3AD203B41FA5}">
                      <a16:colId xmlns:a16="http://schemas.microsoft.com/office/drawing/2014/main" val="2252478142"/>
                    </a:ext>
                  </a:extLst>
                </a:gridCol>
                <a:gridCol w="246888">
                  <a:extLst>
                    <a:ext uri="{9D8B030D-6E8A-4147-A177-3AD203B41FA5}">
                      <a16:colId xmlns:a16="http://schemas.microsoft.com/office/drawing/2014/main" val="2340647542"/>
                    </a:ext>
                  </a:extLst>
                </a:gridCol>
                <a:gridCol w="246888">
                  <a:extLst>
                    <a:ext uri="{9D8B030D-6E8A-4147-A177-3AD203B41FA5}">
                      <a16:colId xmlns:a16="http://schemas.microsoft.com/office/drawing/2014/main" val="3379279610"/>
                    </a:ext>
                  </a:extLst>
                </a:gridCol>
                <a:gridCol w="246888">
                  <a:extLst>
                    <a:ext uri="{9D8B030D-6E8A-4147-A177-3AD203B41FA5}">
                      <a16:colId xmlns:a16="http://schemas.microsoft.com/office/drawing/2014/main" val="3348231830"/>
                    </a:ext>
                  </a:extLst>
                </a:gridCol>
                <a:gridCol w="246888">
                  <a:extLst>
                    <a:ext uri="{9D8B030D-6E8A-4147-A177-3AD203B41FA5}">
                      <a16:colId xmlns:a16="http://schemas.microsoft.com/office/drawing/2014/main" val="1782321675"/>
                    </a:ext>
                  </a:extLst>
                </a:gridCol>
                <a:gridCol w="246888">
                  <a:extLst>
                    <a:ext uri="{9D8B030D-6E8A-4147-A177-3AD203B41FA5}">
                      <a16:colId xmlns:a16="http://schemas.microsoft.com/office/drawing/2014/main" val="1336093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8614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04/08/2025 11:49:45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04/08/2025 11:49:45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NRW.BANK
NRW.BANK
NRW.BANK
NRW.BANK
NRW.BANK
BANK
NRW.BANK
W.BANK
NRW.BANK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0.9089 %</a:t>
                      </a:r>
                    </a:p>
                  </a:txBody>
                  <a:tcPr/>
                </a:tc>
                <a:extLst>
                  <a:ext uri="{0D108BD9-81ED-4DB2-BD59-A6C34878D82A}">
                    <a16:rowId xmlns:a16="http://schemas.microsoft.com/office/drawing/2014/main" val="977579025"/>
                  </a:ext>
                </a:extLst>
              </a:tr>
            </a:tbl>
          </a:graphicData>
        </a:graphic>
      </p:graphicFrame>
      <p:sp>
        <p:nvSpPr>
          <p:cNvPr id="4" name="Text Placeholder 3">
            <a:extLst>
              <a:ext uri="{FF2B5EF4-FFF2-40B4-BE49-F238E27FC236}">
                <a16:creationId xmlns:a16="http://schemas.microsoft.com/office/drawing/2014/main" id="{4C75C495-BC2E-4D38-A9B1-96DB1F130A98}"/>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6098325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4B70F-7A71-4E7C-A71D-147507333DF8}"/>
              </a:ext>
            </a:extLst>
          </p:cNvPr>
          <p:cNvSpPr>
            <a:spLocks noGrp="1"/>
          </p:cNvSpPr>
          <p:nvPr>
            <p:ph type="title"/>
          </p:nvPr>
        </p:nvSpPr>
        <p:spPr/>
        <p:txBody>
          <a:bodyPr/>
          <a:lstStyle/>
          <a:p>
            <a:r>
              <a:rPr lang="en-US"/>
              <a:t>Instagram Stories Table | NRW.BANK - 17 of 26</a:t>
            </a:r>
          </a:p>
        </p:txBody>
      </p:sp>
      <p:graphicFrame>
        <p:nvGraphicFramePr>
          <p:cNvPr id="5" name="Table Placeholder 4">
            <a:extLst>
              <a:ext uri="{FF2B5EF4-FFF2-40B4-BE49-F238E27FC236}">
                <a16:creationId xmlns:a16="http://schemas.microsoft.com/office/drawing/2014/main" id="{332A00BE-DD06-4988-A2DF-91FE3980F276}"/>
              </a:ext>
            </a:extLst>
          </p:cNvPr>
          <p:cNvGraphicFramePr>
            <a:graphicFrameLocks noGrp="1"/>
          </p:cNvGraphicFramePr>
          <p:nvPr>
            <p:ph type="tbl" sz="quarter" idx="13"/>
            <p:extLst>
              <p:ext uri="{D42A27DB-BD31-4B8C-83A1-F6EECF244321}">
                <p14:modId xmlns:p14="http://schemas.microsoft.com/office/powerpoint/2010/main" val="3304456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608633511"/>
                    </a:ext>
                  </a:extLst>
                </a:gridCol>
                <a:gridCol w="493776">
                  <a:extLst>
                    <a:ext uri="{9D8B030D-6E8A-4147-A177-3AD203B41FA5}">
                      <a16:colId xmlns:a16="http://schemas.microsoft.com/office/drawing/2014/main" val="537576799"/>
                    </a:ext>
                  </a:extLst>
                </a:gridCol>
                <a:gridCol w="658368">
                  <a:extLst>
                    <a:ext uri="{9D8B030D-6E8A-4147-A177-3AD203B41FA5}">
                      <a16:colId xmlns:a16="http://schemas.microsoft.com/office/drawing/2014/main" val="1942072872"/>
                    </a:ext>
                  </a:extLst>
                </a:gridCol>
                <a:gridCol w="740664">
                  <a:extLst>
                    <a:ext uri="{9D8B030D-6E8A-4147-A177-3AD203B41FA5}">
                      <a16:colId xmlns:a16="http://schemas.microsoft.com/office/drawing/2014/main" val="2546548416"/>
                    </a:ext>
                  </a:extLst>
                </a:gridCol>
                <a:gridCol w="246888">
                  <a:extLst>
                    <a:ext uri="{9D8B030D-6E8A-4147-A177-3AD203B41FA5}">
                      <a16:colId xmlns:a16="http://schemas.microsoft.com/office/drawing/2014/main" val="3810029323"/>
                    </a:ext>
                  </a:extLst>
                </a:gridCol>
                <a:gridCol w="246888">
                  <a:extLst>
                    <a:ext uri="{9D8B030D-6E8A-4147-A177-3AD203B41FA5}">
                      <a16:colId xmlns:a16="http://schemas.microsoft.com/office/drawing/2014/main" val="4005825554"/>
                    </a:ext>
                  </a:extLst>
                </a:gridCol>
                <a:gridCol w="246888">
                  <a:extLst>
                    <a:ext uri="{9D8B030D-6E8A-4147-A177-3AD203B41FA5}">
                      <a16:colId xmlns:a16="http://schemas.microsoft.com/office/drawing/2014/main" val="2458500916"/>
                    </a:ext>
                  </a:extLst>
                </a:gridCol>
                <a:gridCol w="246888">
                  <a:extLst>
                    <a:ext uri="{9D8B030D-6E8A-4147-A177-3AD203B41FA5}">
                      <a16:colId xmlns:a16="http://schemas.microsoft.com/office/drawing/2014/main" val="916524552"/>
                    </a:ext>
                  </a:extLst>
                </a:gridCol>
                <a:gridCol w="246888">
                  <a:extLst>
                    <a:ext uri="{9D8B030D-6E8A-4147-A177-3AD203B41FA5}">
                      <a16:colId xmlns:a16="http://schemas.microsoft.com/office/drawing/2014/main" val="4038655949"/>
                    </a:ext>
                  </a:extLst>
                </a:gridCol>
                <a:gridCol w="246888">
                  <a:extLst>
                    <a:ext uri="{9D8B030D-6E8A-4147-A177-3AD203B41FA5}">
                      <a16:colId xmlns:a16="http://schemas.microsoft.com/office/drawing/2014/main" val="4231803657"/>
                    </a:ext>
                  </a:extLst>
                </a:gridCol>
                <a:gridCol w="246888">
                  <a:extLst>
                    <a:ext uri="{9D8B030D-6E8A-4147-A177-3AD203B41FA5}">
                      <a16:colId xmlns:a16="http://schemas.microsoft.com/office/drawing/2014/main" val="2419826003"/>
                    </a:ext>
                  </a:extLst>
                </a:gridCol>
                <a:gridCol w="246888">
                  <a:extLst>
                    <a:ext uri="{9D8B030D-6E8A-4147-A177-3AD203B41FA5}">
                      <a16:colId xmlns:a16="http://schemas.microsoft.com/office/drawing/2014/main" val="973549871"/>
                    </a:ext>
                  </a:extLst>
                </a:gridCol>
                <a:gridCol w="246888">
                  <a:extLst>
                    <a:ext uri="{9D8B030D-6E8A-4147-A177-3AD203B41FA5}">
                      <a16:colId xmlns:a16="http://schemas.microsoft.com/office/drawing/2014/main" val="41755000"/>
                    </a:ext>
                  </a:extLst>
                </a:gridCol>
                <a:gridCol w="246888">
                  <a:extLst>
                    <a:ext uri="{9D8B030D-6E8A-4147-A177-3AD203B41FA5}">
                      <a16:colId xmlns:a16="http://schemas.microsoft.com/office/drawing/2014/main" val="1919420822"/>
                    </a:ext>
                  </a:extLst>
                </a:gridCol>
                <a:gridCol w="246888">
                  <a:extLst>
                    <a:ext uri="{9D8B030D-6E8A-4147-A177-3AD203B41FA5}">
                      <a16:colId xmlns:a16="http://schemas.microsoft.com/office/drawing/2014/main" val="2461720881"/>
                    </a:ext>
                  </a:extLst>
                </a:gridCol>
                <a:gridCol w="246888">
                  <a:extLst>
                    <a:ext uri="{9D8B030D-6E8A-4147-A177-3AD203B41FA5}">
                      <a16:colId xmlns:a16="http://schemas.microsoft.com/office/drawing/2014/main" val="3920638043"/>
                    </a:ext>
                  </a:extLst>
                </a:gridCol>
                <a:gridCol w="246888">
                  <a:extLst>
                    <a:ext uri="{9D8B030D-6E8A-4147-A177-3AD203B41FA5}">
                      <a16:colId xmlns:a16="http://schemas.microsoft.com/office/drawing/2014/main" val="446638604"/>
                    </a:ext>
                  </a:extLst>
                </a:gridCol>
                <a:gridCol w="246888">
                  <a:extLst>
                    <a:ext uri="{9D8B030D-6E8A-4147-A177-3AD203B41FA5}">
                      <a16:colId xmlns:a16="http://schemas.microsoft.com/office/drawing/2014/main" val="2130911998"/>
                    </a:ext>
                  </a:extLst>
                </a:gridCol>
                <a:gridCol w="246888">
                  <a:extLst>
                    <a:ext uri="{9D8B030D-6E8A-4147-A177-3AD203B41FA5}">
                      <a16:colId xmlns:a16="http://schemas.microsoft.com/office/drawing/2014/main" val="4070572434"/>
                    </a:ext>
                  </a:extLst>
                </a:gridCol>
                <a:gridCol w="246888">
                  <a:extLst>
                    <a:ext uri="{9D8B030D-6E8A-4147-A177-3AD203B41FA5}">
                      <a16:colId xmlns:a16="http://schemas.microsoft.com/office/drawing/2014/main" val="78059268"/>
                    </a:ext>
                  </a:extLst>
                </a:gridCol>
                <a:gridCol w="246888">
                  <a:extLst>
                    <a:ext uri="{9D8B030D-6E8A-4147-A177-3AD203B41FA5}">
                      <a16:colId xmlns:a16="http://schemas.microsoft.com/office/drawing/2014/main" val="391121371"/>
                    </a:ext>
                  </a:extLst>
                </a:gridCol>
                <a:gridCol w="246888">
                  <a:extLst>
                    <a:ext uri="{9D8B030D-6E8A-4147-A177-3AD203B41FA5}">
                      <a16:colId xmlns:a16="http://schemas.microsoft.com/office/drawing/2014/main" val="3412195604"/>
                    </a:ext>
                  </a:extLst>
                </a:gridCol>
                <a:gridCol w="246888">
                  <a:extLst>
                    <a:ext uri="{9D8B030D-6E8A-4147-A177-3AD203B41FA5}">
                      <a16:colId xmlns:a16="http://schemas.microsoft.com/office/drawing/2014/main" val="2789646580"/>
                    </a:ext>
                  </a:extLst>
                </a:gridCol>
                <a:gridCol w="246888">
                  <a:extLst>
                    <a:ext uri="{9D8B030D-6E8A-4147-A177-3AD203B41FA5}">
                      <a16:colId xmlns:a16="http://schemas.microsoft.com/office/drawing/2014/main" val="2880192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99903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04/08/2025 11:49:44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04/08/2025 11:49:44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0.6927 %</a:t>
                      </a:r>
                    </a:p>
                  </a:txBody>
                  <a:tcPr/>
                </a:tc>
                <a:extLst>
                  <a:ext uri="{0D108BD9-81ED-4DB2-BD59-A6C34878D82A}">
                    <a16:rowId xmlns:a16="http://schemas.microsoft.com/office/drawing/2014/main" val="667308888"/>
                  </a:ext>
                </a:extLst>
              </a:tr>
            </a:tbl>
          </a:graphicData>
        </a:graphic>
      </p:graphicFrame>
      <p:sp>
        <p:nvSpPr>
          <p:cNvPr id="4" name="Text Placeholder 3">
            <a:extLst>
              <a:ext uri="{FF2B5EF4-FFF2-40B4-BE49-F238E27FC236}">
                <a16:creationId xmlns:a16="http://schemas.microsoft.com/office/drawing/2014/main" id="{6A1F6098-E385-4C22-AA91-170F50818B84}"/>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0076352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5C64E-269B-43A6-9E52-13BC68809C92}"/>
              </a:ext>
            </a:extLst>
          </p:cNvPr>
          <p:cNvSpPr>
            <a:spLocks noGrp="1"/>
          </p:cNvSpPr>
          <p:nvPr>
            <p:ph type="title"/>
          </p:nvPr>
        </p:nvSpPr>
        <p:spPr/>
        <p:txBody>
          <a:bodyPr/>
          <a:lstStyle/>
          <a:p>
            <a:r>
              <a:rPr lang="en-US"/>
              <a:t>Instagram Stories Table | NRW.BANK - 18 of 26</a:t>
            </a:r>
          </a:p>
        </p:txBody>
      </p:sp>
      <p:graphicFrame>
        <p:nvGraphicFramePr>
          <p:cNvPr id="5" name="Table Placeholder 4">
            <a:extLst>
              <a:ext uri="{FF2B5EF4-FFF2-40B4-BE49-F238E27FC236}">
                <a16:creationId xmlns:a16="http://schemas.microsoft.com/office/drawing/2014/main" id="{8EE3D0B2-3397-43C3-BAAB-F12B52AE65EB}"/>
              </a:ext>
            </a:extLst>
          </p:cNvPr>
          <p:cNvGraphicFramePr>
            <a:graphicFrameLocks noGrp="1"/>
          </p:cNvGraphicFramePr>
          <p:nvPr>
            <p:ph type="tbl" sz="quarter" idx="13"/>
            <p:extLst>
              <p:ext uri="{D42A27DB-BD31-4B8C-83A1-F6EECF244321}">
                <p14:modId xmlns:p14="http://schemas.microsoft.com/office/powerpoint/2010/main" val="2572436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7738728"/>
                    </a:ext>
                  </a:extLst>
                </a:gridCol>
                <a:gridCol w="493776">
                  <a:extLst>
                    <a:ext uri="{9D8B030D-6E8A-4147-A177-3AD203B41FA5}">
                      <a16:colId xmlns:a16="http://schemas.microsoft.com/office/drawing/2014/main" val="3194095812"/>
                    </a:ext>
                  </a:extLst>
                </a:gridCol>
                <a:gridCol w="658368">
                  <a:extLst>
                    <a:ext uri="{9D8B030D-6E8A-4147-A177-3AD203B41FA5}">
                      <a16:colId xmlns:a16="http://schemas.microsoft.com/office/drawing/2014/main" val="2098277084"/>
                    </a:ext>
                  </a:extLst>
                </a:gridCol>
                <a:gridCol w="740664">
                  <a:extLst>
                    <a:ext uri="{9D8B030D-6E8A-4147-A177-3AD203B41FA5}">
                      <a16:colId xmlns:a16="http://schemas.microsoft.com/office/drawing/2014/main" val="4191269794"/>
                    </a:ext>
                  </a:extLst>
                </a:gridCol>
                <a:gridCol w="246888">
                  <a:extLst>
                    <a:ext uri="{9D8B030D-6E8A-4147-A177-3AD203B41FA5}">
                      <a16:colId xmlns:a16="http://schemas.microsoft.com/office/drawing/2014/main" val="1433141128"/>
                    </a:ext>
                  </a:extLst>
                </a:gridCol>
                <a:gridCol w="246888">
                  <a:extLst>
                    <a:ext uri="{9D8B030D-6E8A-4147-A177-3AD203B41FA5}">
                      <a16:colId xmlns:a16="http://schemas.microsoft.com/office/drawing/2014/main" val="3370225957"/>
                    </a:ext>
                  </a:extLst>
                </a:gridCol>
                <a:gridCol w="246888">
                  <a:extLst>
                    <a:ext uri="{9D8B030D-6E8A-4147-A177-3AD203B41FA5}">
                      <a16:colId xmlns:a16="http://schemas.microsoft.com/office/drawing/2014/main" val="3690307823"/>
                    </a:ext>
                  </a:extLst>
                </a:gridCol>
                <a:gridCol w="246888">
                  <a:extLst>
                    <a:ext uri="{9D8B030D-6E8A-4147-A177-3AD203B41FA5}">
                      <a16:colId xmlns:a16="http://schemas.microsoft.com/office/drawing/2014/main" val="2572479829"/>
                    </a:ext>
                  </a:extLst>
                </a:gridCol>
                <a:gridCol w="246888">
                  <a:extLst>
                    <a:ext uri="{9D8B030D-6E8A-4147-A177-3AD203B41FA5}">
                      <a16:colId xmlns:a16="http://schemas.microsoft.com/office/drawing/2014/main" val="2069379373"/>
                    </a:ext>
                  </a:extLst>
                </a:gridCol>
                <a:gridCol w="246888">
                  <a:extLst>
                    <a:ext uri="{9D8B030D-6E8A-4147-A177-3AD203B41FA5}">
                      <a16:colId xmlns:a16="http://schemas.microsoft.com/office/drawing/2014/main" val="488179967"/>
                    </a:ext>
                  </a:extLst>
                </a:gridCol>
                <a:gridCol w="246888">
                  <a:extLst>
                    <a:ext uri="{9D8B030D-6E8A-4147-A177-3AD203B41FA5}">
                      <a16:colId xmlns:a16="http://schemas.microsoft.com/office/drawing/2014/main" val="3371749635"/>
                    </a:ext>
                  </a:extLst>
                </a:gridCol>
                <a:gridCol w="246888">
                  <a:extLst>
                    <a:ext uri="{9D8B030D-6E8A-4147-A177-3AD203B41FA5}">
                      <a16:colId xmlns:a16="http://schemas.microsoft.com/office/drawing/2014/main" val="3151453497"/>
                    </a:ext>
                  </a:extLst>
                </a:gridCol>
                <a:gridCol w="246888">
                  <a:extLst>
                    <a:ext uri="{9D8B030D-6E8A-4147-A177-3AD203B41FA5}">
                      <a16:colId xmlns:a16="http://schemas.microsoft.com/office/drawing/2014/main" val="4011395099"/>
                    </a:ext>
                  </a:extLst>
                </a:gridCol>
                <a:gridCol w="246888">
                  <a:extLst>
                    <a:ext uri="{9D8B030D-6E8A-4147-A177-3AD203B41FA5}">
                      <a16:colId xmlns:a16="http://schemas.microsoft.com/office/drawing/2014/main" val="1321977089"/>
                    </a:ext>
                  </a:extLst>
                </a:gridCol>
                <a:gridCol w="246888">
                  <a:extLst>
                    <a:ext uri="{9D8B030D-6E8A-4147-A177-3AD203B41FA5}">
                      <a16:colId xmlns:a16="http://schemas.microsoft.com/office/drawing/2014/main" val="3716206019"/>
                    </a:ext>
                  </a:extLst>
                </a:gridCol>
                <a:gridCol w="246888">
                  <a:extLst>
                    <a:ext uri="{9D8B030D-6E8A-4147-A177-3AD203B41FA5}">
                      <a16:colId xmlns:a16="http://schemas.microsoft.com/office/drawing/2014/main" val="2357356312"/>
                    </a:ext>
                  </a:extLst>
                </a:gridCol>
                <a:gridCol w="246888">
                  <a:extLst>
                    <a:ext uri="{9D8B030D-6E8A-4147-A177-3AD203B41FA5}">
                      <a16:colId xmlns:a16="http://schemas.microsoft.com/office/drawing/2014/main" val="4071374846"/>
                    </a:ext>
                  </a:extLst>
                </a:gridCol>
                <a:gridCol w="246888">
                  <a:extLst>
                    <a:ext uri="{9D8B030D-6E8A-4147-A177-3AD203B41FA5}">
                      <a16:colId xmlns:a16="http://schemas.microsoft.com/office/drawing/2014/main" val="1358567237"/>
                    </a:ext>
                  </a:extLst>
                </a:gridCol>
                <a:gridCol w="246888">
                  <a:extLst>
                    <a:ext uri="{9D8B030D-6E8A-4147-A177-3AD203B41FA5}">
                      <a16:colId xmlns:a16="http://schemas.microsoft.com/office/drawing/2014/main" val="2190678682"/>
                    </a:ext>
                  </a:extLst>
                </a:gridCol>
                <a:gridCol w="246888">
                  <a:extLst>
                    <a:ext uri="{9D8B030D-6E8A-4147-A177-3AD203B41FA5}">
                      <a16:colId xmlns:a16="http://schemas.microsoft.com/office/drawing/2014/main" val="1059366169"/>
                    </a:ext>
                  </a:extLst>
                </a:gridCol>
                <a:gridCol w="246888">
                  <a:extLst>
                    <a:ext uri="{9D8B030D-6E8A-4147-A177-3AD203B41FA5}">
                      <a16:colId xmlns:a16="http://schemas.microsoft.com/office/drawing/2014/main" val="593422141"/>
                    </a:ext>
                  </a:extLst>
                </a:gridCol>
                <a:gridCol w="246888">
                  <a:extLst>
                    <a:ext uri="{9D8B030D-6E8A-4147-A177-3AD203B41FA5}">
                      <a16:colId xmlns:a16="http://schemas.microsoft.com/office/drawing/2014/main" val="1130768747"/>
                    </a:ext>
                  </a:extLst>
                </a:gridCol>
                <a:gridCol w="246888">
                  <a:extLst>
                    <a:ext uri="{9D8B030D-6E8A-4147-A177-3AD203B41FA5}">
                      <a16:colId xmlns:a16="http://schemas.microsoft.com/office/drawing/2014/main" val="3352108165"/>
                    </a:ext>
                  </a:extLst>
                </a:gridCol>
                <a:gridCol w="246888">
                  <a:extLst>
                    <a:ext uri="{9D8B030D-6E8A-4147-A177-3AD203B41FA5}">
                      <a16:colId xmlns:a16="http://schemas.microsoft.com/office/drawing/2014/main" val="3606535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63977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10:33:21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04/07/2025 10:33:21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55
Hier geht's zum Studitag in
Münster
HIER ANMELDEN
Wie bist du auf die NRW.BANK
aufmerksam geworden?
Ich war damals bei der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0.6701 %</a:t>
                      </a:r>
                    </a:p>
                  </a:txBody>
                  <a:tcPr/>
                </a:tc>
                <a:extLst>
                  <a:ext uri="{0D108BD9-81ED-4DB2-BD59-A6C34878D82A}">
                    <a16:rowId xmlns:a16="http://schemas.microsoft.com/office/drawing/2014/main" val="1223499256"/>
                  </a:ext>
                </a:extLst>
              </a:tr>
            </a:tbl>
          </a:graphicData>
        </a:graphic>
      </p:graphicFrame>
      <p:sp>
        <p:nvSpPr>
          <p:cNvPr id="4" name="Text Placeholder 3">
            <a:extLst>
              <a:ext uri="{FF2B5EF4-FFF2-40B4-BE49-F238E27FC236}">
                <a16:creationId xmlns:a16="http://schemas.microsoft.com/office/drawing/2014/main" id="{B011039F-B78A-45E3-9CDF-5D465DCDF502}"/>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4333369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B8CE8-DC4A-45D0-B12C-BA09676F9150}"/>
              </a:ext>
            </a:extLst>
          </p:cNvPr>
          <p:cNvSpPr>
            <a:spLocks noGrp="1"/>
          </p:cNvSpPr>
          <p:nvPr>
            <p:ph type="title"/>
          </p:nvPr>
        </p:nvSpPr>
        <p:spPr/>
        <p:txBody>
          <a:bodyPr/>
          <a:lstStyle/>
          <a:p>
            <a:r>
              <a:rPr lang="en-US"/>
              <a:t>Instagram Stories Table | NRW.BANK - 19 of 26</a:t>
            </a:r>
          </a:p>
        </p:txBody>
      </p:sp>
      <p:graphicFrame>
        <p:nvGraphicFramePr>
          <p:cNvPr id="5" name="Table Placeholder 4">
            <a:extLst>
              <a:ext uri="{FF2B5EF4-FFF2-40B4-BE49-F238E27FC236}">
                <a16:creationId xmlns:a16="http://schemas.microsoft.com/office/drawing/2014/main" id="{B029D597-12B2-4D99-81DD-64F6278386B6}"/>
              </a:ext>
            </a:extLst>
          </p:cNvPr>
          <p:cNvGraphicFramePr>
            <a:graphicFrameLocks noGrp="1"/>
          </p:cNvGraphicFramePr>
          <p:nvPr>
            <p:ph type="tbl" sz="quarter" idx="13"/>
            <p:extLst>
              <p:ext uri="{D42A27DB-BD31-4B8C-83A1-F6EECF244321}">
                <p14:modId xmlns:p14="http://schemas.microsoft.com/office/powerpoint/2010/main" val="2781301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09897603"/>
                    </a:ext>
                  </a:extLst>
                </a:gridCol>
                <a:gridCol w="493776">
                  <a:extLst>
                    <a:ext uri="{9D8B030D-6E8A-4147-A177-3AD203B41FA5}">
                      <a16:colId xmlns:a16="http://schemas.microsoft.com/office/drawing/2014/main" val="1510246754"/>
                    </a:ext>
                  </a:extLst>
                </a:gridCol>
                <a:gridCol w="658368">
                  <a:extLst>
                    <a:ext uri="{9D8B030D-6E8A-4147-A177-3AD203B41FA5}">
                      <a16:colId xmlns:a16="http://schemas.microsoft.com/office/drawing/2014/main" val="642355277"/>
                    </a:ext>
                  </a:extLst>
                </a:gridCol>
                <a:gridCol w="740664">
                  <a:extLst>
                    <a:ext uri="{9D8B030D-6E8A-4147-A177-3AD203B41FA5}">
                      <a16:colId xmlns:a16="http://schemas.microsoft.com/office/drawing/2014/main" val="1522880478"/>
                    </a:ext>
                  </a:extLst>
                </a:gridCol>
                <a:gridCol w="246888">
                  <a:extLst>
                    <a:ext uri="{9D8B030D-6E8A-4147-A177-3AD203B41FA5}">
                      <a16:colId xmlns:a16="http://schemas.microsoft.com/office/drawing/2014/main" val="2982706873"/>
                    </a:ext>
                  </a:extLst>
                </a:gridCol>
                <a:gridCol w="246888">
                  <a:extLst>
                    <a:ext uri="{9D8B030D-6E8A-4147-A177-3AD203B41FA5}">
                      <a16:colId xmlns:a16="http://schemas.microsoft.com/office/drawing/2014/main" val="2588196094"/>
                    </a:ext>
                  </a:extLst>
                </a:gridCol>
                <a:gridCol w="246888">
                  <a:extLst>
                    <a:ext uri="{9D8B030D-6E8A-4147-A177-3AD203B41FA5}">
                      <a16:colId xmlns:a16="http://schemas.microsoft.com/office/drawing/2014/main" val="904595323"/>
                    </a:ext>
                  </a:extLst>
                </a:gridCol>
                <a:gridCol w="246888">
                  <a:extLst>
                    <a:ext uri="{9D8B030D-6E8A-4147-A177-3AD203B41FA5}">
                      <a16:colId xmlns:a16="http://schemas.microsoft.com/office/drawing/2014/main" val="4156435403"/>
                    </a:ext>
                  </a:extLst>
                </a:gridCol>
                <a:gridCol w="246888">
                  <a:extLst>
                    <a:ext uri="{9D8B030D-6E8A-4147-A177-3AD203B41FA5}">
                      <a16:colId xmlns:a16="http://schemas.microsoft.com/office/drawing/2014/main" val="1596138834"/>
                    </a:ext>
                  </a:extLst>
                </a:gridCol>
                <a:gridCol w="246888">
                  <a:extLst>
                    <a:ext uri="{9D8B030D-6E8A-4147-A177-3AD203B41FA5}">
                      <a16:colId xmlns:a16="http://schemas.microsoft.com/office/drawing/2014/main" val="1963425444"/>
                    </a:ext>
                  </a:extLst>
                </a:gridCol>
                <a:gridCol w="246888">
                  <a:extLst>
                    <a:ext uri="{9D8B030D-6E8A-4147-A177-3AD203B41FA5}">
                      <a16:colId xmlns:a16="http://schemas.microsoft.com/office/drawing/2014/main" val="1206984069"/>
                    </a:ext>
                  </a:extLst>
                </a:gridCol>
                <a:gridCol w="246888">
                  <a:extLst>
                    <a:ext uri="{9D8B030D-6E8A-4147-A177-3AD203B41FA5}">
                      <a16:colId xmlns:a16="http://schemas.microsoft.com/office/drawing/2014/main" val="3709826565"/>
                    </a:ext>
                  </a:extLst>
                </a:gridCol>
                <a:gridCol w="246888">
                  <a:extLst>
                    <a:ext uri="{9D8B030D-6E8A-4147-A177-3AD203B41FA5}">
                      <a16:colId xmlns:a16="http://schemas.microsoft.com/office/drawing/2014/main" val="1967237471"/>
                    </a:ext>
                  </a:extLst>
                </a:gridCol>
                <a:gridCol w="246888">
                  <a:extLst>
                    <a:ext uri="{9D8B030D-6E8A-4147-A177-3AD203B41FA5}">
                      <a16:colId xmlns:a16="http://schemas.microsoft.com/office/drawing/2014/main" val="834599593"/>
                    </a:ext>
                  </a:extLst>
                </a:gridCol>
                <a:gridCol w="246888">
                  <a:extLst>
                    <a:ext uri="{9D8B030D-6E8A-4147-A177-3AD203B41FA5}">
                      <a16:colId xmlns:a16="http://schemas.microsoft.com/office/drawing/2014/main" val="2508733494"/>
                    </a:ext>
                  </a:extLst>
                </a:gridCol>
                <a:gridCol w="246888">
                  <a:extLst>
                    <a:ext uri="{9D8B030D-6E8A-4147-A177-3AD203B41FA5}">
                      <a16:colId xmlns:a16="http://schemas.microsoft.com/office/drawing/2014/main" val="4278192303"/>
                    </a:ext>
                  </a:extLst>
                </a:gridCol>
                <a:gridCol w="246888">
                  <a:extLst>
                    <a:ext uri="{9D8B030D-6E8A-4147-A177-3AD203B41FA5}">
                      <a16:colId xmlns:a16="http://schemas.microsoft.com/office/drawing/2014/main" val="968711365"/>
                    </a:ext>
                  </a:extLst>
                </a:gridCol>
                <a:gridCol w="246888">
                  <a:extLst>
                    <a:ext uri="{9D8B030D-6E8A-4147-A177-3AD203B41FA5}">
                      <a16:colId xmlns:a16="http://schemas.microsoft.com/office/drawing/2014/main" val="58761422"/>
                    </a:ext>
                  </a:extLst>
                </a:gridCol>
                <a:gridCol w="246888">
                  <a:extLst>
                    <a:ext uri="{9D8B030D-6E8A-4147-A177-3AD203B41FA5}">
                      <a16:colId xmlns:a16="http://schemas.microsoft.com/office/drawing/2014/main" val="3058540893"/>
                    </a:ext>
                  </a:extLst>
                </a:gridCol>
                <a:gridCol w="246888">
                  <a:extLst>
                    <a:ext uri="{9D8B030D-6E8A-4147-A177-3AD203B41FA5}">
                      <a16:colId xmlns:a16="http://schemas.microsoft.com/office/drawing/2014/main" val="997461863"/>
                    </a:ext>
                  </a:extLst>
                </a:gridCol>
                <a:gridCol w="246888">
                  <a:extLst>
                    <a:ext uri="{9D8B030D-6E8A-4147-A177-3AD203B41FA5}">
                      <a16:colId xmlns:a16="http://schemas.microsoft.com/office/drawing/2014/main" val="2554426443"/>
                    </a:ext>
                  </a:extLst>
                </a:gridCol>
                <a:gridCol w="246888">
                  <a:extLst>
                    <a:ext uri="{9D8B030D-6E8A-4147-A177-3AD203B41FA5}">
                      <a16:colId xmlns:a16="http://schemas.microsoft.com/office/drawing/2014/main" val="1658470239"/>
                    </a:ext>
                  </a:extLst>
                </a:gridCol>
                <a:gridCol w="246888">
                  <a:extLst>
                    <a:ext uri="{9D8B030D-6E8A-4147-A177-3AD203B41FA5}">
                      <a16:colId xmlns:a16="http://schemas.microsoft.com/office/drawing/2014/main" val="1957908938"/>
                    </a:ext>
                  </a:extLst>
                </a:gridCol>
                <a:gridCol w="246888">
                  <a:extLst>
                    <a:ext uri="{9D8B030D-6E8A-4147-A177-3AD203B41FA5}">
                      <a16:colId xmlns:a16="http://schemas.microsoft.com/office/drawing/2014/main" val="3415879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72004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04/04/2025 16:42:17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04/04/2025 16:42:17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Was das mit der Renaturierung
der Emscher zu tun hat, findest
du hier heraus.
nrw.bank
1:18
Wir sind hier 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0.9730 %</a:t>
                      </a:r>
                    </a:p>
                  </a:txBody>
                  <a:tcPr/>
                </a:tc>
                <a:extLst>
                  <a:ext uri="{0D108BD9-81ED-4DB2-BD59-A6C34878D82A}">
                    <a16:rowId xmlns:a16="http://schemas.microsoft.com/office/drawing/2014/main" val="1068150445"/>
                  </a:ext>
                </a:extLst>
              </a:tr>
            </a:tbl>
          </a:graphicData>
        </a:graphic>
      </p:graphicFrame>
      <p:sp>
        <p:nvSpPr>
          <p:cNvPr id="4" name="Text Placeholder 3">
            <a:extLst>
              <a:ext uri="{FF2B5EF4-FFF2-40B4-BE49-F238E27FC236}">
                <a16:creationId xmlns:a16="http://schemas.microsoft.com/office/drawing/2014/main" id="{449F0C47-95EB-4285-B34C-5785BD1162E7}"/>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227835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8ACC4-B95F-4FFA-9502-E60352C58505}"/>
              </a:ext>
            </a:extLst>
          </p:cNvPr>
          <p:cNvSpPr>
            <a:spLocks noGrp="1"/>
          </p:cNvSpPr>
          <p:nvPr>
            <p:ph type="title"/>
          </p:nvPr>
        </p:nvSpPr>
        <p:spPr/>
        <p:txBody>
          <a:bodyPr/>
          <a:lstStyle/>
          <a:p>
            <a:r>
              <a:rPr lang="en-US"/>
              <a:t>Instagram Stories Table | NRW.BANK - 20 of 26</a:t>
            </a:r>
          </a:p>
        </p:txBody>
      </p:sp>
      <p:graphicFrame>
        <p:nvGraphicFramePr>
          <p:cNvPr id="5" name="Table Placeholder 4">
            <a:extLst>
              <a:ext uri="{FF2B5EF4-FFF2-40B4-BE49-F238E27FC236}">
                <a16:creationId xmlns:a16="http://schemas.microsoft.com/office/drawing/2014/main" id="{5F0D2C46-74D6-4C30-8FFF-23DAB7177071}"/>
              </a:ext>
            </a:extLst>
          </p:cNvPr>
          <p:cNvGraphicFramePr>
            <a:graphicFrameLocks noGrp="1"/>
          </p:cNvGraphicFramePr>
          <p:nvPr>
            <p:ph type="tbl" sz="quarter" idx="13"/>
            <p:extLst>
              <p:ext uri="{D42A27DB-BD31-4B8C-83A1-F6EECF244321}">
                <p14:modId xmlns:p14="http://schemas.microsoft.com/office/powerpoint/2010/main" val="3273503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06267517"/>
                    </a:ext>
                  </a:extLst>
                </a:gridCol>
                <a:gridCol w="493776">
                  <a:extLst>
                    <a:ext uri="{9D8B030D-6E8A-4147-A177-3AD203B41FA5}">
                      <a16:colId xmlns:a16="http://schemas.microsoft.com/office/drawing/2014/main" val="507295088"/>
                    </a:ext>
                  </a:extLst>
                </a:gridCol>
                <a:gridCol w="658368">
                  <a:extLst>
                    <a:ext uri="{9D8B030D-6E8A-4147-A177-3AD203B41FA5}">
                      <a16:colId xmlns:a16="http://schemas.microsoft.com/office/drawing/2014/main" val="3941816316"/>
                    </a:ext>
                  </a:extLst>
                </a:gridCol>
                <a:gridCol w="740664">
                  <a:extLst>
                    <a:ext uri="{9D8B030D-6E8A-4147-A177-3AD203B41FA5}">
                      <a16:colId xmlns:a16="http://schemas.microsoft.com/office/drawing/2014/main" val="1706046952"/>
                    </a:ext>
                  </a:extLst>
                </a:gridCol>
                <a:gridCol w="246888">
                  <a:extLst>
                    <a:ext uri="{9D8B030D-6E8A-4147-A177-3AD203B41FA5}">
                      <a16:colId xmlns:a16="http://schemas.microsoft.com/office/drawing/2014/main" val="225288187"/>
                    </a:ext>
                  </a:extLst>
                </a:gridCol>
                <a:gridCol w="246888">
                  <a:extLst>
                    <a:ext uri="{9D8B030D-6E8A-4147-A177-3AD203B41FA5}">
                      <a16:colId xmlns:a16="http://schemas.microsoft.com/office/drawing/2014/main" val="3136728199"/>
                    </a:ext>
                  </a:extLst>
                </a:gridCol>
                <a:gridCol w="246888">
                  <a:extLst>
                    <a:ext uri="{9D8B030D-6E8A-4147-A177-3AD203B41FA5}">
                      <a16:colId xmlns:a16="http://schemas.microsoft.com/office/drawing/2014/main" val="56575187"/>
                    </a:ext>
                  </a:extLst>
                </a:gridCol>
                <a:gridCol w="246888">
                  <a:extLst>
                    <a:ext uri="{9D8B030D-6E8A-4147-A177-3AD203B41FA5}">
                      <a16:colId xmlns:a16="http://schemas.microsoft.com/office/drawing/2014/main" val="1121622824"/>
                    </a:ext>
                  </a:extLst>
                </a:gridCol>
                <a:gridCol w="246888">
                  <a:extLst>
                    <a:ext uri="{9D8B030D-6E8A-4147-A177-3AD203B41FA5}">
                      <a16:colId xmlns:a16="http://schemas.microsoft.com/office/drawing/2014/main" val="2164012849"/>
                    </a:ext>
                  </a:extLst>
                </a:gridCol>
                <a:gridCol w="246888">
                  <a:extLst>
                    <a:ext uri="{9D8B030D-6E8A-4147-A177-3AD203B41FA5}">
                      <a16:colId xmlns:a16="http://schemas.microsoft.com/office/drawing/2014/main" val="4225608037"/>
                    </a:ext>
                  </a:extLst>
                </a:gridCol>
                <a:gridCol w="246888">
                  <a:extLst>
                    <a:ext uri="{9D8B030D-6E8A-4147-A177-3AD203B41FA5}">
                      <a16:colId xmlns:a16="http://schemas.microsoft.com/office/drawing/2014/main" val="3606651019"/>
                    </a:ext>
                  </a:extLst>
                </a:gridCol>
                <a:gridCol w="246888">
                  <a:extLst>
                    <a:ext uri="{9D8B030D-6E8A-4147-A177-3AD203B41FA5}">
                      <a16:colId xmlns:a16="http://schemas.microsoft.com/office/drawing/2014/main" val="3453949021"/>
                    </a:ext>
                  </a:extLst>
                </a:gridCol>
                <a:gridCol w="246888">
                  <a:extLst>
                    <a:ext uri="{9D8B030D-6E8A-4147-A177-3AD203B41FA5}">
                      <a16:colId xmlns:a16="http://schemas.microsoft.com/office/drawing/2014/main" val="4179189730"/>
                    </a:ext>
                  </a:extLst>
                </a:gridCol>
                <a:gridCol w="246888">
                  <a:extLst>
                    <a:ext uri="{9D8B030D-6E8A-4147-A177-3AD203B41FA5}">
                      <a16:colId xmlns:a16="http://schemas.microsoft.com/office/drawing/2014/main" val="2660338955"/>
                    </a:ext>
                  </a:extLst>
                </a:gridCol>
                <a:gridCol w="246888">
                  <a:extLst>
                    <a:ext uri="{9D8B030D-6E8A-4147-A177-3AD203B41FA5}">
                      <a16:colId xmlns:a16="http://schemas.microsoft.com/office/drawing/2014/main" val="3684607090"/>
                    </a:ext>
                  </a:extLst>
                </a:gridCol>
                <a:gridCol w="246888">
                  <a:extLst>
                    <a:ext uri="{9D8B030D-6E8A-4147-A177-3AD203B41FA5}">
                      <a16:colId xmlns:a16="http://schemas.microsoft.com/office/drawing/2014/main" val="1562758994"/>
                    </a:ext>
                  </a:extLst>
                </a:gridCol>
                <a:gridCol w="246888">
                  <a:extLst>
                    <a:ext uri="{9D8B030D-6E8A-4147-A177-3AD203B41FA5}">
                      <a16:colId xmlns:a16="http://schemas.microsoft.com/office/drawing/2014/main" val="4171751882"/>
                    </a:ext>
                  </a:extLst>
                </a:gridCol>
                <a:gridCol w="246888">
                  <a:extLst>
                    <a:ext uri="{9D8B030D-6E8A-4147-A177-3AD203B41FA5}">
                      <a16:colId xmlns:a16="http://schemas.microsoft.com/office/drawing/2014/main" val="235838871"/>
                    </a:ext>
                  </a:extLst>
                </a:gridCol>
                <a:gridCol w="246888">
                  <a:extLst>
                    <a:ext uri="{9D8B030D-6E8A-4147-A177-3AD203B41FA5}">
                      <a16:colId xmlns:a16="http://schemas.microsoft.com/office/drawing/2014/main" val="1001235320"/>
                    </a:ext>
                  </a:extLst>
                </a:gridCol>
                <a:gridCol w="246888">
                  <a:extLst>
                    <a:ext uri="{9D8B030D-6E8A-4147-A177-3AD203B41FA5}">
                      <a16:colId xmlns:a16="http://schemas.microsoft.com/office/drawing/2014/main" val="4288105023"/>
                    </a:ext>
                  </a:extLst>
                </a:gridCol>
                <a:gridCol w="246888">
                  <a:extLst>
                    <a:ext uri="{9D8B030D-6E8A-4147-A177-3AD203B41FA5}">
                      <a16:colId xmlns:a16="http://schemas.microsoft.com/office/drawing/2014/main" val="2628558155"/>
                    </a:ext>
                  </a:extLst>
                </a:gridCol>
                <a:gridCol w="246888">
                  <a:extLst>
                    <a:ext uri="{9D8B030D-6E8A-4147-A177-3AD203B41FA5}">
                      <a16:colId xmlns:a16="http://schemas.microsoft.com/office/drawing/2014/main" val="494832111"/>
                    </a:ext>
                  </a:extLst>
                </a:gridCol>
                <a:gridCol w="246888">
                  <a:extLst>
                    <a:ext uri="{9D8B030D-6E8A-4147-A177-3AD203B41FA5}">
                      <a16:colId xmlns:a16="http://schemas.microsoft.com/office/drawing/2014/main" val="3035142300"/>
                    </a:ext>
                  </a:extLst>
                </a:gridCol>
                <a:gridCol w="246888">
                  <a:extLst>
                    <a:ext uri="{9D8B030D-6E8A-4147-A177-3AD203B41FA5}">
                      <a16:colId xmlns:a16="http://schemas.microsoft.com/office/drawing/2014/main" val="1591732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4103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04/04/2025 16:40:34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04/04/2025 16:40:34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EGLV
Das ist die Kläranlage
Dortmund-Deusen.
Heute wurde hier die vierte
Reinigungsstufe in Betrieb
genommen.
Sie entfernt Spurenstoffe wie
Medikamentenreste aus dem
Abwasser-und verbessert die
Wasserqualität nachhaltig.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0.9823 %</a:t>
                      </a:r>
                    </a:p>
                  </a:txBody>
                  <a:tcPr/>
                </a:tc>
                <a:extLst>
                  <a:ext uri="{0D108BD9-81ED-4DB2-BD59-A6C34878D82A}">
                    <a16:rowId xmlns:a16="http://schemas.microsoft.com/office/drawing/2014/main" val="2813963564"/>
                  </a:ext>
                </a:extLst>
              </a:tr>
            </a:tbl>
          </a:graphicData>
        </a:graphic>
      </p:graphicFrame>
      <p:sp>
        <p:nvSpPr>
          <p:cNvPr id="4" name="Text Placeholder 3">
            <a:extLst>
              <a:ext uri="{FF2B5EF4-FFF2-40B4-BE49-F238E27FC236}">
                <a16:creationId xmlns:a16="http://schemas.microsoft.com/office/drawing/2014/main" id="{B37D530C-CA1D-46D4-A7AB-6E00F2086F84}"/>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3728062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34680-6DB4-499A-8B73-D51DD31EC25A}"/>
              </a:ext>
            </a:extLst>
          </p:cNvPr>
          <p:cNvSpPr>
            <a:spLocks noGrp="1"/>
          </p:cNvSpPr>
          <p:nvPr>
            <p:ph type="title"/>
          </p:nvPr>
        </p:nvSpPr>
        <p:spPr/>
        <p:txBody>
          <a:bodyPr/>
          <a:lstStyle/>
          <a:p>
            <a:r>
              <a:rPr lang="en-US"/>
              <a:t>Instagram Stories Table | NRW.BANK - 21 of 26</a:t>
            </a:r>
          </a:p>
        </p:txBody>
      </p:sp>
      <p:graphicFrame>
        <p:nvGraphicFramePr>
          <p:cNvPr id="5" name="Table Placeholder 4">
            <a:extLst>
              <a:ext uri="{FF2B5EF4-FFF2-40B4-BE49-F238E27FC236}">
                <a16:creationId xmlns:a16="http://schemas.microsoft.com/office/drawing/2014/main" id="{660E6E75-5698-4014-B77B-A0871CAFE506}"/>
              </a:ext>
            </a:extLst>
          </p:cNvPr>
          <p:cNvGraphicFramePr>
            <a:graphicFrameLocks noGrp="1"/>
          </p:cNvGraphicFramePr>
          <p:nvPr>
            <p:ph type="tbl" sz="quarter" idx="13"/>
            <p:extLst>
              <p:ext uri="{D42A27DB-BD31-4B8C-83A1-F6EECF244321}">
                <p14:modId xmlns:p14="http://schemas.microsoft.com/office/powerpoint/2010/main" val="4254660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848539419"/>
                    </a:ext>
                  </a:extLst>
                </a:gridCol>
                <a:gridCol w="493776">
                  <a:extLst>
                    <a:ext uri="{9D8B030D-6E8A-4147-A177-3AD203B41FA5}">
                      <a16:colId xmlns:a16="http://schemas.microsoft.com/office/drawing/2014/main" val="2731307907"/>
                    </a:ext>
                  </a:extLst>
                </a:gridCol>
                <a:gridCol w="658368">
                  <a:extLst>
                    <a:ext uri="{9D8B030D-6E8A-4147-A177-3AD203B41FA5}">
                      <a16:colId xmlns:a16="http://schemas.microsoft.com/office/drawing/2014/main" val="662970779"/>
                    </a:ext>
                  </a:extLst>
                </a:gridCol>
                <a:gridCol w="740664">
                  <a:extLst>
                    <a:ext uri="{9D8B030D-6E8A-4147-A177-3AD203B41FA5}">
                      <a16:colId xmlns:a16="http://schemas.microsoft.com/office/drawing/2014/main" val="2851175735"/>
                    </a:ext>
                  </a:extLst>
                </a:gridCol>
                <a:gridCol w="246888">
                  <a:extLst>
                    <a:ext uri="{9D8B030D-6E8A-4147-A177-3AD203B41FA5}">
                      <a16:colId xmlns:a16="http://schemas.microsoft.com/office/drawing/2014/main" val="1760303149"/>
                    </a:ext>
                  </a:extLst>
                </a:gridCol>
                <a:gridCol w="246888">
                  <a:extLst>
                    <a:ext uri="{9D8B030D-6E8A-4147-A177-3AD203B41FA5}">
                      <a16:colId xmlns:a16="http://schemas.microsoft.com/office/drawing/2014/main" val="1275957697"/>
                    </a:ext>
                  </a:extLst>
                </a:gridCol>
                <a:gridCol w="246888">
                  <a:extLst>
                    <a:ext uri="{9D8B030D-6E8A-4147-A177-3AD203B41FA5}">
                      <a16:colId xmlns:a16="http://schemas.microsoft.com/office/drawing/2014/main" val="3804717308"/>
                    </a:ext>
                  </a:extLst>
                </a:gridCol>
                <a:gridCol w="246888">
                  <a:extLst>
                    <a:ext uri="{9D8B030D-6E8A-4147-A177-3AD203B41FA5}">
                      <a16:colId xmlns:a16="http://schemas.microsoft.com/office/drawing/2014/main" val="3629886058"/>
                    </a:ext>
                  </a:extLst>
                </a:gridCol>
                <a:gridCol w="246888">
                  <a:extLst>
                    <a:ext uri="{9D8B030D-6E8A-4147-A177-3AD203B41FA5}">
                      <a16:colId xmlns:a16="http://schemas.microsoft.com/office/drawing/2014/main" val="719544472"/>
                    </a:ext>
                  </a:extLst>
                </a:gridCol>
                <a:gridCol w="246888">
                  <a:extLst>
                    <a:ext uri="{9D8B030D-6E8A-4147-A177-3AD203B41FA5}">
                      <a16:colId xmlns:a16="http://schemas.microsoft.com/office/drawing/2014/main" val="636515734"/>
                    </a:ext>
                  </a:extLst>
                </a:gridCol>
                <a:gridCol w="246888">
                  <a:extLst>
                    <a:ext uri="{9D8B030D-6E8A-4147-A177-3AD203B41FA5}">
                      <a16:colId xmlns:a16="http://schemas.microsoft.com/office/drawing/2014/main" val="1871419866"/>
                    </a:ext>
                  </a:extLst>
                </a:gridCol>
                <a:gridCol w="246888">
                  <a:extLst>
                    <a:ext uri="{9D8B030D-6E8A-4147-A177-3AD203B41FA5}">
                      <a16:colId xmlns:a16="http://schemas.microsoft.com/office/drawing/2014/main" val="1832452632"/>
                    </a:ext>
                  </a:extLst>
                </a:gridCol>
                <a:gridCol w="246888">
                  <a:extLst>
                    <a:ext uri="{9D8B030D-6E8A-4147-A177-3AD203B41FA5}">
                      <a16:colId xmlns:a16="http://schemas.microsoft.com/office/drawing/2014/main" val="2457695877"/>
                    </a:ext>
                  </a:extLst>
                </a:gridCol>
                <a:gridCol w="246888">
                  <a:extLst>
                    <a:ext uri="{9D8B030D-6E8A-4147-A177-3AD203B41FA5}">
                      <a16:colId xmlns:a16="http://schemas.microsoft.com/office/drawing/2014/main" val="2252871338"/>
                    </a:ext>
                  </a:extLst>
                </a:gridCol>
                <a:gridCol w="246888">
                  <a:extLst>
                    <a:ext uri="{9D8B030D-6E8A-4147-A177-3AD203B41FA5}">
                      <a16:colId xmlns:a16="http://schemas.microsoft.com/office/drawing/2014/main" val="606267251"/>
                    </a:ext>
                  </a:extLst>
                </a:gridCol>
                <a:gridCol w="246888">
                  <a:extLst>
                    <a:ext uri="{9D8B030D-6E8A-4147-A177-3AD203B41FA5}">
                      <a16:colId xmlns:a16="http://schemas.microsoft.com/office/drawing/2014/main" val="1663716434"/>
                    </a:ext>
                  </a:extLst>
                </a:gridCol>
                <a:gridCol w="246888">
                  <a:extLst>
                    <a:ext uri="{9D8B030D-6E8A-4147-A177-3AD203B41FA5}">
                      <a16:colId xmlns:a16="http://schemas.microsoft.com/office/drawing/2014/main" val="1988969332"/>
                    </a:ext>
                  </a:extLst>
                </a:gridCol>
                <a:gridCol w="246888">
                  <a:extLst>
                    <a:ext uri="{9D8B030D-6E8A-4147-A177-3AD203B41FA5}">
                      <a16:colId xmlns:a16="http://schemas.microsoft.com/office/drawing/2014/main" val="507118768"/>
                    </a:ext>
                  </a:extLst>
                </a:gridCol>
                <a:gridCol w="246888">
                  <a:extLst>
                    <a:ext uri="{9D8B030D-6E8A-4147-A177-3AD203B41FA5}">
                      <a16:colId xmlns:a16="http://schemas.microsoft.com/office/drawing/2014/main" val="1039366918"/>
                    </a:ext>
                  </a:extLst>
                </a:gridCol>
                <a:gridCol w="246888">
                  <a:extLst>
                    <a:ext uri="{9D8B030D-6E8A-4147-A177-3AD203B41FA5}">
                      <a16:colId xmlns:a16="http://schemas.microsoft.com/office/drawing/2014/main" val="3881934315"/>
                    </a:ext>
                  </a:extLst>
                </a:gridCol>
                <a:gridCol w="246888">
                  <a:extLst>
                    <a:ext uri="{9D8B030D-6E8A-4147-A177-3AD203B41FA5}">
                      <a16:colId xmlns:a16="http://schemas.microsoft.com/office/drawing/2014/main" val="1192599380"/>
                    </a:ext>
                  </a:extLst>
                </a:gridCol>
                <a:gridCol w="246888">
                  <a:extLst>
                    <a:ext uri="{9D8B030D-6E8A-4147-A177-3AD203B41FA5}">
                      <a16:colId xmlns:a16="http://schemas.microsoft.com/office/drawing/2014/main" val="1362984302"/>
                    </a:ext>
                  </a:extLst>
                </a:gridCol>
                <a:gridCol w="246888">
                  <a:extLst>
                    <a:ext uri="{9D8B030D-6E8A-4147-A177-3AD203B41FA5}">
                      <a16:colId xmlns:a16="http://schemas.microsoft.com/office/drawing/2014/main" val="3790511246"/>
                    </a:ext>
                  </a:extLst>
                </a:gridCol>
                <a:gridCol w="246888">
                  <a:extLst>
                    <a:ext uri="{9D8B030D-6E8A-4147-A177-3AD203B41FA5}">
                      <a16:colId xmlns:a16="http://schemas.microsoft.com/office/drawing/2014/main" val="1344666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03757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04/04/2025 16:34:51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04/04/2025 16:34:51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Was siehst du hier?
RATE MAL,...
A
Fischaufzuchtbecken
в
Kläranlage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0.9248 %</a:t>
                      </a:r>
                    </a:p>
                  </a:txBody>
                  <a:tcPr/>
                </a:tc>
                <a:extLst>
                  <a:ext uri="{0D108BD9-81ED-4DB2-BD59-A6C34878D82A}">
                    <a16:rowId xmlns:a16="http://schemas.microsoft.com/office/drawing/2014/main" val="3611731365"/>
                  </a:ext>
                </a:extLst>
              </a:tr>
            </a:tbl>
          </a:graphicData>
        </a:graphic>
      </p:graphicFrame>
      <p:sp>
        <p:nvSpPr>
          <p:cNvPr id="4" name="Text Placeholder 3">
            <a:extLst>
              <a:ext uri="{FF2B5EF4-FFF2-40B4-BE49-F238E27FC236}">
                <a16:creationId xmlns:a16="http://schemas.microsoft.com/office/drawing/2014/main" id="{3A04EE63-3504-4B29-9E19-7AB3EBF315FD}"/>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3454398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960F8-FA42-486C-833B-9BF6439F23F0}"/>
              </a:ext>
            </a:extLst>
          </p:cNvPr>
          <p:cNvSpPr>
            <a:spLocks noGrp="1"/>
          </p:cNvSpPr>
          <p:nvPr>
            <p:ph type="title"/>
          </p:nvPr>
        </p:nvSpPr>
        <p:spPr/>
        <p:txBody>
          <a:bodyPr/>
          <a:lstStyle/>
          <a:p>
            <a:r>
              <a:rPr lang="en-US"/>
              <a:t>Instagram Stories Table | NRW.BANK - 22 of 26</a:t>
            </a:r>
          </a:p>
        </p:txBody>
      </p:sp>
      <p:graphicFrame>
        <p:nvGraphicFramePr>
          <p:cNvPr id="5" name="Table Placeholder 4">
            <a:extLst>
              <a:ext uri="{FF2B5EF4-FFF2-40B4-BE49-F238E27FC236}">
                <a16:creationId xmlns:a16="http://schemas.microsoft.com/office/drawing/2014/main" id="{6EFB718C-3936-4D9A-AB1B-73FDE518C70F}"/>
              </a:ext>
            </a:extLst>
          </p:cNvPr>
          <p:cNvGraphicFramePr>
            <a:graphicFrameLocks noGrp="1"/>
          </p:cNvGraphicFramePr>
          <p:nvPr>
            <p:ph type="tbl" sz="quarter" idx="13"/>
            <p:extLst>
              <p:ext uri="{D42A27DB-BD31-4B8C-83A1-F6EECF244321}">
                <p14:modId xmlns:p14="http://schemas.microsoft.com/office/powerpoint/2010/main" val="2401664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52511121"/>
                    </a:ext>
                  </a:extLst>
                </a:gridCol>
                <a:gridCol w="493776">
                  <a:extLst>
                    <a:ext uri="{9D8B030D-6E8A-4147-A177-3AD203B41FA5}">
                      <a16:colId xmlns:a16="http://schemas.microsoft.com/office/drawing/2014/main" val="3049013766"/>
                    </a:ext>
                  </a:extLst>
                </a:gridCol>
                <a:gridCol w="658368">
                  <a:extLst>
                    <a:ext uri="{9D8B030D-6E8A-4147-A177-3AD203B41FA5}">
                      <a16:colId xmlns:a16="http://schemas.microsoft.com/office/drawing/2014/main" val="2995673860"/>
                    </a:ext>
                  </a:extLst>
                </a:gridCol>
                <a:gridCol w="740664">
                  <a:extLst>
                    <a:ext uri="{9D8B030D-6E8A-4147-A177-3AD203B41FA5}">
                      <a16:colId xmlns:a16="http://schemas.microsoft.com/office/drawing/2014/main" val="1190057112"/>
                    </a:ext>
                  </a:extLst>
                </a:gridCol>
                <a:gridCol w="246888">
                  <a:extLst>
                    <a:ext uri="{9D8B030D-6E8A-4147-A177-3AD203B41FA5}">
                      <a16:colId xmlns:a16="http://schemas.microsoft.com/office/drawing/2014/main" val="2665683032"/>
                    </a:ext>
                  </a:extLst>
                </a:gridCol>
                <a:gridCol w="246888">
                  <a:extLst>
                    <a:ext uri="{9D8B030D-6E8A-4147-A177-3AD203B41FA5}">
                      <a16:colId xmlns:a16="http://schemas.microsoft.com/office/drawing/2014/main" val="2990064792"/>
                    </a:ext>
                  </a:extLst>
                </a:gridCol>
                <a:gridCol w="246888">
                  <a:extLst>
                    <a:ext uri="{9D8B030D-6E8A-4147-A177-3AD203B41FA5}">
                      <a16:colId xmlns:a16="http://schemas.microsoft.com/office/drawing/2014/main" val="4006709083"/>
                    </a:ext>
                  </a:extLst>
                </a:gridCol>
                <a:gridCol w="246888">
                  <a:extLst>
                    <a:ext uri="{9D8B030D-6E8A-4147-A177-3AD203B41FA5}">
                      <a16:colId xmlns:a16="http://schemas.microsoft.com/office/drawing/2014/main" val="4007255204"/>
                    </a:ext>
                  </a:extLst>
                </a:gridCol>
                <a:gridCol w="246888">
                  <a:extLst>
                    <a:ext uri="{9D8B030D-6E8A-4147-A177-3AD203B41FA5}">
                      <a16:colId xmlns:a16="http://schemas.microsoft.com/office/drawing/2014/main" val="4143584950"/>
                    </a:ext>
                  </a:extLst>
                </a:gridCol>
                <a:gridCol w="246888">
                  <a:extLst>
                    <a:ext uri="{9D8B030D-6E8A-4147-A177-3AD203B41FA5}">
                      <a16:colId xmlns:a16="http://schemas.microsoft.com/office/drawing/2014/main" val="3464887376"/>
                    </a:ext>
                  </a:extLst>
                </a:gridCol>
                <a:gridCol w="246888">
                  <a:extLst>
                    <a:ext uri="{9D8B030D-6E8A-4147-A177-3AD203B41FA5}">
                      <a16:colId xmlns:a16="http://schemas.microsoft.com/office/drawing/2014/main" val="779653823"/>
                    </a:ext>
                  </a:extLst>
                </a:gridCol>
                <a:gridCol w="246888">
                  <a:extLst>
                    <a:ext uri="{9D8B030D-6E8A-4147-A177-3AD203B41FA5}">
                      <a16:colId xmlns:a16="http://schemas.microsoft.com/office/drawing/2014/main" val="4012374458"/>
                    </a:ext>
                  </a:extLst>
                </a:gridCol>
                <a:gridCol w="246888">
                  <a:extLst>
                    <a:ext uri="{9D8B030D-6E8A-4147-A177-3AD203B41FA5}">
                      <a16:colId xmlns:a16="http://schemas.microsoft.com/office/drawing/2014/main" val="411496525"/>
                    </a:ext>
                  </a:extLst>
                </a:gridCol>
                <a:gridCol w="246888">
                  <a:extLst>
                    <a:ext uri="{9D8B030D-6E8A-4147-A177-3AD203B41FA5}">
                      <a16:colId xmlns:a16="http://schemas.microsoft.com/office/drawing/2014/main" val="3605296992"/>
                    </a:ext>
                  </a:extLst>
                </a:gridCol>
                <a:gridCol w="246888">
                  <a:extLst>
                    <a:ext uri="{9D8B030D-6E8A-4147-A177-3AD203B41FA5}">
                      <a16:colId xmlns:a16="http://schemas.microsoft.com/office/drawing/2014/main" val="3650631641"/>
                    </a:ext>
                  </a:extLst>
                </a:gridCol>
                <a:gridCol w="246888">
                  <a:extLst>
                    <a:ext uri="{9D8B030D-6E8A-4147-A177-3AD203B41FA5}">
                      <a16:colId xmlns:a16="http://schemas.microsoft.com/office/drawing/2014/main" val="4091440250"/>
                    </a:ext>
                  </a:extLst>
                </a:gridCol>
                <a:gridCol w="246888">
                  <a:extLst>
                    <a:ext uri="{9D8B030D-6E8A-4147-A177-3AD203B41FA5}">
                      <a16:colId xmlns:a16="http://schemas.microsoft.com/office/drawing/2014/main" val="2289886464"/>
                    </a:ext>
                  </a:extLst>
                </a:gridCol>
                <a:gridCol w="246888">
                  <a:extLst>
                    <a:ext uri="{9D8B030D-6E8A-4147-A177-3AD203B41FA5}">
                      <a16:colId xmlns:a16="http://schemas.microsoft.com/office/drawing/2014/main" val="299434328"/>
                    </a:ext>
                  </a:extLst>
                </a:gridCol>
                <a:gridCol w="246888">
                  <a:extLst>
                    <a:ext uri="{9D8B030D-6E8A-4147-A177-3AD203B41FA5}">
                      <a16:colId xmlns:a16="http://schemas.microsoft.com/office/drawing/2014/main" val="1115753450"/>
                    </a:ext>
                  </a:extLst>
                </a:gridCol>
                <a:gridCol w="246888">
                  <a:extLst>
                    <a:ext uri="{9D8B030D-6E8A-4147-A177-3AD203B41FA5}">
                      <a16:colId xmlns:a16="http://schemas.microsoft.com/office/drawing/2014/main" val="3072218638"/>
                    </a:ext>
                  </a:extLst>
                </a:gridCol>
                <a:gridCol w="246888">
                  <a:extLst>
                    <a:ext uri="{9D8B030D-6E8A-4147-A177-3AD203B41FA5}">
                      <a16:colId xmlns:a16="http://schemas.microsoft.com/office/drawing/2014/main" val="3059841439"/>
                    </a:ext>
                  </a:extLst>
                </a:gridCol>
                <a:gridCol w="246888">
                  <a:extLst>
                    <a:ext uri="{9D8B030D-6E8A-4147-A177-3AD203B41FA5}">
                      <a16:colId xmlns:a16="http://schemas.microsoft.com/office/drawing/2014/main" val="1287026821"/>
                    </a:ext>
                  </a:extLst>
                </a:gridCol>
                <a:gridCol w="246888">
                  <a:extLst>
                    <a:ext uri="{9D8B030D-6E8A-4147-A177-3AD203B41FA5}">
                      <a16:colId xmlns:a16="http://schemas.microsoft.com/office/drawing/2014/main" val="79222841"/>
                    </a:ext>
                  </a:extLst>
                </a:gridCol>
                <a:gridCol w="246888">
                  <a:extLst>
                    <a:ext uri="{9D8B030D-6E8A-4147-A177-3AD203B41FA5}">
                      <a16:colId xmlns:a16="http://schemas.microsoft.com/office/drawing/2014/main" val="2739886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258528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04/04/2025 10:04:25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04/04/2025 10:04:25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Antworten
282
228
Antworten
Antworten
Wir haben euch
gestern gefragt, wie
228
228
das richtige Passwort
Antworten
Antworten
ist.
228
228
Die richtige Antwort
ist: 228!
228
228
Antworten
Antworten
Zahlenmuster erkennen und
Codes entschlüsseln, um das
verlorene Passwort zu finden!
9-12-21-33-54-87-141-?
Wie geht das
Zahlenmuster weiter?
Schreib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0.8239 %</a:t>
                      </a:r>
                    </a:p>
                  </a:txBody>
                  <a:tcPr/>
                </a:tc>
                <a:extLst>
                  <a:ext uri="{0D108BD9-81ED-4DB2-BD59-A6C34878D82A}">
                    <a16:rowId xmlns:a16="http://schemas.microsoft.com/office/drawing/2014/main" val="3177935133"/>
                  </a:ext>
                </a:extLst>
              </a:tr>
            </a:tbl>
          </a:graphicData>
        </a:graphic>
      </p:graphicFrame>
      <p:sp>
        <p:nvSpPr>
          <p:cNvPr id="4" name="Text Placeholder 3">
            <a:extLst>
              <a:ext uri="{FF2B5EF4-FFF2-40B4-BE49-F238E27FC236}">
                <a16:creationId xmlns:a16="http://schemas.microsoft.com/office/drawing/2014/main" id="{548D2851-EAB2-4B4A-87ED-0ACD32AE6838}"/>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3823222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92942-4147-4650-9B0D-DD4E8A056C6D}"/>
              </a:ext>
            </a:extLst>
          </p:cNvPr>
          <p:cNvSpPr>
            <a:spLocks noGrp="1"/>
          </p:cNvSpPr>
          <p:nvPr>
            <p:ph type="title"/>
          </p:nvPr>
        </p:nvSpPr>
        <p:spPr/>
        <p:txBody>
          <a:bodyPr/>
          <a:lstStyle/>
          <a:p>
            <a:r>
              <a:rPr lang="en-US"/>
              <a:t>Instagram Stories Table | NRW.BANK - 23 of 26</a:t>
            </a:r>
          </a:p>
        </p:txBody>
      </p:sp>
      <p:graphicFrame>
        <p:nvGraphicFramePr>
          <p:cNvPr id="5" name="Table Placeholder 4">
            <a:extLst>
              <a:ext uri="{FF2B5EF4-FFF2-40B4-BE49-F238E27FC236}">
                <a16:creationId xmlns:a16="http://schemas.microsoft.com/office/drawing/2014/main" id="{B2F84B1A-6814-476F-9011-BAD8B82EDFA1}"/>
              </a:ext>
            </a:extLst>
          </p:cNvPr>
          <p:cNvGraphicFramePr>
            <a:graphicFrameLocks noGrp="1"/>
          </p:cNvGraphicFramePr>
          <p:nvPr>
            <p:ph type="tbl" sz="quarter" idx="13"/>
            <p:extLst>
              <p:ext uri="{D42A27DB-BD31-4B8C-83A1-F6EECF244321}">
                <p14:modId xmlns:p14="http://schemas.microsoft.com/office/powerpoint/2010/main" val="3480922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32234367"/>
                    </a:ext>
                  </a:extLst>
                </a:gridCol>
                <a:gridCol w="493776">
                  <a:extLst>
                    <a:ext uri="{9D8B030D-6E8A-4147-A177-3AD203B41FA5}">
                      <a16:colId xmlns:a16="http://schemas.microsoft.com/office/drawing/2014/main" val="3782993413"/>
                    </a:ext>
                  </a:extLst>
                </a:gridCol>
                <a:gridCol w="658368">
                  <a:extLst>
                    <a:ext uri="{9D8B030D-6E8A-4147-A177-3AD203B41FA5}">
                      <a16:colId xmlns:a16="http://schemas.microsoft.com/office/drawing/2014/main" val="1652212483"/>
                    </a:ext>
                  </a:extLst>
                </a:gridCol>
                <a:gridCol w="740664">
                  <a:extLst>
                    <a:ext uri="{9D8B030D-6E8A-4147-A177-3AD203B41FA5}">
                      <a16:colId xmlns:a16="http://schemas.microsoft.com/office/drawing/2014/main" val="2773897359"/>
                    </a:ext>
                  </a:extLst>
                </a:gridCol>
                <a:gridCol w="246888">
                  <a:extLst>
                    <a:ext uri="{9D8B030D-6E8A-4147-A177-3AD203B41FA5}">
                      <a16:colId xmlns:a16="http://schemas.microsoft.com/office/drawing/2014/main" val="2288211842"/>
                    </a:ext>
                  </a:extLst>
                </a:gridCol>
                <a:gridCol w="246888">
                  <a:extLst>
                    <a:ext uri="{9D8B030D-6E8A-4147-A177-3AD203B41FA5}">
                      <a16:colId xmlns:a16="http://schemas.microsoft.com/office/drawing/2014/main" val="3042103820"/>
                    </a:ext>
                  </a:extLst>
                </a:gridCol>
                <a:gridCol w="246888">
                  <a:extLst>
                    <a:ext uri="{9D8B030D-6E8A-4147-A177-3AD203B41FA5}">
                      <a16:colId xmlns:a16="http://schemas.microsoft.com/office/drawing/2014/main" val="192797833"/>
                    </a:ext>
                  </a:extLst>
                </a:gridCol>
                <a:gridCol w="246888">
                  <a:extLst>
                    <a:ext uri="{9D8B030D-6E8A-4147-A177-3AD203B41FA5}">
                      <a16:colId xmlns:a16="http://schemas.microsoft.com/office/drawing/2014/main" val="938339775"/>
                    </a:ext>
                  </a:extLst>
                </a:gridCol>
                <a:gridCol w="246888">
                  <a:extLst>
                    <a:ext uri="{9D8B030D-6E8A-4147-A177-3AD203B41FA5}">
                      <a16:colId xmlns:a16="http://schemas.microsoft.com/office/drawing/2014/main" val="2655852929"/>
                    </a:ext>
                  </a:extLst>
                </a:gridCol>
                <a:gridCol w="246888">
                  <a:extLst>
                    <a:ext uri="{9D8B030D-6E8A-4147-A177-3AD203B41FA5}">
                      <a16:colId xmlns:a16="http://schemas.microsoft.com/office/drawing/2014/main" val="2308486735"/>
                    </a:ext>
                  </a:extLst>
                </a:gridCol>
                <a:gridCol w="246888">
                  <a:extLst>
                    <a:ext uri="{9D8B030D-6E8A-4147-A177-3AD203B41FA5}">
                      <a16:colId xmlns:a16="http://schemas.microsoft.com/office/drawing/2014/main" val="3848521173"/>
                    </a:ext>
                  </a:extLst>
                </a:gridCol>
                <a:gridCol w="246888">
                  <a:extLst>
                    <a:ext uri="{9D8B030D-6E8A-4147-A177-3AD203B41FA5}">
                      <a16:colId xmlns:a16="http://schemas.microsoft.com/office/drawing/2014/main" val="823114970"/>
                    </a:ext>
                  </a:extLst>
                </a:gridCol>
                <a:gridCol w="246888">
                  <a:extLst>
                    <a:ext uri="{9D8B030D-6E8A-4147-A177-3AD203B41FA5}">
                      <a16:colId xmlns:a16="http://schemas.microsoft.com/office/drawing/2014/main" val="48469395"/>
                    </a:ext>
                  </a:extLst>
                </a:gridCol>
                <a:gridCol w="246888">
                  <a:extLst>
                    <a:ext uri="{9D8B030D-6E8A-4147-A177-3AD203B41FA5}">
                      <a16:colId xmlns:a16="http://schemas.microsoft.com/office/drawing/2014/main" val="3144605805"/>
                    </a:ext>
                  </a:extLst>
                </a:gridCol>
                <a:gridCol w="246888">
                  <a:extLst>
                    <a:ext uri="{9D8B030D-6E8A-4147-A177-3AD203B41FA5}">
                      <a16:colId xmlns:a16="http://schemas.microsoft.com/office/drawing/2014/main" val="4085784291"/>
                    </a:ext>
                  </a:extLst>
                </a:gridCol>
                <a:gridCol w="246888">
                  <a:extLst>
                    <a:ext uri="{9D8B030D-6E8A-4147-A177-3AD203B41FA5}">
                      <a16:colId xmlns:a16="http://schemas.microsoft.com/office/drawing/2014/main" val="736835392"/>
                    </a:ext>
                  </a:extLst>
                </a:gridCol>
                <a:gridCol w="246888">
                  <a:extLst>
                    <a:ext uri="{9D8B030D-6E8A-4147-A177-3AD203B41FA5}">
                      <a16:colId xmlns:a16="http://schemas.microsoft.com/office/drawing/2014/main" val="3589541568"/>
                    </a:ext>
                  </a:extLst>
                </a:gridCol>
                <a:gridCol w="246888">
                  <a:extLst>
                    <a:ext uri="{9D8B030D-6E8A-4147-A177-3AD203B41FA5}">
                      <a16:colId xmlns:a16="http://schemas.microsoft.com/office/drawing/2014/main" val="801960049"/>
                    </a:ext>
                  </a:extLst>
                </a:gridCol>
                <a:gridCol w="246888">
                  <a:extLst>
                    <a:ext uri="{9D8B030D-6E8A-4147-A177-3AD203B41FA5}">
                      <a16:colId xmlns:a16="http://schemas.microsoft.com/office/drawing/2014/main" val="1424426680"/>
                    </a:ext>
                  </a:extLst>
                </a:gridCol>
                <a:gridCol w="246888">
                  <a:extLst>
                    <a:ext uri="{9D8B030D-6E8A-4147-A177-3AD203B41FA5}">
                      <a16:colId xmlns:a16="http://schemas.microsoft.com/office/drawing/2014/main" val="4019277639"/>
                    </a:ext>
                  </a:extLst>
                </a:gridCol>
                <a:gridCol w="246888">
                  <a:extLst>
                    <a:ext uri="{9D8B030D-6E8A-4147-A177-3AD203B41FA5}">
                      <a16:colId xmlns:a16="http://schemas.microsoft.com/office/drawing/2014/main" val="1308431864"/>
                    </a:ext>
                  </a:extLst>
                </a:gridCol>
                <a:gridCol w="246888">
                  <a:extLst>
                    <a:ext uri="{9D8B030D-6E8A-4147-A177-3AD203B41FA5}">
                      <a16:colId xmlns:a16="http://schemas.microsoft.com/office/drawing/2014/main" val="2803770578"/>
                    </a:ext>
                  </a:extLst>
                </a:gridCol>
                <a:gridCol w="246888">
                  <a:extLst>
                    <a:ext uri="{9D8B030D-6E8A-4147-A177-3AD203B41FA5}">
                      <a16:colId xmlns:a16="http://schemas.microsoft.com/office/drawing/2014/main" val="2820608387"/>
                    </a:ext>
                  </a:extLst>
                </a:gridCol>
                <a:gridCol w="246888">
                  <a:extLst>
                    <a:ext uri="{9D8B030D-6E8A-4147-A177-3AD203B41FA5}">
                      <a16:colId xmlns:a16="http://schemas.microsoft.com/office/drawing/2014/main" val="2232993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87534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04/03/2025 18:16:40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04/03/2025 18:16:40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nrw.bank
Girls' Day: Mädchen
für IT begeistern
Und wie?
nrw.bank Von Logikrätseln über Hacking-Experimente
bis hin zum Programmieren - am heutigen Girls' Day ha...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0.9311 %</a:t>
                      </a:r>
                    </a:p>
                  </a:txBody>
                  <a:tcPr/>
                </a:tc>
                <a:extLst>
                  <a:ext uri="{0D108BD9-81ED-4DB2-BD59-A6C34878D82A}">
                    <a16:rowId xmlns:a16="http://schemas.microsoft.com/office/drawing/2014/main" val="1257213238"/>
                  </a:ext>
                </a:extLst>
              </a:tr>
            </a:tbl>
          </a:graphicData>
        </a:graphic>
      </p:graphicFrame>
      <p:sp>
        <p:nvSpPr>
          <p:cNvPr id="4" name="Text Placeholder 3">
            <a:extLst>
              <a:ext uri="{FF2B5EF4-FFF2-40B4-BE49-F238E27FC236}">
                <a16:creationId xmlns:a16="http://schemas.microsoft.com/office/drawing/2014/main" id="{8DDFA156-37CA-453B-A2D8-7317E4099C55}"/>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42362922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4F5DC-78D9-4345-877D-B6368975788C}"/>
              </a:ext>
            </a:extLst>
          </p:cNvPr>
          <p:cNvSpPr>
            <a:spLocks noGrp="1"/>
          </p:cNvSpPr>
          <p:nvPr>
            <p:ph type="title"/>
          </p:nvPr>
        </p:nvSpPr>
        <p:spPr/>
        <p:txBody>
          <a:bodyPr/>
          <a:lstStyle/>
          <a:p>
            <a:r>
              <a:rPr lang="en-US"/>
              <a:t>Instagram Stories Table | NRW.BANK - 24 of 26</a:t>
            </a:r>
          </a:p>
        </p:txBody>
      </p:sp>
      <p:graphicFrame>
        <p:nvGraphicFramePr>
          <p:cNvPr id="5" name="Table Placeholder 4">
            <a:extLst>
              <a:ext uri="{FF2B5EF4-FFF2-40B4-BE49-F238E27FC236}">
                <a16:creationId xmlns:a16="http://schemas.microsoft.com/office/drawing/2014/main" id="{9C88D389-D962-4761-893B-7C884DCD2053}"/>
              </a:ext>
            </a:extLst>
          </p:cNvPr>
          <p:cNvGraphicFramePr>
            <a:graphicFrameLocks noGrp="1"/>
          </p:cNvGraphicFramePr>
          <p:nvPr>
            <p:ph type="tbl" sz="quarter" idx="13"/>
            <p:extLst>
              <p:ext uri="{D42A27DB-BD31-4B8C-83A1-F6EECF244321}">
                <p14:modId xmlns:p14="http://schemas.microsoft.com/office/powerpoint/2010/main" val="1304544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212056459"/>
                    </a:ext>
                  </a:extLst>
                </a:gridCol>
                <a:gridCol w="493776">
                  <a:extLst>
                    <a:ext uri="{9D8B030D-6E8A-4147-A177-3AD203B41FA5}">
                      <a16:colId xmlns:a16="http://schemas.microsoft.com/office/drawing/2014/main" val="255239431"/>
                    </a:ext>
                  </a:extLst>
                </a:gridCol>
                <a:gridCol w="658368">
                  <a:extLst>
                    <a:ext uri="{9D8B030D-6E8A-4147-A177-3AD203B41FA5}">
                      <a16:colId xmlns:a16="http://schemas.microsoft.com/office/drawing/2014/main" val="2648651331"/>
                    </a:ext>
                  </a:extLst>
                </a:gridCol>
                <a:gridCol w="740664">
                  <a:extLst>
                    <a:ext uri="{9D8B030D-6E8A-4147-A177-3AD203B41FA5}">
                      <a16:colId xmlns:a16="http://schemas.microsoft.com/office/drawing/2014/main" val="112089775"/>
                    </a:ext>
                  </a:extLst>
                </a:gridCol>
                <a:gridCol w="246888">
                  <a:extLst>
                    <a:ext uri="{9D8B030D-6E8A-4147-A177-3AD203B41FA5}">
                      <a16:colId xmlns:a16="http://schemas.microsoft.com/office/drawing/2014/main" val="1184966682"/>
                    </a:ext>
                  </a:extLst>
                </a:gridCol>
                <a:gridCol w="246888">
                  <a:extLst>
                    <a:ext uri="{9D8B030D-6E8A-4147-A177-3AD203B41FA5}">
                      <a16:colId xmlns:a16="http://schemas.microsoft.com/office/drawing/2014/main" val="2205916016"/>
                    </a:ext>
                  </a:extLst>
                </a:gridCol>
                <a:gridCol w="246888">
                  <a:extLst>
                    <a:ext uri="{9D8B030D-6E8A-4147-A177-3AD203B41FA5}">
                      <a16:colId xmlns:a16="http://schemas.microsoft.com/office/drawing/2014/main" val="174602891"/>
                    </a:ext>
                  </a:extLst>
                </a:gridCol>
                <a:gridCol w="246888">
                  <a:extLst>
                    <a:ext uri="{9D8B030D-6E8A-4147-A177-3AD203B41FA5}">
                      <a16:colId xmlns:a16="http://schemas.microsoft.com/office/drawing/2014/main" val="982331362"/>
                    </a:ext>
                  </a:extLst>
                </a:gridCol>
                <a:gridCol w="246888">
                  <a:extLst>
                    <a:ext uri="{9D8B030D-6E8A-4147-A177-3AD203B41FA5}">
                      <a16:colId xmlns:a16="http://schemas.microsoft.com/office/drawing/2014/main" val="2321897206"/>
                    </a:ext>
                  </a:extLst>
                </a:gridCol>
                <a:gridCol w="246888">
                  <a:extLst>
                    <a:ext uri="{9D8B030D-6E8A-4147-A177-3AD203B41FA5}">
                      <a16:colId xmlns:a16="http://schemas.microsoft.com/office/drawing/2014/main" val="1032636001"/>
                    </a:ext>
                  </a:extLst>
                </a:gridCol>
                <a:gridCol w="246888">
                  <a:extLst>
                    <a:ext uri="{9D8B030D-6E8A-4147-A177-3AD203B41FA5}">
                      <a16:colId xmlns:a16="http://schemas.microsoft.com/office/drawing/2014/main" val="63728876"/>
                    </a:ext>
                  </a:extLst>
                </a:gridCol>
                <a:gridCol w="246888">
                  <a:extLst>
                    <a:ext uri="{9D8B030D-6E8A-4147-A177-3AD203B41FA5}">
                      <a16:colId xmlns:a16="http://schemas.microsoft.com/office/drawing/2014/main" val="3664769805"/>
                    </a:ext>
                  </a:extLst>
                </a:gridCol>
                <a:gridCol w="246888">
                  <a:extLst>
                    <a:ext uri="{9D8B030D-6E8A-4147-A177-3AD203B41FA5}">
                      <a16:colId xmlns:a16="http://schemas.microsoft.com/office/drawing/2014/main" val="1798601468"/>
                    </a:ext>
                  </a:extLst>
                </a:gridCol>
                <a:gridCol w="246888">
                  <a:extLst>
                    <a:ext uri="{9D8B030D-6E8A-4147-A177-3AD203B41FA5}">
                      <a16:colId xmlns:a16="http://schemas.microsoft.com/office/drawing/2014/main" val="3361536942"/>
                    </a:ext>
                  </a:extLst>
                </a:gridCol>
                <a:gridCol w="246888">
                  <a:extLst>
                    <a:ext uri="{9D8B030D-6E8A-4147-A177-3AD203B41FA5}">
                      <a16:colId xmlns:a16="http://schemas.microsoft.com/office/drawing/2014/main" val="2147947168"/>
                    </a:ext>
                  </a:extLst>
                </a:gridCol>
                <a:gridCol w="246888">
                  <a:extLst>
                    <a:ext uri="{9D8B030D-6E8A-4147-A177-3AD203B41FA5}">
                      <a16:colId xmlns:a16="http://schemas.microsoft.com/office/drawing/2014/main" val="1117402257"/>
                    </a:ext>
                  </a:extLst>
                </a:gridCol>
                <a:gridCol w="246888">
                  <a:extLst>
                    <a:ext uri="{9D8B030D-6E8A-4147-A177-3AD203B41FA5}">
                      <a16:colId xmlns:a16="http://schemas.microsoft.com/office/drawing/2014/main" val="3734783462"/>
                    </a:ext>
                  </a:extLst>
                </a:gridCol>
                <a:gridCol w="246888">
                  <a:extLst>
                    <a:ext uri="{9D8B030D-6E8A-4147-A177-3AD203B41FA5}">
                      <a16:colId xmlns:a16="http://schemas.microsoft.com/office/drawing/2014/main" val="776978685"/>
                    </a:ext>
                  </a:extLst>
                </a:gridCol>
                <a:gridCol w="246888">
                  <a:extLst>
                    <a:ext uri="{9D8B030D-6E8A-4147-A177-3AD203B41FA5}">
                      <a16:colId xmlns:a16="http://schemas.microsoft.com/office/drawing/2014/main" val="2337840989"/>
                    </a:ext>
                  </a:extLst>
                </a:gridCol>
                <a:gridCol w="246888">
                  <a:extLst>
                    <a:ext uri="{9D8B030D-6E8A-4147-A177-3AD203B41FA5}">
                      <a16:colId xmlns:a16="http://schemas.microsoft.com/office/drawing/2014/main" val="778941476"/>
                    </a:ext>
                  </a:extLst>
                </a:gridCol>
                <a:gridCol w="246888">
                  <a:extLst>
                    <a:ext uri="{9D8B030D-6E8A-4147-A177-3AD203B41FA5}">
                      <a16:colId xmlns:a16="http://schemas.microsoft.com/office/drawing/2014/main" val="4178435008"/>
                    </a:ext>
                  </a:extLst>
                </a:gridCol>
                <a:gridCol w="246888">
                  <a:extLst>
                    <a:ext uri="{9D8B030D-6E8A-4147-A177-3AD203B41FA5}">
                      <a16:colId xmlns:a16="http://schemas.microsoft.com/office/drawing/2014/main" val="1776242386"/>
                    </a:ext>
                  </a:extLst>
                </a:gridCol>
                <a:gridCol w="246888">
                  <a:extLst>
                    <a:ext uri="{9D8B030D-6E8A-4147-A177-3AD203B41FA5}">
                      <a16:colId xmlns:a16="http://schemas.microsoft.com/office/drawing/2014/main" val="2002259250"/>
                    </a:ext>
                  </a:extLst>
                </a:gridCol>
                <a:gridCol w="246888">
                  <a:extLst>
                    <a:ext uri="{9D8B030D-6E8A-4147-A177-3AD203B41FA5}">
                      <a16:colId xmlns:a16="http://schemas.microsoft.com/office/drawing/2014/main" val="472570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77802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04/03/2025 17:25:39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04/03/2025 17:25:39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Dein schönster
Girls' Day Moment
Du bist dran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0.9472 %</a:t>
                      </a:r>
                    </a:p>
                  </a:txBody>
                  <a:tcPr/>
                </a:tc>
                <a:extLst>
                  <a:ext uri="{0D108BD9-81ED-4DB2-BD59-A6C34878D82A}">
                    <a16:rowId xmlns:a16="http://schemas.microsoft.com/office/drawing/2014/main" val="3276109076"/>
                  </a:ext>
                </a:extLst>
              </a:tr>
            </a:tbl>
          </a:graphicData>
        </a:graphic>
      </p:graphicFrame>
      <p:sp>
        <p:nvSpPr>
          <p:cNvPr id="4" name="Text Placeholder 3">
            <a:extLst>
              <a:ext uri="{FF2B5EF4-FFF2-40B4-BE49-F238E27FC236}">
                <a16:creationId xmlns:a16="http://schemas.microsoft.com/office/drawing/2014/main" id="{C21FC0E3-9A58-4767-AAA4-80EC9D7F170A}"/>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0204731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355A2-D69A-4632-9D25-CD5644BBD63F}"/>
              </a:ext>
            </a:extLst>
          </p:cNvPr>
          <p:cNvSpPr>
            <a:spLocks noGrp="1"/>
          </p:cNvSpPr>
          <p:nvPr>
            <p:ph type="title"/>
          </p:nvPr>
        </p:nvSpPr>
        <p:spPr/>
        <p:txBody>
          <a:bodyPr/>
          <a:lstStyle/>
          <a:p>
            <a:r>
              <a:rPr lang="en-US"/>
              <a:t>Instagram Stories Table | NRW.BANK - 25 of 26</a:t>
            </a:r>
          </a:p>
        </p:txBody>
      </p:sp>
      <p:graphicFrame>
        <p:nvGraphicFramePr>
          <p:cNvPr id="5" name="Table Placeholder 4">
            <a:extLst>
              <a:ext uri="{FF2B5EF4-FFF2-40B4-BE49-F238E27FC236}">
                <a16:creationId xmlns:a16="http://schemas.microsoft.com/office/drawing/2014/main" id="{A811AC6D-B855-4111-920C-3087B2148A78}"/>
              </a:ext>
            </a:extLst>
          </p:cNvPr>
          <p:cNvGraphicFramePr>
            <a:graphicFrameLocks noGrp="1"/>
          </p:cNvGraphicFramePr>
          <p:nvPr>
            <p:ph type="tbl" sz="quarter" idx="13"/>
            <p:extLst>
              <p:ext uri="{D42A27DB-BD31-4B8C-83A1-F6EECF244321}">
                <p14:modId xmlns:p14="http://schemas.microsoft.com/office/powerpoint/2010/main" val="109312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38837762"/>
                    </a:ext>
                  </a:extLst>
                </a:gridCol>
                <a:gridCol w="493776">
                  <a:extLst>
                    <a:ext uri="{9D8B030D-6E8A-4147-A177-3AD203B41FA5}">
                      <a16:colId xmlns:a16="http://schemas.microsoft.com/office/drawing/2014/main" val="1640197585"/>
                    </a:ext>
                  </a:extLst>
                </a:gridCol>
                <a:gridCol w="658368">
                  <a:extLst>
                    <a:ext uri="{9D8B030D-6E8A-4147-A177-3AD203B41FA5}">
                      <a16:colId xmlns:a16="http://schemas.microsoft.com/office/drawing/2014/main" val="1504594451"/>
                    </a:ext>
                  </a:extLst>
                </a:gridCol>
                <a:gridCol w="740664">
                  <a:extLst>
                    <a:ext uri="{9D8B030D-6E8A-4147-A177-3AD203B41FA5}">
                      <a16:colId xmlns:a16="http://schemas.microsoft.com/office/drawing/2014/main" val="1890011535"/>
                    </a:ext>
                  </a:extLst>
                </a:gridCol>
                <a:gridCol w="246888">
                  <a:extLst>
                    <a:ext uri="{9D8B030D-6E8A-4147-A177-3AD203B41FA5}">
                      <a16:colId xmlns:a16="http://schemas.microsoft.com/office/drawing/2014/main" val="1071196202"/>
                    </a:ext>
                  </a:extLst>
                </a:gridCol>
                <a:gridCol w="246888">
                  <a:extLst>
                    <a:ext uri="{9D8B030D-6E8A-4147-A177-3AD203B41FA5}">
                      <a16:colId xmlns:a16="http://schemas.microsoft.com/office/drawing/2014/main" val="694440785"/>
                    </a:ext>
                  </a:extLst>
                </a:gridCol>
                <a:gridCol w="246888">
                  <a:extLst>
                    <a:ext uri="{9D8B030D-6E8A-4147-A177-3AD203B41FA5}">
                      <a16:colId xmlns:a16="http://schemas.microsoft.com/office/drawing/2014/main" val="3201112964"/>
                    </a:ext>
                  </a:extLst>
                </a:gridCol>
                <a:gridCol w="246888">
                  <a:extLst>
                    <a:ext uri="{9D8B030D-6E8A-4147-A177-3AD203B41FA5}">
                      <a16:colId xmlns:a16="http://schemas.microsoft.com/office/drawing/2014/main" val="2252797059"/>
                    </a:ext>
                  </a:extLst>
                </a:gridCol>
                <a:gridCol w="246888">
                  <a:extLst>
                    <a:ext uri="{9D8B030D-6E8A-4147-A177-3AD203B41FA5}">
                      <a16:colId xmlns:a16="http://schemas.microsoft.com/office/drawing/2014/main" val="2525992773"/>
                    </a:ext>
                  </a:extLst>
                </a:gridCol>
                <a:gridCol w="246888">
                  <a:extLst>
                    <a:ext uri="{9D8B030D-6E8A-4147-A177-3AD203B41FA5}">
                      <a16:colId xmlns:a16="http://schemas.microsoft.com/office/drawing/2014/main" val="1918015798"/>
                    </a:ext>
                  </a:extLst>
                </a:gridCol>
                <a:gridCol w="246888">
                  <a:extLst>
                    <a:ext uri="{9D8B030D-6E8A-4147-A177-3AD203B41FA5}">
                      <a16:colId xmlns:a16="http://schemas.microsoft.com/office/drawing/2014/main" val="2851661961"/>
                    </a:ext>
                  </a:extLst>
                </a:gridCol>
                <a:gridCol w="246888">
                  <a:extLst>
                    <a:ext uri="{9D8B030D-6E8A-4147-A177-3AD203B41FA5}">
                      <a16:colId xmlns:a16="http://schemas.microsoft.com/office/drawing/2014/main" val="73740976"/>
                    </a:ext>
                  </a:extLst>
                </a:gridCol>
                <a:gridCol w="246888">
                  <a:extLst>
                    <a:ext uri="{9D8B030D-6E8A-4147-A177-3AD203B41FA5}">
                      <a16:colId xmlns:a16="http://schemas.microsoft.com/office/drawing/2014/main" val="4043308395"/>
                    </a:ext>
                  </a:extLst>
                </a:gridCol>
                <a:gridCol w="246888">
                  <a:extLst>
                    <a:ext uri="{9D8B030D-6E8A-4147-A177-3AD203B41FA5}">
                      <a16:colId xmlns:a16="http://schemas.microsoft.com/office/drawing/2014/main" val="2662036863"/>
                    </a:ext>
                  </a:extLst>
                </a:gridCol>
                <a:gridCol w="246888">
                  <a:extLst>
                    <a:ext uri="{9D8B030D-6E8A-4147-A177-3AD203B41FA5}">
                      <a16:colId xmlns:a16="http://schemas.microsoft.com/office/drawing/2014/main" val="3184595304"/>
                    </a:ext>
                  </a:extLst>
                </a:gridCol>
                <a:gridCol w="246888">
                  <a:extLst>
                    <a:ext uri="{9D8B030D-6E8A-4147-A177-3AD203B41FA5}">
                      <a16:colId xmlns:a16="http://schemas.microsoft.com/office/drawing/2014/main" val="2962127793"/>
                    </a:ext>
                  </a:extLst>
                </a:gridCol>
                <a:gridCol w="246888">
                  <a:extLst>
                    <a:ext uri="{9D8B030D-6E8A-4147-A177-3AD203B41FA5}">
                      <a16:colId xmlns:a16="http://schemas.microsoft.com/office/drawing/2014/main" val="3872292401"/>
                    </a:ext>
                  </a:extLst>
                </a:gridCol>
                <a:gridCol w="246888">
                  <a:extLst>
                    <a:ext uri="{9D8B030D-6E8A-4147-A177-3AD203B41FA5}">
                      <a16:colId xmlns:a16="http://schemas.microsoft.com/office/drawing/2014/main" val="710629364"/>
                    </a:ext>
                  </a:extLst>
                </a:gridCol>
                <a:gridCol w="246888">
                  <a:extLst>
                    <a:ext uri="{9D8B030D-6E8A-4147-A177-3AD203B41FA5}">
                      <a16:colId xmlns:a16="http://schemas.microsoft.com/office/drawing/2014/main" val="892528378"/>
                    </a:ext>
                  </a:extLst>
                </a:gridCol>
                <a:gridCol w="246888">
                  <a:extLst>
                    <a:ext uri="{9D8B030D-6E8A-4147-A177-3AD203B41FA5}">
                      <a16:colId xmlns:a16="http://schemas.microsoft.com/office/drawing/2014/main" val="2847486486"/>
                    </a:ext>
                  </a:extLst>
                </a:gridCol>
                <a:gridCol w="246888">
                  <a:extLst>
                    <a:ext uri="{9D8B030D-6E8A-4147-A177-3AD203B41FA5}">
                      <a16:colId xmlns:a16="http://schemas.microsoft.com/office/drawing/2014/main" val="3105870830"/>
                    </a:ext>
                  </a:extLst>
                </a:gridCol>
                <a:gridCol w="246888">
                  <a:extLst>
                    <a:ext uri="{9D8B030D-6E8A-4147-A177-3AD203B41FA5}">
                      <a16:colId xmlns:a16="http://schemas.microsoft.com/office/drawing/2014/main" val="4060805733"/>
                    </a:ext>
                  </a:extLst>
                </a:gridCol>
                <a:gridCol w="246888">
                  <a:extLst>
                    <a:ext uri="{9D8B030D-6E8A-4147-A177-3AD203B41FA5}">
                      <a16:colId xmlns:a16="http://schemas.microsoft.com/office/drawing/2014/main" val="1215608641"/>
                    </a:ext>
                  </a:extLst>
                </a:gridCol>
                <a:gridCol w="246888">
                  <a:extLst>
                    <a:ext uri="{9D8B030D-6E8A-4147-A177-3AD203B41FA5}">
                      <a16:colId xmlns:a16="http://schemas.microsoft.com/office/drawing/2014/main" val="1731652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74150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04/03/2025 13:16:30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04/03/2025 13:16:30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Teachable Machine
- Code
-
KI selber machen?
Klar! Den Mädchen wird
gezeigt, wie!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0.7609 %</a:t>
                      </a:r>
                    </a:p>
                  </a:txBody>
                  <a:tcPr/>
                </a:tc>
                <a:extLst>
                  <a:ext uri="{0D108BD9-81ED-4DB2-BD59-A6C34878D82A}">
                    <a16:rowId xmlns:a16="http://schemas.microsoft.com/office/drawing/2014/main" val="2423794855"/>
                  </a:ext>
                </a:extLst>
              </a:tr>
            </a:tbl>
          </a:graphicData>
        </a:graphic>
      </p:graphicFrame>
      <p:sp>
        <p:nvSpPr>
          <p:cNvPr id="4" name="Text Placeholder 3">
            <a:extLst>
              <a:ext uri="{FF2B5EF4-FFF2-40B4-BE49-F238E27FC236}">
                <a16:creationId xmlns:a16="http://schemas.microsoft.com/office/drawing/2014/main" id="{683CCA06-20AC-4CF4-94FC-9EF96915F2BA}"/>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622017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C51FB-348F-41AD-9941-CAD973BE259D}"/>
              </a:ext>
            </a:extLst>
          </p:cNvPr>
          <p:cNvSpPr>
            <a:spLocks noGrp="1"/>
          </p:cNvSpPr>
          <p:nvPr>
            <p:ph type="title"/>
          </p:nvPr>
        </p:nvSpPr>
        <p:spPr/>
        <p:txBody>
          <a:bodyPr/>
          <a:lstStyle/>
          <a:p>
            <a:r>
              <a:rPr lang="en-US"/>
              <a:t>Instagram Stories Table | NRW.BANK - 26 of 26</a:t>
            </a:r>
          </a:p>
        </p:txBody>
      </p:sp>
      <p:graphicFrame>
        <p:nvGraphicFramePr>
          <p:cNvPr id="5" name="Table Placeholder 4">
            <a:extLst>
              <a:ext uri="{FF2B5EF4-FFF2-40B4-BE49-F238E27FC236}">
                <a16:creationId xmlns:a16="http://schemas.microsoft.com/office/drawing/2014/main" id="{4AF4079A-2FE4-41A3-8C19-9F85506142A4}"/>
              </a:ext>
            </a:extLst>
          </p:cNvPr>
          <p:cNvGraphicFramePr>
            <a:graphicFrameLocks noGrp="1"/>
          </p:cNvGraphicFramePr>
          <p:nvPr>
            <p:ph type="tbl" sz="quarter" idx="13"/>
            <p:extLst>
              <p:ext uri="{D42A27DB-BD31-4B8C-83A1-F6EECF244321}">
                <p14:modId xmlns:p14="http://schemas.microsoft.com/office/powerpoint/2010/main" val="3495355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33729646"/>
                    </a:ext>
                  </a:extLst>
                </a:gridCol>
                <a:gridCol w="493776">
                  <a:extLst>
                    <a:ext uri="{9D8B030D-6E8A-4147-A177-3AD203B41FA5}">
                      <a16:colId xmlns:a16="http://schemas.microsoft.com/office/drawing/2014/main" val="3598778432"/>
                    </a:ext>
                  </a:extLst>
                </a:gridCol>
                <a:gridCol w="658368">
                  <a:extLst>
                    <a:ext uri="{9D8B030D-6E8A-4147-A177-3AD203B41FA5}">
                      <a16:colId xmlns:a16="http://schemas.microsoft.com/office/drawing/2014/main" val="618753079"/>
                    </a:ext>
                  </a:extLst>
                </a:gridCol>
                <a:gridCol w="740664">
                  <a:extLst>
                    <a:ext uri="{9D8B030D-6E8A-4147-A177-3AD203B41FA5}">
                      <a16:colId xmlns:a16="http://schemas.microsoft.com/office/drawing/2014/main" val="3598872407"/>
                    </a:ext>
                  </a:extLst>
                </a:gridCol>
                <a:gridCol w="246888">
                  <a:extLst>
                    <a:ext uri="{9D8B030D-6E8A-4147-A177-3AD203B41FA5}">
                      <a16:colId xmlns:a16="http://schemas.microsoft.com/office/drawing/2014/main" val="3286758470"/>
                    </a:ext>
                  </a:extLst>
                </a:gridCol>
                <a:gridCol w="246888">
                  <a:extLst>
                    <a:ext uri="{9D8B030D-6E8A-4147-A177-3AD203B41FA5}">
                      <a16:colId xmlns:a16="http://schemas.microsoft.com/office/drawing/2014/main" val="3091014003"/>
                    </a:ext>
                  </a:extLst>
                </a:gridCol>
                <a:gridCol w="246888">
                  <a:extLst>
                    <a:ext uri="{9D8B030D-6E8A-4147-A177-3AD203B41FA5}">
                      <a16:colId xmlns:a16="http://schemas.microsoft.com/office/drawing/2014/main" val="1794717941"/>
                    </a:ext>
                  </a:extLst>
                </a:gridCol>
                <a:gridCol w="246888">
                  <a:extLst>
                    <a:ext uri="{9D8B030D-6E8A-4147-A177-3AD203B41FA5}">
                      <a16:colId xmlns:a16="http://schemas.microsoft.com/office/drawing/2014/main" val="1468931644"/>
                    </a:ext>
                  </a:extLst>
                </a:gridCol>
                <a:gridCol w="246888">
                  <a:extLst>
                    <a:ext uri="{9D8B030D-6E8A-4147-A177-3AD203B41FA5}">
                      <a16:colId xmlns:a16="http://schemas.microsoft.com/office/drawing/2014/main" val="984607391"/>
                    </a:ext>
                  </a:extLst>
                </a:gridCol>
                <a:gridCol w="246888">
                  <a:extLst>
                    <a:ext uri="{9D8B030D-6E8A-4147-A177-3AD203B41FA5}">
                      <a16:colId xmlns:a16="http://schemas.microsoft.com/office/drawing/2014/main" val="4076123436"/>
                    </a:ext>
                  </a:extLst>
                </a:gridCol>
                <a:gridCol w="246888">
                  <a:extLst>
                    <a:ext uri="{9D8B030D-6E8A-4147-A177-3AD203B41FA5}">
                      <a16:colId xmlns:a16="http://schemas.microsoft.com/office/drawing/2014/main" val="4133672356"/>
                    </a:ext>
                  </a:extLst>
                </a:gridCol>
                <a:gridCol w="246888">
                  <a:extLst>
                    <a:ext uri="{9D8B030D-6E8A-4147-A177-3AD203B41FA5}">
                      <a16:colId xmlns:a16="http://schemas.microsoft.com/office/drawing/2014/main" val="1210487469"/>
                    </a:ext>
                  </a:extLst>
                </a:gridCol>
                <a:gridCol w="246888">
                  <a:extLst>
                    <a:ext uri="{9D8B030D-6E8A-4147-A177-3AD203B41FA5}">
                      <a16:colId xmlns:a16="http://schemas.microsoft.com/office/drawing/2014/main" val="1746983692"/>
                    </a:ext>
                  </a:extLst>
                </a:gridCol>
                <a:gridCol w="246888">
                  <a:extLst>
                    <a:ext uri="{9D8B030D-6E8A-4147-A177-3AD203B41FA5}">
                      <a16:colId xmlns:a16="http://schemas.microsoft.com/office/drawing/2014/main" val="3801490655"/>
                    </a:ext>
                  </a:extLst>
                </a:gridCol>
                <a:gridCol w="246888">
                  <a:extLst>
                    <a:ext uri="{9D8B030D-6E8A-4147-A177-3AD203B41FA5}">
                      <a16:colId xmlns:a16="http://schemas.microsoft.com/office/drawing/2014/main" val="3906538258"/>
                    </a:ext>
                  </a:extLst>
                </a:gridCol>
                <a:gridCol w="246888">
                  <a:extLst>
                    <a:ext uri="{9D8B030D-6E8A-4147-A177-3AD203B41FA5}">
                      <a16:colId xmlns:a16="http://schemas.microsoft.com/office/drawing/2014/main" val="3611264773"/>
                    </a:ext>
                  </a:extLst>
                </a:gridCol>
                <a:gridCol w="246888">
                  <a:extLst>
                    <a:ext uri="{9D8B030D-6E8A-4147-A177-3AD203B41FA5}">
                      <a16:colId xmlns:a16="http://schemas.microsoft.com/office/drawing/2014/main" val="3258185968"/>
                    </a:ext>
                  </a:extLst>
                </a:gridCol>
                <a:gridCol w="246888">
                  <a:extLst>
                    <a:ext uri="{9D8B030D-6E8A-4147-A177-3AD203B41FA5}">
                      <a16:colId xmlns:a16="http://schemas.microsoft.com/office/drawing/2014/main" val="2353236826"/>
                    </a:ext>
                  </a:extLst>
                </a:gridCol>
                <a:gridCol w="246888">
                  <a:extLst>
                    <a:ext uri="{9D8B030D-6E8A-4147-A177-3AD203B41FA5}">
                      <a16:colId xmlns:a16="http://schemas.microsoft.com/office/drawing/2014/main" val="1293548387"/>
                    </a:ext>
                  </a:extLst>
                </a:gridCol>
                <a:gridCol w="246888">
                  <a:extLst>
                    <a:ext uri="{9D8B030D-6E8A-4147-A177-3AD203B41FA5}">
                      <a16:colId xmlns:a16="http://schemas.microsoft.com/office/drawing/2014/main" val="2545189428"/>
                    </a:ext>
                  </a:extLst>
                </a:gridCol>
                <a:gridCol w="246888">
                  <a:extLst>
                    <a:ext uri="{9D8B030D-6E8A-4147-A177-3AD203B41FA5}">
                      <a16:colId xmlns:a16="http://schemas.microsoft.com/office/drawing/2014/main" val="3756316085"/>
                    </a:ext>
                  </a:extLst>
                </a:gridCol>
                <a:gridCol w="246888">
                  <a:extLst>
                    <a:ext uri="{9D8B030D-6E8A-4147-A177-3AD203B41FA5}">
                      <a16:colId xmlns:a16="http://schemas.microsoft.com/office/drawing/2014/main" val="3073910418"/>
                    </a:ext>
                  </a:extLst>
                </a:gridCol>
                <a:gridCol w="246888">
                  <a:extLst>
                    <a:ext uri="{9D8B030D-6E8A-4147-A177-3AD203B41FA5}">
                      <a16:colId xmlns:a16="http://schemas.microsoft.com/office/drawing/2014/main" val="3813539159"/>
                    </a:ext>
                  </a:extLst>
                </a:gridCol>
                <a:gridCol w="246888">
                  <a:extLst>
                    <a:ext uri="{9D8B030D-6E8A-4147-A177-3AD203B41FA5}">
                      <a16:colId xmlns:a16="http://schemas.microsoft.com/office/drawing/2014/main" val="4214709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014687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04/03/2025 11:24:47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04/03/2025 11:24:47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
Hier wird fleißig programmiert.
HAST DU SCHON MAL
PROGRAMMIERT?
Ja
Nein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0.9394 %</a:t>
                      </a:r>
                    </a:p>
                  </a:txBody>
                  <a:tcPr/>
                </a:tc>
                <a:extLst>
                  <a:ext uri="{0D108BD9-81ED-4DB2-BD59-A6C34878D82A}">
                    <a16:rowId xmlns:a16="http://schemas.microsoft.com/office/drawing/2014/main" val="1438325188"/>
                  </a:ext>
                </a:extLst>
              </a:tr>
            </a:tbl>
          </a:graphicData>
        </a:graphic>
      </p:graphicFrame>
      <p:sp>
        <p:nvSpPr>
          <p:cNvPr id="4" name="Text Placeholder 3">
            <a:extLst>
              <a:ext uri="{FF2B5EF4-FFF2-40B4-BE49-F238E27FC236}">
                <a16:creationId xmlns:a16="http://schemas.microsoft.com/office/drawing/2014/main" id="{9963BFD6-53CB-4068-B547-3FEE7747BC5B}"/>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2964753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18761-ACC1-43EC-86B1-50BA333BE0D4}"/>
              </a:ext>
            </a:extLst>
          </p:cNvPr>
          <p:cNvSpPr>
            <a:spLocks noGrp="1"/>
          </p:cNvSpPr>
          <p:nvPr>
            <p:ph type="title"/>
          </p:nvPr>
        </p:nvSpPr>
        <p:spPr/>
        <p:txBody>
          <a:bodyPr/>
          <a:lstStyle/>
          <a:p>
            <a:r>
              <a:rPr lang="en-US"/>
              <a:t>LinkedIn Key Metrics Table | NRW.BANK</a:t>
            </a:r>
          </a:p>
        </p:txBody>
      </p:sp>
      <p:graphicFrame>
        <p:nvGraphicFramePr>
          <p:cNvPr id="5" name="Table Placeholder 4">
            <a:extLst>
              <a:ext uri="{FF2B5EF4-FFF2-40B4-BE49-F238E27FC236}">
                <a16:creationId xmlns:a16="http://schemas.microsoft.com/office/drawing/2014/main" id="{CA741837-AF0A-42FE-A2A6-52B7255B547C}"/>
              </a:ext>
            </a:extLst>
          </p:cNvPr>
          <p:cNvGraphicFramePr>
            <a:graphicFrameLocks noGrp="1"/>
          </p:cNvGraphicFramePr>
          <p:nvPr>
            <p:ph type="tbl" sz="quarter" idx="13"/>
            <p:extLst>
              <p:ext uri="{D42A27DB-BD31-4B8C-83A1-F6EECF244321}">
                <p14:modId xmlns:p14="http://schemas.microsoft.com/office/powerpoint/2010/main" val="3773235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29171443"/>
                    </a:ext>
                  </a:extLst>
                </a:gridCol>
                <a:gridCol w="493776">
                  <a:extLst>
                    <a:ext uri="{9D8B030D-6E8A-4147-A177-3AD203B41FA5}">
                      <a16:colId xmlns:a16="http://schemas.microsoft.com/office/drawing/2014/main" val="2055024981"/>
                    </a:ext>
                  </a:extLst>
                </a:gridCol>
                <a:gridCol w="493776">
                  <a:extLst>
                    <a:ext uri="{9D8B030D-6E8A-4147-A177-3AD203B41FA5}">
                      <a16:colId xmlns:a16="http://schemas.microsoft.com/office/drawing/2014/main" val="455966638"/>
                    </a:ext>
                  </a:extLst>
                </a:gridCol>
                <a:gridCol w="493776">
                  <a:extLst>
                    <a:ext uri="{9D8B030D-6E8A-4147-A177-3AD203B41FA5}">
                      <a16:colId xmlns:a16="http://schemas.microsoft.com/office/drawing/2014/main" val="2934815668"/>
                    </a:ext>
                  </a:extLst>
                </a:gridCol>
                <a:gridCol w="493776">
                  <a:extLst>
                    <a:ext uri="{9D8B030D-6E8A-4147-A177-3AD203B41FA5}">
                      <a16:colId xmlns:a16="http://schemas.microsoft.com/office/drawing/2014/main" val="3887930725"/>
                    </a:ext>
                  </a:extLst>
                </a:gridCol>
                <a:gridCol w="493776">
                  <a:extLst>
                    <a:ext uri="{9D8B030D-6E8A-4147-A177-3AD203B41FA5}">
                      <a16:colId xmlns:a16="http://schemas.microsoft.com/office/drawing/2014/main" val="2026883986"/>
                    </a:ext>
                  </a:extLst>
                </a:gridCol>
                <a:gridCol w="493776">
                  <a:extLst>
                    <a:ext uri="{9D8B030D-6E8A-4147-A177-3AD203B41FA5}">
                      <a16:colId xmlns:a16="http://schemas.microsoft.com/office/drawing/2014/main" val="626129226"/>
                    </a:ext>
                  </a:extLst>
                </a:gridCol>
                <a:gridCol w="493776">
                  <a:extLst>
                    <a:ext uri="{9D8B030D-6E8A-4147-A177-3AD203B41FA5}">
                      <a16:colId xmlns:a16="http://schemas.microsoft.com/office/drawing/2014/main" val="3911617024"/>
                    </a:ext>
                  </a:extLst>
                </a:gridCol>
                <a:gridCol w="493776">
                  <a:extLst>
                    <a:ext uri="{9D8B030D-6E8A-4147-A177-3AD203B41FA5}">
                      <a16:colId xmlns:a16="http://schemas.microsoft.com/office/drawing/2014/main" val="1481055419"/>
                    </a:ext>
                  </a:extLst>
                </a:gridCol>
                <a:gridCol w="493776">
                  <a:extLst>
                    <a:ext uri="{9D8B030D-6E8A-4147-A177-3AD203B41FA5}">
                      <a16:colId xmlns:a16="http://schemas.microsoft.com/office/drawing/2014/main" val="1269660852"/>
                    </a:ext>
                  </a:extLst>
                </a:gridCol>
                <a:gridCol w="493776">
                  <a:extLst>
                    <a:ext uri="{9D8B030D-6E8A-4147-A177-3AD203B41FA5}">
                      <a16:colId xmlns:a16="http://schemas.microsoft.com/office/drawing/2014/main" val="1542605951"/>
                    </a:ext>
                  </a:extLst>
                </a:gridCol>
                <a:gridCol w="493776">
                  <a:extLst>
                    <a:ext uri="{9D8B030D-6E8A-4147-A177-3AD203B41FA5}">
                      <a16:colId xmlns:a16="http://schemas.microsoft.com/office/drawing/2014/main" val="4118071756"/>
                    </a:ext>
                  </a:extLst>
                </a:gridCol>
                <a:gridCol w="493776">
                  <a:extLst>
                    <a:ext uri="{9D8B030D-6E8A-4147-A177-3AD203B41FA5}">
                      <a16:colId xmlns:a16="http://schemas.microsoft.com/office/drawing/2014/main" val="3380261194"/>
                    </a:ext>
                  </a:extLst>
                </a:gridCol>
                <a:gridCol w="493776">
                  <a:extLst>
                    <a:ext uri="{9D8B030D-6E8A-4147-A177-3AD203B41FA5}">
                      <a16:colId xmlns:a16="http://schemas.microsoft.com/office/drawing/2014/main" val="1359520161"/>
                    </a:ext>
                  </a:extLst>
                </a:gridCol>
                <a:gridCol w="493776">
                  <a:extLst>
                    <a:ext uri="{9D8B030D-6E8A-4147-A177-3AD203B41FA5}">
                      <a16:colId xmlns:a16="http://schemas.microsoft.com/office/drawing/2014/main" val="2170544864"/>
                    </a:ext>
                  </a:extLst>
                </a:gridCol>
              </a:tblGrid>
              <a:tr h="370840">
                <a:tc>
                  <a:txBody>
                    <a:bodyPr/>
                    <a:lstStyle/>
                    <a:p>
                      <a:r>
                        <a:rPr lang="en-US" sz="1000"/>
                        <a:t>Name</a:t>
                      </a:r>
                    </a:p>
                  </a:txBody>
                  <a:tcPr/>
                </a:tc>
                <a:tc>
                  <a:txBody>
                    <a:bodyPr/>
                    <a:lstStyle/>
                    <a:p>
                      <a:r>
                        <a:rPr lang="en-US" sz="1000"/>
                        <a:t>Reactions</a:t>
                      </a:r>
                    </a:p>
                  </a:txBody>
                  <a:tcPr/>
                </a:tc>
                <a:tc>
                  <a:txBody>
                    <a:bodyPr/>
                    <a:lstStyle/>
                    <a:p>
                      <a:r>
                        <a:rPr lang="en-US" sz="1000"/>
                        <a:t>Avg. Reactions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Engagements</a:t>
                      </a:r>
                    </a:p>
                  </a:txBody>
                  <a:tcPr/>
                </a:tc>
                <a:tc>
                  <a:txBody>
                    <a:bodyPr/>
                    <a:lstStyle/>
                    <a:p>
                      <a:r>
                        <a:rPr lang="en-US" sz="1000"/>
                        <a:t>Avg. Engagements</a:t>
                      </a:r>
                    </a:p>
                  </a:txBody>
                  <a:tcPr/>
                </a:tc>
                <a:tc>
                  <a:txBody>
                    <a:bodyPr/>
                    <a:lstStyle/>
                    <a:p>
                      <a:r>
                        <a:rPr lang="en-US" sz="1000"/>
                        <a:t>Avg.Post Reach</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Page Reach</a:t>
                      </a:r>
                    </a:p>
                  </a:txBody>
                  <a:tcPr/>
                </a:tc>
                <a:extLst>
                  <a:ext uri="{0D108BD9-81ED-4DB2-BD59-A6C34878D82A}">
                    <a16:rowId xmlns:a16="http://schemas.microsoft.com/office/drawing/2014/main" val="1668474987"/>
                  </a:ext>
                </a:extLst>
              </a:tr>
              <a:tr h="370840">
                <a:tc>
                  <a:txBody>
                    <a:bodyPr/>
                    <a:lstStyle/>
                    <a:p>
                      <a:r>
                        <a:rPr lang="en-US" sz="1000"/>
                        <a:t>NRW.BANK</a:t>
                      </a:r>
                    </a:p>
                  </a:txBody>
                  <a:tcPr/>
                </a:tc>
                <a:tc>
                  <a:txBody>
                    <a:bodyPr/>
                    <a:lstStyle/>
                    <a:p>
                      <a:r>
                        <a:rPr lang="en-US" sz="1000"/>
                        <a:t>1571</a:t>
                      </a:r>
                    </a:p>
                  </a:txBody>
                  <a:tcPr/>
                </a:tc>
                <a:tc>
                  <a:txBody>
                    <a:bodyPr/>
                    <a:lstStyle/>
                    <a:p>
                      <a:r>
                        <a:rPr lang="en-US" sz="1000"/>
                        <a:t>26.627118644068</a:t>
                      </a:r>
                    </a:p>
                  </a:txBody>
                  <a:tcPr/>
                </a:tc>
                <a:tc>
                  <a:txBody>
                    <a:bodyPr/>
                    <a:lstStyle/>
                    <a:p>
                      <a:r>
                        <a:rPr lang="en-US" sz="1000"/>
                        <a:t>43</a:t>
                      </a:r>
                    </a:p>
                  </a:txBody>
                  <a:tcPr/>
                </a:tc>
                <a:tc>
                  <a:txBody>
                    <a:bodyPr/>
                    <a:lstStyle/>
                    <a:p>
                      <a:r>
                        <a:rPr lang="en-US" sz="1000"/>
                        <a:t>0.72881355932203</a:t>
                      </a:r>
                    </a:p>
                  </a:txBody>
                  <a:tcPr/>
                </a:tc>
                <a:tc>
                  <a:txBody>
                    <a:bodyPr/>
                    <a:lstStyle/>
                    <a:p>
                      <a:r>
                        <a:rPr lang="en-US" sz="1000"/>
                        <a:t>73</a:t>
                      </a:r>
                    </a:p>
                  </a:txBody>
                  <a:tcPr/>
                </a:tc>
                <a:tc>
                  <a:txBody>
                    <a:bodyPr/>
                    <a:lstStyle/>
                    <a:p>
                      <a:r>
                        <a:rPr lang="en-US" sz="1000"/>
                        <a:t>1.2372881355932</a:t>
                      </a:r>
                    </a:p>
                  </a:txBody>
                  <a:tcPr/>
                </a:tc>
                <a:tc>
                  <a:txBody>
                    <a:bodyPr/>
                    <a:lstStyle/>
                    <a:p>
                      <a:r>
                        <a:rPr lang="en-US" sz="1000"/>
                        <a:t>12155</a:t>
                      </a:r>
                    </a:p>
                  </a:txBody>
                  <a:tcPr/>
                </a:tc>
                <a:tc>
                  <a:txBody>
                    <a:bodyPr/>
                    <a:lstStyle/>
                    <a:p>
                      <a:r>
                        <a:rPr lang="en-US" sz="1000"/>
                        <a:t>206.01694915254</a:t>
                      </a:r>
                    </a:p>
                  </a:txBody>
                  <a:tcPr/>
                </a:tc>
                <a:tc>
                  <a:txBody>
                    <a:bodyPr/>
                    <a:lstStyle/>
                    <a:p>
                      <a:r>
                        <a:rPr lang="en-US" sz="1000"/>
                        <a:t>19.414601755673</a:t>
                      </a:r>
                    </a:p>
                  </a:txBody>
                  <a:tcPr/>
                </a:tc>
                <a:tc>
                  <a:txBody>
                    <a:bodyPr/>
                    <a:lstStyle/>
                    <a:p>
                      <a:r>
                        <a:rPr lang="en-US" sz="1000"/>
                        <a:t>0.32906104670632</a:t>
                      </a:r>
                    </a:p>
                  </a:txBody>
                  <a:tcPr/>
                </a:tc>
                <a:tc>
                  <a:txBody>
                    <a:bodyPr/>
                    <a:lstStyle/>
                    <a:p>
                      <a:r>
                        <a:rPr lang="en-US" sz="1000"/>
                        <a:t>483.59322033898</a:t>
                      </a:r>
                    </a:p>
                  </a:txBody>
                  <a:tcPr/>
                </a:tc>
                <a:tc>
                  <a:txBody>
                    <a:bodyPr/>
                    <a:lstStyle/>
                    <a:p>
                      <a:r>
                        <a:rPr lang="en-US" sz="1000"/>
                        <a:t>4137</a:t>
                      </a:r>
                    </a:p>
                  </a:txBody>
                  <a:tcPr/>
                </a:tc>
                <a:tc>
                  <a:txBody>
                    <a:bodyPr/>
                    <a:lstStyle/>
                    <a:p>
                      <a:r>
                        <a:rPr lang="en-US" sz="1000"/>
                        <a:t>71.327586206897</a:t>
                      </a:r>
                    </a:p>
                  </a:txBody>
                  <a:tcPr/>
                </a:tc>
                <a:tc>
                  <a:txBody>
                    <a:bodyPr/>
                    <a:lstStyle/>
                    <a:p>
                      <a:r>
                        <a:rPr lang="en-US" sz="1000"/>
                        <a:t>30.051724137931</a:t>
                      </a:r>
                    </a:p>
                  </a:txBody>
                  <a:tcPr/>
                </a:tc>
                <a:extLst>
                  <a:ext uri="{0D108BD9-81ED-4DB2-BD59-A6C34878D82A}">
                    <a16:rowId xmlns:a16="http://schemas.microsoft.com/office/drawing/2014/main" val="2901907326"/>
                  </a:ext>
                </a:extLst>
              </a:tr>
            </a:tbl>
          </a:graphicData>
        </a:graphic>
      </p:graphicFrame>
      <p:sp>
        <p:nvSpPr>
          <p:cNvPr id="4" name="Text Placeholder 3">
            <a:extLst>
              <a:ext uri="{FF2B5EF4-FFF2-40B4-BE49-F238E27FC236}">
                <a16:creationId xmlns:a16="http://schemas.microsoft.com/office/drawing/2014/main" id="{86B94784-A4F9-41A2-98B5-8522F27CFE3C}"/>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3780153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F606B-76BD-4B0D-B434-93989E6F6F0D}"/>
              </a:ext>
            </a:extLst>
          </p:cNvPr>
          <p:cNvSpPr>
            <a:spLocks noGrp="1"/>
          </p:cNvSpPr>
          <p:nvPr>
            <p:ph type="title"/>
          </p:nvPr>
        </p:nvSpPr>
        <p:spPr/>
        <p:txBody>
          <a:bodyPr/>
          <a:lstStyle/>
          <a:p>
            <a:r>
              <a:rPr lang="en-US"/>
              <a:t>LinkedIn Posts Table | NRW.BANK - 1 of 26</a:t>
            </a:r>
          </a:p>
        </p:txBody>
      </p:sp>
      <p:graphicFrame>
        <p:nvGraphicFramePr>
          <p:cNvPr id="5" name="Table Placeholder 4">
            <a:extLst>
              <a:ext uri="{FF2B5EF4-FFF2-40B4-BE49-F238E27FC236}">
                <a16:creationId xmlns:a16="http://schemas.microsoft.com/office/drawing/2014/main" id="{B2CC21EF-C4D3-490F-94E2-FA2D402FC5C5}"/>
              </a:ext>
            </a:extLst>
          </p:cNvPr>
          <p:cNvGraphicFramePr>
            <a:graphicFrameLocks noGrp="1"/>
          </p:cNvGraphicFramePr>
          <p:nvPr>
            <p:ph type="tbl" sz="quarter" idx="13"/>
            <p:extLst>
              <p:ext uri="{D42A27DB-BD31-4B8C-83A1-F6EECF244321}">
                <p14:modId xmlns:p14="http://schemas.microsoft.com/office/powerpoint/2010/main" val="3267828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88621829"/>
                    </a:ext>
                  </a:extLst>
                </a:gridCol>
                <a:gridCol w="1645920">
                  <a:extLst>
                    <a:ext uri="{9D8B030D-6E8A-4147-A177-3AD203B41FA5}">
                      <a16:colId xmlns:a16="http://schemas.microsoft.com/office/drawing/2014/main" val="4061649666"/>
                    </a:ext>
                  </a:extLst>
                </a:gridCol>
                <a:gridCol w="576072">
                  <a:extLst>
                    <a:ext uri="{9D8B030D-6E8A-4147-A177-3AD203B41FA5}">
                      <a16:colId xmlns:a16="http://schemas.microsoft.com/office/drawing/2014/main" val="3090905605"/>
                    </a:ext>
                  </a:extLst>
                </a:gridCol>
                <a:gridCol w="576072">
                  <a:extLst>
                    <a:ext uri="{9D8B030D-6E8A-4147-A177-3AD203B41FA5}">
                      <a16:colId xmlns:a16="http://schemas.microsoft.com/office/drawing/2014/main" val="3878551859"/>
                    </a:ext>
                  </a:extLst>
                </a:gridCol>
                <a:gridCol w="576072">
                  <a:extLst>
                    <a:ext uri="{9D8B030D-6E8A-4147-A177-3AD203B41FA5}">
                      <a16:colId xmlns:a16="http://schemas.microsoft.com/office/drawing/2014/main" val="1144681489"/>
                    </a:ext>
                  </a:extLst>
                </a:gridCol>
                <a:gridCol w="576072">
                  <a:extLst>
                    <a:ext uri="{9D8B030D-6E8A-4147-A177-3AD203B41FA5}">
                      <a16:colId xmlns:a16="http://schemas.microsoft.com/office/drawing/2014/main" val="1890043984"/>
                    </a:ext>
                  </a:extLst>
                </a:gridCol>
                <a:gridCol w="576072">
                  <a:extLst>
                    <a:ext uri="{9D8B030D-6E8A-4147-A177-3AD203B41FA5}">
                      <a16:colId xmlns:a16="http://schemas.microsoft.com/office/drawing/2014/main" val="1600857422"/>
                    </a:ext>
                  </a:extLst>
                </a:gridCol>
                <a:gridCol w="576072">
                  <a:extLst>
                    <a:ext uri="{9D8B030D-6E8A-4147-A177-3AD203B41FA5}">
                      <a16:colId xmlns:a16="http://schemas.microsoft.com/office/drawing/2014/main" val="2306401069"/>
                    </a:ext>
                  </a:extLst>
                </a:gridCol>
                <a:gridCol w="576072">
                  <a:extLst>
                    <a:ext uri="{9D8B030D-6E8A-4147-A177-3AD203B41FA5}">
                      <a16:colId xmlns:a16="http://schemas.microsoft.com/office/drawing/2014/main" val="715449406"/>
                    </a:ext>
                  </a:extLst>
                </a:gridCol>
                <a:gridCol w="576072">
                  <a:extLst>
                    <a:ext uri="{9D8B030D-6E8A-4147-A177-3AD203B41FA5}">
                      <a16:colId xmlns:a16="http://schemas.microsoft.com/office/drawing/2014/main" val="1778660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19300841"/>
                  </a:ext>
                </a:extLst>
              </a:tr>
            </a:tbl>
          </a:graphicData>
        </a:graphic>
      </p:graphicFrame>
      <p:sp>
        <p:nvSpPr>
          <p:cNvPr id="4" name="Text Placeholder 3">
            <a:extLst>
              <a:ext uri="{FF2B5EF4-FFF2-40B4-BE49-F238E27FC236}">
                <a16:creationId xmlns:a16="http://schemas.microsoft.com/office/drawing/2014/main" id="{0206D036-3C37-448F-9F7B-5B55F7357406}"/>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9719743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51C7D-571C-40AB-8041-06C90F3C1A93}"/>
              </a:ext>
            </a:extLst>
          </p:cNvPr>
          <p:cNvSpPr>
            <a:spLocks noGrp="1"/>
          </p:cNvSpPr>
          <p:nvPr>
            <p:ph type="title"/>
          </p:nvPr>
        </p:nvSpPr>
        <p:spPr/>
        <p:txBody>
          <a:bodyPr/>
          <a:lstStyle/>
          <a:p>
            <a:r>
              <a:rPr lang="en-US"/>
              <a:t>LinkedIn Posts Table | NRW.BANK - 2 of 26</a:t>
            </a:r>
          </a:p>
        </p:txBody>
      </p:sp>
      <p:graphicFrame>
        <p:nvGraphicFramePr>
          <p:cNvPr id="5" name="Table Placeholder 4">
            <a:extLst>
              <a:ext uri="{FF2B5EF4-FFF2-40B4-BE49-F238E27FC236}">
                <a16:creationId xmlns:a16="http://schemas.microsoft.com/office/drawing/2014/main" id="{4824B21E-A84C-4E6C-ADFC-1C9411E99108}"/>
              </a:ext>
            </a:extLst>
          </p:cNvPr>
          <p:cNvGraphicFramePr>
            <a:graphicFrameLocks noGrp="1"/>
          </p:cNvGraphicFramePr>
          <p:nvPr>
            <p:ph type="tbl" sz="quarter" idx="13"/>
            <p:extLst>
              <p:ext uri="{D42A27DB-BD31-4B8C-83A1-F6EECF244321}">
                <p14:modId xmlns:p14="http://schemas.microsoft.com/office/powerpoint/2010/main" val="2589761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83357275"/>
                    </a:ext>
                  </a:extLst>
                </a:gridCol>
                <a:gridCol w="1645920">
                  <a:extLst>
                    <a:ext uri="{9D8B030D-6E8A-4147-A177-3AD203B41FA5}">
                      <a16:colId xmlns:a16="http://schemas.microsoft.com/office/drawing/2014/main" val="4002368152"/>
                    </a:ext>
                  </a:extLst>
                </a:gridCol>
                <a:gridCol w="576072">
                  <a:extLst>
                    <a:ext uri="{9D8B030D-6E8A-4147-A177-3AD203B41FA5}">
                      <a16:colId xmlns:a16="http://schemas.microsoft.com/office/drawing/2014/main" val="2779398106"/>
                    </a:ext>
                  </a:extLst>
                </a:gridCol>
                <a:gridCol w="576072">
                  <a:extLst>
                    <a:ext uri="{9D8B030D-6E8A-4147-A177-3AD203B41FA5}">
                      <a16:colId xmlns:a16="http://schemas.microsoft.com/office/drawing/2014/main" val="966543931"/>
                    </a:ext>
                  </a:extLst>
                </a:gridCol>
                <a:gridCol w="576072">
                  <a:extLst>
                    <a:ext uri="{9D8B030D-6E8A-4147-A177-3AD203B41FA5}">
                      <a16:colId xmlns:a16="http://schemas.microsoft.com/office/drawing/2014/main" val="3610563302"/>
                    </a:ext>
                  </a:extLst>
                </a:gridCol>
                <a:gridCol w="576072">
                  <a:extLst>
                    <a:ext uri="{9D8B030D-6E8A-4147-A177-3AD203B41FA5}">
                      <a16:colId xmlns:a16="http://schemas.microsoft.com/office/drawing/2014/main" val="1211266423"/>
                    </a:ext>
                  </a:extLst>
                </a:gridCol>
                <a:gridCol w="576072">
                  <a:extLst>
                    <a:ext uri="{9D8B030D-6E8A-4147-A177-3AD203B41FA5}">
                      <a16:colId xmlns:a16="http://schemas.microsoft.com/office/drawing/2014/main" val="1704338193"/>
                    </a:ext>
                  </a:extLst>
                </a:gridCol>
                <a:gridCol w="576072">
                  <a:extLst>
                    <a:ext uri="{9D8B030D-6E8A-4147-A177-3AD203B41FA5}">
                      <a16:colId xmlns:a16="http://schemas.microsoft.com/office/drawing/2014/main" val="4035694964"/>
                    </a:ext>
                  </a:extLst>
                </a:gridCol>
                <a:gridCol w="576072">
                  <a:extLst>
                    <a:ext uri="{9D8B030D-6E8A-4147-A177-3AD203B41FA5}">
                      <a16:colId xmlns:a16="http://schemas.microsoft.com/office/drawing/2014/main" val="239514329"/>
                    </a:ext>
                  </a:extLst>
                </a:gridCol>
                <a:gridCol w="576072">
                  <a:extLst>
                    <a:ext uri="{9D8B030D-6E8A-4147-A177-3AD203B41FA5}">
                      <a16:colId xmlns:a16="http://schemas.microsoft.com/office/drawing/2014/main" val="4158772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55570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- 2025-04-28 17:16:18</a:t>
                      </a:r>
                      <a:r>
                        <a:rPr kumimoji="0" lang="de-DE" sz="1000" b="0" i="0" u="none" strike="noStrike" kern="1200" cap="none" spc="0" normalizeH="0" baseline="0" noProof="0">
                          <a:ln>
                            <a:noFill/>
                          </a:ln>
                          <a:solidFill>
                            <a:prstClr val="black"/>
                          </a:solidFill>
                          <a:effectLst/>
                          <a:uLnTx/>
                          <a:uFillTx/>
                          <a:latin typeface="Calibri"/>
                          <a:ea typeface="+mn-ea"/>
                          <a:cs typeface="+mn-cs"/>
                        </a:rPr>
                        <a:t>
 Wir bringen nicht nur Ideen in NRW ans Laufen – auch wir selbst sind in Bewegung! 🏃💨 48 Kolleginnen und Kollegen haben am Düsseldorfer Marathon teilgenommen – beim Marathon, Halbmarathon oder in der Staffel. 👏
Und das nächste Ziel ist schon gesetzt: Im September 2025 starten wir beim Marathon in Münster. 🏁 Die Teilnahmegebühren übernehmen wir als Teil unserer Gesundheitsangebote für Mitarbeitende.
Sie möchten im NRW.BANK-Team mitlaufen oder uns an der Strecke anfeuern? Dann schau Sie in unserer Stellenbörse vorbei. Vielleicht sind Sie beim nächsten Mal schon im knallgrünen NRW.BANK-Laufshirt dabei. 🎽 📲 nrwbank.de/karriere
#WeRunTogether #WIRLaufenZusammen #DüsseldorfMarathon #Teamspirit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73.006134969325 %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20823407"/>
                  </a:ext>
                </a:extLst>
              </a:tr>
            </a:tbl>
          </a:graphicData>
        </a:graphic>
      </p:graphicFrame>
      <p:sp>
        <p:nvSpPr>
          <p:cNvPr id="4" name="Text Placeholder 3">
            <a:extLst>
              <a:ext uri="{FF2B5EF4-FFF2-40B4-BE49-F238E27FC236}">
                <a16:creationId xmlns:a16="http://schemas.microsoft.com/office/drawing/2014/main" id="{B50A1938-0616-44D5-8429-ED9F2A511009}"/>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7150003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DB569-A146-443F-9095-5C96B8F3C98D}"/>
              </a:ext>
            </a:extLst>
          </p:cNvPr>
          <p:cNvSpPr>
            <a:spLocks noGrp="1"/>
          </p:cNvSpPr>
          <p:nvPr>
            <p:ph type="title"/>
          </p:nvPr>
        </p:nvSpPr>
        <p:spPr/>
        <p:txBody>
          <a:bodyPr/>
          <a:lstStyle/>
          <a:p>
            <a:r>
              <a:rPr lang="en-US"/>
              <a:t>LinkedIn Posts Table | NRW.BANK - 3 of 26</a:t>
            </a:r>
          </a:p>
        </p:txBody>
      </p:sp>
      <p:graphicFrame>
        <p:nvGraphicFramePr>
          <p:cNvPr id="5" name="Table Placeholder 4">
            <a:extLst>
              <a:ext uri="{FF2B5EF4-FFF2-40B4-BE49-F238E27FC236}">
                <a16:creationId xmlns:a16="http://schemas.microsoft.com/office/drawing/2014/main" id="{EB6A199F-EB4B-4573-BC40-094ECEC0BCD3}"/>
              </a:ext>
            </a:extLst>
          </p:cNvPr>
          <p:cNvGraphicFramePr>
            <a:graphicFrameLocks noGrp="1"/>
          </p:cNvGraphicFramePr>
          <p:nvPr>
            <p:ph type="tbl" sz="quarter" idx="13"/>
            <p:extLst>
              <p:ext uri="{D42A27DB-BD31-4B8C-83A1-F6EECF244321}">
                <p14:modId xmlns:p14="http://schemas.microsoft.com/office/powerpoint/2010/main" val="1495468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70247061"/>
                    </a:ext>
                  </a:extLst>
                </a:gridCol>
                <a:gridCol w="1645920">
                  <a:extLst>
                    <a:ext uri="{9D8B030D-6E8A-4147-A177-3AD203B41FA5}">
                      <a16:colId xmlns:a16="http://schemas.microsoft.com/office/drawing/2014/main" val="631286677"/>
                    </a:ext>
                  </a:extLst>
                </a:gridCol>
                <a:gridCol w="576072">
                  <a:extLst>
                    <a:ext uri="{9D8B030D-6E8A-4147-A177-3AD203B41FA5}">
                      <a16:colId xmlns:a16="http://schemas.microsoft.com/office/drawing/2014/main" val="2229932965"/>
                    </a:ext>
                  </a:extLst>
                </a:gridCol>
                <a:gridCol w="576072">
                  <a:extLst>
                    <a:ext uri="{9D8B030D-6E8A-4147-A177-3AD203B41FA5}">
                      <a16:colId xmlns:a16="http://schemas.microsoft.com/office/drawing/2014/main" val="831507587"/>
                    </a:ext>
                  </a:extLst>
                </a:gridCol>
                <a:gridCol w="576072">
                  <a:extLst>
                    <a:ext uri="{9D8B030D-6E8A-4147-A177-3AD203B41FA5}">
                      <a16:colId xmlns:a16="http://schemas.microsoft.com/office/drawing/2014/main" val="1733708632"/>
                    </a:ext>
                  </a:extLst>
                </a:gridCol>
                <a:gridCol w="576072">
                  <a:extLst>
                    <a:ext uri="{9D8B030D-6E8A-4147-A177-3AD203B41FA5}">
                      <a16:colId xmlns:a16="http://schemas.microsoft.com/office/drawing/2014/main" val="3805383864"/>
                    </a:ext>
                  </a:extLst>
                </a:gridCol>
                <a:gridCol w="576072">
                  <a:extLst>
                    <a:ext uri="{9D8B030D-6E8A-4147-A177-3AD203B41FA5}">
                      <a16:colId xmlns:a16="http://schemas.microsoft.com/office/drawing/2014/main" val="338994803"/>
                    </a:ext>
                  </a:extLst>
                </a:gridCol>
                <a:gridCol w="576072">
                  <a:extLst>
                    <a:ext uri="{9D8B030D-6E8A-4147-A177-3AD203B41FA5}">
                      <a16:colId xmlns:a16="http://schemas.microsoft.com/office/drawing/2014/main" val="2882226060"/>
                    </a:ext>
                  </a:extLst>
                </a:gridCol>
                <a:gridCol w="576072">
                  <a:extLst>
                    <a:ext uri="{9D8B030D-6E8A-4147-A177-3AD203B41FA5}">
                      <a16:colId xmlns:a16="http://schemas.microsoft.com/office/drawing/2014/main" val="1473576808"/>
                    </a:ext>
                  </a:extLst>
                </a:gridCol>
                <a:gridCol w="576072">
                  <a:extLst>
                    <a:ext uri="{9D8B030D-6E8A-4147-A177-3AD203B41FA5}">
                      <a16:colId xmlns:a16="http://schemas.microsoft.com/office/drawing/2014/main" val="4244515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46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- 2025-04-28 10:35:29</a:t>
                      </a:r>
                      <a:r>
                        <a:rPr kumimoji="0" lang="de-DE" sz="1000" b="0" i="0" u="none" strike="noStrike" kern="1200" cap="none" spc="0" normalizeH="0" baseline="0" noProof="0">
                          <a:ln>
                            <a:noFill/>
                          </a:ln>
                          <a:solidFill>
                            <a:prstClr val="black"/>
                          </a:solidFill>
                          <a:effectLst/>
                          <a:uLnTx/>
                          <a:uFillTx/>
                          <a:latin typeface="Calibri"/>
                          <a:ea typeface="+mn-ea"/>
                          <a:cs typeface="+mn-cs"/>
                        </a:rPr>
                        <a:t>
 3️⃣Worte, 3️⃣Wochen und 3️⃣Vorzüge  – für Sie haben wir unser neues Förderprogramm NRW.BANK.Invest Zukunft drei Wochen vor dem Start noch einmal auf den Punkt gebracht:
💡Innovativ: Mit unserem technologieoffenen Programm unterstützen wir Unternehmen, die in innovative Technologien, digitale Prozesse oder die Umstellung auf erneuerbare Energien investieren.
💶 Attraktiv: Dank der attraktiven Konditionen rechnen sich Ihre Investitionen in Transformation schneller. 
✅ Unbürokratisch: In diesem Programm reicht ein einfacher Verwendungsnachweis aus – dadurch reduzieren wir Bürokratie auf ein Minimum.
Alles, was Sie noch zu unserem neuen Programm wissen müssen, erfahren Sie beim Online-Format MittelstandINVEST vom NRW.BANK.Innovationspartner – in nur 15 Minuten kompakt zusammengefasst. Jetzt anmelden: https://lnkd.in/eNy_srmA 📲
#InvestZukunft #Transformation #Nachhaltigkeit #Digitalisierung #Innovation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5.2529182879377 %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extLst>
                  <a:ext uri="{0D108BD9-81ED-4DB2-BD59-A6C34878D82A}">
                    <a16:rowId xmlns:a16="http://schemas.microsoft.com/office/drawing/2014/main" val="2707180199"/>
                  </a:ext>
                </a:extLst>
              </a:tr>
            </a:tbl>
          </a:graphicData>
        </a:graphic>
      </p:graphicFrame>
      <p:sp>
        <p:nvSpPr>
          <p:cNvPr id="4" name="Text Placeholder 3">
            <a:extLst>
              <a:ext uri="{FF2B5EF4-FFF2-40B4-BE49-F238E27FC236}">
                <a16:creationId xmlns:a16="http://schemas.microsoft.com/office/drawing/2014/main" id="{8126FD42-0C84-4BDD-AE10-32356876FC66}"/>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6119795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60BDA-0320-4B19-8E93-B2B5EE1569BB}"/>
              </a:ext>
            </a:extLst>
          </p:cNvPr>
          <p:cNvSpPr>
            <a:spLocks noGrp="1"/>
          </p:cNvSpPr>
          <p:nvPr>
            <p:ph type="title"/>
          </p:nvPr>
        </p:nvSpPr>
        <p:spPr/>
        <p:txBody>
          <a:bodyPr/>
          <a:lstStyle/>
          <a:p>
            <a:r>
              <a:rPr lang="en-US"/>
              <a:t>LinkedIn Posts Table | NRW.BANK - 4 of 26</a:t>
            </a:r>
          </a:p>
        </p:txBody>
      </p:sp>
      <p:graphicFrame>
        <p:nvGraphicFramePr>
          <p:cNvPr id="5" name="Table Placeholder 4">
            <a:extLst>
              <a:ext uri="{FF2B5EF4-FFF2-40B4-BE49-F238E27FC236}">
                <a16:creationId xmlns:a16="http://schemas.microsoft.com/office/drawing/2014/main" id="{FFA06F89-B1BE-4A47-A58B-0679375F6076}"/>
              </a:ext>
            </a:extLst>
          </p:cNvPr>
          <p:cNvGraphicFramePr>
            <a:graphicFrameLocks noGrp="1"/>
          </p:cNvGraphicFramePr>
          <p:nvPr>
            <p:ph type="tbl" sz="quarter" idx="13"/>
            <p:extLst>
              <p:ext uri="{D42A27DB-BD31-4B8C-83A1-F6EECF244321}">
                <p14:modId xmlns:p14="http://schemas.microsoft.com/office/powerpoint/2010/main" val="2774830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86368136"/>
                    </a:ext>
                  </a:extLst>
                </a:gridCol>
                <a:gridCol w="1645920">
                  <a:extLst>
                    <a:ext uri="{9D8B030D-6E8A-4147-A177-3AD203B41FA5}">
                      <a16:colId xmlns:a16="http://schemas.microsoft.com/office/drawing/2014/main" val="3816426215"/>
                    </a:ext>
                  </a:extLst>
                </a:gridCol>
                <a:gridCol w="576072">
                  <a:extLst>
                    <a:ext uri="{9D8B030D-6E8A-4147-A177-3AD203B41FA5}">
                      <a16:colId xmlns:a16="http://schemas.microsoft.com/office/drawing/2014/main" val="2837171543"/>
                    </a:ext>
                  </a:extLst>
                </a:gridCol>
                <a:gridCol w="576072">
                  <a:extLst>
                    <a:ext uri="{9D8B030D-6E8A-4147-A177-3AD203B41FA5}">
                      <a16:colId xmlns:a16="http://schemas.microsoft.com/office/drawing/2014/main" val="2498565086"/>
                    </a:ext>
                  </a:extLst>
                </a:gridCol>
                <a:gridCol w="576072">
                  <a:extLst>
                    <a:ext uri="{9D8B030D-6E8A-4147-A177-3AD203B41FA5}">
                      <a16:colId xmlns:a16="http://schemas.microsoft.com/office/drawing/2014/main" val="1375553683"/>
                    </a:ext>
                  </a:extLst>
                </a:gridCol>
                <a:gridCol w="576072">
                  <a:extLst>
                    <a:ext uri="{9D8B030D-6E8A-4147-A177-3AD203B41FA5}">
                      <a16:colId xmlns:a16="http://schemas.microsoft.com/office/drawing/2014/main" val="3666664461"/>
                    </a:ext>
                  </a:extLst>
                </a:gridCol>
                <a:gridCol w="576072">
                  <a:extLst>
                    <a:ext uri="{9D8B030D-6E8A-4147-A177-3AD203B41FA5}">
                      <a16:colId xmlns:a16="http://schemas.microsoft.com/office/drawing/2014/main" val="1294132160"/>
                    </a:ext>
                  </a:extLst>
                </a:gridCol>
                <a:gridCol w="576072">
                  <a:extLst>
                    <a:ext uri="{9D8B030D-6E8A-4147-A177-3AD203B41FA5}">
                      <a16:colId xmlns:a16="http://schemas.microsoft.com/office/drawing/2014/main" val="1369155004"/>
                    </a:ext>
                  </a:extLst>
                </a:gridCol>
                <a:gridCol w="576072">
                  <a:extLst>
                    <a:ext uri="{9D8B030D-6E8A-4147-A177-3AD203B41FA5}">
                      <a16:colId xmlns:a16="http://schemas.microsoft.com/office/drawing/2014/main" val="1083350946"/>
                    </a:ext>
                  </a:extLst>
                </a:gridCol>
                <a:gridCol w="576072">
                  <a:extLst>
                    <a:ext uri="{9D8B030D-6E8A-4147-A177-3AD203B41FA5}">
                      <a16:colId xmlns:a16="http://schemas.microsoft.com/office/drawing/2014/main" val="1376653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5175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- 2025-04-24 10:32:35</a:t>
                      </a:r>
                      <a:r>
                        <a:rPr kumimoji="0" lang="de-DE" sz="1000" b="0" i="0" u="none" strike="noStrike" kern="1200" cap="none" spc="0" normalizeH="0" baseline="0" noProof="0">
                          <a:ln>
                            <a:noFill/>
                          </a:ln>
                          <a:solidFill>
                            <a:prstClr val="black"/>
                          </a:solidFill>
                          <a:effectLst/>
                          <a:uLnTx/>
                          <a:uFillTx/>
                          <a:latin typeface="Calibri"/>
                          <a:ea typeface="+mn-ea"/>
                          <a:cs typeface="+mn-cs"/>
                        </a:rPr>
                        <a:t>
 Klimaneutral werden – das ist das große Ziel der Wirtschaft. 🌱 Davon ist Jutta Kruft-Lohrengel, geschäftsführende Gesellschafterin der Autohaus Kruft GmbH, überzeugt. Sie kennt die aktuellen Herausforderungen der Unternehmen und weiß, wie wichtig Planbarkeit und Sicherheit bei der Finanzierung sind. ✅
Das Programm NRW.BANK.Invest Zukunft bietet genau diese Sicherheit, laut Jutta Kruft-Lohrengel. Die Vorteile liegen auf der Hand: 
•	Niedrigschwellig
•	Wenig bürokratisch
•	Attraktive Konditionen
Deswegen der Appell von Jutta Kruft-Lohrengel an alle Unternehmen: Nutzen Sie das Programm! 💥
Sie möchten mehr zu NRW.BANK.Invest Zukunft erfahren? 👉 https://lnkd.in/eg5N8VUe 
IHK NRW e.V.  IHK zu Essen 
#InvestZukunft #Transformation #Nachhaltigkeit #Digitalisierung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7.3131955484897 %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extLst>
                  <a:ext uri="{0D108BD9-81ED-4DB2-BD59-A6C34878D82A}">
                    <a16:rowId xmlns:a16="http://schemas.microsoft.com/office/drawing/2014/main" val="2113252363"/>
                  </a:ext>
                </a:extLst>
              </a:tr>
            </a:tbl>
          </a:graphicData>
        </a:graphic>
      </p:graphicFrame>
      <p:sp>
        <p:nvSpPr>
          <p:cNvPr id="4" name="Text Placeholder 3">
            <a:extLst>
              <a:ext uri="{FF2B5EF4-FFF2-40B4-BE49-F238E27FC236}">
                <a16:creationId xmlns:a16="http://schemas.microsoft.com/office/drawing/2014/main" id="{A1C3D955-EFF8-41E0-8F77-12C869D11764}"/>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8063689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CAACC-7D07-4861-BC57-794F1CF9F62E}"/>
              </a:ext>
            </a:extLst>
          </p:cNvPr>
          <p:cNvSpPr>
            <a:spLocks noGrp="1"/>
          </p:cNvSpPr>
          <p:nvPr>
            <p:ph type="title"/>
          </p:nvPr>
        </p:nvSpPr>
        <p:spPr/>
        <p:txBody>
          <a:bodyPr/>
          <a:lstStyle/>
          <a:p>
            <a:r>
              <a:rPr lang="en-US"/>
              <a:t>LinkedIn Posts Table | NRW.BANK - 5 of 26</a:t>
            </a:r>
          </a:p>
        </p:txBody>
      </p:sp>
      <p:graphicFrame>
        <p:nvGraphicFramePr>
          <p:cNvPr id="5" name="Table Placeholder 4">
            <a:extLst>
              <a:ext uri="{FF2B5EF4-FFF2-40B4-BE49-F238E27FC236}">
                <a16:creationId xmlns:a16="http://schemas.microsoft.com/office/drawing/2014/main" id="{DB662B14-19BC-432C-A669-342F71911676}"/>
              </a:ext>
            </a:extLst>
          </p:cNvPr>
          <p:cNvGraphicFramePr>
            <a:graphicFrameLocks noGrp="1"/>
          </p:cNvGraphicFramePr>
          <p:nvPr>
            <p:ph type="tbl" sz="quarter" idx="13"/>
            <p:extLst>
              <p:ext uri="{D42A27DB-BD31-4B8C-83A1-F6EECF244321}">
                <p14:modId xmlns:p14="http://schemas.microsoft.com/office/powerpoint/2010/main" val="1546378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05114901"/>
                    </a:ext>
                  </a:extLst>
                </a:gridCol>
                <a:gridCol w="1645920">
                  <a:extLst>
                    <a:ext uri="{9D8B030D-6E8A-4147-A177-3AD203B41FA5}">
                      <a16:colId xmlns:a16="http://schemas.microsoft.com/office/drawing/2014/main" val="1362233480"/>
                    </a:ext>
                  </a:extLst>
                </a:gridCol>
                <a:gridCol w="576072">
                  <a:extLst>
                    <a:ext uri="{9D8B030D-6E8A-4147-A177-3AD203B41FA5}">
                      <a16:colId xmlns:a16="http://schemas.microsoft.com/office/drawing/2014/main" val="3111454529"/>
                    </a:ext>
                  </a:extLst>
                </a:gridCol>
                <a:gridCol w="576072">
                  <a:extLst>
                    <a:ext uri="{9D8B030D-6E8A-4147-A177-3AD203B41FA5}">
                      <a16:colId xmlns:a16="http://schemas.microsoft.com/office/drawing/2014/main" val="2940229980"/>
                    </a:ext>
                  </a:extLst>
                </a:gridCol>
                <a:gridCol w="576072">
                  <a:extLst>
                    <a:ext uri="{9D8B030D-6E8A-4147-A177-3AD203B41FA5}">
                      <a16:colId xmlns:a16="http://schemas.microsoft.com/office/drawing/2014/main" val="577440918"/>
                    </a:ext>
                  </a:extLst>
                </a:gridCol>
                <a:gridCol w="576072">
                  <a:extLst>
                    <a:ext uri="{9D8B030D-6E8A-4147-A177-3AD203B41FA5}">
                      <a16:colId xmlns:a16="http://schemas.microsoft.com/office/drawing/2014/main" val="4146324536"/>
                    </a:ext>
                  </a:extLst>
                </a:gridCol>
                <a:gridCol w="576072">
                  <a:extLst>
                    <a:ext uri="{9D8B030D-6E8A-4147-A177-3AD203B41FA5}">
                      <a16:colId xmlns:a16="http://schemas.microsoft.com/office/drawing/2014/main" val="2423910840"/>
                    </a:ext>
                  </a:extLst>
                </a:gridCol>
                <a:gridCol w="576072">
                  <a:extLst>
                    <a:ext uri="{9D8B030D-6E8A-4147-A177-3AD203B41FA5}">
                      <a16:colId xmlns:a16="http://schemas.microsoft.com/office/drawing/2014/main" val="1983990964"/>
                    </a:ext>
                  </a:extLst>
                </a:gridCol>
                <a:gridCol w="576072">
                  <a:extLst>
                    <a:ext uri="{9D8B030D-6E8A-4147-A177-3AD203B41FA5}">
                      <a16:colId xmlns:a16="http://schemas.microsoft.com/office/drawing/2014/main" val="1259285417"/>
                    </a:ext>
                  </a:extLst>
                </a:gridCol>
                <a:gridCol w="576072">
                  <a:extLst>
                    <a:ext uri="{9D8B030D-6E8A-4147-A177-3AD203B41FA5}">
                      <a16:colId xmlns:a16="http://schemas.microsoft.com/office/drawing/2014/main" val="3795192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4447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- 2025-04-22 08:00:28</a:t>
                      </a:r>
                      <a:r>
                        <a:rPr kumimoji="0" lang="de-DE" sz="1000" b="0" i="0" u="none" strike="noStrike" kern="1200" cap="none" spc="0" normalizeH="0" baseline="0" noProof="0">
                          <a:ln>
                            <a:noFill/>
                          </a:ln>
                          <a:solidFill>
                            <a:prstClr val="black"/>
                          </a:solidFill>
                          <a:effectLst/>
                          <a:uLnTx/>
                          <a:uFillTx/>
                          <a:latin typeface="Calibri"/>
                          <a:ea typeface="+mn-ea"/>
                          <a:cs typeface="+mn-cs"/>
                        </a:rPr>
                        <a:t>
 Skalierung ist kein Selbstläufer! 
Was es für die erfolgreiche Umsetzung weiterer Wachstumsstufen braucht, erzählt Dr. Gideon Schwich auf der diesjährigen Private Equity-Konferenz am 15. Mai in Düsseldorf. 📍
Als Mitgründer und COO von cylib spricht er in seiner Keynote darüber...
👉… wie aus einer Uni-Ausgründung ein industrieller Gamechanger im Batterierecycling wird.
👉… vor welchen Herausforderungen cylib aktuell steht und wie passende Finanzierungsinstrumente ein Hebel sein können.
👉… wie starke Netzwerke und strategische Partnerschaften Wachstum ermöglichen.
Dr. Gideon Schwich ist überzeugt: Veranstaltungen wie die PEK bieten Start-ups und Scale-ups die Chance, ihr Netzwerk zu erweitern. Der Austausch mit erfahrenen Expert*innen liefert oft wertvolle Impulse für eigene Themen und Herausforderungen.
Wenn das nicht überzeugende Argumente sind, um zur diesjährigen PEK zu kommen. ✅
Jetzt Tickets sichern ➡ pek.nrwbank.de 📲
#pek2025 #Wirtschaft #Wachstum #Startups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26.645843344546 %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03419260"/>
                  </a:ext>
                </a:extLst>
              </a:tr>
            </a:tbl>
          </a:graphicData>
        </a:graphic>
      </p:graphicFrame>
      <p:sp>
        <p:nvSpPr>
          <p:cNvPr id="4" name="Text Placeholder 3">
            <a:extLst>
              <a:ext uri="{FF2B5EF4-FFF2-40B4-BE49-F238E27FC236}">
                <a16:creationId xmlns:a16="http://schemas.microsoft.com/office/drawing/2014/main" id="{D3B6DB96-F0C6-4CC9-9AEA-3F43A8371424}"/>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087984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C5CC-AA54-40E4-AF1F-7843F9E44E7B}"/>
              </a:ext>
            </a:extLst>
          </p:cNvPr>
          <p:cNvSpPr>
            <a:spLocks noGrp="1"/>
          </p:cNvSpPr>
          <p:nvPr>
            <p:ph type="title"/>
          </p:nvPr>
        </p:nvSpPr>
        <p:spPr/>
        <p:txBody>
          <a:bodyPr/>
          <a:lstStyle/>
          <a:p>
            <a:r>
              <a:rPr lang="en-US"/>
              <a:t>LinkedIn Posts Table | NRW.BANK - 6 of 26</a:t>
            </a:r>
          </a:p>
        </p:txBody>
      </p:sp>
      <p:graphicFrame>
        <p:nvGraphicFramePr>
          <p:cNvPr id="5" name="Table Placeholder 4">
            <a:extLst>
              <a:ext uri="{FF2B5EF4-FFF2-40B4-BE49-F238E27FC236}">
                <a16:creationId xmlns:a16="http://schemas.microsoft.com/office/drawing/2014/main" id="{2960C464-D2C6-49D0-A89B-02FD8BF70724}"/>
              </a:ext>
            </a:extLst>
          </p:cNvPr>
          <p:cNvGraphicFramePr>
            <a:graphicFrameLocks noGrp="1"/>
          </p:cNvGraphicFramePr>
          <p:nvPr>
            <p:ph type="tbl" sz="quarter" idx="13"/>
            <p:extLst>
              <p:ext uri="{D42A27DB-BD31-4B8C-83A1-F6EECF244321}">
                <p14:modId xmlns:p14="http://schemas.microsoft.com/office/powerpoint/2010/main" val="2656752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73228499"/>
                    </a:ext>
                  </a:extLst>
                </a:gridCol>
                <a:gridCol w="1645920">
                  <a:extLst>
                    <a:ext uri="{9D8B030D-6E8A-4147-A177-3AD203B41FA5}">
                      <a16:colId xmlns:a16="http://schemas.microsoft.com/office/drawing/2014/main" val="203970885"/>
                    </a:ext>
                  </a:extLst>
                </a:gridCol>
                <a:gridCol w="576072">
                  <a:extLst>
                    <a:ext uri="{9D8B030D-6E8A-4147-A177-3AD203B41FA5}">
                      <a16:colId xmlns:a16="http://schemas.microsoft.com/office/drawing/2014/main" val="4132109287"/>
                    </a:ext>
                  </a:extLst>
                </a:gridCol>
                <a:gridCol w="576072">
                  <a:extLst>
                    <a:ext uri="{9D8B030D-6E8A-4147-A177-3AD203B41FA5}">
                      <a16:colId xmlns:a16="http://schemas.microsoft.com/office/drawing/2014/main" val="2940510853"/>
                    </a:ext>
                  </a:extLst>
                </a:gridCol>
                <a:gridCol w="576072">
                  <a:extLst>
                    <a:ext uri="{9D8B030D-6E8A-4147-A177-3AD203B41FA5}">
                      <a16:colId xmlns:a16="http://schemas.microsoft.com/office/drawing/2014/main" val="886951417"/>
                    </a:ext>
                  </a:extLst>
                </a:gridCol>
                <a:gridCol w="576072">
                  <a:extLst>
                    <a:ext uri="{9D8B030D-6E8A-4147-A177-3AD203B41FA5}">
                      <a16:colId xmlns:a16="http://schemas.microsoft.com/office/drawing/2014/main" val="359233740"/>
                    </a:ext>
                  </a:extLst>
                </a:gridCol>
                <a:gridCol w="576072">
                  <a:extLst>
                    <a:ext uri="{9D8B030D-6E8A-4147-A177-3AD203B41FA5}">
                      <a16:colId xmlns:a16="http://schemas.microsoft.com/office/drawing/2014/main" val="88078709"/>
                    </a:ext>
                  </a:extLst>
                </a:gridCol>
                <a:gridCol w="576072">
                  <a:extLst>
                    <a:ext uri="{9D8B030D-6E8A-4147-A177-3AD203B41FA5}">
                      <a16:colId xmlns:a16="http://schemas.microsoft.com/office/drawing/2014/main" val="2857379513"/>
                    </a:ext>
                  </a:extLst>
                </a:gridCol>
                <a:gridCol w="576072">
                  <a:extLst>
                    <a:ext uri="{9D8B030D-6E8A-4147-A177-3AD203B41FA5}">
                      <a16:colId xmlns:a16="http://schemas.microsoft.com/office/drawing/2014/main" val="1268443764"/>
                    </a:ext>
                  </a:extLst>
                </a:gridCol>
                <a:gridCol w="576072">
                  <a:extLst>
                    <a:ext uri="{9D8B030D-6E8A-4147-A177-3AD203B41FA5}">
                      <a16:colId xmlns:a16="http://schemas.microsoft.com/office/drawing/2014/main" val="2154753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4935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- 2025-04-21 09:16:06</a:t>
                      </a:r>
                      <a:r>
                        <a:rPr kumimoji="0" lang="de-DE" sz="1000" b="0" i="0" u="none" strike="noStrike" kern="1200" cap="none" spc="0" normalizeH="0" baseline="0" noProof="0">
                          <a:ln>
                            <a:noFill/>
                          </a:ln>
                          <a:solidFill>
                            <a:prstClr val="black"/>
                          </a:solidFill>
                          <a:effectLst/>
                          <a:uLnTx/>
                          <a:uFillTx/>
                          <a:latin typeface="Calibri"/>
                          <a:ea typeface="+mn-ea"/>
                          <a:cs typeface="+mn-cs"/>
                        </a:rPr>
                        <a:t>
 In vier Wochen ist es so weit: Unser neues Förderprogramm #NRWBANK #InvestZukunft geht an den Start! 🚀
Wie das Programm Wandel und Wirtschaftlichkeit für Unternehmen in NRW vereint? 
Wir haben für Sie noch einmal die vier wichtigsten Vorteile zusammengefasst. 👆
Am Montag, 19. Mai 2025, geht’s los! Für welche Transformationsvorhaben Sie das Programm nutzen können, erfahren Sie auf unserer Webseite: https://lnkd.in/ekMJj4XF 📲
#Transformation #Nachhaltigkeit #Digitalisierung #Innovation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9.0796019900498 %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extLst>
                  <a:ext uri="{0D108BD9-81ED-4DB2-BD59-A6C34878D82A}">
                    <a16:rowId xmlns:a16="http://schemas.microsoft.com/office/drawing/2014/main" val="1951745287"/>
                  </a:ext>
                </a:extLst>
              </a:tr>
            </a:tbl>
          </a:graphicData>
        </a:graphic>
      </p:graphicFrame>
      <p:sp>
        <p:nvSpPr>
          <p:cNvPr id="4" name="Text Placeholder 3">
            <a:extLst>
              <a:ext uri="{FF2B5EF4-FFF2-40B4-BE49-F238E27FC236}">
                <a16:creationId xmlns:a16="http://schemas.microsoft.com/office/drawing/2014/main" id="{6D6A2B49-75CE-4D0A-8154-169A4E7F17FF}"/>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4920606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DFB97-0EFE-472F-9693-1587E8D01AE7}"/>
              </a:ext>
            </a:extLst>
          </p:cNvPr>
          <p:cNvSpPr>
            <a:spLocks noGrp="1"/>
          </p:cNvSpPr>
          <p:nvPr>
            <p:ph type="title"/>
          </p:nvPr>
        </p:nvSpPr>
        <p:spPr/>
        <p:txBody>
          <a:bodyPr/>
          <a:lstStyle/>
          <a:p>
            <a:r>
              <a:rPr lang="en-US"/>
              <a:t>LinkedIn Posts Table | NRW.BANK - 7 of 26</a:t>
            </a:r>
          </a:p>
        </p:txBody>
      </p:sp>
      <p:graphicFrame>
        <p:nvGraphicFramePr>
          <p:cNvPr id="5" name="Table Placeholder 4">
            <a:extLst>
              <a:ext uri="{FF2B5EF4-FFF2-40B4-BE49-F238E27FC236}">
                <a16:creationId xmlns:a16="http://schemas.microsoft.com/office/drawing/2014/main" id="{3FB830F3-A894-4D87-9BBD-279B8C60E07E}"/>
              </a:ext>
            </a:extLst>
          </p:cNvPr>
          <p:cNvGraphicFramePr>
            <a:graphicFrameLocks noGrp="1"/>
          </p:cNvGraphicFramePr>
          <p:nvPr>
            <p:ph type="tbl" sz="quarter" idx="13"/>
            <p:extLst>
              <p:ext uri="{D42A27DB-BD31-4B8C-83A1-F6EECF244321}">
                <p14:modId xmlns:p14="http://schemas.microsoft.com/office/powerpoint/2010/main" val="1206172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62461463"/>
                    </a:ext>
                  </a:extLst>
                </a:gridCol>
                <a:gridCol w="1645920">
                  <a:extLst>
                    <a:ext uri="{9D8B030D-6E8A-4147-A177-3AD203B41FA5}">
                      <a16:colId xmlns:a16="http://schemas.microsoft.com/office/drawing/2014/main" val="3872445441"/>
                    </a:ext>
                  </a:extLst>
                </a:gridCol>
                <a:gridCol w="576072">
                  <a:extLst>
                    <a:ext uri="{9D8B030D-6E8A-4147-A177-3AD203B41FA5}">
                      <a16:colId xmlns:a16="http://schemas.microsoft.com/office/drawing/2014/main" val="2735239009"/>
                    </a:ext>
                  </a:extLst>
                </a:gridCol>
                <a:gridCol w="576072">
                  <a:extLst>
                    <a:ext uri="{9D8B030D-6E8A-4147-A177-3AD203B41FA5}">
                      <a16:colId xmlns:a16="http://schemas.microsoft.com/office/drawing/2014/main" val="1930350195"/>
                    </a:ext>
                  </a:extLst>
                </a:gridCol>
                <a:gridCol w="576072">
                  <a:extLst>
                    <a:ext uri="{9D8B030D-6E8A-4147-A177-3AD203B41FA5}">
                      <a16:colId xmlns:a16="http://schemas.microsoft.com/office/drawing/2014/main" val="1446254859"/>
                    </a:ext>
                  </a:extLst>
                </a:gridCol>
                <a:gridCol w="576072">
                  <a:extLst>
                    <a:ext uri="{9D8B030D-6E8A-4147-A177-3AD203B41FA5}">
                      <a16:colId xmlns:a16="http://schemas.microsoft.com/office/drawing/2014/main" val="238743504"/>
                    </a:ext>
                  </a:extLst>
                </a:gridCol>
                <a:gridCol w="576072">
                  <a:extLst>
                    <a:ext uri="{9D8B030D-6E8A-4147-A177-3AD203B41FA5}">
                      <a16:colId xmlns:a16="http://schemas.microsoft.com/office/drawing/2014/main" val="1628160123"/>
                    </a:ext>
                  </a:extLst>
                </a:gridCol>
                <a:gridCol w="576072">
                  <a:extLst>
                    <a:ext uri="{9D8B030D-6E8A-4147-A177-3AD203B41FA5}">
                      <a16:colId xmlns:a16="http://schemas.microsoft.com/office/drawing/2014/main" val="4098864845"/>
                    </a:ext>
                  </a:extLst>
                </a:gridCol>
                <a:gridCol w="576072">
                  <a:extLst>
                    <a:ext uri="{9D8B030D-6E8A-4147-A177-3AD203B41FA5}">
                      <a16:colId xmlns:a16="http://schemas.microsoft.com/office/drawing/2014/main" val="2583537582"/>
                    </a:ext>
                  </a:extLst>
                </a:gridCol>
                <a:gridCol w="576072">
                  <a:extLst>
                    <a:ext uri="{9D8B030D-6E8A-4147-A177-3AD203B41FA5}">
                      <a16:colId xmlns:a16="http://schemas.microsoft.com/office/drawing/2014/main" val="2526615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28928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- 2025-04-20 09:45:12</a:t>
                      </a:r>
                      <a:r>
                        <a:rPr kumimoji="0" lang="de-DE" sz="1000" b="0" i="0" u="none" strike="noStrike" kern="1200" cap="none" spc="0" normalizeH="0" baseline="0" noProof="0">
                          <a:ln>
                            <a:noFill/>
                          </a:ln>
                          <a:solidFill>
                            <a:prstClr val="black"/>
                          </a:solidFill>
                          <a:effectLst/>
                          <a:uLnTx/>
                          <a:uFillTx/>
                          <a:latin typeface="Calibri"/>
                          <a:ea typeface="+mn-ea"/>
                          <a:cs typeface="+mn-cs"/>
                        </a:rPr>
                        <a:t>
 Mobilität bewegt Menschen – nicht nur im Alltag, sondern auch an Feiertagen wie Ostern. 🐣🌷
Viele Menschen steigen in diesen Tagen in den Zug, um ihre Liebsten zu besuchen. 🚆 Damit solche Reisen bequem und klimafreundlich möglich sind, braucht es einen starken öffentlichen Nahverkehr. Genau hier kommen wir als Förderbank für NRW ins Spiel. 
Im vergangenen Jahr haben wir knapp 490 Millionen Euro in den Ausbau des öffentlichen Nahverkehrs gesteckt – mehr als doppelt so viel wie 2023. Wir sind davon überzeugt, dass ein attraktiver ÖPNV Menschen verbindet, Städte entlastet und unser Klima schützt. Genau deshalb fördern wir das, was NRW bewegt – moderne Infrastrukturen und zukunftsfähige Städte. 
In diesem Sinne: Frohe Ostern und eine gute Fahrt – ob zur Familie oder zurück in den Alltag. 🐰
#Mobilität #Nahverkehr #Nachhaltigkeit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20.27027027027 %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92132318"/>
                  </a:ext>
                </a:extLst>
              </a:tr>
            </a:tbl>
          </a:graphicData>
        </a:graphic>
      </p:graphicFrame>
      <p:sp>
        <p:nvSpPr>
          <p:cNvPr id="4" name="Text Placeholder 3">
            <a:extLst>
              <a:ext uri="{FF2B5EF4-FFF2-40B4-BE49-F238E27FC236}">
                <a16:creationId xmlns:a16="http://schemas.microsoft.com/office/drawing/2014/main" id="{07C3A699-38AF-4A53-A188-ACB818F06280}"/>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41562358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8F44B-EE50-48B4-AB20-ECF01C83E368}"/>
              </a:ext>
            </a:extLst>
          </p:cNvPr>
          <p:cNvSpPr>
            <a:spLocks noGrp="1"/>
          </p:cNvSpPr>
          <p:nvPr>
            <p:ph type="title"/>
          </p:nvPr>
        </p:nvSpPr>
        <p:spPr/>
        <p:txBody>
          <a:bodyPr/>
          <a:lstStyle/>
          <a:p>
            <a:r>
              <a:rPr lang="en-US"/>
              <a:t>LinkedIn Posts Table | NRW.BANK - 8 of 26</a:t>
            </a:r>
          </a:p>
        </p:txBody>
      </p:sp>
      <p:graphicFrame>
        <p:nvGraphicFramePr>
          <p:cNvPr id="5" name="Table Placeholder 4">
            <a:extLst>
              <a:ext uri="{FF2B5EF4-FFF2-40B4-BE49-F238E27FC236}">
                <a16:creationId xmlns:a16="http://schemas.microsoft.com/office/drawing/2014/main" id="{57ED8AF1-BB10-4707-AFA9-A061D6E52230}"/>
              </a:ext>
            </a:extLst>
          </p:cNvPr>
          <p:cNvGraphicFramePr>
            <a:graphicFrameLocks noGrp="1"/>
          </p:cNvGraphicFramePr>
          <p:nvPr>
            <p:ph type="tbl" sz="quarter" idx="13"/>
            <p:extLst>
              <p:ext uri="{D42A27DB-BD31-4B8C-83A1-F6EECF244321}">
                <p14:modId xmlns:p14="http://schemas.microsoft.com/office/powerpoint/2010/main" val="4287611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31530074"/>
                    </a:ext>
                  </a:extLst>
                </a:gridCol>
                <a:gridCol w="1645920">
                  <a:extLst>
                    <a:ext uri="{9D8B030D-6E8A-4147-A177-3AD203B41FA5}">
                      <a16:colId xmlns:a16="http://schemas.microsoft.com/office/drawing/2014/main" val="2330190321"/>
                    </a:ext>
                  </a:extLst>
                </a:gridCol>
                <a:gridCol w="576072">
                  <a:extLst>
                    <a:ext uri="{9D8B030D-6E8A-4147-A177-3AD203B41FA5}">
                      <a16:colId xmlns:a16="http://schemas.microsoft.com/office/drawing/2014/main" val="2926086224"/>
                    </a:ext>
                  </a:extLst>
                </a:gridCol>
                <a:gridCol w="576072">
                  <a:extLst>
                    <a:ext uri="{9D8B030D-6E8A-4147-A177-3AD203B41FA5}">
                      <a16:colId xmlns:a16="http://schemas.microsoft.com/office/drawing/2014/main" val="200244067"/>
                    </a:ext>
                  </a:extLst>
                </a:gridCol>
                <a:gridCol w="576072">
                  <a:extLst>
                    <a:ext uri="{9D8B030D-6E8A-4147-A177-3AD203B41FA5}">
                      <a16:colId xmlns:a16="http://schemas.microsoft.com/office/drawing/2014/main" val="3560594992"/>
                    </a:ext>
                  </a:extLst>
                </a:gridCol>
                <a:gridCol w="576072">
                  <a:extLst>
                    <a:ext uri="{9D8B030D-6E8A-4147-A177-3AD203B41FA5}">
                      <a16:colId xmlns:a16="http://schemas.microsoft.com/office/drawing/2014/main" val="2149193228"/>
                    </a:ext>
                  </a:extLst>
                </a:gridCol>
                <a:gridCol w="576072">
                  <a:extLst>
                    <a:ext uri="{9D8B030D-6E8A-4147-A177-3AD203B41FA5}">
                      <a16:colId xmlns:a16="http://schemas.microsoft.com/office/drawing/2014/main" val="1541134853"/>
                    </a:ext>
                  </a:extLst>
                </a:gridCol>
                <a:gridCol w="576072">
                  <a:extLst>
                    <a:ext uri="{9D8B030D-6E8A-4147-A177-3AD203B41FA5}">
                      <a16:colId xmlns:a16="http://schemas.microsoft.com/office/drawing/2014/main" val="690924115"/>
                    </a:ext>
                  </a:extLst>
                </a:gridCol>
                <a:gridCol w="576072">
                  <a:extLst>
                    <a:ext uri="{9D8B030D-6E8A-4147-A177-3AD203B41FA5}">
                      <a16:colId xmlns:a16="http://schemas.microsoft.com/office/drawing/2014/main" val="1312688665"/>
                    </a:ext>
                  </a:extLst>
                </a:gridCol>
                <a:gridCol w="576072">
                  <a:extLst>
                    <a:ext uri="{9D8B030D-6E8A-4147-A177-3AD203B41FA5}">
                      <a16:colId xmlns:a16="http://schemas.microsoft.com/office/drawing/2014/main" val="3704644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50764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- 2025-04-17 07:40:40</a:t>
                      </a:r>
                      <a:r>
                        <a:rPr kumimoji="0" lang="de-DE" sz="1000" b="0" i="0" u="none" strike="noStrike" kern="1200" cap="none" spc="0" normalizeH="0" baseline="0" noProof="0">
                          <a:ln>
                            <a:noFill/>
                          </a:ln>
                          <a:solidFill>
                            <a:prstClr val="black"/>
                          </a:solidFill>
                          <a:effectLst/>
                          <a:uLnTx/>
                          <a:uFillTx/>
                          <a:latin typeface="Calibri"/>
                          <a:ea typeface="+mn-ea"/>
                          <a:cs typeface="+mn-cs"/>
                        </a:rPr>
                        <a:t>
 Bühne frei für gute Ideen! Am Donnerstag, 15. Mai 2025, findet die 19. Private Equity-Konferenz NRW statt!
Dort haben Sie die Chance …
🤝🏻 Investorinnen und Investoren kennenzulernen sowie
💬 Keynotes und Panels mit bekannten Expertinnen und Experten aus Politik, Wirtschaft und Wissenschaft live mitzuverfolgen.
Spannend wird es außerdem beim euregionalen Pitch-Wettbewerb, wenn innovative Start-ups ihre Ideen präsentieren. 🇪🇺 Warum?
Shari Heep hat im Jahr 2023 mit ihrem Start-up SCALARA teilgenommen und ihre Software für Hausverwaltungen einem 500-köpfigen Publikum vorgestellt. Auf diesen Pitch haben wir als NRW.BANK die Gründerin im Vorfeld gut vorbereitet – und das hat sich gelohnt: Shari Heep konnte einen belgischen Investor für sich gewinnen. 🇧🇪
Sie suchen auch eine*n Investor\*in für Ihre innovative Idee? Vielleicht werden Sie ja fünfig auf der diesjährigen Private Equity-Konferenz NRW 2025: Jetzt Tickets sichern via pek.nrwbank.de 📲🎟️
#pek2025 #Wirtschaft #Startups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28.171206225681 %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22427732"/>
                  </a:ext>
                </a:extLst>
              </a:tr>
            </a:tbl>
          </a:graphicData>
        </a:graphic>
      </p:graphicFrame>
      <p:sp>
        <p:nvSpPr>
          <p:cNvPr id="4" name="Text Placeholder 3">
            <a:extLst>
              <a:ext uri="{FF2B5EF4-FFF2-40B4-BE49-F238E27FC236}">
                <a16:creationId xmlns:a16="http://schemas.microsoft.com/office/drawing/2014/main" id="{DEAB8085-BC8B-43A9-912F-0C0DB79BE14A}"/>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8070874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EF889-A61B-42C1-9CC3-0714A35AEDC1}"/>
              </a:ext>
            </a:extLst>
          </p:cNvPr>
          <p:cNvSpPr>
            <a:spLocks noGrp="1"/>
          </p:cNvSpPr>
          <p:nvPr>
            <p:ph type="title"/>
          </p:nvPr>
        </p:nvSpPr>
        <p:spPr/>
        <p:txBody>
          <a:bodyPr/>
          <a:lstStyle/>
          <a:p>
            <a:r>
              <a:rPr lang="en-US"/>
              <a:t>LinkedIn Posts Table | NRW.BANK - 9 of 26</a:t>
            </a:r>
          </a:p>
        </p:txBody>
      </p:sp>
      <p:graphicFrame>
        <p:nvGraphicFramePr>
          <p:cNvPr id="5" name="Table Placeholder 4">
            <a:extLst>
              <a:ext uri="{FF2B5EF4-FFF2-40B4-BE49-F238E27FC236}">
                <a16:creationId xmlns:a16="http://schemas.microsoft.com/office/drawing/2014/main" id="{1CD218AE-3B52-4474-98E9-8DA4E2F6C7E1}"/>
              </a:ext>
            </a:extLst>
          </p:cNvPr>
          <p:cNvGraphicFramePr>
            <a:graphicFrameLocks noGrp="1"/>
          </p:cNvGraphicFramePr>
          <p:nvPr>
            <p:ph type="tbl" sz="quarter" idx="13"/>
            <p:extLst>
              <p:ext uri="{D42A27DB-BD31-4B8C-83A1-F6EECF244321}">
                <p14:modId xmlns:p14="http://schemas.microsoft.com/office/powerpoint/2010/main" val="1880711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454580"/>
                    </a:ext>
                  </a:extLst>
                </a:gridCol>
                <a:gridCol w="1645920">
                  <a:extLst>
                    <a:ext uri="{9D8B030D-6E8A-4147-A177-3AD203B41FA5}">
                      <a16:colId xmlns:a16="http://schemas.microsoft.com/office/drawing/2014/main" val="1580467321"/>
                    </a:ext>
                  </a:extLst>
                </a:gridCol>
                <a:gridCol w="576072">
                  <a:extLst>
                    <a:ext uri="{9D8B030D-6E8A-4147-A177-3AD203B41FA5}">
                      <a16:colId xmlns:a16="http://schemas.microsoft.com/office/drawing/2014/main" val="3126505480"/>
                    </a:ext>
                  </a:extLst>
                </a:gridCol>
                <a:gridCol w="576072">
                  <a:extLst>
                    <a:ext uri="{9D8B030D-6E8A-4147-A177-3AD203B41FA5}">
                      <a16:colId xmlns:a16="http://schemas.microsoft.com/office/drawing/2014/main" val="1224607346"/>
                    </a:ext>
                  </a:extLst>
                </a:gridCol>
                <a:gridCol w="576072">
                  <a:extLst>
                    <a:ext uri="{9D8B030D-6E8A-4147-A177-3AD203B41FA5}">
                      <a16:colId xmlns:a16="http://schemas.microsoft.com/office/drawing/2014/main" val="3772309424"/>
                    </a:ext>
                  </a:extLst>
                </a:gridCol>
                <a:gridCol w="576072">
                  <a:extLst>
                    <a:ext uri="{9D8B030D-6E8A-4147-A177-3AD203B41FA5}">
                      <a16:colId xmlns:a16="http://schemas.microsoft.com/office/drawing/2014/main" val="3568078777"/>
                    </a:ext>
                  </a:extLst>
                </a:gridCol>
                <a:gridCol w="576072">
                  <a:extLst>
                    <a:ext uri="{9D8B030D-6E8A-4147-A177-3AD203B41FA5}">
                      <a16:colId xmlns:a16="http://schemas.microsoft.com/office/drawing/2014/main" val="912283186"/>
                    </a:ext>
                  </a:extLst>
                </a:gridCol>
                <a:gridCol w="576072">
                  <a:extLst>
                    <a:ext uri="{9D8B030D-6E8A-4147-A177-3AD203B41FA5}">
                      <a16:colId xmlns:a16="http://schemas.microsoft.com/office/drawing/2014/main" val="2120097334"/>
                    </a:ext>
                  </a:extLst>
                </a:gridCol>
                <a:gridCol w="576072">
                  <a:extLst>
                    <a:ext uri="{9D8B030D-6E8A-4147-A177-3AD203B41FA5}">
                      <a16:colId xmlns:a16="http://schemas.microsoft.com/office/drawing/2014/main" val="1746908953"/>
                    </a:ext>
                  </a:extLst>
                </a:gridCol>
                <a:gridCol w="576072">
                  <a:extLst>
                    <a:ext uri="{9D8B030D-6E8A-4147-A177-3AD203B41FA5}">
                      <a16:colId xmlns:a16="http://schemas.microsoft.com/office/drawing/2014/main" val="936377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68267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- 2025-04-16 07:30:23</a:t>
                      </a:r>
                      <a:r>
                        <a:rPr kumimoji="0" lang="de-DE" sz="1000" b="0" i="0" u="none" strike="noStrike" kern="1200" cap="none" spc="0" normalizeH="0" baseline="0" noProof="0">
                          <a:ln>
                            <a:noFill/>
                          </a:ln>
                          <a:solidFill>
                            <a:prstClr val="black"/>
                          </a:solidFill>
                          <a:effectLst/>
                          <a:uLnTx/>
                          <a:uFillTx/>
                          <a:latin typeface="Calibri"/>
                          <a:ea typeface="+mn-ea"/>
                          <a:cs typeface="+mn-cs"/>
                        </a:rPr>
                        <a:t>
 Was haben…
…💥 Digitalisierung
…💥 Innovation
…💥 und Nachhaltigkeit
gemeinsam?
Richtig, wir fördern alle drei Themenfelder über unser neues Programm #NRWBANK #InvestZukunft. Damit unterstützen wir Unternehmen, die in innovative Technologien, digitale Prozesse oder die Umstellung auf erneuerbare Energien investieren. Denn das vergangene Jahr hat gezeigt: Die Nachfrage in unseren Transformations- und Innovationsprogrammen war groß. Mit knapp 292 Millionen Euro haben wir Unternehmen dabei unterstützt, zukunftsfähiger zu werden. Das wollen wir mit unserem Programm #NRWBANK #InvestZukunft weiter vorantreiben. 🚀
#InvestZukunft #Digitalisierung #Innovation #Nachhaltigkeit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24.690082644628 %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4285394"/>
                  </a:ext>
                </a:extLst>
              </a:tr>
            </a:tbl>
          </a:graphicData>
        </a:graphic>
      </p:graphicFrame>
      <p:sp>
        <p:nvSpPr>
          <p:cNvPr id="4" name="Text Placeholder 3">
            <a:extLst>
              <a:ext uri="{FF2B5EF4-FFF2-40B4-BE49-F238E27FC236}">
                <a16:creationId xmlns:a16="http://schemas.microsoft.com/office/drawing/2014/main" id="{2EECE598-084B-42A3-B2AB-36987ACAEFAA}"/>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4409052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BF9B7-51BB-4FAF-BC42-4984B273B5F7}"/>
              </a:ext>
            </a:extLst>
          </p:cNvPr>
          <p:cNvSpPr>
            <a:spLocks noGrp="1"/>
          </p:cNvSpPr>
          <p:nvPr>
            <p:ph type="title"/>
          </p:nvPr>
        </p:nvSpPr>
        <p:spPr/>
        <p:txBody>
          <a:bodyPr/>
          <a:lstStyle/>
          <a:p>
            <a:r>
              <a:rPr lang="en-US"/>
              <a:t>LinkedIn Posts Table | NRW.BANK - 10 of 26</a:t>
            </a:r>
          </a:p>
        </p:txBody>
      </p:sp>
      <p:graphicFrame>
        <p:nvGraphicFramePr>
          <p:cNvPr id="5" name="Table Placeholder 4">
            <a:extLst>
              <a:ext uri="{FF2B5EF4-FFF2-40B4-BE49-F238E27FC236}">
                <a16:creationId xmlns:a16="http://schemas.microsoft.com/office/drawing/2014/main" id="{27F66A41-2AFD-4D62-B87E-0039D8E9B2BD}"/>
              </a:ext>
            </a:extLst>
          </p:cNvPr>
          <p:cNvGraphicFramePr>
            <a:graphicFrameLocks noGrp="1"/>
          </p:cNvGraphicFramePr>
          <p:nvPr>
            <p:ph type="tbl" sz="quarter" idx="13"/>
            <p:extLst>
              <p:ext uri="{D42A27DB-BD31-4B8C-83A1-F6EECF244321}">
                <p14:modId xmlns:p14="http://schemas.microsoft.com/office/powerpoint/2010/main" val="1095993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35071610"/>
                    </a:ext>
                  </a:extLst>
                </a:gridCol>
                <a:gridCol w="1645920">
                  <a:extLst>
                    <a:ext uri="{9D8B030D-6E8A-4147-A177-3AD203B41FA5}">
                      <a16:colId xmlns:a16="http://schemas.microsoft.com/office/drawing/2014/main" val="977418470"/>
                    </a:ext>
                  </a:extLst>
                </a:gridCol>
                <a:gridCol w="576072">
                  <a:extLst>
                    <a:ext uri="{9D8B030D-6E8A-4147-A177-3AD203B41FA5}">
                      <a16:colId xmlns:a16="http://schemas.microsoft.com/office/drawing/2014/main" val="1407190071"/>
                    </a:ext>
                  </a:extLst>
                </a:gridCol>
                <a:gridCol w="576072">
                  <a:extLst>
                    <a:ext uri="{9D8B030D-6E8A-4147-A177-3AD203B41FA5}">
                      <a16:colId xmlns:a16="http://schemas.microsoft.com/office/drawing/2014/main" val="1982735072"/>
                    </a:ext>
                  </a:extLst>
                </a:gridCol>
                <a:gridCol w="576072">
                  <a:extLst>
                    <a:ext uri="{9D8B030D-6E8A-4147-A177-3AD203B41FA5}">
                      <a16:colId xmlns:a16="http://schemas.microsoft.com/office/drawing/2014/main" val="2801005620"/>
                    </a:ext>
                  </a:extLst>
                </a:gridCol>
                <a:gridCol w="576072">
                  <a:extLst>
                    <a:ext uri="{9D8B030D-6E8A-4147-A177-3AD203B41FA5}">
                      <a16:colId xmlns:a16="http://schemas.microsoft.com/office/drawing/2014/main" val="3285301991"/>
                    </a:ext>
                  </a:extLst>
                </a:gridCol>
                <a:gridCol w="576072">
                  <a:extLst>
                    <a:ext uri="{9D8B030D-6E8A-4147-A177-3AD203B41FA5}">
                      <a16:colId xmlns:a16="http://schemas.microsoft.com/office/drawing/2014/main" val="1578157063"/>
                    </a:ext>
                  </a:extLst>
                </a:gridCol>
                <a:gridCol w="576072">
                  <a:extLst>
                    <a:ext uri="{9D8B030D-6E8A-4147-A177-3AD203B41FA5}">
                      <a16:colId xmlns:a16="http://schemas.microsoft.com/office/drawing/2014/main" val="4012024031"/>
                    </a:ext>
                  </a:extLst>
                </a:gridCol>
                <a:gridCol w="576072">
                  <a:extLst>
                    <a:ext uri="{9D8B030D-6E8A-4147-A177-3AD203B41FA5}">
                      <a16:colId xmlns:a16="http://schemas.microsoft.com/office/drawing/2014/main" val="3882415539"/>
                    </a:ext>
                  </a:extLst>
                </a:gridCol>
                <a:gridCol w="576072">
                  <a:extLst>
                    <a:ext uri="{9D8B030D-6E8A-4147-A177-3AD203B41FA5}">
                      <a16:colId xmlns:a16="http://schemas.microsoft.com/office/drawing/2014/main" val="2105059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6904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- 2025-04-15 13:37:44</a:t>
                      </a:r>
                      <a:r>
                        <a:rPr kumimoji="0" lang="de-DE" sz="1000" b="0" i="0" u="none" strike="noStrike" kern="1200" cap="none" spc="0" normalizeH="0" baseline="0" noProof="0">
                          <a:ln>
                            <a:noFill/>
                          </a:ln>
                          <a:solidFill>
                            <a:prstClr val="black"/>
                          </a:solidFill>
                          <a:effectLst/>
                          <a:uLnTx/>
                          <a:uFillTx/>
                          <a:latin typeface="Calibri"/>
                          <a:ea typeface="+mn-ea"/>
                          <a:cs typeface="+mn-cs"/>
                        </a:rPr>
                        <a:t>
 Mehr Transparenz im Wohnungsmarkt – mit unseren neuen digitalen Dashboards. 📊
Wer den Wohnungsmarkt in NRW verstehen will, muss nicht länger dicke Berichte wälzen. Ab sofort stehen unsere digitalen Dashboards zur Verfügung – interaktiv, flexibel, nutzerfreundlich. 
🔍 Ein Blick auf die Features: 
✔️ Aktuelle Daten zum Fördergeschehen, Wohnungsangebot &amp; -nachfrage
✔️ Interaktive Grafiken und individuelle Datenzusammenstellungen
✔️ Exportfunktionen für die eigene Analyse im Self-Service
Im zweiten Quartal folgen zwei weitere Dashboards zu den Rahmenbedingungen sowie zu Mieten und Kaufpreise. Stay tuned!
👉 Jetzt entdecken und selbst klicken: https://lnkd.in/evyD8e-H 
#Wohnungsmarkt #Daten #Digitalisierung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8.2504970178926 %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extLst>
                  <a:ext uri="{0D108BD9-81ED-4DB2-BD59-A6C34878D82A}">
                    <a16:rowId xmlns:a16="http://schemas.microsoft.com/office/drawing/2014/main" val="1448847424"/>
                  </a:ext>
                </a:extLst>
              </a:tr>
            </a:tbl>
          </a:graphicData>
        </a:graphic>
      </p:graphicFrame>
      <p:sp>
        <p:nvSpPr>
          <p:cNvPr id="4" name="Text Placeholder 3">
            <a:extLst>
              <a:ext uri="{FF2B5EF4-FFF2-40B4-BE49-F238E27FC236}">
                <a16:creationId xmlns:a16="http://schemas.microsoft.com/office/drawing/2014/main" id="{A0DA46AE-1298-4434-B9BE-B96464595C4A}"/>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40721584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5D4D7-4435-4A0E-BD95-2CD51FAE84E0}"/>
              </a:ext>
            </a:extLst>
          </p:cNvPr>
          <p:cNvSpPr>
            <a:spLocks noGrp="1"/>
          </p:cNvSpPr>
          <p:nvPr>
            <p:ph type="title"/>
          </p:nvPr>
        </p:nvSpPr>
        <p:spPr/>
        <p:txBody>
          <a:bodyPr/>
          <a:lstStyle/>
          <a:p>
            <a:r>
              <a:rPr lang="en-US"/>
              <a:t>LinkedIn Posts Table | NRW.BANK - 11 of 26</a:t>
            </a:r>
          </a:p>
        </p:txBody>
      </p:sp>
      <p:graphicFrame>
        <p:nvGraphicFramePr>
          <p:cNvPr id="5" name="Table Placeholder 4">
            <a:extLst>
              <a:ext uri="{FF2B5EF4-FFF2-40B4-BE49-F238E27FC236}">
                <a16:creationId xmlns:a16="http://schemas.microsoft.com/office/drawing/2014/main" id="{5343BCD4-31BB-460A-8D2E-1C193F2EB8E6}"/>
              </a:ext>
            </a:extLst>
          </p:cNvPr>
          <p:cNvGraphicFramePr>
            <a:graphicFrameLocks noGrp="1"/>
          </p:cNvGraphicFramePr>
          <p:nvPr>
            <p:ph type="tbl" sz="quarter" idx="13"/>
            <p:extLst>
              <p:ext uri="{D42A27DB-BD31-4B8C-83A1-F6EECF244321}">
                <p14:modId xmlns:p14="http://schemas.microsoft.com/office/powerpoint/2010/main" val="1342351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89173777"/>
                    </a:ext>
                  </a:extLst>
                </a:gridCol>
                <a:gridCol w="1645920">
                  <a:extLst>
                    <a:ext uri="{9D8B030D-6E8A-4147-A177-3AD203B41FA5}">
                      <a16:colId xmlns:a16="http://schemas.microsoft.com/office/drawing/2014/main" val="2658931712"/>
                    </a:ext>
                  </a:extLst>
                </a:gridCol>
                <a:gridCol w="576072">
                  <a:extLst>
                    <a:ext uri="{9D8B030D-6E8A-4147-A177-3AD203B41FA5}">
                      <a16:colId xmlns:a16="http://schemas.microsoft.com/office/drawing/2014/main" val="279637312"/>
                    </a:ext>
                  </a:extLst>
                </a:gridCol>
                <a:gridCol w="576072">
                  <a:extLst>
                    <a:ext uri="{9D8B030D-6E8A-4147-A177-3AD203B41FA5}">
                      <a16:colId xmlns:a16="http://schemas.microsoft.com/office/drawing/2014/main" val="311490640"/>
                    </a:ext>
                  </a:extLst>
                </a:gridCol>
                <a:gridCol w="576072">
                  <a:extLst>
                    <a:ext uri="{9D8B030D-6E8A-4147-A177-3AD203B41FA5}">
                      <a16:colId xmlns:a16="http://schemas.microsoft.com/office/drawing/2014/main" val="1260247755"/>
                    </a:ext>
                  </a:extLst>
                </a:gridCol>
                <a:gridCol w="576072">
                  <a:extLst>
                    <a:ext uri="{9D8B030D-6E8A-4147-A177-3AD203B41FA5}">
                      <a16:colId xmlns:a16="http://schemas.microsoft.com/office/drawing/2014/main" val="227534031"/>
                    </a:ext>
                  </a:extLst>
                </a:gridCol>
                <a:gridCol w="576072">
                  <a:extLst>
                    <a:ext uri="{9D8B030D-6E8A-4147-A177-3AD203B41FA5}">
                      <a16:colId xmlns:a16="http://schemas.microsoft.com/office/drawing/2014/main" val="2495797195"/>
                    </a:ext>
                  </a:extLst>
                </a:gridCol>
                <a:gridCol w="576072">
                  <a:extLst>
                    <a:ext uri="{9D8B030D-6E8A-4147-A177-3AD203B41FA5}">
                      <a16:colId xmlns:a16="http://schemas.microsoft.com/office/drawing/2014/main" val="3567438019"/>
                    </a:ext>
                  </a:extLst>
                </a:gridCol>
                <a:gridCol w="576072">
                  <a:extLst>
                    <a:ext uri="{9D8B030D-6E8A-4147-A177-3AD203B41FA5}">
                      <a16:colId xmlns:a16="http://schemas.microsoft.com/office/drawing/2014/main" val="1848189520"/>
                    </a:ext>
                  </a:extLst>
                </a:gridCol>
                <a:gridCol w="576072">
                  <a:extLst>
                    <a:ext uri="{9D8B030D-6E8A-4147-A177-3AD203B41FA5}">
                      <a16:colId xmlns:a16="http://schemas.microsoft.com/office/drawing/2014/main" val="1384647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07299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- 2025-04-14 13:20:16</a:t>
                      </a:r>
                      <a:r>
                        <a:rPr kumimoji="0" lang="de-DE" sz="1000" b="0" i="0" u="none" strike="noStrike" kern="1200" cap="none" spc="0" normalizeH="0" baseline="0" noProof="0">
                          <a:ln>
                            <a:noFill/>
                          </a:ln>
                          <a:solidFill>
                            <a:prstClr val="black"/>
                          </a:solidFill>
                          <a:effectLst/>
                          <a:uLnTx/>
                          <a:uFillTx/>
                          <a:latin typeface="Calibri"/>
                          <a:ea typeface="+mn-ea"/>
                          <a:cs typeface="+mn-cs"/>
                        </a:rPr>
                        <a:t>
 Schnelles Internet für alle: Mit einem neuen Darlehensangebot unterstützen wir die Kommunen in #NRW beim geförderten Glasfaserausbau! 💪
🎯 Ziel ist es, den flächendeckenden Ausbau in NRW bis 2030 voranzutreiben – auch in Regionen, in denen sich Investitionen wirtschaftlich nicht lohnen.
Das Darlehen mit einem festen Zinssatz von 0,5 Prozent ergänzt die Bundes- und Landesförderung ab dem Bundesförderaufruf für Infrastrukturprojekte vom 23.01.2025.
Die ganze Presseinformation gibt es hier zum Nachlesen 📲 https://lnkd.in/eBZDGh7T 
Ministerium für Wirtschaft, Industrie, Klimaschutz und Energie des Landes NRW #Glasfaser #Infrastruktur #Kommunen #FördernWir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18.836915297092 %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32132721"/>
                  </a:ext>
                </a:extLst>
              </a:tr>
            </a:tbl>
          </a:graphicData>
        </a:graphic>
      </p:graphicFrame>
      <p:sp>
        <p:nvSpPr>
          <p:cNvPr id="4" name="Text Placeholder 3">
            <a:extLst>
              <a:ext uri="{FF2B5EF4-FFF2-40B4-BE49-F238E27FC236}">
                <a16:creationId xmlns:a16="http://schemas.microsoft.com/office/drawing/2014/main" id="{119C6251-6B85-45AD-8A1B-B446C3AA5B73}"/>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9240766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0A732-C1AC-47D0-8B33-6EE14B73E491}"/>
              </a:ext>
            </a:extLst>
          </p:cNvPr>
          <p:cNvSpPr>
            <a:spLocks noGrp="1"/>
          </p:cNvSpPr>
          <p:nvPr>
            <p:ph type="title"/>
          </p:nvPr>
        </p:nvSpPr>
        <p:spPr/>
        <p:txBody>
          <a:bodyPr/>
          <a:lstStyle/>
          <a:p>
            <a:r>
              <a:rPr lang="en-US"/>
              <a:t>LinkedIn Posts Table | NRW.BANK - 12 of 26</a:t>
            </a:r>
          </a:p>
        </p:txBody>
      </p:sp>
      <p:graphicFrame>
        <p:nvGraphicFramePr>
          <p:cNvPr id="5" name="Table Placeholder 4">
            <a:extLst>
              <a:ext uri="{FF2B5EF4-FFF2-40B4-BE49-F238E27FC236}">
                <a16:creationId xmlns:a16="http://schemas.microsoft.com/office/drawing/2014/main" id="{2C071394-D099-4575-BC0C-E55616A94FA1}"/>
              </a:ext>
            </a:extLst>
          </p:cNvPr>
          <p:cNvGraphicFramePr>
            <a:graphicFrameLocks noGrp="1"/>
          </p:cNvGraphicFramePr>
          <p:nvPr>
            <p:ph type="tbl" sz="quarter" idx="13"/>
            <p:extLst>
              <p:ext uri="{D42A27DB-BD31-4B8C-83A1-F6EECF244321}">
                <p14:modId xmlns:p14="http://schemas.microsoft.com/office/powerpoint/2010/main" val="595531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39742134"/>
                    </a:ext>
                  </a:extLst>
                </a:gridCol>
                <a:gridCol w="1645920">
                  <a:extLst>
                    <a:ext uri="{9D8B030D-6E8A-4147-A177-3AD203B41FA5}">
                      <a16:colId xmlns:a16="http://schemas.microsoft.com/office/drawing/2014/main" val="1094698033"/>
                    </a:ext>
                  </a:extLst>
                </a:gridCol>
                <a:gridCol w="576072">
                  <a:extLst>
                    <a:ext uri="{9D8B030D-6E8A-4147-A177-3AD203B41FA5}">
                      <a16:colId xmlns:a16="http://schemas.microsoft.com/office/drawing/2014/main" val="612127503"/>
                    </a:ext>
                  </a:extLst>
                </a:gridCol>
                <a:gridCol w="576072">
                  <a:extLst>
                    <a:ext uri="{9D8B030D-6E8A-4147-A177-3AD203B41FA5}">
                      <a16:colId xmlns:a16="http://schemas.microsoft.com/office/drawing/2014/main" val="3812284049"/>
                    </a:ext>
                  </a:extLst>
                </a:gridCol>
                <a:gridCol w="576072">
                  <a:extLst>
                    <a:ext uri="{9D8B030D-6E8A-4147-A177-3AD203B41FA5}">
                      <a16:colId xmlns:a16="http://schemas.microsoft.com/office/drawing/2014/main" val="3922563192"/>
                    </a:ext>
                  </a:extLst>
                </a:gridCol>
                <a:gridCol w="576072">
                  <a:extLst>
                    <a:ext uri="{9D8B030D-6E8A-4147-A177-3AD203B41FA5}">
                      <a16:colId xmlns:a16="http://schemas.microsoft.com/office/drawing/2014/main" val="2131350288"/>
                    </a:ext>
                  </a:extLst>
                </a:gridCol>
                <a:gridCol w="576072">
                  <a:extLst>
                    <a:ext uri="{9D8B030D-6E8A-4147-A177-3AD203B41FA5}">
                      <a16:colId xmlns:a16="http://schemas.microsoft.com/office/drawing/2014/main" val="4046016756"/>
                    </a:ext>
                  </a:extLst>
                </a:gridCol>
                <a:gridCol w="576072">
                  <a:extLst>
                    <a:ext uri="{9D8B030D-6E8A-4147-A177-3AD203B41FA5}">
                      <a16:colId xmlns:a16="http://schemas.microsoft.com/office/drawing/2014/main" val="2643865838"/>
                    </a:ext>
                  </a:extLst>
                </a:gridCol>
                <a:gridCol w="576072">
                  <a:extLst>
                    <a:ext uri="{9D8B030D-6E8A-4147-A177-3AD203B41FA5}">
                      <a16:colId xmlns:a16="http://schemas.microsoft.com/office/drawing/2014/main" val="1269455450"/>
                    </a:ext>
                  </a:extLst>
                </a:gridCol>
                <a:gridCol w="576072">
                  <a:extLst>
                    <a:ext uri="{9D8B030D-6E8A-4147-A177-3AD203B41FA5}">
                      <a16:colId xmlns:a16="http://schemas.microsoft.com/office/drawing/2014/main" val="1779998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61327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- 2025-04-12 10:00:30</a:t>
                      </a:r>
                      <a:r>
                        <a:rPr kumimoji="0" lang="de-DE" sz="1000" b="0" i="0" u="none" strike="noStrike" kern="1200" cap="none" spc="0" normalizeH="0" baseline="0" noProof="0">
                          <a:ln>
                            <a:noFill/>
                          </a:ln>
                          <a:solidFill>
                            <a:prstClr val="black"/>
                          </a:solidFill>
                          <a:effectLst/>
                          <a:uLnTx/>
                          <a:uFillTx/>
                          <a:latin typeface="Calibri"/>
                          <a:ea typeface="+mn-ea"/>
                          <a:cs typeface="+mn-cs"/>
                        </a:rPr>
                        <a:t>
 „Du arbeitest in der IT? Siehst gar nicht so aus.“ Solche Sätze kennt Malena Milstrey.
Die IT-Projektmanagerin ist eine der Frauen, die bei uns programmieren, optimieren und entwickeln – und das ist für uns von der #NRWBANK selbstverständlich. 👩‍💻
Um dem Fachkräftemangel entgegenzuwirken und die Gleichstellung voranzutreiben, ist es wichtig, dass Frauen und Mädchen die IT als spannenden und vielfältigen Bereich kennenlernen. 💡
Warum die IT ein richtig vielfältiges Berufsfeld ist, erzählt Ihnen Malena Milstrey in unserem Kurzinterview. 👇️
Jetzt haben Sie auch Lust, Ihre IT-Expertise bei uns einzubringen? Dann schauen Sie sich jetzt die offenen Stellen auf unserer Webseite an!  
IT ist wirklich gar nicht Ihr Ding? Das ist natürlich auch okay. Wir freuen uns auch in anderen Bereichen über Verstärkung. 😉 Alle Stellenangebote sowie Infos zu unseren Benefits finden Sie auf unserer Webseite: https://lnkd.in/ebqrcGg5 📲
#IT #Berufswahl #Karriere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52.292513058619 %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07793003"/>
                  </a:ext>
                </a:extLst>
              </a:tr>
            </a:tbl>
          </a:graphicData>
        </a:graphic>
      </p:graphicFrame>
      <p:sp>
        <p:nvSpPr>
          <p:cNvPr id="4" name="Text Placeholder 3">
            <a:extLst>
              <a:ext uri="{FF2B5EF4-FFF2-40B4-BE49-F238E27FC236}">
                <a16:creationId xmlns:a16="http://schemas.microsoft.com/office/drawing/2014/main" id="{ED783858-A599-4CA1-82C7-40AF14D64C2A}"/>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6255631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2329B-0522-413A-B792-42A940F399ED}"/>
              </a:ext>
            </a:extLst>
          </p:cNvPr>
          <p:cNvSpPr>
            <a:spLocks noGrp="1"/>
          </p:cNvSpPr>
          <p:nvPr>
            <p:ph type="title"/>
          </p:nvPr>
        </p:nvSpPr>
        <p:spPr/>
        <p:txBody>
          <a:bodyPr/>
          <a:lstStyle/>
          <a:p>
            <a:r>
              <a:rPr lang="en-US"/>
              <a:t>LinkedIn Posts Table | NRW.BANK - 13 of 26</a:t>
            </a:r>
          </a:p>
        </p:txBody>
      </p:sp>
      <p:graphicFrame>
        <p:nvGraphicFramePr>
          <p:cNvPr id="5" name="Table Placeholder 4">
            <a:extLst>
              <a:ext uri="{FF2B5EF4-FFF2-40B4-BE49-F238E27FC236}">
                <a16:creationId xmlns:a16="http://schemas.microsoft.com/office/drawing/2014/main" id="{2F8D4053-3D28-457B-998E-6C312DD88F53}"/>
              </a:ext>
            </a:extLst>
          </p:cNvPr>
          <p:cNvGraphicFramePr>
            <a:graphicFrameLocks noGrp="1"/>
          </p:cNvGraphicFramePr>
          <p:nvPr>
            <p:ph type="tbl" sz="quarter" idx="13"/>
            <p:extLst>
              <p:ext uri="{D42A27DB-BD31-4B8C-83A1-F6EECF244321}">
                <p14:modId xmlns:p14="http://schemas.microsoft.com/office/powerpoint/2010/main" val="372343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76378170"/>
                    </a:ext>
                  </a:extLst>
                </a:gridCol>
                <a:gridCol w="1645920">
                  <a:extLst>
                    <a:ext uri="{9D8B030D-6E8A-4147-A177-3AD203B41FA5}">
                      <a16:colId xmlns:a16="http://schemas.microsoft.com/office/drawing/2014/main" val="93171392"/>
                    </a:ext>
                  </a:extLst>
                </a:gridCol>
                <a:gridCol w="576072">
                  <a:extLst>
                    <a:ext uri="{9D8B030D-6E8A-4147-A177-3AD203B41FA5}">
                      <a16:colId xmlns:a16="http://schemas.microsoft.com/office/drawing/2014/main" val="2455724540"/>
                    </a:ext>
                  </a:extLst>
                </a:gridCol>
                <a:gridCol w="576072">
                  <a:extLst>
                    <a:ext uri="{9D8B030D-6E8A-4147-A177-3AD203B41FA5}">
                      <a16:colId xmlns:a16="http://schemas.microsoft.com/office/drawing/2014/main" val="2698054902"/>
                    </a:ext>
                  </a:extLst>
                </a:gridCol>
                <a:gridCol w="576072">
                  <a:extLst>
                    <a:ext uri="{9D8B030D-6E8A-4147-A177-3AD203B41FA5}">
                      <a16:colId xmlns:a16="http://schemas.microsoft.com/office/drawing/2014/main" val="2105494903"/>
                    </a:ext>
                  </a:extLst>
                </a:gridCol>
                <a:gridCol w="576072">
                  <a:extLst>
                    <a:ext uri="{9D8B030D-6E8A-4147-A177-3AD203B41FA5}">
                      <a16:colId xmlns:a16="http://schemas.microsoft.com/office/drawing/2014/main" val="1196912019"/>
                    </a:ext>
                  </a:extLst>
                </a:gridCol>
                <a:gridCol w="576072">
                  <a:extLst>
                    <a:ext uri="{9D8B030D-6E8A-4147-A177-3AD203B41FA5}">
                      <a16:colId xmlns:a16="http://schemas.microsoft.com/office/drawing/2014/main" val="2632379484"/>
                    </a:ext>
                  </a:extLst>
                </a:gridCol>
                <a:gridCol w="576072">
                  <a:extLst>
                    <a:ext uri="{9D8B030D-6E8A-4147-A177-3AD203B41FA5}">
                      <a16:colId xmlns:a16="http://schemas.microsoft.com/office/drawing/2014/main" val="2057065602"/>
                    </a:ext>
                  </a:extLst>
                </a:gridCol>
                <a:gridCol w="576072">
                  <a:extLst>
                    <a:ext uri="{9D8B030D-6E8A-4147-A177-3AD203B41FA5}">
                      <a16:colId xmlns:a16="http://schemas.microsoft.com/office/drawing/2014/main" val="4156695610"/>
                    </a:ext>
                  </a:extLst>
                </a:gridCol>
                <a:gridCol w="576072">
                  <a:extLst>
                    <a:ext uri="{9D8B030D-6E8A-4147-A177-3AD203B41FA5}">
                      <a16:colId xmlns:a16="http://schemas.microsoft.com/office/drawing/2014/main" val="3676885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92541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- 2025-04-11 13:00:12</a:t>
                      </a:r>
                      <a:r>
                        <a:rPr kumimoji="0" lang="de-DE" sz="1000" b="0" i="0" u="none" strike="noStrike" kern="1200" cap="none" spc="0" normalizeH="0" baseline="0" noProof="0">
                          <a:ln>
                            <a:noFill/>
                          </a:ln>
                          <a:solidFill>
                            <a:prstClr val="black"/>
                          </a:solidFill>
                          <a:effectLst/>
                          <a:uLnTx/>
                          <a:uFillTx/>
                          <a:latin typeface="Calibri"/>
                          <a:ea typeface="+mn-ea"/>
                          <a:cs typeface="+mn-cs"/>
                        </a:rPr>
                        <a:t>
 Unsere Förderberater*innen gibt es jetzt auch für zu Hause! 🥳 Schreiben Sie „#NRWBANK ist cool“ in die Kommentare, wenn Sie auch einen haben möchten. 📩
Spaß beiseite: Unsere Förderexpert\*innen gibt es noch nicht für zu Hause – aber sie sind tagtäglich in NRW unterwegs und beraten Unternehmen, Kommunen und Menschen vor Ort. 💪
Wenn wir Sie bei Ihrem Vorhaben unterstützen können, dann melden Sie sich bei uns. Alle Kontaktinfos finden Sie auf unserer Webseite.📲 https://www.nrwbank.de 
#Beratung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7.5096631695196 %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02624606"/>
                  </a:ext>
                </a:extLst>
              </a:tr>
            </a:tbl>
          </a:graphicData>
        </a:graphic>
      </p:graphicFrame>
      <p:sp>
        <p:nvSpPr>
          <p:cNvPr id="4" name="Text Placeholder 3">
            <a:extLst>
              <a:ext uri="{FF2B5EF4-FFF2-40B4-BE49-F238E27FC236}">
                <a16:creationId xmlns:a16="http://schemas.microsoft.com/office/drawing/2014/main" id="{0B2BA479-C60A-4C66-AB52-1A8A60914A27}"/>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9163171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FF7EB-6DC2-433E-9E38-DC4086AEBF01}"/>
              </a:ext>
            </a:extLst>
          </p:cNvPr>
          <p:cNvSpPr>
            <a:spLocks noGrp="1"/>
          </p:cNvSpPr>
          <p:nvPr>
            <p:ph type="title"/>
          </p:nvPr>
        </p:nvSpPr>
        <p:spPr/>
        <p:txBody>
          <a:bodyPr/>
          <a:lstStyle/>
          <a:p>
            <a:r>
              <a:rPr lang="en-US"/>
              <a:t>LinkedIn Posts Table | NRW.BANK - 14 of 26</a:t>
            </a:r>
          </a:p>
        </p:txBody>
      </p:sp>
      <p:graphicFrame>
        <p:nvGraphicFramePr>
          <p:cNvPr id="5" name="Table Placeholder 4">
            <a:extLst>
              <a:ext uri="{FF2B5EF4-FFF2-40B4-BE49-F238E27FC236}">
                <a16:creationId xmlns:a16="http://schemas.microsoft.com/office/drawing/2014/main" id="{CC951549-3C70-44CF-8A79-7C7B53619063}"/>
              </a:ext>
            </a:extLst>
          </p:cNvPr>
          <p:cNvGraphicFramePr>
            <a:graphicFrameLocks noGrp="1"/>
          </p:cNvGraphicFramePr>
          <p:nvPr>
            <p:ph type="tbl" sz="quarter" idx="13"/>
            <p:extLst>
              <p:ext uri="{D42A27DB-BD31-4B8C-83A1-F6EECF244321}">
                <p14:modId xmlns:p14="http://schemas.microsoft.com/office/powerpoint/2010/main" val="755174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6901163"/>
                    </a:ext>
                  </a:extLst>
                </a:gridCol>
                <a:gridCol w="1645920">
                  <a:extLst>
                    <a:ext uri="{9D8B030D-6E8A-4147-A177-3AD203B41FA5}">
                      <a16:colId xmlns:a16="http://schemas.microsoft.com/office/drawing/2014/main" val="1935604780"/>
                    </a:ext>
                  </a:extLst>
                </a:gridCol>
                <a:gridCol w="576072">
                  <a:extLst>
                    <a:ext uri="{9D8B030D-6E8A-4147-A177-3AD203B41FA5}">
                      <a16:colId xmlns:a16="http://schemas.microsoft.com/office/drawing/2014/main" val="2167801998"/>
                    </a:ext>
                  </a:extLst>
                </a:gridCol>
                <a:gridCol w="576072">
                  <a:extLst>
                    <a:ext uri="{9D8B030D-6E8A-4147-A177-3AD203B41FA5}">
                      <a16:colId xmlns:a16="http://schemas.microsoft.com/office/drawing/2014/main" val="1585705721"/>
                    </a:ext>
                  </a:extLst>
                </a:gridCol>
                <a:gridCol w="576072">
                  <a:extLst>
                    <a:ext uri="{9D8B030D-6E8A-4147-A177-3AD203B41FA5}">
                      <a16:colId xmlns:a16="http://schemas.microsoft.com/office/drawing/2014/main" val="4261916586"/>
                    </a:ext>
                  </a:extLst>
                </a:gridCol>
                <a:gridCol w="576072">
                  <a:extLst>
                    <a:ext uri="{9D8B030D-6E8A-4147-A177-3AD203B41FA5}">
                      <a16:colId xmlns:a16="http://schemas.microsoft.com/office/drawing/2014/main" val="501303488"/>
                    </a:ext>
                  </a:extLst>
                </a:gridCol>
                <a:gridCol w="576072">
                  <a:extLst>
                    <a:ext uri="{9D8B030D-6E8A-4147-A177-3AD203B41FA5}">
                      <a16:colId xmlns:a16="http://schemas.microsoft.com/office/drawing/2014/main" val="2370270392"/>
                    </a:ext>
                  </a:extLst>
                </a:gridCol>
                <a:gridCol w="576072">
                  <a:extLst>
                    <a:ext uri="{9D8B030D-6E8A-4147-A177-3AD203B41FA5}">
                      <a16:colId xmlns:a16="http://schemas.microsoft.com/office/drawing/2014/main" val="1351545537"/>
                    </a:ext>
                  </a:extLst>
                </a:gridCol>
                <a:gridCol w="576072">
                  <a:extLst>
                    <a:ext uri="{9D8B030D-6E8A-4147-A177-3AD203B41FA5}">
                      <a16:colId xmlns:a16="http://schemas.microsoft.com/office/drawing/2014/main" val="2871200138"/>
                    </a:ext>
                  </a:extLst>
                </a:gridCol>
                <a:gridCol w="576072">
                  <a:extLst>
                    <a:ext uri="{9D8B030D-6E8A-4147-A177-3AD203B41FA5}">
                      <a16:colId xmlns:a16="http://schemas.microsoft.com/office/drawing/2014/main" val="3424622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05468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- 2025-04-11 10:21:49</a:t>
                      </a:r>
                      <a:r>
                        <a:rPr kumimoji="0" lang="de-DE" sz="1000" b="0" i="0" u="none" strike="noStrike" kern="1200" cap="none" spc="0" normalizeH="0" baseline="0" noProof="0">
                          <a:ln>
                            <a:noFill/>
                          </a:ln>
                          <a:solidFill>
                            <a:prstClr val="black"/>
                          </a:solidFill>
                          <a:effectLst/>
                          <a:uLnTx/>
                          <a:uFillTx/>
                          <a:latin typeface="Calibri"/>
                          <a:ea typeface="+mn-ea"/>
                          <a:cs typeface="+mn-cs"/>
                        </a:rPr>
                        <a:t>
 Wie können Unternehmen aus NRW erfolgreich den französischen Markt erschließen? 🇫🇷🇩🇪🤔 Und umgekehrt? 🔄
Diese Fragen standen bei der Veranstaltung „Le Frühstück“ von La French Tech Düsseldorf und uns im Mittelpunkt. Die Antwort: 👉️ Eine gute Vernetzung und die Nutzung von Förderangeboten.
Wie unterstützen wir dabei? 👇️
🔎 Unternehmen aus NRW, die den französischen Markt erschließen wollen, beraten wir gezielt zu passenden Förderangeboten. Dabei beleuchten unsere Expertinnen und Experten alle für das Vorhaben relevanten Möglichkeiten – auch im jeweiligen Zielland. 
🚢 Für Unternehmen, die nach NRW expandieren möchten, bieten wir neben individueller Beratung auch passende Förderprogramme an.
🤝 Bei alldem ist persönliche Vernetzung der Schlüssel. Deshalb organisieren wir regelmäßig Veranstaltungen mit unseren Partnernetzwerken und -organisationen.
Weitere Informationen zu unserem Angebot für Internationalisierung finden Sie hier 📲 https://lnkd.in/ebdYax7p 
#Internationalisierung #Europa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24.472573839662 %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20666363"/>
                  </a:ext>
                </a:extLst>
              </a:tr>
            </a:tbl>
          </a:graphicData>
        </a:graphic>
      </p:graphicFrame>
      <p:sp>
        <p:nvSpPr>
          <p:cNvPr id="4" name="Text Placeholder 3">
            <a:extLst>
              <a:ext uri="{FF2B5EF4-FFF2-40B4-BE49-F238E27FC236}">
                <a16:creationId xmlns:a16="http://schemas.microsoft.com/office/drawing/2014/main" id="{9714CE93-B88F-4991-A015-5613FD7CE97A}"/>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4904094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DA42C-3A7A-4013-B1BB-1E6E1CC2BBCC}"/>
              </a:ext>
            </a:extLst>
          </p:cNvPr>
          <p:cNvSpPr>
            <a:spLocks noGrp="1"/>
          </p:cNvSpPr>
          <p:nvPr>
            <p:ph type="title"/>
          </p:nvPr>
        </p:nvSpPr>
        <p:spPr/>
        <p:txBody>
          <a:bodyPr/>
          <a:lstStyle/>
          <a:p>
            <a:r>
              <a:rPr lang="en-US"/>
              <a:t>LinkedIn Posts Table | NRW.BANK - 15 of 26</a:t>
            </a:r>
          </a:p>
        </p:txBody>
      </p:sp>
      <p:graphicFrame>
        <p:nvGraphicFramePr>
          <p:cNvPr id="5" name="Table Placeholder 4">
            <a:extLst>
              <a:ext uri="{FF2B5EF4-FFF2-40B4-BE49-F238E27FC236}">
                <a16:creationId xmlns:a16="http://schemas.microsoft.com/office/drawing/2014/main" id="{F53978EF-66AB-4338-811F-3E7B0AE6C109}"/>
              </a:ext>
            </a:extLst>
          </p:cNvPr>
          <p:cNvGraphicFramePr>
            <a:graphicFrameLocks noGrp="1"/>
          </p:cNvGraphicFramePr>
          <p:nvPr>
            <p:ph type="tbl" sz="quarter" idx="13"/>
            <p:extLst>
              <p:ext uri="{D42A27DB-BD31-4B8C-83A1-F6EECF244321}">
                <p14:modId xmlns:p14="http://schemas.microsoft.com/office/powerpoint/2010/main" val="2725344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22929459"/>
                    </a:ext>
                  </a:extLst>
                </a:gridCol>
                <a:gridCol w="1645920">
                  <a:extLst>
                    <a:ext uri="{9D8B030D-6E8A-4147-A177-3AD203B41FA5}">
                      <a16:colId xmlns:a16="http://schemas.microsoft.com/office/drawing/2014/main" val="4258594818"/>
                    </a:ext>
                  </a:extLst>
                </a:gridCol>
                <a:gridCol w="576072">
                  <a:extLst>
                    <a:ext uri="{9D8B030D-6E8A-4147-A177-3AD203B41FA5}">
                      <a16:colId xmlns:a16="http://schemas.microsoft.com/office/drawing/2014/main" val="457973107"/>
                    </a:ext>
                  </a:extLst>
                </a:gridCol>
                <a:gridCol w="576072">
                  <a:extLst>
                    <a:ext uri="{9D8B030D-6E8A-4147-A177-3AD203B41FA5}">
                      <a16:colId xmlns:a16="http://schemas.microsoft.com/office/drawing/2014/main" val="3533325014"/>
                    </a:ext>
                  </a:extLst>
                </a:gridCol>
                <a:gridCol w="576072">
                  <a:extLst>
                    <a:ext uri="{9D8B030D-6E8A-4147-A177-3AD203B41FA5}">
                      <a16:colId xmlns:a16="http://schemas.microsoft.com/office/drawing/2014/main" val="3311646800"/>
                    </a:ext>
                  </a:extLst>
                </a:gridCol>
                <a:gridCol w="576072">
                  <a:extLst>
                    <a:ext uri="{9D8B030D-6E8A-4147-A177-3AD203B41FA5}">
                      <a16:colId xmlns:a16="http://schemas.microsoft.com/office/drawing/2014/main" val="1053328348"/>
                    </a:ext>
                  </a:extLst>
                </a:gridCol>
                <a:gridCol w="576072">
                  <a:extLst>
                    <a:ext uri="{9D8B030D-6E8A-4147-A177-3AD203B41FA5}">
                      <a16:colId xmlns:a16="http://schemas.microsoft.com/office/drawing/2014/main" val="2529454055"/>
                    </a:ext>
                  </a:extLst>
                </a:gridCol>
                <a:gridCol w="576072">
                  <a:extLst>
                    <a:ext uri="{9D8B030D-6E8A-4147-A177-3AD203B41FA5}">
                      <a16:colId xmlns:a16="http://schemas.microsoft.com/office/drawing/2014/main" val="2610711460"/>
                    </a:ext>
                  </a:extLst>
                </a:gridCol>
                <a:gridCol w="576072">
                  <a:extLst>
                    <a:ext uri="{9D8B030D-6E8A-4147-A177-3AD203B41FA5}">
                      <a16:colId xmlns:a16="http://schemas.microsoft.com/office/drawing/2014/main" val="1657091565"/>
                    </a:ext>
                  </a:extLst>
                </a:gridCol>
                <a:gridCol w="576072">
                  <a:extLst>
                    <a:ext uri="{9D8B030D-6E8A-4147-A177-3AD203B41FA5}">
                      <a16:colId xmlns:a16="http://schemas.microsoft.com/office/drawing/2014/main" val="3019442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8812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- 2025-04-08 12:24:08</a:t>
                      </a:r>
                      <a:r>
                        <a:rPr kumimoji="0" lang="de-DE" sz="1000" b="0" i="0" u="none" strike="noStrike" kern="1200" cap="none" spc="0" normalizeH="0" baseline="0" noProof="0">
                          <a:ln>
                            <a:noFill/>
                          </a:ln>
                          <a:solidFill>
                            <a:prstClr val="black"/>
                          </a:solidFill>
                          <a:effectLst/>
                          <a:uLnTx/>
                          <a:uFillTx/>
                          <a:latin typeface="Calibri"/>
                          <a:ea typeface="+mn-ea"/>
                          <a:cs typeface="+mn-cs"/>
                        </a:rPr>
                        <a:t>
 📊 Mit 202 Milliarden Euro haben wir seit 2002, also in 22 Jahren die Zukunft NRWs gefördert. 💪
Allein im vergangenen Jahr haben wir mit 11,4 Milliarden Euro die Entwicklung und den Fortschritt in NRW aktiv vorangetrieben. Unsere Bilanz 2024: 
🏡 Wir haben den Wohnraum in NRW mit 4,5 Milliarden Euro gefördert – mehr als je zuvor.
💡 Wir haben Gründende und etablierte Unternehmen in NRW mit 2,7 Milliarden Euro unterstützt, die damit neue Ideen umgesetzt und Investitionen in die Zukunft getätigt haben. 
🚋 Wir haben Städte, Gemeinden und Kommunen 4,3 Milliarden Euro zur Verfügung gestellt – unter anderem für den Ausbau von Schulen und Kitas und die Stärkung des öffentlichen Nahverkehrs.
Die Ergebnisse zeigen: Der Investitionsbedarf in Nordrhein-Westfalen ist hoch. Mit unserer Förderung schaffen wir die Grundlage dafür, dass Ideen von heute zu den Innovationen von morgen werden. Das schafft Mehrwert – heute und für kommende Generationen. 🤝
Alle Informationen finden Sie hier 📲 https://lnkd.in/e4RZihiJ 
#Bilanz #Wirtschaft #Wohnraum #Infrastruktur #Kommunen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a:t>
                      </a:r>
                    </a:p>
                  </a:txBody>
                  <a:tcPr/>
                </a:tc>
                <a:extLst>
                  <a:ext uri="{0D108BD9-81ED-4DB2-BD59-A6C34878D82A}">
                    <a16:rowId xmlns:a16="http://schemas.microsoft.com/office/drawing/2014/main" val="1210802901"/>
                  </a:ext>
                </a:extLst>
              </a:tr>
            </a:tbl>
          </a:graphicData>
        </a:graphic>
      </p:graphicFrame>
      <p:sp>
        <p:nvSpPr>
          <p:cNvPr id="4" name="Text Placeholder 3">
            <a:extLst>
              <a:ext uri="{FF2B5EF4-FFF2-40B4-BE49-F238E27FC236}">
                <a16:creationId xmlns:a16="http://schemas.microsoft.com/office/drawing/2014/main" id="{020B35BA-0541-471F-8D80-A72E56F0BDF3}"/>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1939664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2D781-8AB2-41F5-BA6C-6ED025C92D53}"/>
              </a:ext>
            </a:extLst>
          </p:cNvPr>
          <p:cNvSpPr>
            <a:spLocks noGrp="1"/>
          </p:cNvSpPr>
          <p:nvPr>
            <p:ph type="title"/>
          </p:nvPr>
        </p:nvSpPr>
        <p:spPr/>
        <p:txBody>
          <a:bodyPr/>
          <a:lstStyle/>
          <a:p>
            <a:r>
              <a:rPr lang="en-US"/>
              <a:t>LinkedIn Posts Table | NRW.BANK - 16 of 26</a:t>
            </a:r>
          </a:p>
        </p:txBody>
      </p:sp>
      <p:graphicFrame>
        <p:nvGraphicFramePr>
          <p:cNvPr id="5" name="Table Placeholder 4">
            <a:extLst>
              <a:ext uri="{FF2B5EF4-FFF2-40B4-BE49-F238E27FC236}">
                <a16:creationId xmlns:a16="http://schemas.microsoft.com/office/drawing/2014/main" id="{98DAB9DF-DA94-411E-A7DE-3E0216A2CA27}"/>
              </a:ext>
            </a:extLst>
          </p:cNvPr>
          <p:cNvGraphicFramePr>
            <a:graphicFrameLocks noGrp="1"/>
          </p:cNvGraphicFramePr>
          <p:nvPr>
            <p:ph type="tbl" sz="quarter" idx="13"/>
            <p:extLst>
              <p:ext uri="{D42A27DB-BD31-4B8C-83A1-F6EECF244321}">
                <p14:modId xmlns:p14="http://schemas.microsoft.com/office/powerpoint/2010/main" val="1123373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04704710"/>
                    </a:ext>
                  </a:extLst>
                </a:gridCol>
                <a:gridCol w="1645920">
                  <a:extLst>
                    <a:ext uri="{9D8B030D-6E8A-4147-A177-3AD203B41FA5}">
                      <a16:colId xmlns:a16="http://schemas.microsoft.com/office/drawing/2014/main" val="4202259133"/>
                    </a:ext>
                  </a:extLst>
                </a:gridCol>
                <a:gridCol w="576072">
                  <a:extLst>
                    <a:ext uri="{9D8B030D-6E8A-4147-A177-3AD203B41FA5}">
                      <a16:colId xmlns:a16="http://schemas.microsoft.com/office/drawing/2014/main" val="521891263"/>
                    </a:ext>
                  </a:extLst>
                </a:gridCol>
                <a:gridCol w="576072">
                  <a:extLst>
                    <a:ext uri="{9D8B030D-6E8A-4147-A177-3AD203B41FA5}">
                      <a16:colId xmlns:a16="http://schemas.microsoft.com/office/drawing/2014/main" val="3078335329"/>
                    </a:ext>
                  </a:extLst>
                </a:gridCol>
                <a:gridCol w="576072">
                  <a:extLst>
                    <a:ext uri="{9D8B030D-6E8A-4147-A177-3AD203B41FA5}">
                      <a16:colId xmlns:a16="http://schemas.microsoft.com/office/drawing/2014/main" val="2715666548"/>
                    </a:ext>
                  </a:extLst>
                </a:gridCol>
                <a:gridCol w="576072">
                  <a:extLst>
                    <a:ext uri="{9D8B030D-6E8A-4147-A177-3AD203B41FA5}">
                      <a16:colId xmlns:a16="http://schemas.microsoft.com/office/drawing/2014/main" val="534385202"/>
                    </a:ext>
                  </a:extLst>
                </a:gridCol>
                <a:gridCol w="576072">
                  <a:extLst>
                    <a:ext uri="{9D8B030D-6E8A-4147-A177-3AD203B41FA5}">
                      <a16:colId xmlns:a16="http://schemas.microsoft.com/office/drawing/2014/main" val="1922822661"/>
                    </a:ext>
                  </a:extLst>
                </a:gridCol>
                <a:gridCol w="576072">
                  <a:extLst>
                    <a:ext uri="{9D8B030D-6E8A-4147-A177-3AD203B41FA5}">
                      <a16:colId xmlns:a16="http://schemas.microsoft.com/office/drawing/2014/main" val="463358934"/>
                    </a:ext>
                  </a:extLst>
                </a:gridCol>
                <a:gridCol w="576072">
                  <a:extLst>
                    <a:ext uri="{9D8B030D-6E8A-4147-A177-3AD203B41FA5}">
                      <a16:colId xmlns:a16="http://schemas.microsoft.com/office/drawing/2014/main" val="3594207248"/>
                    </a:ext>
                  </a:extLst>
                </a:gridCol>
                <a:gridCol w="576072">
                  <a:extLst>
                    <a:ext uri="{9D8B030D-6E8A-4147-A177-3AD203B41FA5}">
                      <a16:colId xmlns:a16="http://schemas.microsoft.com/office/drawing/2014/main" val="462378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4777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- 2025-04-07 18:00:25</a:t>
                      </a:r>
                      <a:r>
                        <a:rPr kumimoji="0" lang="de-DE" sz="1000" b="0" i="0" u="none" strike="noStrike" kern="1200" cap="none" spc="0" normalizeH="0" baseline="0" noProof="0">
                          <a:ln>
                            <a:noFill/>
                          </a:ln>
                          <a:solidFill>
                            <a:prstClr val="black"/>
                          </a:solidFill>
                          <a:effectLst/>
                          <a:uLnTx/>
                          <a:uFillTx/>
                          <a:latin typeface="Calibri"/>
                          <a:ea typeface="+mn-ea"/>
                          <a:cs typeface="+mn-cs"/>
                        </a:rPr>
                        <a:t>
 Gemeinsam für den Mittelstand in NRW: Mit den IHKs arbeiten wir Hand in Hand, um kleine und mittlere Unternehmen zukunftsfähig aufzustellen. 🤝 Wie wir das machen? Das haben unsere Förderexperten bei der IHK-Referententagung erklärt.  
👉️ Unsere Förderexpertinnen und -experten beraten regelmäßig Unternehmen direkt in den Kammern – und das in ganz NRW. Dabei analysieren wir den Finanzierungsbedarf individuell und ermitteln die passenden Förderangebote.
👉️ Außerdem bietet unser Netzwerk NRW.BANK.Innovationspartner  ein breites Angebot an Beratungsleistungen für KMU bei Innovations- und Digitalisierungsvorhaben. Regional verankert und fachlich spezialisiert unterstützt das Netzwerk gezielt die unternehmerische Weiterentwicklung.
🎯 Das Ziel: Unternehmen in ganz NRW schnell, unbürokratisch und effektiv bei der Transformation zu begleiten – damit sie auch morgen noch wettbewerbsfähig sind.
Sie möchten sich von unseren Förderexpertinnen und -experten vor Ort bei Ihrer IHK beraten lassen? 📅 Die nächsten Termine finden Sie im Veranstaltungskalender auf unserer Webseite: 📲 https://lnkd.in/eQZBiycm 
#Mittelstand #KMU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14.99644633973 %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9092240"/>
                  </a:ext>
                </a:extLst>
              </a:tr>
            </a:tbl>
          </a:graphicData>
        </a:graphic>
      </p:graphicFrame>
      <p:sp>
        <p:nvSpPr>
          <p:cNvPr id="4" name="Text Placeholder 3">
            <a:extLst>
              <a:ext uri="{FF2B5EF4-FFF2-40B4-BE49-F238E27FC236}">
                <a16:creationId xmlns:a16="http://schemas.microsoft.com/office/drawing/2014/main" id="{F818164E-C4D1-4EAB-8085-7503176A6DAC}"/>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0547035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24A-AB42-4531-BC98-5967D003B4F8}"/>
              </a:ext>
            </a:extLst>
          </p:cNvPr>
          <p:cNvSpPr>
            <a:spLocks noGrp="1"/>
          </p:cNvSpPr>
          <p:nvPr>
            <p:ph type="title"/>
          </p:nvPr>
        </p:nvSpPr>
        <p:spPr/>
        <p:txBody>
          <a:bodyPr/>
          <a:lstStyle/>
          <a:p>
            <a:r>
              <a:rPr lang="en-US"/>
              <a:t>LinkedIn Posts Table | NRW.BANK - 17 of 26</a:t>
            </a:r>
          </a:p>
        </p:txBody>
      </p:sp>
      <p:graphicFrame>
        <p:nvGraphicFramePr>
          <p:cNvPr id="5" name="Table Placeholder 4">
            <a:extLst>
              <a:ext uri="{FF2B5EF4-FFF2-40B4-BE49-F238E27FC236}">
                <a16:creationId xmlns:a16="http://schemas.microsoft.com/office/drawing/2014/main" id="{ECECCBD2-10B0-4F08-AD17-FA663DA97BD2}"/>
              </a:ext>
            </a:extLst>
          </p:cNvPr>
          <p:cNvGraphicFramePr>
            <a:graphicFrameLocks noGrp="1"/>
          </p:cNvGraphicFramePr>
          <p:nvPr>
            <p:ph type="tbl" sz="quarter" idx="13"/>
            <p:extLst>
              <p:ext uri="{D42A27DB-BD31-4B8C-83A1-F6EECF244321}">
                <p14:modId xmlns:p14="http://schemas.microsoft.com/office/powerpoint/2010/main" val="2368734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18674084"/>
                    </a:ext>
                  </a:extLst>
                </a:gridCol>
                <a:gridCol w="1645920">
                  <a:extLst>
                    <a:ext uri="{9D8B030D-6E8A-4147-A177-3AD203B41FA5}">
                      <a16:colId xmlns:a16="http://schemas.microsoft.com/office/drawing/2014/main" val="2753102124"/>
                    </a:ext>
                  </a:extLst>
                </a:gridCol>
                <a:gridCol w="576072">
                  <a:extLst>
                    <a:ext uri="{9D8B030D-6E8A-4147-A177-3AD203B41FA5}">
                      <a16:colId xmlns:a16="http://schemas.microsoft.com/office/drawing/2014/main" val="852459175"/>
                    </a:ext>
                  </a:extLst>
                </a:gridCol>
                <a:gridCol w="576072">
                  <a:extLst>
                    <a:ext uri="{9D8B030D-6E8A-4147-A177-3AD203B41FA5}">
                      <a16:colId xmlns:a16="http://schemas.microsoft.com/office/drawing/2014/main" val="2490766330"/>
                    </a:ext>
                  </a:extLst>
                </a:gridCol>
                <a:gridCol w="576072">
                  <a:extLst>
                    <a:ext uri="{9D8B030D-6E8A-4147-A177-3AD203B41FA5}">
                      <a16:colId xmlns:a16="http://schemas.microsoft.com/office/drawing/2014/main" val="1906617327"/>
                    </a:ext>
                  </a:extLst>
                </a:gridCol>
                <a:gridCol w="576072">
                  <a:extLst>
                    <a:ext uri="{9D8B030D-6E8A-4147-A177-3AD203B41FA5}">
                      <a16:colId xmlns:a16="http://schemas.microsoft.com/office/drawing/2014/main" val="1060199493"/>
                    </a:ext>
                  </a:extLst>
                </a:gridCol>
                <a:gridCol w="576072">
                  <a:extLst>
                    <a:ext uri="{9D8B030D-6E8A-4147-A177-3AD203B41FA5}">
                      <a16:colId xmlns:a16="http://schemas.microsoft.com/office/drawing/2014/main" val="1688709068"/>
                    </a:ext>
                  </a:extLst>
                </a:gridCol>
                <a:gridCol w="576072">
                  <a:extLst>
                    <a:ext uri="{9D8B030D-6E8A-4147-A177-3AD203B41FA5}">
                      <a16:colId xmlns:a16="http://schemas.microsoft.com/office/drawing/2014/main" val="1784349181"/>
                    </a:ext>
                  </a:extLst>
                </a:gridCol>
                <a:gridCol w="576072">
                  <a:extLst>
                    <a:ext uri="{9D8B030D-6E8A-4147-A177-3AD203B41FA5}">
                      <a16:colId xmlns:a16="http://schemas.microsoft.com/office/drawing/2014/main" val="216311419"/>
                    </a:ext>
                  </a:extLst>
                </a:gridCol>
                <a:gridCol w="576072">
                  <a:extLst>
                    <a:ext uri="{9D8B030D-6E8A-4147-A177-3AD203B41FA5}">
                      <a16:colId xmlns:a16="http://schemas.microsoft.com/office/drawing/2014/main" val="1525885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1504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- 2025-04-06 10:00:14</a:t>
                      </a:r>
                      <a:r>
                        <a:rPr kumimoji="0" lang="de-DE" sz="1000" b="0" i="0" u="none" strike="noStrike" kern="1200" cap="none" spc="0" normalizeH="0" baseline="0" noProof="0">
                          <a:ln>
                            <a:noFill/>
                          </a:ln>
                          <a:solidFill>
                            <a:prstClr val="black"/>
                          </a:solidFill>
                          <a:effectLst/>
                          <a:uLnTx/>
                          <a:uFillTx/>
                          <a:latin typeface="Calibri"/>
                          <a:ea typeface="+mn-ea"/>
                          <a:cs typeface="+mn-cs"/>
                        </a:rPr>
                        <a:t>
 Gutes Klima für NRW! 🌿
Als #NRWBANK unterstützen wir Ideen und Innovationen, die die Nachhaltigkeit in NRW stärken. Denn das sichert die Lebensgrundlage von Wirtschaft und Gesellschaft hier vor Ort. 💪
Ob nachhaltige Schulgebäude, innovative Start-ups oder energieeffiziente Maschinen für mittelständische Unternehmen – wir unterstützen mit passgenauer Förderung. 🤝
Es gibt viele gute Beispiele in NRW, wie Klimaschutz vorangetrieben wird. Auf der neuen Webseite des Ministerium für Wirtschaft, Industrie, Klimaschutz und Energie des Landes NRW finden Sie jetzt viele spannende Geschichten dazu:
🍺 Von Brauereien, die herausfinden, wie das Bier der Zukunft schmeckt
💇‍♀️ Von Friseurunternehmerinnen, die wissen, welche Frisur morgen angesagt ist
🛠 Von Dachdeckermeisterinnen, die zeigen, was ein Dach alles kann
🍓 Und von Start-ups, die Erdbeeren im Hochregal wachsen lassen
Schauen Sie mal vorbei 👉 https://lnkd.in/e_7dkgSc Unser Vorstandsmitglied Dr. Peter Stemper hat sich das Projekt schon mal angeschaut und war ganz begeistert.👍️
#Klimaschutz #Nachhaltigkeit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11.778846153846 %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84026063"/>
                  </a:ext>
                </a:extLst>
              </a:tr>
            </a:tbl>
          </a:graphicData>
        </a:graphic>
      </p:graphicFrame>
      <p:sp>
        <p:nvSpPr>
          <p:cNvPr id="4" name="Text Placeholder 3">
            <a:extLst>
              <a:ext uri="{FF2B5EF4-FFF2-40B4-BE49-F238E27FC236}">
                <a16:creationId xmlns:a16="http://schemas.microsoft.com/office/drawing/2014/main" id="{1DB742EC-2CEC-4943-ADF9-C375461F04DD}"/>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6264645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D67C3-CA8C-4F41-B4E2-9BFBFA29BD8E}"/>
              </a:ext>
            </a:extLst>
          </p:cNvPr>
          <p:cNvSpPr>
            <a:spLocks noGrp="1"/>
          </p:cNvSpPr>
          <p:nvPr>
            <p:ph type="title"/>
          </p:nvPr>
        </p:nvSpPr>
        <p:spPr/>
        <p:txBody>
          <a:bodyPr/>
          <a:lstStyle/>
          <a:p>
            <a:r>
              <a:rPr lang="en-US"/>
              <a:t>LinkedIn Posts Table | NRW.BANK - 18 of 26</a:t>
            </a:r>
          </a:p>
        </p:txBody>
      </p:sp>
      <p:graphicFrame>
        <p:nvGraphicFramePr>
          <p:cNvPr id="5" name="Table Placeholder 4">
            <a:extLst>
              <a:ext uri="{FF2B5EF4-FFF2-40B4-BE49-F238E27FC236}">
                <a16:creationId xmlns:a16="http://schemas.microsoft.com/office/drawing/2014/main" id="{45CC3930-C049-4AC4-AB19-B0F2B49F976D}"/>
              </a:ext>
            </a:extLst>
          </p:cNvPr>
          <p:cNvGraphicFramePr>
            <a:graphicFrameLocks noGrp="1"/>
          </p:cNvGraphicFramePr>
          <p:nvPr>
            <p:ph type="tbl" sz="quarter" idx="13"/>
            <p:extLst>
              <p:ext uri="{D42A27DB-BD31-4B8C-83A1-F6EECF244321}">
                <p14:modId xmlns:p14="http://schemas.microsoft.com/office/powerpoint/2010/main" val="3011801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33644501"/>
                    </a:ext>
                  </a:extLst>
                </a:gridCol>
                <a:gridCol w="1645920">
                  <a:extLst>
                    <a:ext uri="{9D8B030D-6E8A-4147-A177-3AD203B41FA5}">
                      <a16:colId xmlns:a16="http://schemas.microsoft.com/office/drawing/2014/main" val="2456110671"/>
                    </a:ext>
                  </a:extLst>
                </a:gridCol>
                <a:gridCol w="576072">
                  <a:extLst>
                    <a:ext uri="{9D8B030D-6E8A-4147-A177-3AD203B41FA5}">
                      <a16:colId xmlns:a16="http://schemas.microsoft.com/office/drawing/2014/main" val="2277924360"/>
                    </a:ext>
                  </a:extLst>
                </a:gridCol>
                <a:gridCol w="576072">
                  <a:extLst>
                    <a:ext uri="{9D8B030D-6E8A-4147-A177-3AD203B41FA5}">
                      <a16:colId xmlns:a16="http://schemas.microsoft.com/office/drawing/2014/main" val="1881301456"/>
                    </a:ext>
                  </a:extLst>
                </a:gridCol>
                <a:gridCol w="576072">
                  <a:extLst>
                    <a:ext uri="{9D8B030D-6E8A-4147-A177-3AD203B41FA5}">
                      <a16:colId xmlns:a16="http://schemas.microsoft.com/office/drawing/2014/main" val="592209499"/>
                    </a:ext>
                  </a:extLst>
                </a:gridCol>
                <a:gridCol w="576072">
                  <a:extLst>
                    <a:ext uri="{9D8B030D-6E8A-4147-A177-3AD203B41FA5}">
                      <a16:colId xmlns:a16="http://schemas.microsoft.com/office/drawing/2014/main" val="1235715074"/>
                    </a:ext>
                  </a:extLst>
                </a:gridCol>
                <a:gridCol w="576072">
                  <a:extLst>
                    <a:ext uri="{9D8B030D-6E8A-4147-A177-3AD203B41FA5}">
                      <a16:colId xmlns:a16="http://schemas.microsoft.com/office/drawing/2014/main" val="1385968633"/>
                    </a:ext>
                  </a:extLst>
                </a:gridCol>
                <a:gridCol w="576072">
                  <a:extLst>
                    <a:ext uri="{9D8B030D-6E8A-4147-A177-3AD203B41FA5}">
                      <a16:colId xmlns:a16="http://schemas.microsoft.com/office/drawing/2014/main" val="4060783897"/>
                    </a:ext>
                  </a:extLst>
                </a:gridCol>
                <a:gridCol w="576072">
                  <a:extLst>
                    <a:ext uri="{9D8B030D-6E8A-4147-A177-3AD203B41FA5}">
                      <a16:colId xmlns:a16="http://schemas.microsoft.com/office/drawing/2014/main" val="3207572448"/>
                    </a:ext>
                  </a:extLst>
                </a:gridCol>
                <a:gridCol w="576072">
                  <a:extLst>
                    <a:ext uri="{9D8B030D-6E8A-4147-A177-3AD203B41FA5}">
                      <a16:colId xmlns:a16="http://schemas.microsoft.com/office/drawing/2014/main" val="84926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73427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- 2025-04-04 16:09:45</a:t>
                      </a:r>
                      <a:r>
                        <a:rPr kumimoji="0" lang="de-DE" sz="1000" b="0" i="0" u="none" strike="noStrike" kern="1200" cap="none" spc="0" normalizeH="0" baseline="0" noProof="0">
                          <a:ln>
                            <a:noFill/>
                          </a:ln>
                          <a:solidFill>
                            <a:prstClr val="black"/>
                          </a:solidFill>
                          <a:effectLst/>
                          <a:uLnTx/>
                          <a:uFillTx/>
                          <a:latin typeface="Calibri"/>
                          <a:ea typeface="+mn-ea"/>
                          <a:cs typeface="+mn-cs"/>
                        </a:rPr>
                        <a:t>
 3,6 Milliarden Euro – so hoch ist unser Fördervolumen für den Emscher-Umbau bisher. Damit ist es das größte Förderprojekt der #NRWBANK. 💪
Jetzt wurde ein weiterer Meilenstein erreicht: In der Kläranlage Dortmund-Deusen ist die vierte Reinigungsstufe in Betrieb gegangen. Sie entfernt Spurenstoffe wie Medikamentenreste aus dem Abwasser – und verbessert die Wasserqualität nachhaltig. 💧
Seit über 20 Jahren begleiten wir das Generationenprojekt als Partnerin – gemeinsam mit der Emschergenossenschaft / Lippeverband und dem Land NRW. Ziel ist eine moderne Infrastruktur entlang der Emscher, die die Lebensqualität in der Region spürbar verbessert. 🌱
Wir unterstützen die Transformation in Nordrhein-Westfalen – mit unserer Expertise und passgenauer Finanzierung. 🤝 Mehr dazu hier:📲 https://lnkd.in/eZjhJhy8 
#Infrastruktur #Transformation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11.621233859397 %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extLst>
                  <a:ext uri="{0D108BD9-81ED-4DB2-BD59-A6C34878D82A}">
                    <a16:rowId xmlns:a16="http://schemas.microsoft.com/office/drawing/2014/main" val="1563511456"/>
                  </a:ext>
                </a:extLst>
              </a:tr>
            </a:tbl>
          </a:graphicData>
        </a:graphic>
      </p:graphicFrame>
      <p:sp>
        <p:nvSpPr>
          <p:cNvPr id="4" name="Text Placeholder 3">
            <a:extLst>
              <a:ext uri="{FF2B5EF4-FFF2-40B4-BE49-F238E27FC236}">
                <a16:creationId xmlns:a16="http://schemas.microsoft.com/office/drawing/2014/main" id="{E2FD76C9-30FE-4E12-8D5D-FE906FC90335}"/>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82807371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C16FC-7094-4828-A5FA-78C298D72BB1}"/>
              </a:ext>
            </a:extLst>
          </p:cNvPr>
          <p:cNvSpPr>
            <a:spLocks noGrp="1"/>
          </p:cNvSpPr>
          <p:nvPr>
            <p:ph type="title"/>
          </p:nvPr>
        </p:nvSpPr>
        <p:spPr/>
        <p:txBody>
          <a:bodyPr/>
          <a:lstStyle/>
          <a:p>
            <a:r>
              <a:rPr lang="en-US"/>
              <a:t>LinkedIn Posts Table | NRW.BANK - 19 of 26</a:t>
            </a:r>
          </a:p>
        </p:txBody>
      </p:sp>
      <p:graphicFrame>
        <p:nvGraphicFramePr>
          <p:cNvPr id="5" name="Table Placeholder 4">
            <a:extLst>
              <a:ext uri="{FF2B5EF4-FFF2-40B4-BE49-F238E27FC236}">
                <a16:creationId xmlns:a16="http://schemas.microsoft.com/office/drawing/2014/main" id="{17CC14CB-3A1D-41E8-8BB0-BA8C9E5D0C93}"/>
              </a:ext>
            </a:extLst>
          </p:cNvPr>
          <p:cNvGraphicFramePr>
            <a:graphicFrameLocks noGrp="1"/>
          </p:cNvGraphicFramePr>
          <p:nvPr>
            <p:ph type="tbl" sz="quarter" idx="13"/>
            <p:extLst>
              <p:ext uri="{D42A27DB-BD31-4B8C-83A1-F6EECF244321}">
                <p14:modId xmlns:p14="http://schemas.microsoft.com/office/powerpoint/2010/main" val="2795300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86984107"/>
                    </a:ext>
                  </a:extLst>
                </a:gridCol>
                <a:gridCol w="1645920">
                  <a:extLst>
                    <a:ext uri="{9D8B030D-6E8A-4147-A177-3AD203B41FA5}">
                      <a16:colId xmlns:a16="http://schemas.microsoft.com/office/drawing/2014/main" val="726792151"/>
                    </a:ext>
                  </a:extLst>
                </a:gridCol>
                <a:gridCol w="576072">
                  <a:extLst>
                    <a:ext uri="{9D8B030D-6E8A-4147-A177-3AD203B41FA5}">
                      <a16:colId xmlns:a16="http://schemas.microsoft.com/office/drawing/2014/main" val="760813471"/>
                    </a:ext>
                  </a:extLst>
                </a:gridCol>
                <a:gridCol w="576072">
                  <a:extLst>
                    <a:ext uri="{9D8B030D-6E8A-4147-A177-3AD203B41FA5}">
                      <a16:colId xmlns:a16="http://schemas.microsoft.com/office/drawing/2014/main" val="2661412510"/>
                    </a:ext>
                  </a:extLst>
                </a:gridCol>
                <a:gridCol w="576072">
                  <a:extLst>
                    <a:ext uri="{9D8B030D-6E8A-4147-A177-3AD203B41FA5}">
                      <a16:colId xmlns:a16="http://schemas.microsoft.com/office/drawing/2014/main" val="3275147694"/>
                    </a:ext>
                  </a:extLst>
                </a:gridCol>
                <a:gridCol w="576072">
                  <a:extLst>
                    <a:ext uri="{9D8B030D-6E8A-4147-A177-3AD203B41FA5}">
                      <a16:colId xmlns:a16="http://schemas.microsoft.com/office/drawing/2014/main" val="53621099"/>
                    </a:ext>
                  </a:extLst>
                </a:gridCol>
                <a:gridCol w="576072">
                  <a:extLst>
                    <a:ext uri="{9D8B030D-6E8A-4147-A177-3AD203B41FA5}">
                      <a16:colId xmlns:a16="http://schemas.microsoft.com/office/drawing/2014/main" val="1793149851"/>
                    </a:ext>
                  </a:extLst>
                </a:gridCol>
                <a:gridCol w="576072">
                  <a:extLst>
                    <a:ext uri="{9D8B030D-6E8A-4147-A177-3AD203B41FA5}">
                      <a16:colId xmlns:a16="http://schemas.microsoft.com/office/drawing/2014/main" val="3101006136"/>
                    </a:ext>
                  </a:extLst>
                </a:gridCol>
                <a:gridCol w="576072">
                  <a:extLst>
                    <a:ext uri="{9D8B030D-6E8A-4147-A177-3AD203B41FA5}">
                      <a16:colId xmlns:a16="http://schemas.microsoft.com/office/drawing/2014/main" val="1004605724"/>
                    </a:ext>
                  </a:extLst>
                </a:gridCol>
                <a:gridCol w="576072">
                  <a:extLst>
                    <a:ext uri="{9D8B030D-6E8A-4147-A177-3AD203B41FA5}">
                      <a16:colId xmlns:a16="http://schemas.microsoft.com/office/drawing/2014/main" val="3411579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46286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- 2025-04-04 12:30:53</a:t>
                      </a:r>
                      <a:r>
                        <a:rPr kumimoji="0" lang="de-DE" sz="1000" b="0" i="0" u="none" strike="noStrike" kern="1200" cap="none" spc="0" normalizeH="0" baseline="0" noProof="0">
                          <a:ln>
                            <a:noFill/>
                          </a:ln>
                          <a:solidFill>
                            <a:prstClr val="black"/>
                          </a:solidFill>
                          <a:effectLst/>
                          <a:uLnTx/>
                          <a:uFillTx/>
                          <a:latin typeface="Calibri"/>
                          <a:ea typeface="+mn-ea"/>
                          <a:cs typeface="+mn-cs"/>
                        </a:rPr>
                        <a:t>
 Nach dem Beschluss eines milliardenschweren Finanzpakets auf Bundesebene hat sich die Stimmung in der nordrhein-westfälischen Wirtschaft deutlich und über fast alle Branchen hinweg aufgehellt. Das zeigt unser aktuelles #NRWBANK #ifo-Geschäftsklima für März. 👇️
Trotz des jüngsten Anstiegs bleibt der Konjunkturindikator aber weiterhin auf einem niedrigen Niveau. 📈 In Zahlenwerten verbesserte sich das #NRWBANK #ifo-Geschäftsklima im März um 2,4 Saldenpunkte auf -12,5 Punkte. Das Plus ging vor allem auf weniger skeptische Geschäftserwartungen der Unternehmen zurück, die um 3,7 auf  14,1 Saldenpunkte zulegten. Es war bereits der dritte Anstieg der Geschäftserwartungen in Folge.
Mehr zum aktuellen #NRWBANK #ifo-Geschäftsklima gibt es hier 👉️https://lnkd.in/eygFUDP7 
#Wirtschaft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12.244897959184 %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extLst>
                  <a:ext uri="{0D108BD9-81ED-4DB2-BD59-A6C34878D82A}">
                    <a16:rowId xmlns:a16="http://schemas.microsoft.com/office/drawing/2014/main" val="3205652559"/>
                  </a:ext>
                </a:extLst>
              </a:tr>
            </a:tbl>
          </a:graphicData>
        </a:graphic>
      </p:graphicFrame>
      <p:sp>
        <p:nvSpPr>
          <p:cNvPr id="4" name="Text Placeholder 3">
            <a:extLst>
              <a:ext uri="{FF2B5EF4-FFF2-40B4-BE49-F238E27FC236}">
                <a16:creationId xmlns:a16="http://schemas.microsoft.com/office/drawing/2014/main" id="{5BFA4734-E1A0-4402-A3B3-9E2F044D3626}"/>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9032122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4F3F7-1A76-4F8A-A0A6-7847A267F428}"/>
              </a:ext>
            </a:extLst>
          </p:cNvPr>
          <p:cNvSpPr>
            <a:spLocks noGrp="1"/>
          </p:cNvSpPr>
          <p:nvPr>
            <p:ph type="title"/>
          </p:nvPr>
        </p:nvSpPr>
        <p:spPr/>
        <p:txBody>
          <a:bodyPr/>
          <a:lstStyle/>
          <a:p>
            <a:r>
              <a:rPr lang="en-US"/>
              <a:t>LinkedIn Posts Table | NRW.BANK - 20 of 26</a:t>
            </a:r>
          </a:p>
        </p:txBody>
      </p:sp>
      <p:graphicFrame>
        <p:nvGraphicFramePr>
          <p:cNvPr id="5" name="Table Placeholder 4">
            <a:extLst>
              <a:ext uri="{FF2B5EF4-FFF2-40B4-BE49-F238E27FC236}">
                <a16:creationId xmlns:a16="http://schemas.microsoft.com/office/drawing/2014/main" id="{B0555A99-47C2-4073-8FD7-B1ED9EA8E49E}"/>
              </a:ext>
            </a:extLst>
          </p:cNvPr>
          <p:cNvGraphicFramePr>
            <a:graphicFrameLocks noGrp="1"/>
          </p:cNvGraphicFramePr>
          <p:nvPr>
            <p:ph type="tbl" sz="quarter" idx="13"/>
            <p:extLst>
              <p:ext uri="{D42A27DB-BD31-4B8C-83A1-F6EECF244321}">
                <p14:modId xmlns:p14="http://schemas.microsoft.com/office/powerpoint/2010/main" val="3745352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81824655"/>
                    </a:ext>
                  </a:extLst>
                </a:gridCol>
                <a:gridCol w="1645920">
                  <a:extLst>
                    <a:ext uri="{9D8B030D-6E8A-4147-A177-3AD203B41FA5}">
                      <a16:colId xmlns:a16="http://schemas.microsoft.com/office/drawing/2014/main" val="808210621"/>
                    </a:ext>
                  </a:extLst>
                </a:gridCol>
                <a:gridCol w="576072">
                  <a:extLst>
                    <a:ext uri="{9D8B030D-6E8A-4147-A177-3AD203B41FA5}">
                      <a16:colId xmlns:a16="http://schemas.microsoft.com/office/drawing/2014/main" val="2248811844"/>
                    </a:ext>
                  </a:extLst>
                </a:gridCol>
                <a:gridCol w="576072">
                  <a:extLst>
                    <a:ext uri="{9D8B030D-6E8A-4147-A177-3AD203B41FA5}">
                      <a16:colId xmlns:a16="http://schemas.microsoft.com/office/drawing/2014/main" val="2568586306"/>
                    </a:ext>
                  </a:extLst>
                </a:gridCol>
                <a:gridCol w="576072">
                  <a:extLst>
                    <a:ext uri="{9D8B030D-6E8A-4147-A177-3AD203B41FA5}">
                      <a16:colId xmlns:a16="http://schemas.microsoft.com/office/drawing/2014/main" val="3870095493"/>
                    </a:ext>
                  </a:extLst>
                </a:gridCol>
                <a:gridCol w="576072">
                  <a:extLst>
                    <a:ext uri="{9D8B030D-6E8A-4147-A177-3AD203B41FA5}">
                      <a16:colId xmlns:a16="http://schemas.microsoft.com/office/drawing/2014/main" val="2446887331"/>
                    </a:ext>
                  </a:extLst>
                </a:gridCol>
                <a:gridCol w="576072">
                  <a:extLst>
                    <a:ext uri="{9D8B030D-6E8A-4147-A177-3AD203B41FA5}">
                      <a16:colId xmlns:a16="http://schemas.microsoft.com/office/drawing/2014/main" val="687312151"/>
                    </a:ext>
                  </a:extLst>
                </a:gridCol>
                <a:gridCol w="576072">
                  <a:extLst>
                    <a:ext uri="{9D8B030D-6E8A-4147-A177-3AD203B41FA5}">
                      <a16:colId xmlns:a16="http://schemas.microsoft.com/office/drawing/2014/main" val="90371638"/>
                    </a:ext>
                  </a:extLst>
                </a:gridCol>
                <a:gridCol w="576072">
                  <a:extLst>
                    <a:ext uri="{9D8B030D-6E8A-4147-A177-3AD203B41FA5}">
                      <a16:colId xmlns:a16="http://schemas.microsoft.com/office/drawing/2014/main" val="1146170329"/>
                    </a:ext>
                  </a:extLst>
                </a:gridCol>
                <a:gridCol w="576072">
                  <a:extLst>
                    <a:ext uri="{9D8B030D-6E8A-4147-A177-3AD203B41FA5}">
                      <a16:colId xmlns:a16="http://schemas.microsoft.com/office/drawing/2014/main" val="1017551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36436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- 2025-04-03 18:09:03</a:t>
                      </a:r>
                      <a:r>
                        <a:rPr kumimoji="0" lang="de-DE" sz="1000" b="0" i="0" u="none" strike="noStrike" kern="1200" cap="none" spc="0" normalizeH="0" baseline="0" noProof="0">
                          <a:ln>
                            <a:noFill/>
                          </a:ln>
                          <a:solidFill>
                            <a:prstClr val="black"/>
                          </a:solidFill>
                          <a:effectLst/>
                          <a:uLnTx/>
                          <a:uFillTx/>
                          <a:latin typeface="Calibri"/>
                          <a:ea typeface="+mn-ea"/>
                          <a:cs typeface="+mn-cs"/>
                        </a:rPr>
                        <a:t>
 Von Logikrätseln über Hacking-Experimente bis hin zum Programmieren – am heutigen Girls‘ Day haben uns einige Schülerinnen in Düsseldorf und Münster besucht und Einblicke in die IT bekommen. 💻📲 🔐
Unser Ziel am Girls‘ Day: Mädchen zeigen, dass technische und naturwissenschaftliche Berufe längst keine reinen Männerberufe mehr sind. Wir wollen sie motivieren, diese Berufe in Erwägung zu ziehen. Denn fest steht, IT kann spannend und vielfältig sein. 
Übrigens: Für unser Duales Studium im Bereich Wirtschaftsinformatik 2026 sind noch Plätze frei. Jetzt bewerben! 🚀
Mehr Infos auf unserer Website 👉 https://lnkd.in/eNs_4G95 
#GirlsDay #IT #Nachwuchs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45.939675174014 %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37523033"/>
                  </a:ext>
                </a:extLst>
              </a:tr>
            </a:tbl>
          </a:graphicData>
        </a:graphic>
      </p:graphicFrame>
      <p:sp>
        <p:nvSpPr>
          <p:cNvPr id="4" name="Text Placeholder 3">
            <a:extLst>
              <a:ext uri="{FF2B5EF4-FFF2-40B4-BE49-F238E27FC236}">
                <a16:creationId xmlns:a16="http://schemas.microsoft.com/office/drawing/2014/main" id="{FE768A32-5CB1-4DA5-A362-1EDC3D5531C3}"/>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6856911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D08D6-EDC1-4BEB-ABA7-6CA1114F1418}"/>
              </a:ext>
            </a:extLst>
          </p:cNvPr>
          <p:cNvSpPr>
            <a:spLocks noGrp="1"/>
          </p:cNvSpPr>
          <p:nvPr>
            <p:ph type="title"/>
          </p:nvPr>
        </p:nvSpPr>
        <p:spPr/>
        <p:txBody>
          <a:bodyPr/>
          <a:lstStyle/>
          <a:p>
            <a:r>
              <a:rPr lang="en-US"/>
              <a:t>LinkedIn Posts Table | NRW.BANK - 21 of 26</a:t>
            </a:r>
          </a:p>
        </p:txBody>
      </p:sp>
      <p:graphicFrame>
        <p:nvGraphicFramePr>
          <p:cNvPr id="5" name="Table Placeholder 4">
            <a:extLst>
              <a:ext uri="{FF2B5EF4-FFF2-40B4-BE49-F238E27FC236}">
                <a16:creationId xmlns:a16="http://schemas.microsoft.com/office/drawing/2014/main" id="{A5CF9FBC-386F-4F36-9352-D2C89D6512BF}"/>
              </a:ext>
            </a:extLst>
          </p:cNvPr>
          <p:cNvGraphicFramePr>
            <a:graphicFrameLocks noGrp="1"/>
          </p:cNvGraphicFramePr>
          <p:nvPr>
            <p:ph type="tbl" sz="quarter" idx="13"/>
            <p:extLst>
              <p:ext uri="{D42A27DB-BD31-4B8C-83A1-F6EECF244321}">
                <p14:modId xmlns:p14="http://schemas.microsoft.com/office/powerpoint/2010/main" val="2020431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07658502"/>
                    </a:ext>
                  </a:extLst>
                </a:gridCol>
                <a:gridCol w="1645920">
                  <a:extLst>
                    <a:ext uri="{9D8B030D-6E8A-4147-A177-3AD203B41FA5}">
                      <a16:colId xmlns:a16="http://schemas.microsoft.com/office/drawing/2014/main" val="2012902823"/>
                    </a:ext>
                  </a:extLst>
                </a:gridCol>
                <a:gridCol w="576072">
                  <a:extLst>
                    <a:ext uri="{9D8B030D-6E8A-4147-A177-3AD203B41FA5}">
                      <a16:colId xmlns:a16="http://schemas.microsoft.com/office/drawing/2014/main" val="3117228654"/>
                    </a:ext>
                  </a:extLst>
                </a:gridCol>
                <a:gridCol w="576072">
                  <a:extLst>
                    <a:ext uri="{9D8B030D-6E8A-4147-A177-3AD203B41FA5}">
                      <a16:colId xmlns:a16="http://schemas.microsoft.com/office/drawing/2014/main" val="2756485490"/>
                    </a:ext>
                  </a:extLst>
                </a:gridCol>
                <a:gridCol w="576072">
                  <a:extLst>
                    <a:ext uri="{9D8B030D-6E8A-4147-A177-3AD203B41FA5}">
                      <a16:colId xmlns:a16="http://schemas.microsoft.com/office/drawing/2014/main" val="1939999386"/>
                    </a:ext>
                  </a:extLst>
                </a:gridCol>
                <a:gridCol w="576072">
                  <a:extLst>
                    <a:ext uri="{9D8B030D-6E8A-4147-A177-3AD203B41FA5}">
                      <a16:colId xmlns:a16="http://schemas.microsoft.com/office/drawing/2014/main" val="523181405"/>
                    </a:ext>
                  </a:extLst>
                </a:gridCol>
                <a:gridCol w="576072">
                  <a:extLst>
                    <a:ext uri="{9D8B030D-6E8A-4147-A177-3AD203B41FA5}">
                      <a16:colId xmlns:a16="http://schemas.microsoft.com/office/drawing/2014/main" val="1029500607"/>
                    </a:ext>
                  </a:extLst>
                </a:gridCol>
                <a:gridCol w="576072">
                  <a:extLst>
                    <a:ext uri="{9D8B030D-6E8A-4147-A177-3AD203B41FA5}">
                      <a16:colId xmlns:a16="http://schemas.microsoft.com/office/drawing/2014/main" val="2034129618"/>
                    </a:ext>
                  </a:extLst>
                </a:gridCol>
                <a:gridCol w="576072">
                  <a:extLst>
                    <a:ext uri="{9D8B030D-6E8A-4147-A177-3AD203B41FA5}">
                      <a16:colId xmlns:a16="http://schemas.microsoft.com/office/drawing/2014/main" val="878374881"/>
                    </a:ext>
                  </a:extLst>
                </a:gridCol>
                <a:gridCol w="576072">
                  <a:extLst>
                    <a:ext uri="{9D8B030D-6E8A-4147-A177-3AD203B41FA5}">
                      <a16:colId xmlns:a16="http://schemas.microsoft.com/office/drawing/2014/main" val="3774041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70644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- 2025-04-02 18:02:20</a:t>
                      </a:r>
                      <a:r>
                        <a:rPr kumimoji="0" lang="de-DE" sz="1000" b="0" i="0" u="none" strike="noStrike" kern="1200" cap="none" spc="0" normalizeH="0" baseline="0" noProof="0">
                          <a:ln>
                            <a:noFill/>
                          </a:ln>
                          <a:solidFill>
                            <a:prstClr val="black"/>
                          </a:solidFill>
                          <a:effectLst/>
                          <a:uLnTx/>
                          <a:uFillTx/>
                          <a:latin typeface="Calibri"/>
                          <a:ea typeface="+mn-ea"/>
                          <a:cs typeface="+mn-cs"/>
                        </a:rPr>
                        <a:t>
 Welche Investitionen stehen in den nächsten Jahren an? Und wie können wir als NRW.BANK mit unserem neuen Programm NRW.BANK.Invest Zukunft unterstützen? 🤝
Peter Barlog, Geschäftsführer der BARLOG Plastics GmbH, plant Investitionen in Anlagentechnik für das Recycling von technischen Kunststoffen. Im Video erzählt er, vor welchen Herausforderungen seine Branche steht, warum Investitionen in die nachhaltige Transformation wichtig sind und weshalb unser neues Programm NRW.BANK.Invest Zukunft genau seinen Bedarf trifft. 🌱
🔍 Mehr Infos zum Programm gibt’s übrigens hier ➡ https://lnkd.in/eg5N8VUe 
#InvestZukunft #Transformation #Nachhaltigkeit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18.855218855219 %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extLst>
                  <a:ext uri="{0D108BD9-81ED-4DB2-BD59-A6C34878D82A}">
                    <a16:rowId xmlns:a16="http://schemas.microsoft.com/office/drawing/2014/main" val="3414889058"/>
                  </a:ext>
                </a:extLst>
              </a:tr>
            </a:tbl>
          </a:graphicData>
        </a:graphic>
      </p:graphicFrame>
      <p:sp>
        <p:nvSpPr>
          <p:cNvPr id="4" name="Text Placeholder 3">
            <a:extLst>
              <a:ext uri="{FF2B5EF4-FFF2-40B4-BE49-F238E27FC236}">
                <a16:creationId xmlns:a16="http://schemas.microsoft.com/office/drawing/2014/main" id="{1028999D-AF81-4E5E-A521-F16F74A579BC}"/>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7607080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BBCB5-1C09-404B-BCEF-569BE12532DD}"/>
              </a:ext>
            </a:extLst>
          </p:cNvPr>
          <p:cNvSpPr>
            <a:spLocks noGrp="1"/>
          </p:cNvSpPr>
          <p:nvPr>
            <p:ph type="title"/>
          </p:nvPr>
        </p:nvSpPr>
        <p:spPr/>
        <p:txBody>
          <a:bodyPr/>
          <a:lstStyle/>
          <a:p>
            <a:r>
              <a:rPr lang="en-US"/>
              <a:t>LinkedIn Posts Table | NRW.BANK - 22 of 26</a:t>
            </a:r>
          </a:p>
        </p:txBody>
      </p:sp>
      <p:graphicFrame>
        <p:nvGraphicFramePr>
          <p:cNvPr id="5" name="Table Placeholder 4">
            <a:extLst>
              <a:ext uri="{FF2B5EF4-FFF2-40B4-BE49-F238E27FC236}">
                <a16:creationId xmlns:a16="http://schemas.microsoft.com/office/drawing/2014/main" id="{505AF2FE-71C6-4B52-A080-7CA28D05726F}"/>
              </a:ext>
            </a:extLst>
          </p:cNvPr>
          <p:cNvGraphicFramePr>
            <a:graphicFrameLocks noGrp="1"/>
          </p:cNvGraphicFramePr>
          <p:nvPr>
            <p:ph type="tbl" sz="quarter" idx="13"/>
            <p:extLst>
              <p:ext uri="{D42A27DB-BD31-4B8C-83A1-F6EECF244321}">
                <p14:modId xmlns:p14="http://schemas.microsoft.com/office/powerpoint/2010/main" val="2614182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97910620"/>
                    </a:ext>
                  </a:extLst>
                </a:gridCol>
                <a:gridCol w="1645920">
                  <a:extLst>
                    <a:ext uri="{9D8B030D-6E8A-4147-A177-3AD203B41FA5}">
                      <a16:colId xmlns:a16="http://schemas.microsoft.com/office/drawing/2014/main" val="2375503879"/>
                    </a:ext>
                  </a:extLst>
                </a:gridCol>
                <a:gridCol w="576072">
                  <a:extLst>
                    <a:ext uri="{9D8B030D-6E8A-4147-A177-3AD203B41FA5}">
                      <a16:colId xmlns:a16="http://schemas.microsoft.com/office/drawing/2014/main" val="2774616581"/>
                    </a:ext>
                  </a:extLst>
                </a:gridCol>
                <a:gridCol w="576072">
                  <a:extLst>
                    <a:ext uri="{9D8B030D-6E8A-4147-A177-3AD203B41FA5}">
                      <a16:colId xmlns:a16="http://schemas.microsoft.com/office/drawing/2014/main" val="2560081640"/>
                    </a:ext>
                  </a:extLst>
                </a:gridCol>
                <a:gridCol w="576072">
                  <a:extLst>
                    <a:ext uri="{9D8B030D-6E8A-4147-A177-3AD203B41FA5}">
                      <a16:colId xmlns:a16="http://schemas.microsoft.com/office/drawing/2014/main" val="4134158272"/>
                    </a:ext>
                  </a:extLst>
                </a:gridCol>
                <a:gridCol w="576072">
                  <a:extLst>
                    <a:ext uri="{9D8B030D-6E8A-4147-A177-3AD203B41FA5}">
                      <a16:colId xmlns:a16="http://schemas.microsoft.com/office/drawing/2014/main" val="4034686317"/>
                    </a:ext>
                  </a:extLst>
                </a:gridCol>
                <a:gridCol w="576072">
                  <a:extLst>
                    <a:ext uri="{9D8B030D-6E8A-4147-A177-3AD203B41FA5}">
                      <a16:colId xmlns:a16="http://schemas.microsoft.com/office/drawing/2014/main" val="222058172"/>
                    </a:ext>
                  </a:extLst>
                </a:gridCol>
                <a:gridCol w="576072">
                  <a:extLst>
                    <a:ext uri="{9D8B030D-6E8A-4147-A177-3AD203B41FA5}">
                      <a16:colId xmlns:a16="http://schemas.microsoft.com/office/drawing/2014/main" val="3398217531"/>
                    </a:ext>
                  </a:extLst>
                </a:gridCol>
                <a:gridCol w="576072">
                  <a:extLst>
                    <a:ext uri="{9D8B030D-6E8A-4147-A177-3AD203B41FA5}">
                      <a16:colId xmlns:a16="http://schemas.microsoft.com/office/drawing/2014/main" val="730586695"/>
                    </a:ext>
                  </a:extLst>
                </a:gridCol>
                <a:gridCol w="576072">
                  <a:extLst>
                    <a:ext uri="{9D8B030D-6E8A-4147-A177-3AD203B41FA5}">
                      <a16:colId xmlns:a16="http://schemas.microsoft.com/office/drawing/2014/main" val="3099447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91846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- 2025-04-01 11:25:07</a:t>
                      </a:r>
                      <a:r>
                        <a:rPr kumimoji="0" lang="de-DE" sz="1000" b="0" i="0" u="none" strike="noStrike" kern="1200" cap="none" spc="0" normalizeH="0" baseline="0" noProof="0">
                          <a:ln>
                            <a:noFill/>
                          </a:ln>
                          <a:solidFill>
                            <a:prstClr val="black"/>
                          </a:solidFill>
                          <a:effectLst/>
                          <a:uLnTx/>
                          <a:uFillTx/>
                          <a:latin typeface="Calibri"/>
                          <a:ea typeface="+mn-ea"/>
                          <a:cs typeface="+mn-cs"/>
                        </a:rPr>
                        <a:t>
 Klingt zu gut, um wahr zu sein? 🤯💶 Ist aber so: Unternehmen können bis zu 2 Millionen Euro sparen – über unser neues Förderprogramm NRW.BANK.Invest Zukunft. 
So geht‘s: Investieren Sie mit Ihrem Unternehmen in …
☀️ Erneuerbare Energien,
🔋 Elektromobilität,
💻 Digitalisierung und KI,
♻️ zirkuläres Wirtschaften,
💡 Innovationen,
🌍 Effizienz und Einsparungen,
🌱 oder Klima- und Umweltschutz,
… bieten wir Ihnen einen gegenüber dem Marktzins zwei Prozentpunkte niedrigeren Zinssatz. Zusätzlich bieten wir einen Tilgungsnachlass von bis zu 20 Prozent – abhängig von der Darlehenssumme und der Unternehmensgröße. 🤝🏻
Beispiel: Ein kleines Unternehmen kann bei einer Darlehenssumme von 500.000 Euro und einer Laufzeit von 10 Jahren bis zu 170.000 Euro bei den Finanzierungskosten sparen. Die höchstmögliche Ersparnis – für ein kleines Unternehmen, das zehn Millionen Euro investiert – liegt bei zwei Millionen Euro. 🙌
Jetzt informieren und ab Montag, 19. Mai 2025, NRW.BANK.Invest Zukunft über Ihre Hausbank beantragen! Mehr Infos finden Sie auf unserer Webseite: https://lnkd.in/ekMJj4XF 📲
#InvestZukunft #Transformation #Nachhaltigkeit #Digitalisierung #Innovation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11.930585683297 %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20926537"/>
                  </a:ext>
                </a:extLst>
              </a:tr>
            </a:tbl>
          </a:graphicData>
        </a:graphic>
      </p:graphicFrame>
      <p:sp>
        <p:nvSpPr>
          <p:cNvPr id="4" name="Text Placeholder 3">
            <a:extLst>
              <a:ext uri="{FF2B5EF4-FFF2-40B4-BE49-F238E27FC236}">
                <a16:creationId xmlns:a16="http://schemas.microsoft.com/office/drawing/2014/main" id="{B80A2816-D37F-44BA-BC7C-C0E2FE7775D7}"/>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5889636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67B11-3E15-4293-A80C-F8B38808B36E}"/>
              </a:ext>
            </a:extLst>
          </p:cNvPr>
          <p:cNvSpPr>
            <a:spLocks noGrp="1"/>
          </p:cNvSpPr>
          <p:nvPr>
            <p:ph type="title"/>
          </p:nvPr>
        </p:nvSpPr>
        <p:spPr/>
        <p:txBody>
          <a:bodyPr/>
          <a:lstStyle/>
          <a:p>
            <a:r>
              <a:rPr lang="en-US"/>
              <a:t>LinkedIn Posts Table | NRW.BANK - 23 of 26</a:t>
            </a:r>
          </a:p>
        </p:txBody>
      </p:sp>
      <p:graphicFrame>
        <p:nvGraphicFramePr>
          <p:cNvPr id="5" name="Table Placeholder 4">
            <a:extLst>
              <a:ext uri="{FF2B5EF4-FFF2-40B4-BE49-F238E27FC236}">
                <a16:creationId xmlns:a16="http://schemas.microsoft.com/office/drawing/2014/main" id="{C326BD9B-EF42-4F47-A8A4-A14FA352638B}"/>
              </a:ext>
            </a:extLst>
          </p:cNvPr>
          <p:cNvGraphicFramePr>
            <a:graphicFrameLocks noGrp="1"/>
          </p:cNvGraphicFramePr>
          <p:nvPr>
            <p:ph type="tbl" sz="quarter" idx="13"/>
            <p:extLst>
              <p:ext uri="{D42A27DB-BD31-4B8C-83A1-F6EECF244321}">
                <p14:modId xmlns:p14="http://schemas.microsoft.com/office/powerpoint/2010/main" val="4212032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90539996"/>
                    </a:ext>
                  </a:extLst>
                </a:gridCol>
                <a:gridCol w="1645920">
                  <a:extLst>
                    <a:ext uri="{9D8B030D-6E8A-4147-A177-3AD203B41FA5}">
                      <a16:colId xmlns:a16="http://schemas.microsoft.com/office/drawing/2014/main" val="3184445345"/>
                    </a:ext>
                  </a:extLst>
                </a:gridCol>
                <a:gridCol w="576072">
                  <a:extLst>
                    <a:ext uri="{9D8B030D-6E8A-4147-A177-3AD203B41FA5}">
                      <a16:colId xmlns:a16="http://schemas.microsoft.com/office/drawing/2014/main" val="1045960258"/>
                    </a:ext>
                  </a:extLst>
                </a:gridCol>
                <a:gridCol w="576072">
                  <a:extLst>
                    <a:ext uri="{9D8B030D-6E8A-4147-A177-3AD203B41FA5}">
                      <a16:colId xmlns:a16="http://schemas.microsoft.com/office/drawing/2014/main" val="3154404792"/>
                    </a:ext>
                  </a:extLst>
                </a:gridCol>
                <a:gridCol w="576072">
                  <a:extLst>
                    <a:ext uri="{9D8B030D-6E8A-4147-A177-3AD203B41FA5}">
                      <a16:colId xmlns:a16="http://schemas.microsoft.com/office/drawing/2014/main" val="837835628"/>
                    </a:ext>
                  </a:extLst>
                </a:gridCol>
                <a:gridCol w="576072">
                  <a:extLst>
                    <a:ext uri="{9D8B030D-6E8A-4147-A177-3AD203B41FA5}">
                      <a16:colId xmlns:a16="http://schemas.microsoft.com/office/drawing/2014/main" val="787567335"/>
                    </a:ext>
                  </a:extLst>
                </a:gridCol>
                <a:gridCol w="576072">
                  <a:extLst>
                    <a:ext uri="{9D8B030D-6E8A-4147-A177-3AD203B41FA5}">
                      <a16:colId xmlns:a16="http://schemas.microsoft.com/office/drawing/2014/main" val="3288972837"/>
                    </a:ext>
                  </a:extLst>
                </a:gridCol>
                <a:gridCol w="576072">
                  <a:extLst>
                    <a:ext uri="{9D8B030D-6E8A-4147-A177-3AD203B41FA5}">
                      <a16:colId xmlns:a16="http://schemas.microsoft.com/office/drawing/2014/main" val="2575262898"/>
                    </a:ext>
                  </a:extLst>
                </a:gridCol>
                <a:gridCol w="576072">
                  <a:extLst>
                    <a:ext uri="{9D8B030D-6E8A-4147-A177-3AD203B41FA5}">
                      <a16:colId xmlns:a16="http://schemas.microsoft.com/office/drawing/2014/main" val="514763717"/>
                    </a:ext>
                  </a:extLst>
                </a:gridCol>
                <a:gridCol w="576072">
                  <a:extLst>
                    <a:ext uri="{9D8B030D-6E8A-4147-A177-3AD203B41FA5}">
                      <a16:colId xmlns:a16="http://schemas.microsoft.com/office/drawing/2014/main" val="2565733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78872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- 2025-03-31 12:27:15</a:t>
                      </a:r>
                      <a:r>
                        <a:rPr kumimoji="0" lang="de-DE" sz="1000" b="0" i="0" u="none" strike="noStrike" kern="1200" cap="none" spc="0" normalizeH="0" baseline="0" noProof="0">
                          <a:ln>
                            <a:noFill/>
                          </a:ln>
                          <a:solidFill>
                            <a:prstClr val="black"/>
                          </a:solidFill>
                          <a:effectLst/>
                          <a:uLnTx/>
                          <a:uFillTx/>
                          <a:latin typeface="Calibri"/>
                          <a:ea typeface="+mn-ea"/>
                          <a:cs typeface="+mn-cs"/>
                        </a:rPr>
                        <a:t>
 Mit Herz und Tatkraft 💙💪
Unsere Mitarbeitenden haben keine Schublade und keinen Schrank ausgelassen: Überall haben sie alte Brillen aufgespürt und mit in die Bank gebracht – und das aus gutem Grund.
Erneut haben wir an der Brillen-Sammelaktion für einen guten Zweck teilgenommen und das mit großem Erfolg: Knapp 400 Brillen haben unsere Mitarbeitenden gespendet. 👓
Diese werden nun von der Organisation „Brillen Weltweit“ professionell aufbereitet und anschließend an Menschen in Kliniken, Krankenhäusern und Missionsstationen weitergegeben, die dringend eine Sehhilfe benötigen.
So leisten unsere Mitarbeitenden nicht nur einen wertvollen Beitrag zur sozialen Gerechtigkeit, sondern auch zur ökologischen Nachhaltigkeit, indem sehbedürftigen Menschen geholfen und sinnvoll recycelt wird.
#Engagement #WIRfürNRW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18.223234624146 %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extLst>
                  <a:ext uri="{0D108BD9-81ED-4DB2-BD59-A6C34878D82A}">
                    <a16:rowId xmlns:a16="http://schemas.microsoft.com/office/drawing/2014/main" val="980123054"/>
                  </a:ext>
                </a:extLst>
              </a:tr>
            </a:tbl>
          </a:graphicData>
        </a:graphic>
      </p:graphicFrame>
      <p:sp>
        <p:nvSpPr>
          <p:cNvPr id="4" name="Text Placeholder 3">
            <a:extLst>
              <a:ext uri="{FF2B5EF4-FFF2-40B4-BE49-F238E27FC236}">
                <a16:creationId xmlns:a16="http://schemas.microsoft.com/office/drawing/2014/main" id="{F9957044-2348-4D9B-920A-DC986A6B5B94}"/>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8295948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122E9-5B61-4019-B2A1-84B3089D78CD}"/>
              </a:ext>
            </a:extLst>
          </p:cNvPr>
          <p:cNvSpPr>
            <a:spLocks noGrp="1"/>
          </p:cNvSpPr>
          <p:nvPr>
            <p:ph type="title"/>
          </p:nvPr>
        </p:nvSpPr>
        <p:spPr/>
        <p:txBody>
          <a:bodyPr/>
          <a:lstStyle/>
          <a:p>
            <a:r>
              <a:rPr lang="en-US"/>
              <a:t>LinkedIn Posts Table | NRW.BANK - 24 of 26</a:t>
            </a:r>
          </a:p>
        </p:txBody>
      </p:sp>
      <p:graphicFrame>
        <p:nvGraphicFramePr>
          <p:cNvPr id="5" name="Table Placeholder 4">
            <a:extLst>
              <a:ext uri="{FF2B5EF4-FFF2-40B4-BE49-F238E27FC236}">
                <a16:creationId xmlns:a16="http://schemas.microsoft.com/office/drawing/2014/main" id="{03E89A5B-20A4-4EE7-91FE-0B9B9224234E}"/>
              </a:ext>
            </a:extLst>
          </p:cNvPr>
          <p:cNvGraphicFramePr>
            <a:graphicFrameLocks noGrp="1"/>
          </p:cNvGraphicFramePr>
          <p:nvPr>
            <p:ph type="tbl" sz="quarter" idx="13"/>
            <p:extLst>
              <p:ext uri="{D42A27DB-BD31-4B8C-83A1-F6EECF244321}">
                <p14:modId xmlns:p14="http://schemas.microsoft.com/office/powerpoint/2010/main" val="1614148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06835850"/>
                    </a:ext>
                  </a:extLst>
                </a:gridCol>
                <a:gridCol w="1645920">
                  <a:extLst>
                    <a:ext uri="{9D8B030D-6E8A-4147-A177-3AD203B41FA5}">
                      <a16:colId xmlns:a16="http://schemas.microsoft.com/office/drawing/2014/main" val="752527698"/>
                    </a:ext>
                  </a:extLst>
                </a:gridCol>
                <a:gridCol w="576072">
                  <a:extLst>
                    <a:ext uri="{9D8B030D-6E8A-4147-A177-3AD203B41FA5}">
                      <a16:colId xmlns:a16="http://schemas.microsoft.com/office/drawing/2014/main" val="3928768440"/>
                    </a:ext>
                  </a:extLst>
                </a:gridCol>
                <a:gridCol w="576072">
                  <a:extLst>
                    <a:ext uri="{9D8B030D-6E8A-4147-A177-3AD203B41FA5}">
                      <a16:colId xmlns:a16="http://schemas.microsoft.com/office/drawing/2014/main" val="3929646662"/>
                    </a:ext>
                  </a:extLst>
                </a:gridCol>
                <a:gridCol w="576072">
                  <a:extLst>
                    <a:ext uri="{9D8B030D-6E8A-4147-A177-3AD203B41FA5}">
                      <a16:colId xmlns:a16="http://schemas.microsoft.com/office/drawing/2014/main" val="1410749661"/>
                    </a:ext>
                  </a:extLst>
                </a:gridCol>
                <a:gridCol w="576072">
                  <a:extLst>
                    <a:ext uri="{9D8B030D-6E8A-4147-A177-3AD203B41FA5}">
                      <a16:colId xmlns:a16="http://schemas.microsoft.com/office/drawing/2014/main" val="3007642185"/>
                    </a:ext>
                  </a:extLst>
                </a:gridCol>
                <a:gridCol w="576072">
                  <a:extLst>
                    <a:ext uri="{9D8B030D-6E8A-4147-A177-3AD203B41FA5}">
                      <a16:colId xmlns:a16="http://schemas.microsoft.com/office/drawing/2014/main" val="1085822493"/>
                    </a:ext>
                  </a:extLst>
                </a:gridCol>
                <a:gridCol w="576072">
                  <a:extLst>
                    <a:ext uri="{9D8B030D-6E8A-4147-A177-3AD203B41FA5}">
                      <a16:colId xmlns:a16="http://schemas.microsoft.com/office/drawing/2014/main" val="1934614403"/>
                    </a:ext>
                  </a:extLst>
                </a:gridCol>
                <a:gridCol w="576072">
                  <a:extLst>
                    <a:ext uri="{9D8B030D-6E8A-4147-A177-3AD203B41FA5}">
                      <a16:colId xmlns:a16="http://schemas.microsoft.com/office/drawing/2014/main" val="2077131799"/>
                    </a:ext>
                  </a:extLst>
                </a:gridCol>
                <a:gridCol w="576072">
                  <a:extLst>
                    <a:ext uri="{9D8B030D-6E8A-4147-A177-3AD203B41FA5}">
                      <a16:colId xmlns:a16="http://schemas.microsoft.com/office/drawing/2014/main" val="4081168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18055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- 2025-03-30 10:15:39</a:t>
                      </a:r>
                      <a:r>
                        <a:rPr kumimoji="0" lang="de-DE" sz="1000" b="0" i="0" u="none" strike="noStrike" kern="1200" cap="none" spc="0" normalizeH="0" baseline="0" noProof="0">
                          <a:ln>
                            <a:noFill/>
                          </a:ln>
                          <a:solidFill>
                            <a:prstClr val="black"/>
                          </a:solidFill>
                          <a:effectLst/>
                          <a:uLnTx/>
                          <a:uFillTx/>
                          <a:latin typeface="Calibri"/>
                          <a:ea typeface="+mn-ea"/>
                          <a:cs typeface="+mn-cs"/>
                        </a:rPr>
                        <a:t>
 Eine Win-win-Situation für Unternehmen und die Umwelt: Wer zirkulär wirtschaftet ist effizienter, gewinnt an Resilienz und vermeidet zugleich unnötige Eingriffe in die Natur. Das Ziel kann also nur #ZeroWaste heißen – und genau darauf macht heute auch der gleichnamige Aktionstag aufmerksam. ♻️
Wir unterstützen zirkuläre Geschäftsmodelle über unsere Förderprogramme, aber auch über Wettbewerbe: 👇
Mit dem NRW-Preis Ressourcenschonung zeichnet die Effizienz-Agentur NRW gemeinsam mit der Verbraucherzentrale NRW  Unternehmen aus, die durch zirkuläres Wirtschaften einen wichtigen Beitrag zur Ressourcenschonung leisten. 🌱
Wir sind auch in diesem Jahr als Kooperationspartnerin dabei. Außerdem wird unser Förderexperte Philipp Salm Teil der unabhängigen Jury sein. 🏆 Noch bis Donnerstag, 15. Mai 2025, haben Sie die Chance, sich mit Ihrem Produkt, Ihrer Dienstleistung oder Ihrem Geschäftsmodell zu bewerben. Alle Infos zu den Teilnahmebedingungen, der Bewerbung und dem Ablauf finden Sie auf der Webseite der efa - Effizienz-Agentur NRW. 📲 
#ZeroWasteDay #CircularEconomy #Nachhaltigkeit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35.690235690236 %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83582707"/>
                  </a:ext>
                </a:extLst>
              </a:tr>
            </a:tbl>
          </a:graphicData>
        </a:graphic>
      </p:graphicFrame>
      <p:sp>
        <p:nvSpPr>
          <p:cNvPr id="4" name="Text Placeholder 3">
            <a:extLst>
              <a:ext uri="{FF2B5EF4-FFF2-40B4-BE49-F238E27FC236}">
                <a16:creationId xmlns:a16="http://schemas.microsoft.com/office/drawing/2014/main" id="{E0D726F9-D791-4003-AF7E-4CD4E507A508}"/>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8475177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72556-8E6A-476E-8E93-6925BD69814F}"/>
              </a:ext>
            </a:extLst>
          </p:cNvPr>
          <p:cNvSpPr>
            <a:spLocks noGrp="1"/>
          </p:cNvSpPr>
          <p:nvPr>
            <p:ph type="title"/>
          </p:nvPr>
        </p:nvSpPr>
        <p:spPr/>
        <p:txBody>
          <a:bodyPr/>
          <a:lstStyle/>
          <a:p>
            <a:r>
              <a:rPr lang="en-US"/>
              <a:t>LinkedIn Posts Table | NRW.BANK - 25 of 26</a:t>
            </a:r>
          </a:p>
        </p:txBody>
      </p:sp>
      <p:graphicFrame>
        <p:nvGraphicFramePr>
          <p:cNvPr id="5" name="Table Placeholder 4">
            <a:extLst>
              <a:ext uri="{FF2B5EF4-FFF2-40B4-BE49-F238E27FC236}">
                <a16:creationId xmlns:a16="http://schemas.microsoft.com/office/drawing/2014/main" id="{9943BDEF-C1D8-45D6-A4EA-71AD4EF8B698}"/>
              </a:ext>
            </a:extLst>
          </p:cNvPr>
          <p:cNvGraphicFramePr>
            <a:graphicFrameLocks noGrp="1"/>
          </p:cNvGraphicFramePr>
          <p:nvPr>
            <p:ph type="tbl" sz="quarter" idx="13"/>
            <p:extLst>
              <p:ext uri="{D42A27DB-BD31-4B8C-83A1-F6EECF244321}">
                <p14:modId xmlns:p14="http://schemas.microsoft.com/office/powerpoint/2010/main" val="2361238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40424624"/>
                    </a:ext>
                  </a:extLst>
                </a:gridCol>
                <a:gridCol w="1645920">
                  <a:extLst>
                    <a:ext uri="{9D8B030D-6E8A-4147-A177-3AD203B41FA5}">
                      <a16:colId xmlns:a16="http://schemas.microsoft.com/office/drawing/2014/main" val="1109764472"/>
                    </a:ext>
                  </a:extLst>
                </a:gridCol>
                <a:gridCol w="576072">
                  <a:extLst>
                    <a:ext uri="{9D8B030D-6E8A-4147-A177-3AD203B41FA5}">
                      <a16:colId xmlns:a16="http://schemas.microsoft.com/office/drawing/2014/main" val="1870172062"/>
                    </a:ext>
                  </a:extLst>
                </a:gridCol>
                <a:gridCol w="576072">
                  <a:extLst>
                    <a:ext uri="{9D8B030D-6E8A-4147-A177-3AD203B41FA5}">
                      <a16:colId xmlns:a16="http://schemas.microsoft.com/office/drawing/2014/main" val="3221034967"/>
                    </a:ext>
                  </a:extLst>
                </a:gridCol>
                <a:gridCol w="576072">
                  <a:extLst>
                    <a:ext uri="{9D8B030D-6E8A-4147-A177-3AD203B41FA5}">
                      <a16:colId xmlns:a16="http://schemas.microsoft.com/office/drawing/2014/main" val="1796938224"/>
                    </a:ext>
                  </a:extLst>
                </a:gridCol>
                <a:gridCol w="576072">
                  <a:extLst>
                    <a:ext uri="{9D8B030D-6E8A-4147-A177-3AD203B41FA5}">
                      <a16:colId xmlns:a16="http://schemas.microsoft.com/office/drawing/2014/main" val="2877043666"/>
                    </a:ext>
                  </a:extLst>
                </a:gridCol>
                <a:gridCol w="576072">
                  <a:extLst>
                    <a:ext uri="{9D8B030D-6E8A-4147-A177-3AD203B41FA5}">
                      <a16:colId xmlns:a16="http://schemas.microsoft.com/office/drawing/2014/main" val="3698214421"/>
                    </a:ext>
                  </a:extLst>
                </a:gridCol>
                <a:gridCol w="576072">
                  <a:extLst>
                    <a:ext uri="{9D8B030D-6E8A-4147-A177-3AD203B41FA5}">
                      <a16:colId xmlns:a16="http://schemas.microsoft.com/office/drawing/2014/main" val="432069593"/>
                    </a:ext>
                  </a:extLst>
                </a:gridCol>
                <a:gridCol w="576072">
                  <a:extLst>
                    <a:ext uri="{9D8B030D-6E8A-4147-A177-3AD203B41FA5}">
                      <a16:colId xmlns:a16="http://schemas.microsoft.com/office/drawing/2014/main" val="3816471056"/>
                    </a:ext>
                  </a:extLst>
                </a:gridCol>
                <a:gridCol w="576072">
                  <a:extLst>
                    <a:ext uri="{9D8B030D-6E8A-4147-A177-3AD203B41FA5}">
                      <a16:colId xmlns:a16="http://schemas.microsoft.com/office/drawing/2014/main" val="3630212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9313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- 2025-03-28 11:01:02</a:t>
                      </a:r>
                      <a:r>
                        <a:rPr kumimoji="0" lang="de-DE" sz="1000" b="0" i="0" u="none" strike="noStrike" kern="1200" cap="none" spc="0" normalizeH="0" baseline="0" noProof="0">
                          <a:ln>
                            <a:noFill/>
                          </a:ln>
                          <a:solidFill>
                            <a:prstClr val="black"/>
                          </a:solidFill>
                          <a:effectLst/>
                          <a:uLnTx/>
                          <a:uFillTx/>
                          <a:latin typeface="Calibri"/>
                          <a:ea typeface="+mn-ea"/>
                          <a:cs typeface="+mn-cs"/>
                        </a:rPr>
                        <a:t>
 8 Start-ups, 8 Regionen, 1 Bühne, 1 Ziel: das digitalste Start-up in NRW werden. 💡
Beim NRW Hub-Battle in Münster sind Start-ups aus ganz Nordrhein-Westfalen gegeneinander angetreten, um die Jury und das Publikum von ihren Geschäftsmodellen zu überzeugen. Der Sieger hat nicht nur den Titel „NRW-Startup-Champion", sondern auch ein Preisgeld von 5.000 Euro erhalten – gestiftet von uns. 🏆
Der Wettbewerb zeigt, wie stark und vielfältig die digitale Gründungsszene in NRW ist. Dieses Jahr hat SaniUp aus Münster gewonnen. 🥳 Das junge Unternehmen entwickelt und vertreibt eine Softwarelösung für Sanitätshäuser, welche die Abrechnungsprozesse mit Krankenkassen beschleunigt. Damit bleibt der Titel und das Preisgeld in Münster und auch 2026 findet die Austragung des NRW-Hub Battle wieder im  Digital Hub münsterLAND  statt.  
🎯 Solche innovativen Ideen brauchen wir in NRW – und deshalb fördern wir sie. Mit Finanzierung, Beratung und gezielter Unterstützung bei Formaten wie dem NRW Hub-Battle.
#Gründung #Innovation #Digitalisierung #NRWHubBattle #Startups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61.947626841244 %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3825225"/>
                  </a:ext>
                </a:extLst>
              </a:tr>
            </a:tbl>
          </a:graphicData>
        </a:graphic>
      </p:graphicFrame>
      <p:sp>
        <p:nvSpPr>
          <p:cNvPr id="4" name="Text Placeholder 3">
            <a:extLst>
              <a:ext uri="{FF2B5EF4-FFF2-40B4-BE49-F238E27FC236}">
                <a16:creationId xmlns:a16="http://schemas.microsoft.com/office/drawing/2014/main" id="{D7CEAA08-8028-4049-84C2-CBC8E6D55AE5}"/>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0228811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D93FB-F293-4D3E-A778-AA3F679F5CD8}"/>
              </a:ext>
            </a:extLst>
          </p:cNvPr>
          <p:cNvSpPr>
            <a:spLocks noGrp="1"/>
          </p:cNvSpPr>
          <p:nvPr>
            <p:ph type="title"/>
          </p:nvPr>
        </p:nvSpPr>
        <p:spPr/>
        <p:txBody>
          <a:bodyPr/>
          <a:lstStyle/>
          <a:p>
            <a:r>
              <a:rPr lang="en-US"/>
              <a:t>LinkedIn Posts Table | NRW.BANK - 26 of 26</a:t>
            </a:r>
          </a:p>
        </p:txBody>
      </p:sp>
      <p:graphicFrame>
        <p:nvGraphicFramePr>
          <p:cNvPr id="5" name="Table Placeholder 4">
            <a:extLst>
              <a:ext uri="{FF2B5EF4-FFF2-40B4-BE49-F238E27FC236}">
                <a16:creationId xmlns:a16="http://schemas.microsoft.com/office/drawing/2014/main" id="{4E9A93E0-79E9-4588-9C96-6B77083005D6}"/>
              </a:ext>
            </a:extLst>
          </p:cNvPr>
          <p:cNvGraphicFramePr>
            <a:graphicFrameLocks noGrp="1"/>
          </p:cNvGraphicFramePr>
          <p:nvPr>
            <p:ph type="tbl" sz="quarter" idx="13"/>
            <p:extLst>
              <p:ext uri="{D42A27DB-BD31-4B8C-83A1-F6EECF244321}">
                <p14:modId xmlns:p14="http://schemas.microsoft.com/office/powerpoint/2010/main" val="2311755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92770799"/>
                    </a:ext>
                  </a:extLst>
                </a:gridCol>
                <a:gridCol w="1645920">
                  <a:extLst>
                    <a:ext uri="{9D8B030D-6E8A-4147-A177-3AD203B41FA5}">
                      <a16:colId xmlns:a16="http://schemas.microsoft.com/office/drawing/2014/main" val="979019300"/>
                    </a:ext>
                  </a:extLst>
                </a:gridCol>
                <a:gridCol w="576072">
                  <a:extLst>
                    <a:ext uri="{9D8B030D-6E8A-4147-A177-3AD203B41FA5}">
                      <a16:colId xmlns:a16="http://schemas.microsoft.com/office/drawing/2014/main" val="3448277085"/>
                    </a:ext>
                  </a:extLst>
                </a:gridCol>
                <a:gridCol w="576072">
                  <a:extLst>
                    <a:ext uri="{9D8B030D-6E8A-4147-A177-3AD203B41FA5}">
                      <a16:colId xmlns:a16="http://schemas.microsoft.com/office/drawing/2014/main" val="273534987"/>
                    </a:ext>
                  </a:extLst>
                </a:gridCol>
                <a:gridCol w="576072">
                  <a:extLst>
                    <a:ext uri="{9D8B030D-6E8A-4147-A177-3AD203B41FA5}">
                      <a16:colId xmlns:a16="http://schemas.microsoft.com/office/drawing/2014/main" val="423899522"/>
                    </a:ext>
                  </a:extLst>
                </a:gridCol>
                <a:gridCol w="576072">
                  <a:extLst>
                    <a:ext uri="{9D8B030D-6E8A-4147-A177-3AD203B41FA5}">
                      <a16:colId xmlns:a16="http://schemas.microsoft.com/office/drawing/2014/main" val="351384377"/>
                    </a:ext>
                  </a:extLst>
                </a:gridCol>
                <a:gridCol w="576072">
                  <a:extLst>
                    <a:ext uri="{9D8B030D-6E8A-4147-A177-3AD203B41FA5}">
                      <a16:colId xmlns:a16="http://schemas.microsoft.com/office/drawing/2014/main" val="1083965120"/>
                    </a:ext>
                  </a:extLst>
                </a:gridCol>
                <a:gridCol w="576072">
                  <a:extLst>
                    <a:ext uri="{9D8B030D-6E8A-4147-A177-3AD203B41FA5}">
                      <a16:colId xmlns:a16="http://schemas.microsoft.com/office/drawing/2014/main" val="3496736469"/>
                    </a:ext>
                  </a:extLst>
                </a:gridCol>
                <a:gridCol w="576072">
                  <a:extLst>
                    <a:ext uri="{9D8B030D-6E8A-4147-A177-3AD203B41FA5}">
                      <a16:colId xmlns:a16="http://schemas.microsoft.com/office/drawing/2014/main" val="118631181"/>
                    </a:ext>
                  </a:extLst>
                </a:gridCol>
                <a:gridCol w="576072">
                  <a:extLst>
                    <a:ext uri="{9D8B030D-6E8A-4147-A177-3AD203B41FA5}">
                      <a16:colId xmlns:a16="http://schemas.microsoft.com/office/drawing/2014/main" val="4261451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14274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- 2025-03-27 14:00:20</a:t>
                      </a:r>
                      <a:r>
                        <a:rPr kumimoji="0" lang="de-DE" sz="1000" b="0" i="0" u="none" strike="noStrike" kern="1200" cap="none" spc="0" normalizeH="0" baseline="0" noProof="0">
                          <a:ln>
                            <a:noFill/>
                          </a:ln>
                          <a:solidFill>
                            <a:prstClr val="black"/>
                          </a:solidFill>
                          <a:effectLst/>
                          <a:uLnTx/>
                          <a:uFillTx/>
                          <a:latin typeface="Calibri"/>
                          <a:ea typeface="+mn-ea"/>
                          <a:cs typeface="+mn-cs"/>
                        </a:rPr>
                        <a:t>
 Vom Start-up zum Scale-up: 📈 In der Wachstums- beziehungsweise Skalierungsphase geht es darum, Ihr Geschäft auszubauen, indem Sie neue Märkte und Zielgruppen erschließen, zum Beispiel im Ausland. 🌍
Um mit Ihrem eigenen Wachstum Schritt zu halten, sollten Sie Ihre Infrastrukturen im Unternehmen erweitern und Ihr Team verstärken. Auch die Zusammenarbeit mit anderen Unternehmen kann in dieser Phase bereichernd sein. 🤝🏻
Kommen für Ihr Start-up auch ausländische Märkte infrage? Dann wenden Sie sich gerne an unsere EU- und Außenwirtschaftsförderung. Den Kontakt finden Sie auf unserer Webseite: https://lnkd.in/eAVBkbzr ✈
Mehr zum Thema Wachstumsfinanzierung erfahren Sie außerdem auf der diesjährigen Private Equity-Konferenz NRW am Donnerstag, 15. Mai 2025. Jetzt Tickets sichern! 🎟️ Den Link zur Anmeldung finden Sie im Kommentar. 
#Startups #Gründung #FördernWir #WirfürNRW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68.78612716763 %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36092357"/>
                  </a:ext>
                </a:extLst>
              </a:tr>
            </a:tbl>
          </a:graphicData>
        </a:graphic>
      </p:graphicFrame>
      <p:sp>
        <p:nvSpPr>
          <p:cNvPr id="4" name="Text Placeholder 3">
            <a:extLst>
              <a:ext uri="{FF2B5EF4-FFF2-40B4-BE49-F238E27FC236}">
                <a16:creationId xmlns:a16="http://schemas.microsoft.com/office/drawing/2014/main" id="{B8F483F4-2CCB-4331-A519-794C532C18BC}"/>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6679147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94910-7781-444C-9510-2FC877ECB138}"/>
              </a:ext>
            </a:extLst>
          </p:cNvPr>
          <p:cNvSpPr>
            <a:spLocks noGrp="1"/>
          </p:cNvSpPr>
          <p:nvPr>
            <p:ph type="title"/>
          </p:nvPr>
        </p:nvSpPr>
        <p:spPr/>
        <p:txBody>
          <a:bodyPr/>
          <a:lstStyle/>
          <a:p>
            <a:r>
              <a:rPr lang="en-US"/>
              <a:t>LinkedIn Followers Total | NRW.BANK</a:t>
            </a:r>
          </a:p>
        </p:txBody>
      </p:sp>
      <p:graphicFrame>
        <p:nvGraphicFramePr>
          <p:cNvPr id="6" name="Chart Placeholder 5">
            <a:extLst>
              <a:ext uri="{FF2B5EF4-FFF2-40B4-BE49-F238E27FC236}">
                <a16:creationId xmlns:a16="http://schemas.microsoft.com/office/drawing/2014/main" id="{C42FFB69-9DF3-4E0E-8C93-BAC657EFF3C7}"/>
              </a:ext>
            </a:extLst>
          </p:cNvPr>
          <p:cNvGraphicFramePr>
            <a:graphicFrameLocks noGrp="1"/>
          </p:cNvGraphicFramePr>
          <p:nvPr>
            <p:ph type="chart" sz="quarter" idx="13"/>
            <p:extLst>
              <p:ext uri="{D42A27DB-BD31-4B8C-83A1-F6EECF244321}">
                <p14:modId xmlns:p14="http://schemas.microsoft.com/office/powerpoint/2010/main" val="3248941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19B63B-35A4-40BD-9CF0-0ABFC96F1DDE}"/>
              </a:ext>
            </a:extLst>
          </p:cNvPr>
          <p:cNvSpPr>
            <a:spLocks noGrp="1"/>
          </p:cNvSpPr>
          <p:nvPr>
            <p:ph type="body" sz="quarter" idx="14"/>
          </p:nvPr>
        </p:nvSpPr>
        <p:spPr/>
        <p:txBody>
          <a:bodyPr/>
          <a:lstStyle/>
          <a:p>
            <a:r>
              <a:rPr lang="en-US"/>
              <a:t>03/01/2025 - 04/28/2025</a:t>
            </a:r>
          </a:p>
        </p:txBody>
      </p:sp>
      <p:sp>
        <p:nvSpPr>
          <p:cNvPr id="5" name="Footer Placeholder 4">
            <a:extLst>
              <a:ext uri="{FF2B5EF4-FFF2-40B4-BE49-F238E27FC236}">
                <a16:creationId xmlns:a16="http://schemas.microsoft.com/office/drawing/2014/main" id="{909DD6D7-FF86-4C7B-A7BE-3E39C6761B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89706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F012C-26EA-4675-B440-A0317F01D560}"/>
              </a:ext>
            </a:extLst>
          </p:cNvPr>
          <p:cNvSpPr>
            <a:spLocks noGrp="1"/>
          </p:cNvSpPr>
          <p:nvPr>
            <p:ph type="title"/>
          </p:nvPr>
        </p:nvSpPr>
        <p:spPr/>
        <p:txBody>
          <a:bodyPr/>
          <a:lstStyle/>
          <a:p>
            <a:r>
              <a:rPr lang="en-US"/>
              <a:t>Instagram Followers Total | NRW.BANK</a:t>
            </a:r>
          </a:p>
        </p:txBody>
      </p:sp>
      <p:graphicFrame>
        <p:nvGraphicFramePr>
          <p:cNvPr id="6" name="Chart Placeholder 5">
            <a:extLst>
              <a:ext uri="{FF2B5EF4-FFF2-40B4-BE49-F238E27FC236}">
                <a16:creationId xmlns:a16="http://schemas.microsoft.com/office/drawing/2014/main" id="{B6BF3CA4-53E7-478D-9D70-D0FD7DE9FD25}"/>
              </a:ext>
            </a:extLst>
          </p:cNvPr>
          <p:cNvGraphicFramePr>
            <a:graphicFrameLocks noGrp="1"/>
          </p:cNvGraphicFramePr>
          <p:nvPr>
            <p:ph type="chart" sz="quarter" idx="13"/>
            <p:extLst>
              <p:ext uri="{D42A27DB-BD31-4B8C-83A1-F6EECF244321}">
                <p14:modId xmlns:p14="http://schemas.microsoft.com/office/powerpoint/2010/main" val="3588927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4825C8-8DF9-4435-B45A-0EEE325420C2}"/>
              </a:ext>
            </a:extLst>
          </p:cNvPr>
          <p:cNvSpPr>
            <a:spLocks noGrp="1"/>
          </p:cNvSpPr>
          <p:nvPr>
            <p:ph type="body" sz="quarter" idx="14"/>
          </p:nvPr>
        </p:nvSpPr>
        <p:spPr/>
        <p:txBody>
          <a:bodyPr/>
          <a:lstStyle/>
          <a:p>
            <a:r>
              <a:rPr lang="en-US"/>
              <a:t>03/01/2025 - 04/28/2025</a:t>
            </a:r>
          </a:p>
        </p:txBody>
      </p:sp>
      <p:sp>
        <p:nvSpPr>
          <p:cNvPr id="5" name="Footer Placeholder 4">
            <a:extLst>
              <a:ext uri="{FF2B5EF4-FFF2-40B4-BE49-F238E27FC236}">
                <a16:creationId xmlns:a16="http://schemas.microsoft.com/office/drawing/2014/main" id="{74D352CF-F1FC-4C0A-821C-E876ABA2F8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3851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52A5F-0832-4729-90FD-BFC4A949E453}"/>
              </a:ext>
            </a:extLst>
          </p:cNvPr>
          <p:cNvSpPr>
            <a:spLocks noGrp="1"/>
          </p:cNvSpPr>
          <p:nvPr>
            <p:ph type="title"/>
          </p:nvPr>
        </p:nvSpPr>
        <p:spPr/>
        <p:txBody>
          <a:bodyPr/>
          <a:lstStyle/>
          <a:p>
            <a:r>
              <a:rPr lang="en-US"/>
              <a:t>Twitter Key Metrics Table | NRW.BANK</a:t>
            </a:r>
          </a:p>
        </p:txBody>
      </p:sp>
      <p:graphicFrame>
        <p:nvGraphicFramePr>
          <p:cNvPr id="5" name="Table Placeholder 4">
            <a:extLst>
              <a:ext uri="{FF2B5EF4-FFF2-40B4-BE49-F238E27FC236}">
                <a16:creationId xmlns:a16="http://schemas.microsoft.com/office/drawing/2014/main" id="{EC4FED95-3DED-40CC-B199-19330ADD246F}"/>
              </a:ext>
            </a:extLst>
          </p:cNvPr>
          <p:cNvGraphicFramePr>
            <a:graphicFrameLocks noGrp="1"/>
          </p:cNvGraphicFramePr>
          <p:nvPr>
            <p:ph type="tbl" sz="quarter" idx="13"/>
            <p:extLst>
              <p:ext uri="{D42A27DB-BD31-4B8C-83A1-F6EECF244321}">
                <p14:modId xmlns:p14="http://schemas.microsoft.com/office/powerpoint/2010/main" val="1607127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219132823"/>
                    </a:ext>
                  </a:extLst>
                </a:gridCol>
                <a:gridCol w="411480">
                  <a:extLst>
                    <a:ext uri="{9D8B030D-6E8A-4147-A177-3AD203B41FA5}">
                      <a16:colId xmlns:a16="http://schemas.microsoft.com/office/drawing/2014/main" val="2269320829"/>
                    </a:ext>
                  </a:extLst>
                </a:gridCol>
                <a:gridCol w="411480">
                  <a:extLst>
                    <a:ext uri="{9D8B030D-6E8A-4147-A177-3AD203B41FA5}">
                      <a16:colId xmlns:a16="http://schemas.microsoft.com/office/drawing/2014/main" val="1669622267"/>
                    </a:ext>
                  </a:extLst>
                </a:gridCol>
                <a:gridCol w="411480">
                  <a:extLst>
                    <a:ext uri="{9D8B030D-6E8A-4147-A177-3AD203B41FA5}">
                      <a16:colId xmlns:a16="http://schemas.microsoft.com/office/drawing/2014/main" val="123663384"/>
                    </a:ext>
                  </a:extLst>
                </a:gridCol>
                <a:gridCol w="411480">
                  <a:extLst>
                    <a:ext uri="{9D8B030D-6E8A-4147-A177-3AD203B41FA5}">
                      <a16:colId xmlns:a16="http://schemas.microsoft.com/office/drawing/2014/main" val="3543859191"/>
                    </a:ext>
                  </a:extLst>
                </a:gridCol>
                <a:gridCol w="411480">
                  <a:extLst>
                    <a:ext uri="{9D8B030D-6E8A-4147-A177-3AD203B41FA5}">
                      <a16:colId xmlns:a16="http://schemas.microsoft.com/office/drawing/2014/main" val="4106322454"/>
                    </a:ext>
                  </a:extLst>
                </a:gridCol>
                <a:gridCol w="411480">
                  <a:extLst>
                    <a:ext uri="{9D8B030D-6E8A-4147-A177-3AD203B41FA5}">
                      <a16:colId xmlns:a16="http://schemas.microsoft.com/office/drawing/2014/main" val="4032283585"/>
                    </a:ext>
                  </a:extLst>
                </a:gridCol>
                <a:gridCol w="411480">
                  <a:extLst>
                    <a:ext uri="{9D8B030D-6E8A-4147-A177-3AD203B41FA5}">
                      <a16:colId xmlns:a16="http://schemas.microsoft.com/office/drawing/2014/main" val="686704644"/>
                    </a:ext>
                  </a:extLst>
                </a:gridCol>
                <a:gridCol w="411480">
                  <a:extLst>
                    <a:ext uri="{9D8B030D-6E8A-4147-A177-3AD203B41FA5}">
                      <a16:colId xmlns:a16="http://schemas.microsoft.com/office/drawing/2014/main" val="2383838180"/>
                    </a:ext>
                  </a:extLst>
                </a:gridCol>
                <a:gridCol w="411480">
                  <a:extLst>
                    <a:ext uri="{9D8B030D-6E8A-4147-A177-3AD203B41FA5}">
                      <a16:colId xmlns:a16="http://schemas.microsoft.com/office/drawing/2014/main" val="1306548749"/>
                    </a:ext>
                  </a:extLst>
                </a:gridCol>
                <a:gridCol w="411480">
                  <a:extLst>
                    <a:ext uri="{9D8B030D-6E8A-4147-A177-3AD203B41FA5}">
                      <a16:colId xmlns:a16="http://schemas.microsoft.com/office/drawing/2014/main" val="3952806842"/>
                    </a:ext>
                  </a:extLst>
                </a:gridCol>
                <a:gridCol w="411480">
                  <a:extLst>
                    <a:ext uri="{9D8B030D-6E8A-4147-A177-3AD203B41FA5}">
                      <a16:colId xmlns:a16="http://schemas.microsoft.com/office/drawing/2014/main" val="1895801168"/>
                    </a:ext>
                  </a:extLst>
                </a:gridCol>
                <a:gridCol w="411480">
                  <a:extLst>
                    <a:ext uri="{9D8B030D-6E8A-4147-A177-3AD203B41FA5}">
                      <a16:colId xmlns:a16="http://schemas.microsoft.com/office/drawing/2014/main" val="2179784731"/>
                    </a:ext>
                  </a:extLst>
                </a:gridCol>
                <a:gridCol w="411480">
                  <a:extLst>
                    <a:ext uri="{9D8B030D-6E8A-4147-A177-3AD203B41FA5}">
                      <a16:colId xmlns:a16="http://schemas.microsoft.com/office/drawing/2014/main" val="147491461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97606945"/>
                  </a:ext>
                </a:extLst>
              </a:tr>
              <a:tr h="370840">
                <a:tc>
                  <a:txBody>
                    <a:bodyPr/>
                    <a:lstStyle/>
                    <a:p>
                      <a:r>
                        <a:rPr lang="en-US" sz="1000"/>
                        <a:t>@NRWBANK</a:t>
                      </a:r>
                    </a:p>
                  </a:txBody>
                  <a:tcPr/>
                </a:tc>
                <a:tc>
                  <a:txBody>
                    <a:bodyPr/>
                    <a:lstStyle/>
                    <a:p>
                      <a:r>
                        <a:rPr lang="en-US" sz="1000"/>
                        <a:t>2019</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057020133"/>
                  </a:ext>
                </a:extLst>
              </a:tr>
            </a:tbl>
          </a:graphicData>
        </a:graphic>
      </p:graphicFrame>
      <p:sp>
        <p:nvSpPr>
          <p:cNvPr id="4" name="Text Placeholder 3">
            <a:extLst>
              <a:ext uri="{FF2B5EF4-FFF2-40B4-BE49-F238E27FC236}">
                <a16:creationId xmlns:a16="http://schemas.microsoft.com/office/drawing/2014/main" id="{BA2ED481-F86A-4728-9073-FD551F3DFABA}"/>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12797401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5886F-93C4-4649-B97B-A6F288E8EB04}"/>
              </a:ext>
            </a:extLst>
          </p:cNvPr>
          <p:cNvSpPr>
            <a:spLocks noGrp="1"/>
          </p:cNvSpPr>
          <p:nvPr>
            <p:ph type="title"/>
          </p:nvPr>
        </p:nvSpPr>
        <p:spPr/>
        <p:txBody>
          <a:bodyPr/>
          <a:lstStyle/>
          <a:p>
            <a:r>
              <a:rPr lang="en-US"/>
              <a:t>Instagram Followers Total | NRW.BANK</a:t>
            </a:r>
          </a:p>
        </p:txBody>
      </p:sp>
      <p:graphicFrame>
        <p:nvGraphicFramePr>
          <p:cNvPr id="6" name="Chart Placeholder 5">
            <a:extLst>
              <a:ext uri="{FF2B5EF4-FFF2-40B4-BE49-F238E27FC236}">
                <a16:creationId xmlns:a16="http://schemas.microsoft.com/office/drawing/2014/main" id="{24BE080F-FD99-4D66-AD3D-E2091B099827}"/>
              </a:ext>
            </a:extLst>
          </p:cNvPr>
          <p:cNvGraphicFramePr>
            <a:graphicFrameLocks noGrp="1"/>
          </p:cNvGraphicFramePr>
          <p:nvPr>
            <p:ph type="chart" sz="quarter" idx="13"/>
            <p:extLst>
              <p:ext uri="{D42A27DB-BD31-4B8C-83A1-F6EECF244321}">
                <p14:modId xmlns:p14="http://schemas.microsoft.com/office/powerpoint/2010/main" val="648380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929A2D-013A-45C7-B711-FC4EAC88E62A}"/>
              </a:ext>
            </a:extLst>
          </p:cNvPr>
          <p:cNvSpPr>
            <a:spLocks noGrp="1"/>
          </p:cNvSpPr>
          <p:nvPr>
            <p:ph type="body" sz="quarter" idx="14"/>
          </p:nvPr>
        </p:nvSpPr>
        <p:spPr/>
        <p:txBody>
          <a:bodyPr/>
          <a:lstStyle/>
          <a:p>
            <a:r>
              <a:rPr lang="en-US"/>
              <a:t>03/01/2025 - 04/28/2025</a:t>
            </a:r>
          </a:p>
        </p:txBody>
      </p:sp>
      <p:sp>
        <p:nvSpPr>
          <p:cNvPr id="5" name="Footer Placeholder 4">
            <a:extLst>
              <a:ext uri="{FF2B5EF4-FFF2-40B4-BE49-F238E27FC236}">
                <a16:creationId xmlns:a16="http://schemas.microsoft.com/office/drawing/2014/main" id="{FE899785-AF50-419F-BCBB-44B6AC70D6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35749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8BEF6-28B8-4717-BA8B-0382AF1B15C7}"/>
              </a:ext>
            </a:extLst>
          </p:cNvPr>
          <p:cNvSpPr>
            <a:spLocks noGrp="1"/>
          </p:cNvSpPr>
          <p:nvPr>
            <p:ph type="title"/>
          </p:nvPr>
        </p:nvSpPr>
        <p:spPr/>
        <p:txBody>
          <a:bodyPr/>
          <a:lstStyle/>
          <a:p>
            <a:r>
              <a:rPr lang="en-US"/>
              <a:t>Youtube Subscribers | NRW.BANK</a:t>
            </a:r>
          </a:p>
        </p:txBody>
      </p:sp>
      <p:graphicFrame>
        <p:nvGraphicFramePr>
          <p:cNvPr id="6" name="Chart Placeholder 5">
            <a:extLst>
              <a:ext uri="{FF2B5EF4-FFF2-40B4-BE49-F238E27FC236}">
                <a16:creationId xmlns:a16="http://schemas.microsoft.com/office/drawing/2014/main" id="{AFFF296A-FD9B-4634-AA3B-B489FF8CADE6}"/>
              </a:ext>
            </a:extLst>
          </p:cNvPr>
          <p:cNvGraphicFramePr>
            <a:graphicFrameLocks noGrp="1"/>
          </p:cNvGraphicFramePr>
          <p:nvPr>
            <p:ph type="chart" sz="quarter" idx="13"/>
            <p:extLst>
              <p:ext uri="{D42A27DB-BD31-4B8C-83A1-F6EECF244321}">
                <p14:modId xmlns:p14="http://schemas.microsoft.com/office/powerpoint/2010/main" val="2994789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A1A4C0-DAE7-4EE2-8450-125D05635FCD}"/>
              </a:ext>
            </a:extLst>
          </p:cNvPr>
          <p:cNvSpPr>
            <a:spLocks noGrp="1"/>
          </p:cNvSpPr>
          <p:nvPr>
            <p:ph type="body" sz="quarter" idx="14"/>
          </p:nvPr>
        </p:nvSpPr>
        <p:spPr/>
        <p:txBody>
          <a:bodyPr/>
          <a:lstStyle/>
          <a:p>
            <a:r>
              <a:rPr lang="en-US"/>
              <a:t>03/01/2025 - 04/28/2025</a:t>
            </a:r>
          </a:p>
        </p:txBody>
      </p:sp>
      <p:sp>
        <p:nvSpPr>
          <p:cNvPr id="5" name="Footer Placeholder 4">
            <a:extLst>
              <a:ext uri="{FF2B5EF4-FFF2-40B4-BE49-F238E27FC236}">
                <a16:creationId xmlns:a16="http://schemas.microsoft.com/office/drawing/2014/main" id="{0A3C1983-17D4-4ECD-9449-7B35C05522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83455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FEE0D-CDC0-4ACF-8131-9013D09312E8}"/>
              </a:ext>
            </a:extLst>
          </p:cNvPr>
          <p:cNvSpPr>
            <a:spLocks noGrp="1"/>
          </p:cNvSpPr>
          <p:nvPr>
            <p:ph type="title"/>
          </p:nvPr>
        </p:nvSpPr>
        <p:spPr/>
        <p:txBody>
          <a:bodyPr/>
          <a:lstStyle/>
          <a:p>
            <a:r>
              <a:rPr lang="en-US"/>
              <a:t>Youtube Key Metrics Table | NRW.BANK</a:t>
            </a:r>
          </a:p>
        </p:txBody>
      </p:sp>
      <p:graphicFrame>
        <p:nvGraphicFramePr>
          <p:cNvPr id="5" name="Table Placeholder 4">
            <a:extLst>
              <a:ext uri="{FF2B5EF4-FFF2-40B4-BE49-F238E27FC236}">
                <a16:creationId xmlns:a16="http://schemas.microsoft.com/office/drawing/2014/main" id="{E8DDE0AB-ACE2-4D6B-B93C-F0B192CC70D6}"/>
              </a:ext>
            </a:extLst>
          </p:cNvPr>
          <p:cNvGraphicFramePr>
            <a:graphicFrameLocks noGrp="1"/>
          </p:cNvGraphicFramePr>
          <p:nvPr>
            <p:ph type="tbl" sz="quarter" idx="13"/>
            <p:extLst>
              <p:ext uri="{D42A27DB-BD31-4B8C-83A1-F6EECF244321}">
                <p14:modId xmlns:p14="http://schemas.microsoft.com/office/powerpoint/2010/main" val="3928119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1284069"/>
                    </a:ext>
                  </a:extLst>
                </a:gridCol>
                <a:gridCol w="2057400">
                  <a:extLst>
                    <a:ext uri="{9D8B030D-6E8A-4147-A177-3AD203B41FA5}">
                      <a16:colId xmlns:a16="http://schemas.microsoft.com/office/drawing/2014/main" val="90098426"/>
                    </a:ext>
                  </a:extLst>
                </a:gridCol>
                <a:gridCol w="2057400">
                  <a:extLst>
                    <a:ext uri="{9D8B030D-6E8A-4147-A177-3AD203B41FA5}">
                      <a16:colId xmlns:a16="http://schemas.microsoft.com/office/drawing/2014/main" val="840410480"/>
                    </a:ext>
                  </a:extLst>
                </a:gridCol>
                <a:gridCol w="2057400">
                  <a:extLst>
                    <a:ext uri="{9D8B030D-6E8A-4147-A177-3AD203B41FA5}">
                      <a16:colId xmlns:a16="http://schemas.microsoft.com/office/drawing/2014/main" val="277250023"/>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extLst>
                  <a:ext uri="{0D108BD9-81ED-4DB2-BD59-A6C34878D82A}">
                    <a16:rowId xmlns:a16="http://schemas.microsoft.com/office/drawing/2014/main" val="2152834995"/>
                  </a:ext>
                </a:extLst>
              </a:tr>
              <a:tr h="370840">
                <a:tc>
                  <a:txBody>
                    <a:bodyPr/>
                    <a:lstStyle/>
                    <a:p>
                      <a:r>
                        <a:rPr lang="en-US" sz="1000"/>
                        <a:t>NRW.BANK</a:t>
                      </a:r>
                    </a:p>
                  </a:txBody>
                  <a:tcPr/>
                </a:tc>
                <a:tc>
                  <a:txBody>
                    <a:bodyPr/>
                    <a:lstStyle/>
                    <a:p>
                      <a:r>
                        <a:rPr lang="en-US" sz="1000"/>
                        <a:t>481</a:t>
                      </a:r>
                    </a:p>
                  </a:txBody>
                  <a:tcPr/>
                </a:tc>
                <a:tc>
                  <a:txBody>
                    <a:bodyPr/>
                    <a:lstStyle/>
                    <a:p>
                      <a:r>
                        <a:rPr lang="en-US" sz="1000"/>
                        <a:t>168</a:t>
                      </a:r>
                    </a:p>
                  </a:txBody>
                  <a:tcPr/>
                </a:tc>
                <a:tc>
                  <a:txBody>
                    <a:bodyPr/>
                    <a:lstStyle/>
                    <a:p>
                      <a:r>
                        <a:rPr lang="en-US" sz="1000"/>
                        <a:t>1729291</a:t>
                      </a:r>
                    </a:p>
                  </a:txBody>
                  <a:tcPr/>
                </a:tc>
                <a:extLst>
                  <a:ext uri="{0D108BD9-81ED-4DB2-BD59-A6C34878D82A}">
                    <a16:rowId xmlns:a16="http://schemas.microsoft.com/office/drawing/2014/main" val="2454031394"/>
                  </a:ext>
                </a:extLst>
              </a:tr>
            </a:tbl>
          </a:graphicData>
        </a:graphic>
      </p:graphicFrame>
      <p:sp>
        <p:nvSpPr>
          <p:cNvPr id="4" name="Text Placeholder 3">
            <a:extLst>
              <a:ext uri="{FF2B5EF4-FFF2-40B4-BE49-F238E27FC236}">
                <a16:creationId xmlns:a16="http://schemas.microsoft.com/office/drawing/2014/main" id="{AC8EFA86-0F73-4DD2-A240-F782CA941FA4}"/>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409071724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2E4C0-16C2-4C59-82F6-131F14DB6E55}"/>
              </a:ext>
            </a:extLst>
          </p:cNvPr>
          <p:cNvSpPr>
            <a:spLocks noGrp="1"/>
          </p:cNvSpPr>
          <p:nvPr>
            <p:ph type="title"/>
          </p:nvPr>
        </p:nvSpPr>
        <p:spPr/>
        <p:txBody>
          <a:bodyPr/>
          <a:lstStyle/>
          <a:p>
            <a:r>
              <a:rPr lang="en-US"/>
              <a:t>Youtube Videos Table | NRW.BANK - 1 of 3</a:t>
            </a:r>
          </a:p>
        </p:txBody>
      </p:sp>
      <p:graphicFrame>
        <p:nvGraphicFramePr>
          <p:cNvPr id="5" name="Table Placeholder 4">
            <a:extLst>
              <a:ext uri="{FF2B5EF4-FFF2-40B4-BE49-F238E27FC236}">
                <a16:creationId xmlns:a16="http://schemas.microsoft.com/office/drawing/2014/main" id="{C1417246-B537-468F-B941-92FA14BC8AF8}"/>
              </a:ext>
            </a:extLst>
          </p:cNvPr>
          <p:cNvGraphicFramePr>
            <a:graphicFrameLocks noGrp="1"/>
          </p:cNvGraphicFramePr>
          <p:nvPr>
            <p:ph type="tbl" sz="quarter" idx="13"/>
            <p:extLst>
              <p:ext uri="{D42A27DB-BD31-4B8C-83A1-F6EECF244321}">
                <p14:modId xmlns:p14="http://schemas.microsoft.com/office/powerpoint/2010/main" val="1959838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59923254"/>
                    </a:ext>
                  </a:extLst>
                </a:gridCol>
                <a:gridCol w="1645920">
                  <a:extLst>
                    <a:ext uri="{9D8B030D-6E8A-4147-A177-3AD203B41FA5}">
                      <a16:colId xmlns:a16="http://schemas.microsoft.com/office/drawing/2014/main" val="1253114370"/>
                    </a:ext>
                  </a:extLst>
                </a:gridCol>
                <a:gridCol w="1399032">
                  <a:extLst>
                    <a:ext uri="{9D8B030D-6E8A-4147-A177-3AD203B41FA5}">
                      <a16:colId xmlns:a16="http://schemas.microsoft.com/office/drawing/2014/main" val="1533928339"/>
                    </a:ext>
                  </a:extLst>
                </a:gridCol>
                <a:gridCol w="493776">
                  <a:extLst>
                    <a:ext uri="{9D8B030D-6E8A-4147-A177-3AD203B41FA5}">
                      <a16:colId xmlns:a16="http://schemas.microsoft.com/office/drawing/2014/main" val="2876376906"/>
                    </a:ext>
                  </a:extLst>
                </a:gridCol>
                <a:gridCol w="493776">
                  <a:extLst>
                    <a:ext uri="{9D8B030D-6E8A-4147-A177-3AD203B41FA5}">
                      <a16:colId xmlns:a16="http://schemas.microsoft.com/office/drawing/2014/main" val="2945713240"/>
                    </a:ext>
                  </a:extLst>
                </a:gridCol>
                <a:gridCol w="493776">
                  <a:extLst>
                    <a:ext uri="{9D8B030D-6E8A-4147-A177-3AD203B41FA5}">
                      <a16:colId xmlns:a16="http://schemas.microsoft.com/office/drawing/2014/main" val="2630596313"/>
                    </a:ext>
                  </a:extLst>
                </a:gridCol>
                <a:gridCol w="493776">
                  <a:extLst>
                    <a:ext uri="{9D8B030D-6E8A-4147-A177-3AD203B41FA5}">
                      <a16:colId xmlns:a16="http://schemas.microsoft.com/office/drawing/2014/main" val="1607743171"/>
                    </a:ext>
                  </a:extLst>
                </a:gridCol>
                <a:gridCol w="493776">
                  <a:extLst>
                    <a:ext uri="{9D8B030D-6E8A-4147-A177-3AD203B41FA5}">
                      <a16:colId xmlns:a16="http://schemas.microsoft.com/office/drawing/2014/main" val="1620578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2029199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- 2025-04-08 15:38:06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https://i.ytimg.com/vi/8wS8S8vrEcU/hqdefault.jpg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3726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- 2025-04-08 15:36:48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https://i.ytimg.com/vi/-f-sjRHERog/hqdefault.jpg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2371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- 2025-04-08 15:34:54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https://i.ytimg.com/vi/m3ap17PbWWI/hqdefault.jpg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8026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13:45:18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https://i.ytimg.com/vi/OGhRgvXfzlg/hqdefault.jpg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83344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13:45:15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https://i.ytimg.com/vi/AlGXJpCsC1I/hqdefault.jpg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69987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13:45:10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https://i.ytimg.com/vi/Zv-WkpkKgBM/hqdefault.jpg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73901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13:45:05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https://i.ytimg.com/vi/_QCX_ANb5-s/hqdefault.jpg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22702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13:45:01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https://i.ytimg.com/vi/JrBQJ4lVSAA/hqdefault.jpg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42120827"/>
                  </a:ext>
                </a:extLst>
              </a:tr>
            </a:tbl>
          </a:graphicData>
        </a:graphic>
      </p:graphicFrame>
      <p:sp>
        <p:nvSpPr>
          <p:cNvPr id="4" name="Text Placeholder 3">
            <a:extLst>
              <a:ext uri="{FF2B5EF4-FFF2-40B4-BE49-F238E27FC236}">
                <a16:creationId xmlns:a16="http://schemas.microsoft.com/office/drawing/2014/main" id="{605A4BC1-868A-4C5B-B40B-903AC23DA4CE}"/>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30836946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45D64-892D-4348-9A8A-8BD804D9A76A}"/>
              </a:ext>
            </a:extLst>
          </p:cNvPr>
          <p:cNvSpPr>
            <a:spLocks noGrp="1"/>
          </p:cNvSpPr>
          <p:nvPr>
            <p:ph type="title"/>
          </p:nvPr>
        </p:nvSpPr>
        <p:spPr/>
        <p:txBody>
          <a:bodyPr/>
          <a:lstStyle/>
          <a:p>
            <a:r>
              <a:rPr lang="en-US"/>
              <a:t>Youtube Videos Table | NRW.BANK - 2 of 3</a:t>
            </a:r>
          </a:p>
        </p:txBody>
      </p:sp>
      <p:graphicFrame>
        <p:nvGraphicFramePr>
          <p:cNvPr id="5" name="Table Placeholder 4">
            <a:extLst>
              <a:ext uri="{FF2B5EF4-FFF2-40B4-BE49-F238E27FC236}">
                <a16:creationId xmlns:a16="http://schemas.microsoft.com/office/drawing/2014/main" id="{8F1BA505-9969-46EF-AD06-703E02C81A37}"/>
              </a:ext>
            </a:extLst>
          </p:cNvPr>
          <p:cNvGraphicFramePr>
            <a:graphicFrameLocks noGrp="1"/>
          </p:cNvGraphicFramePr>
          <p:nvPr>
            <p:ph type="tbl" sz="quarter" idx="13"/>
            <p:extLst>
              <p:ext uri="{D42A27DB-BD31-4B8C-83A1-F6EECF244321}">
                <p14:modId xmlns:p14="http://schemas.microsoft.com/office/powerpoint/2010/main" val="1564928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20752798"/>
                    </a:ext>
                  </a:extLst>
                </a:gridCol>
                <a:gridCol w="1645920">
                  <a:extLst>
                    <a:ext uri="{9D8B030D-6E8A-4147-A177-3AD203B41FA5}">
                      <a16:colId xmlns:a16="http://schemas.microsoft.com/office/drawing/2014/main" val="3175366361"/>
                    </a:ext>
                  </a:extLst>
                </a:gridCol>
                <a:gridCol w="1399032">
                  <a:extLst>
                    <a:ext uri="{9D8B030D-6E8A-4147-A177-3AD203B41FA5}">
                      <a16:colId xmlns:a16="http://schemas.microsoft.com/office/drawing/2014/main" val="3989999216"/>
                    </a:ext>
                  </a:extLst>
                </a:gridCol>
                <a:gridCol w="493776">
                  <a:extLst>
                    <a:ext uri="{9D8B030D-6E8A-4147-A177-3AD203B41FA5}">
                      <a16:colId xmlns:a16="http://schemas.microsoft.com/office/drawing/2014/main" val="3690583262"/>
                    </a:ext>
                  </a:extLst>
                </a:gridCol>
                <a:gridCol w="493776">
                  <a:extLst>
                    <a:ext uri="{9D8B030D-6E8A-4147-A177-3AD203B41FA5}">
                      <a16:colId xmlns:a16="http://schemas.microsoft.com/office/drawing/2014/main" val="1443061606"/>
                    </a:ext>
                  </a:extLst>
                </a:gridCol>
                <a:gridCol w="493776">
                  <a:extLst>
                    <a:ext uri="{9D8B030D-6E8A-4147-A177-3AD203B41FA5}">
                      <a16:colId xmlns:a16="http://schemas.microsoft.com/office/drawing/2014/main" val="247156428"/>
                    </a:ext>
                  </a:extLst>
                </a:gridCol>
                <a:gridCol w="493776">
                  <a:extLst>
                    <a:ext uri="{9D8B030D-6E8A-4147-A177-3AD203B41FA5}">
                      <a16:colId xmlns:a16="http://schemas.microsoft.com/office/drawing/2014/main" val="4105561356"/>
                    </a:ext>
                  </a:extLst>
                </a:gridCol>
                <a:gridCol w="493776">
                  <a:extLst>
                    <a:ext uri="{9D8B030D-6E8A-4147-A177-3AD203B41FA5}">
                      <a16:colId xmlns:a16="http://schemas.microsoft.com/office/drawing/2014/main" val="2650569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3051357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13:44:56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https://i.ytimg.com/vi/p04oVHeuk1w/hqdefault.jpg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37537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13:44:51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https://i.ytimg.com/vi/sDjC-SPDzFA/hqdefault.jpg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9790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13:44:47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https://i.ytimg.com/vi/vpoYziQCPD0/hqdefault.jpg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899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13:44:41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https://i.ytimg.com/vi/1jY_ogXs67s/hqdefault.jpg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97640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13:44:33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https://i.ytimg.com/vi/4F5I2SfrF44/hqdefault.jpg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12050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13:42:36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https://i.ytimg.com/vi/6H0nQurJDtM/hqdefault.jpg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59019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13:42:26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https://i.ytimg.com/vi/TPiFMF8d4sA/hqdefault.jpg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85894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13:42:20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https://i.ytimg.com/vi/XBmEklpacqk/hqdefault.jpg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52284650"/>
                  </a:ext>
                </a:extLst>
              </a:tr>
            </a:tbl>
          </a:graphicData>
        </a:graphic>
      </p:graphicFrame>
      <p:sp>
        <p:nvSpPr>
          <p:cNvPr id="4" name="Text Placeholder 3">
            <a:extLst>
              <a:ext uri="{FF2B5EF4-FFF2-40B4-BE49-F238E27FC236}">
                <a16:creationId xmlns:a16="http://schemas.microsoft.com/office/drawing/2014/main" id="{6CC53878-FFE7-48DC-ABFA-0900A638F33B}"/>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23195520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BA853-ACEB-4275-BE1C-FAACB954756D}"/>
              </a:ext>
            </a:extLst>
          </p:cNvPr>
          <p:cNvSpPr>
            <a:spLocks noGrp="1"/>
          </p:cNvSpPr>
          <p:nvPr>
            <p:ph type="title"/>
          </p:nvPr>
        </p:nvSpPr>
        <p:spPr/>
        <p:txBody>
          <a:bodyPr/>
          <a:lstStyle/>
          <a:p>
            <a:r>
              <a:rPr lang="en-US"/>
              <a:t>Youtube Videos Table | NRW.BANK - 3 of 3</a:t>
            </a:r>
          </a:p>
        </p:txBody>
      </p:sp>
      <p:graphicFrame>
        <p:nvGraphicFramePr>
          <p:cNvPr id="5" name="Table Placeholder 4">
            <a:extLst>
              <a:ext uri="{FF2B5EF4-FFF2-40B4-BE49-F238E27FC236}">
                <a16:creationId xmlns:a16="http://schemas.microsoft.com/office/drawing/2014/main" id="{7FCA283A-C60B-4D74-88CF-68C8D1509D1F}"/>
              </a:ext>
            </a:extLst>
          </p:cNvPr>
          <p:cNvGraphicFramePr>
            <a:graphicFrameLocks noGrp="1"/>
          </p:cNvGraphicFramePr>
          <p:nvPr>
            <p:ph type="tbl" sz="quarter" idx="13"/>
            <p:extLst>
              <p:ext uri="{D42A27DB-BD31-4B8C-83A1-F6EECF244321}">
                <p14:modId xmlns:p14="http://schemas.microsoft.com/office/powerpoint/2010/main" val="233829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61377293"/>
                    </a:ext>
                  </a:extLst>
                </a:gridCol>
                <a:gridCol w="1645920">
                  <a:extLst>
                    <a:ext uri="{9D8B030D-6E8A-4147-A177-3AD203B41FA5}">
                      <a16:colId xmlns:a16="http://schemas.microsoft.com/office/drawing/2014/main" val="2111776935"/>
                    </a:ext>
                  </a:extLst>
                </a:gridCol>
                <a:gridCol w="1399032">
                  <a:extLst>
                    <a:ext uri="{9D8B030D-6E8A-4147-A177-3AD203B41FA5}">
                      <a16:colId xmlns:a16="http://schemas.microsoft.com/office/drawing/2014/main" val="3872043520"/>
                    </a:ext>
                  </a:extLst>
                </a:gridCol>
                <a:gridCol w="493776">
                  <a:extLst>
                    <a:ext uri="{9D8B030D-6E8A-4147-A177-3AD203B41FA5}">
                      <a16:colId xmlns:a16="http://schemas.microsoft.com/office/drawing/2014/main" val="1897918781"/>
                    </a:ext>
                  </a:extLst>
                </a:gridCol>
                <a:gridCol w="493776">
                  <a:extLst>
                    <a:ext uri="{9D8B030D-6E8A-4147-A177-3AD203B41FA5}">
                      <a16:colId xmlns:a16="http://schemas.microsoft.com/office/drawing/2014/main" val="820400613"/>
                    </a:ext>
                  </a:extLst>
                </a:gridCol>
                <a:gridCol w="493776">
                  <a:extLst>
                    <a:ext uri="{9D8B030D-6E8A-4147-A177-3AD203B41FA5}">
                      <a16:colId xmlns:a16="http://schemas.microsoft.com/office/drawing/2014/main" val="3994010968"/>
                    </a:ext>
                  </a:extLst>
                </a:gridCol>
                <a:gridCol w="493776">
                  <a:extLst>
                    <a:ext uri="{9D8B030D-6E8A-4147-A177-3AD203B41FA5}">
                      <a16:colId xmlns:a16="http://schemas.microsoft.com/office/drawing/2014/main" val="816778952"/>
                    </a:ext>
                  </a:extLst>
                </a:gridCol>
                <a:gridCol w="493776">
                  <a:extLst>
                    <a:ext uri="{9D8B030D-6E8A-4147-A177-3AD203B41FA5}">
                      <a16:colId xmlns:a16="http://schemas.microsoft.com/office/drawing/2014/main" val="3144515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3517295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13:42:14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https://i.ytimg.com/vi/sh0ZDeFPO7A/hqdefault.jpg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50085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13:42:07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https://i.ytimg.com/vi/yShVtDphVE0/hqdefault.jpg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4384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NRW.BANK - 2025-03-31 13:41:59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https://i.ytimg.com/vi/zj3-MSPIXGk/hqdefault.jpg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38012942"/>
                  </a:ext>
                </a:extLst>
              </a:tr>
            </a:tbl>
          </a:graphicData>
        </a:graphic>
      </p:graphicFrame>
      <p:sp>
        <p:nvSpPr>
          <p:cNvPr id="4" name="Text Placeholder 3">
            <a:extLst>
              <a:ext uri="{FF2B5EF4-FFF2-40B4-BE49-F238E27FC236}">
                <a16:creationId xmlns:a16="http://schemas.microsoft.com/office/drawing/2014/main" id="{7616D9B4-CBA9-450E-A979-66BB1EBA0A4C}"/>
              </a:ext>
            </a:extLst>
          </p:cNvPr>
          <p:cNvSpPr>
            <a:spLocks noGrp="1"/>
          </p:cNvSpPr>
          <p:nvPr>
            <p:ph type="body" sz="quarter" idx="14"/>
          </p:nvPr>
        </p:nvSpPr>
        <p:spPr/>
        <p:txBody>
          <a:bodyPr/>
          <a:lstStyle/>
          <a:p>
            <a:r>
              <a:rPr lang="en-US"/>
              <a:t>03/01/2025 - 04/28/2025</a:t>
            </a:r>
          </a:p>
        </p:txBody>
      </p:sp>
    </p:spTree>
    <p:extLst>
      <p:ext uri="{BB962C8B-B14F-4D97-AF65-F5344CB8AC3E}">
        <p14:creationId xmlns:p14="http://schemas.microsoft.com/office/powerpoint/2010/main" val="8930623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11</TotalTime>
  <Words>16761</Words>
  <Application>Microsoft Office PowerPoint</Application>
  <PresentationFormat>On-screen Show (4:3)</PresentationFormat>
  <Paragraphs>3385</Paragraphs>
  <Slides>97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97</vt:i4>
      </vt:variant>
    </vt:vector>
  </HeadingPairs>
  <TitlesOfParts>
    <vt:vector size="100" baseType="lpstr">
      <vt:lpstr>Calibri</vt:lpstr>
      <vt:lpstr>Arial</vt:lpstr>
      <vt:lpstr>quintly_template</vt:lpstr>
      <vt:lpstr>NRW.BANK Monthly</vt:lpstr>
      <vt:lpstr>Instagram Key Metrics Table | NRW.BANK</vt:lpstr>
      <vt:lpstr>Instagram Key Metrics Table | NRW.BANK</vt:lpstr>
      <vt:lpstr>Instagram Posts Table | NRW.BANK - 1 of 5</vt:lpstr>
      <vt:lpstr>Instagram Posts Table | NRW.BANK - 2 of 5</vt:lpstr>
      <vt:lpstr>Instagram Posts Table | NRW.BANK - 3 of 5</vt:lpstr>
      <vt:lpstr>Instagram Posts Table | NRW.BANK - 4 of 5</vt:lpstr>
      <vt:lpstr>Instagram Posts Table | NRW.BANK - 5 of 5</vt:lpstr>
      <vt:lpstr>Instagram Posts Table | NRW.BANK - 1 of 26</vt:lpstr>
      <vt:lpstr>Instagram Posts Table | NRW.BANK - 2 of 26</vt:lpstr>
      <vt:lpstr>Instagram Posts Table | NRW.BANK - 3 of 26</vt:lpstr>
      <vt:lpstr>Instagram Posts Table | NRW.BANK - 4 of 26</vt:lpstr>
      <vt:lpstr>Instagram Posts Table | NRW.BANK - 5 of 26</vt:lpstr>
      <vt:lpstr>Instagram Posts Table | NRW.BANK - 6 of 26</vt:lpstr>
      <vt:lpstr>Instagram Posts Table | NRW.BANK - 7 of 26</vt:lpstr>
      <vt:lpstr>Instagram Posts Table | NRW.BANK - 8 of 26</vt:lpstr>
      <vt:lpstr>Instagram Posts Table | NRW.BANK - 9 of 26</vt:lpstr>
      <vt:lpstr>Instagram Posts Table | NRW.BANK - 10 of 26</vt:lpstr>
      <vt:lpstr>Instagram Posts Table | NRW.BANK - 11 of 26</vt:lpstr>
      <vt:lpstr>Instagram Posts Table | NRW.BANK - 12 of 26</vt:lpstr>
      <vt:lpstr>Instagram Posts Table | NRW.BANK - 13 of 26</vt:lpstr>
      <vt:lpstr>Instagram Posts Table | NRW.BANK - 14 of 26</vt:lpstr>
      <vt:lpstr>Instagram Posts Table | NRW.BANK - 15 of 26</vt:lpstr>
      <vt:lpstr>Instagram Posts Table | NRW.BANK - 16 of 26</vt:lpstr>
      <vt:lpstr>Instagram Posts Table | NRW.BANK - 17 of 26</vt:lpstr>
      <vt:lpstr>Instagram Posts Table | NRW.BANK - 18 of 26</vt:lpstr>
      <vt:lpstr>Instagram Posts Table | NRW.BANK - 19 of 26</vt:lpstr>
      <vt:lpstr>Instagram Posts Table | NRW.BANK - 20 of 26</vt:lpstr>
      <vt:lpstr>Instagram Posts Table | NRW.BANK - 21 of 26</vt:lpstr>
      <vt:lpstr>Instagram Posts Table | NRW.BANK - 22 of 26</vt:lpstr>
      <vt:lpstr>Instagram Posts Table | NRW.BANK - 23 of 26</vt:lpstr>
      <vt:lpstr>Instagram Posts Table | NRW.BANK - 24 of 26</vt:lpstr>
      <vt:lpstr>Instagram Posts Table | NRW.BANK - 25 of 26</vt:lpstr>
      <vt:lpstr>Instagram Posts Table | NRW.BANK - 26 of 26</vt:lpstr>
      <vt:lpstr>Instagram Stories Key Metrics Table | NRW.BANK</vt:lpstr>
      <vt:lpstr>Instagram Stories Table | NRW.BANK - 1 of 26</vt:lpstr>
      <vt:lpstr>Instagram Stories Table | NRW.BANK - 2 of 26</vt:lpstr>
      <vt:lpstr>Instagram Stories Table | NRW.BANK - 3 of 26</vt:lpstr>
      <vt:lpstr>Instagram Stories Table | NRW.BANK - 4 of 26</vt:lpstr>
      <vt:lpstr>Instagram Stories Table | NRW.BANK - 5 of 26</vt:lpstr>
      <vt:lpstr>Instagram Stories Table | NRW.BANK - 6 of 26</vt:lpstr>
      <vt:lpstr>Instagram Stories Table | NRW.BANK - 7 of 26</vt:lpstr>
      <vt:lpstr>Instagram Stories Table | NRW.BANK - 8 of 26</vt:lpstr>
      <vt:lpstr>Instagram Stories Table | NRW.BANK - 9 of 26</vt:lpstr>
      <vt:lpstr>Instagram Stories Table | NRW.BANK - 10 of 26</vt:lpstr>
      <vt:lpstr>Instagram Stories Table | NRW.BANK - 11 of 26</vt:lpstr>
      <vt:lpstr>Instagram Stories Table | NRW.BANK - 12 of 26</vt:lpstr>
      <vt:lpstr>Instagram Stories Table | NRW.BANK - 13 of 26</vt:lpstr>
      <vt:lpstr>Instagram Stories Table | NRW.BANK - 14 of 26</vt:lpstr>
      <vt:lpstr>Instagram Stories Table | NRW.BANK - 15 of 26</vt:lpstr>
      <vt:lpstr>Instagram Stories Table | NRW.BANK - 16 of 26</vt:lpstr>
      <vt:lpstr>Instagram Stories Table | NRW.BANK - 17 of 26</vt:lpstr>
      <vt:lpstr>Instagram Stories Table | NRW.BANK - 18 of 26</vt:lpstr>
      <vt:lpstr>Instagram Stories Table | NRW.BANK - 19 of 26</vt:lpstr>
      <vt:lpstr>Instagram Stories Table | NRW.BANK - 20 of 26</vt:lpstr>
      <vt:lpstr>Instagram Stories Table | NRW.BANK - 21 of 26</vt:lpstr>
      <vt:lpstr>Instagram Stories Table | NRW.BANK - 22 of 26</vt:lpstr>
      <vt:lpstr>Instagram Stories Table | NRW.BANK - 23 of 26</vt:lpstr>
      <vt:lpstr>Instagram Stories Table | NRW.BANK - 24 of 26</vt:lpstr>
      <vt:lpstr>Instagram Stories Table | NRW.BANK - 25 of 26</vt:lpstr>
      <vt:lpstr>Instagram Stories Table | NRW.BANK - 26 of 26</vt:lpstr>
      <vt:lpstr>LinkedIn Key Metrics Table | NRW.BANK</vt:lpstr>
      <vt:lpstr>LinkedIn Posts Table | NRW.BANK - 1 of 26</vt:lpstr>
      <vt:lpstr>LinkedIn Posts Table | NRW.BANK - 2 of 26</vt:lpstr>
      <vt:lpstr>LinkedIn Posts Table | NRW.BANK - 3 of 26</vt:lpstr>
      <vt:lpstr>LinkedIn Posts Table | NRW.BANK - 4 of 26</vt:lpstr>
      <vt:lpstr>LinkedIn Posts Table | NRW.BANK - 5 of 26</vt:lpstr>
      <vt:lpstr>LinkedIn Posts Table | NRW.BANK - 6 of 26</vt:lpstr>
      <vt:lpstr>LinkedIn Posts Table | NRW.BANK - 7 of 26</vt:lpstr>
      <vt:lpstr>LinkedIn Posts Table | NRW.BANK - 8 of 26</vt:lpstr>
      <vt:lpstr>LinkedIn Posts Table | NRW.BANK - 9 of 26</vt:lpstr>
      <vt:lpstr>LinkedIn Posts Table | NRW.BANK - 10 of 26</vt:lpstr>
      <vt:lpstr>LinkedIn Posts Table | NRW.BANK - 11 of 26</vt:lpstr>
      <vt:lpstr>LinkedIn Posts Table | NRW.BANK - 12 of 26</vt:lpstr>
      <vt:lpstr>LinkedIn Posts Table | NRW.BANK - 13 of 26</vt:lpstr>
      <vt:lpstr>LinkedIn Posts Table | NRW.BANK - 14 of 26</vt:lpstr>
      <vt:lpstr>LinkedIn Posts Table | NRW.BANK - 15 of 26</vt:lpstr>
      <vt:lpstr>LinkedIn Posts Table | NRW.BANK - 16 of 26</vt:lpstr>
      <vt:lpstr>LinkedIn Posts Table | NRW.BANK - 17 of 26</vt:lpstr>
      <vt:lpstr>LinkedIn Posts Table | NRW.BANK - 18 of 26</vt:lpstr>
      <vt:lpstr>LinkedIn Posts Table | NRW.BANK - 19 of 26</vt:lpstr>
      <vt:lpstr>LinkedIn Posts Table | NRW.BANK - 20 of 26</vt:lpstr>
      <vt:lpstr>LinkedIn Posts Table | NRW.BANK - 21 of 26</vt:lpstr>
      <vt:lpstr>LinkedIn Posts Table | NRW.BANK - 22 of 26</vt:lpstr>
      <vt:lpstr>LinkedIn Posts Table | NRW.BANK - 23 of 26</vt:lpstr>
      <vt:lpstr>LinkedIn Posts Table | NRW.BANK - 24 of 26</vt:lpstr>
      <vt:lpstr>LinkedIn Posts Table | NRW.BANK - 25 of 26</vt:lpstr>
      <vt:lpstr>LinkedIn Posts Table | NRW.BANK - 26 of 26</vt:lpstr>
      <vt:lpstr>LinkedIn Followers Total | NRW.BANK</vt:lpstr>
      <vt:lpstr>Instagram Followers Total | NRW.BANK</vt:lpstr>
      <vt:lpstr>Twitter Key Metrics Table | NRW.BANK</vt:lpstr>
      <vt:lpstr>Instagram Followers Total | NRW.BANK</vt:lpstr>
      <vt:lpstr>Youtube Subscribers | NRW.BANK</vt:lpstr>
      <vt:lpstr>Youtube Key Metrics Table | NRW.BANK</vt:lpstr>
      <vt:lpstr>Youtube Videos Table | NRW.BANK - 1 of 3</vt:lpstr>
      <vt:lpstr>Youtube Videos Table | NRW.BANK - 2 of 3</vt:lpstr>
      <vt:lpstr>Youtube Videos Table | NRW.BANK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NRW.BANK Monthly</dc:title>
  <dc:creator>Frederik Born</dc:creator>
  <cp:lastModifiedBy>Frederik Born</cp:lastModifiedBy>
  <cp:revision>1</cp:revision>
  <dcterms:created xsi:type="dcterms:W3CDTF">2025-04-29T13:14:39Z</dcterms:created>
  <dcterms:modified xsi:type="dcterms:W3CDTF">2025-04-29T13:26:20Z</dcterms:modified>
</cp:coreProperties>
</file>