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D6B6F-DA66-42DC-A007-3A7EF9147CB9}"/>
              </a:ext>
            </a:extLst>
          </p:cNvPr>
          <p:cNvSpPr>
            <a:spLocks noGrp="1"/>
          </p:cNvSpPr>
          <p:nvPr>
            <p:ph type="title"/>
          </p:nvPr>
        </p:nvSpPr>
        <p:spPr/>
        <p:txBody>
          <a:bodyPr/>
          <a:lstStyle/>
          <a:p>
            <a:r>
              <a:rPr lang="en-US"/>
              <a:t>Instagram Posts Table | nissandeutschland - 1 of 17</a:t>
            </a:r>
          </a:p>
        </p:txBody>
      </p:sp>
      <p:graphicFrame>
        <p:nvGraphicFramePr>
          <p:cNvPr id="5" name="Table Placeholder 4">
            <a:extLst>
              <a:ext uri="{FF2B5EF4-FFF2-40B4-BE49-F238E27FC236}">
                <a16:creationId xmlns:a16="http://schemas.microsoft.com/office/drawing/2014/main" id="{DDC4A729-4315-4A9F-B566-15EAA82F91BF}"/>
              </a:ext>
            </a:extLst>
          </p:cNvPr>
          <p:cNvGraphicFramePr>
            <a:graphicFrameLocks noGrp="1"/>
          </p:cNvGraphicFramePr>
          <p:nvPr>
            <p:ph type="tbl" sz="quarter" idx="13"/>
            <p:extLst>
              <p:ext uri="{D42A27DB-BD31-4B8C-83A1-F6EECF244321}">
                <p14:modId xmlns:p14="http://schemas.microsoft.com/office/powerpoint/2010/main" val="4125143251"/>
              </p:ext>
            </p:extLst>
          </p:nvPr>
        </p:nvGraphicFramePr>
        <p:xfrm>
          <a:off x="457200" y="1731963"/>
          <a:ext cx="8065008" cy="9194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3879727"/>
                    </a:ext>
                  </a:extLst>
                </a:gridCol>
                <a:gridCol w="2057400">
                  <a:extLst>
                    <a:ext uri="{9D8B030D-6E8A-4147-A177-3AD203B41FA5}">
                      <a16:colId xmlns:a16="http://schemas.microsoft.com/office/drawing/2014/main" val="3310227867"/>
                    </a:ext>
                  </a:extLst>
                </a:gridCol>
                <a:gridCol w="740664">
                  <a:extLst>
                    <a:ext uri="{9D8B030D-6E8A-4147-A177-3AD203B41FA5}">
                      <a16:colId xmlns:a16="http://schemas.microsoft.com/office/drawing/2014/main" val="3211853311"/>
                    </a:ext>
                  </a:extLst>
                </a:gridCol>
                <a:gridCol w="740664">
                  <a:extLst>
                    <a:ext uri="{9D8B030D-6E8A-4147-A177-3AD203B41FA5}">
                      <a16:colId xmlns:a16="http://schemas.microsoft.com/office/drawing/2014/main" val="2517662019"/>
                    </a:ext>
                  </a:extLst>
                </a:gridCol>
                <a:gridCol w="740664">
                  <a:extLst>
                    <a:ext uri="{9D8B030D-6E8A-4147-A177-3AD203B41FA5}">
                      <a16:colId xmlns:a16="http://schemas.microsoft.com/office/drawing/2014/main" val="1388755799"/>
                    </a:ext>
                  </a:extLst>
                </a:gridCol>
                <a:gridCol w="740664">
                  <a:extLst>
                    <a:ext uri="{9D8B030D-6E8A-4147-A177-3AD203B41FA5}">
                      <a16:colId xmlns:a16="http://schemas.microsoft.com/office/drawing/2014/main" val="3419357773"/>
                    </a:ext>
                  </a:extLst>
                </a:gridCol>
                <a:gridCol w="740664">
                  <a:extLst>
                    <a:ext uri="{9D8B030D-6E8A-4147-A177-3AD203B41FA5}">
                      <a16:colId xmlns:a16="http://schemas.microsoft.com/office/drawing/2014/main" val="100288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425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- 2024-12-17 17:11:39</a:t>
                      </a:r>
                      <a:r>
                        <a:rPr kumimoji="0" lang="de-DE" sz="1000" b="0" i="0" u="none" strike="noStrike" kern="1200" cap="none" spc="0" normalizeH="0" baseline="0" noProof="0">
                          <a:ln>
                            <a:noFill/>
                          </a:ln>
                          <a:solidFill>
                            <a:prstClr val="black"/>
                          </a:solidFill>
                          <a:effectLst/>
                          <a:uLnTx/>
                          <a:uFillTx/>
                          <a:latin typeface="Calibri"/>
                          <a:ea typeface="+mn-ea"/>
                          <a:cs typeface="+mn-cs"/>
                        </a:rPr>
                        <a:t>
 WAS FÜR EINE SAISON! 🤯🍾
Wir sind immer noch völlig überwältigt von dem unglaublichen theiconleague Final-8 im sapgarden. Eines bleibt uns auf jeden Fall zu sagen: DANKE! Danke an euch alle für die tolle erste Icon League Saison und danke an alle Beteiligten vor und hinter den Kulissen, die diese Saison möglich gemacht haben! ❤️
Ein besonderer Dank geht noch einmal an davidrau &amp; lili.engels, die für euch die Gesichter von Nissan in der Icon League waren. Wir freuen uns auf die Zukunft! 🚀 Folgt uns, um nichts zu verpassen! 😉
#NissanDeutschland #TheIconLeague #AusÜberzeugungAnders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69648051"/>
                  </a:ext>
                </a:extLst>
              </a:tr>
            </a:tbl>
          </a:graphicData>
        </a:graphic>
      </p:graphicFrame>
      <p:sp>
        <p:nvSpPr>
          <p:cNvPr id="4" name="Text Placeholder 3">
            <a:extLst>
              <a:ext uri="{FF2B5EF4-FFF2-40B4-BE49-F238E27FC236}">
                <a16:creationId xmlns:a16="http://schemas.microsoft.com/office/drawing/2014/main" id="{B48F57C2-76D2-4734-B3CC-05247DA7F0E6}"/>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3214238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98A48-4995-4ACC-B62E-4C2CE4740098}"/>
              </a:ext>
            </a:extLst>
          </p:cNvPr>
          <p:cNvSpPr>
            <a:spLocks noGrp="1"/>
          </p:cNvSpPr>
          <p:nvPr>
            <p:ph type="title"/>
          </p:nvPr>
        </p:nvSpPr>
        <p:spPr/>
        <p:txBody>
          <a:bodyPr/>
          <a:lstStyle/>
          <a:p>
            <a:r>
              <a:rPr lang="en-US"/>
              <a:t>Instagram Posts Table | nissandeutschland - 2 of 17</a:t>
            </a:r>
          </a:p>
        </p:txBody>
      </p:sp>
      <p:graphicFrame>
        <p:nvGraphicFramePr>
          <p:cNvPr id="5" name="Table Placeholder 4">
            <a:extLst>
              <a:ext uri="{FF2B5EF4-FFF2-40B4-BE49-F238E27FC236}">
                <a16:creationId xmlns:a16="http://schemas.microsoft.com/office/drawing/2014/main" id="{F4F8273C-016F-44CF-9A3B-D84EC8286D8E}"/>
              </a:ext>
            </a:extLst>
          </p:cNvPr>
          <p:cNvGraphicFramePr>
            <a:graphicFrameLocks noGrp="1"/>
          </p:cNvGraphicFramePr>
          <p:nvPr>
            <p:ph type="tbl" sz="quarter" idx="13"/>
            <p:extLst>
              <p:ext uri="{D42A27DB-BD31-4B8C-83A1-F6EECF244321}">
                <p14:modId xmlns:p14="http://schemas.microsoft.com/office/powerpoint/2010/main" val="88486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85304549"/>
                    </a:ext>
                  </a:extLst>
                </a:gridCol>
                <a:gridCol w="2057400">
                  <a:extLst>
                    <a:ext uri="{9D8B030D-6E8A-4147-A177-3AD203B41FA5}">
                      <a16:colId xmlns:a16="http://schemas.microsoft.com/office/drawing/2014/main" val="3189051617"/>
                    </a:ext>
                  </a:extLst>
                </a:gridCol>
                <a:gridCol w="740664">
                  <a:extLst>
                    <a:ext uri="{9D8B030D-6E8A-4147-A177-3AD203B41FA5}">
                      <a16:colId xmlns:a16="http://schemas.microsoft.com/office/drawing/2014/main" val="562984773"/>
                    </a:ext>
                  </a:extLst>
                </a:gridCol>
                <a:gridCol w="740664">
                  <a:extLst>
                    <a:ext uri="{9D8B030D-6E8A-4147-A177-3AD203B41FA5}">
                      <a16:colId xmlns:a16="http://schemas.microsoft.com/office/drawing/2014/main" val="933866683"/>
                    </a:ext>
                  </a:extLst>
                </a:gridCol>
                <a:gridCol w="740664">
                  <a:extLst>
                    <a:ext uri="{9D8B030D-6E8A-4147-A177-3AD203B41FA5}">
                      <a16:colId xmlns:a16="http://schemas.microsoft.com/office/drawing/2014/main" val="2323302195"/>
                    </a:ext>
                  </a:extLst>
                </a:gridCol>
                <a:gridCol w="740664">
                  <a:extLst>
                    <a:ext uri="{9D8B030D-6E8A-4147-A177-3AD203B41FA5}">
                      <a16:colId xmlns:a16="http://schemas.microsoft.com/office/drawing/2014/main" val="1229713246"/>
                    </a:ext>
                  </a:extLst>
                </a:gridCol>
                <a:gridCol w="740664">
                  <a:extLst>
                    <a:ext uri="{9D8B030D-6E8A-4147-A177-3AD203B41FA5}">
                      <a16:colId xmlns:a16="http://schemas.microsoft.com/office/drawing/2014/main" val="4233172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34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- 2024-12-17 09:00:35</a:t>
                      </a:r>
                      <a:r>
                        <a:rPr kumimoji="0" lang="en-US" sz="1000" b="0" i="0" u="none" strike="noStrike" kern="1200" cap="none" spc="0" normalizeH="0" baseline="0" noProof="0">
                          <a:ln>
                            <a:noFill/>
                          </a:ln>
                          <a:solidFill>
                            <a:prstClr val="black"/>
                          </a:solidFill>
                          <a:effectLst/>
                          <a:uLnTx/>
                          <a:uFillTx/>
                          <a:latin typeface="Calibri"/>
                          <a:ea typeface="+mn-ea"/>
                          <a:cs typeface="+mn-cs"/>
                        </a:rPr>
                        <a:t>
 Die roten Details sind ein Musthave, oder?
Nissan ARIYA NISMO e-4ORCE, 87-kWh-Batterie, 320 kW (435 PS), 4x4, elektrisch: Energieverbrauch kombiniert: 24,5 kWh/100 km; CO₂-Emissionen kombiniert: 0 g/km; CO₂-Klasse: A (vorläufige Werte vorbehaltlich der finalen Homologation)
#NissanDeutschland #AusÜberzeugungAnders #ARIYA #NISMO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224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- 2024-12-15 11:00:25</a:t>
                      </a:r>
                      <a:r>
                        <a:rPr kumimoji="0" lang="de-DE" sz="1000" b="0" i="0" u="none" strike="noStrike" kern="1200" cap="none" spc="0" normalizeH="0" baseline="0" noProof="0">
                          <a:ln>
                            <a:noFill/>
                          </a:ln>
                          <a:solidFill>
                            <a:prstClr val="black"/>
                          </a:solidFill>
                          <a:effectLst/>
                          <a:uLnTx/>
                          <a:uFillTx/>
                          <a:latin typeface="Calibri"/>
                          <a:ea typeface="+mn-ea"/>
                          <a:cs typeface="+mn-cs"/>
                        </a:rPr>
                        <a:t>
 Roadtrip time: Team Bergluft oder Team Meeresbrise? ⛰️🌊
#AusÜberzeugungAnders #NissanDeutschland  #XTrail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89236536"/>
                  </a:ext>
                </a:extLst>
              </a:tr>
            </a:tbl>
          </a:graphicData>
        </a:graphic>
      </p:graphicFrame>
      <p:sp>
        <p:nvSpPr>
          <p:cNvPr id="4" name="Text Placeholder 3">
            <a:extLst>
              <a:ext uri="{FF2B5EF4-FFF2-40B4-BE49-F238E27FC236}">
                <a16:creationId xmlns:a16="http://schemas.microsoft.com/office/drawing/2014/main" id="{F98644D3-2EFB-48AD-AA3C-73931E2E020C}"/>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998093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8BDFE-AF9E-4B2A-8358-692844DBBED0}"/>
              </a:ext>
            </a:extLst>
          </p:cNvPr>
          <p:cNvSpPr>
            <a:spLocks noGrp="1"/>
          </p:cNvSpPr>
          <p:nvPr>
            <p:ph type="title"/>
          </p:nvPr>
        </p:nvSpPr>
        <p:spPr/>
        <p:txBody>
          <a:bodyPr/>
          <a:lstStyle/>
          <a:p>
            <a:r>
              <a:rPr lang="en-US"/>
              <a:t>Instagram Posts Table | nissandeutschland - 3 of 17</a:t>
            </a:r>
          </a:p>
        </p:txBody>
      </p:sp>
      <p:graphicFrame>
        <p:nvGraphicFramePr>
          <p:cNvPr id="5" name="Table Placeholder 4">
            <a:extLst>
              <a:ext uri="{FF2B5EF4-FFF2-40B4-BE49-F238E27FC236}">
                <a16:creationId xmlns:a16="http://schemas.microsoft.com/office/drawing/2014/main" id="{DADD23F1-8092-4099-93C6-BBEF6090F039}"/>
              </a:ext>
            </a:extLst>
          </p:cNvPr>
          <p:cNvGraphicFramePr>
            <a:graphicFrameLocks noGrp="1"/>
          </p:cNvGraphicFramePr>
          <p:nvPr>
            <p:ph type="tbl" sz="quarter" idx="13"/>
            <p:extLst>
              <p:ext uri="{D42A27DB-BD31-4B8C-83A1-F6EECF244321}">
                <p14:modId xmlns:p14="http://schemas.microsoft.com/office/powerpoint/2010/main" val="2840001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47668842"/>
                    </a:ext>
                  </a:extLst>
                </a:gridCol>
                <a:gridCol w="2057400">
                  <a:extLst>
                    <a:ext uri="{9D8B030D-6E8A-4147-A177-3AD203B41FA5}">
                      <a16:colId xmlns:a16="http://schemas.microsoft.com/office/drawing/2014/main" val="4294906850"/>
                    </a:ext>
                  </a:extLst>
                </a:gridCol>
                <a:gridCol w="740664">
                  <a:extLst>
                    <a:ext uri="{9D8B030D-6E8A-4147-A177-3AD203B41FA5}">
                      <a16:colId xmlns:a16="http://schemas.microsoft.com/office/drawing/2014/main" val="99982321"/>
                    </a:ext>
                  </a:extLst>
                </a:gridCol>
                <a:gridCol w="740664">
                  <a:extLst>
                    <a:ext uri="{9D8B030D-6E8A-4147-A177-3AD203B41FA5}">
                      <a16:colId xmlns:a16="http://schemas.microsoft.com/office/drawing/2014/main" val="677686992"/>
                    </a:ext>
                  </a:extLst>
                </a:gridCol>
                <a:gridCol w="740664">
                  <a:extLst>
                    <a:ext uri="{9D8B030D-6E8A-4147-A177-3AD203B41FA5}">
                      <a16:colId xmlns:a16="http://schemas.microsoft.com/office/drawing/2014/main" val="3814748785"/>
                    </a:ext>
                  </a:extLst>
                </a:gridCol>
                <a:gridCol w="740664">
                  <a:extLst>
                    <a:ext uri="{9D8B030D-6E8A-4147-A177-3AD203B41FA5}">
                      <a16:colId xmlns:a16="http://schemas.microsoft.com/office/drawing/2014/main" val="1660452747"/>
                    </a:ext>
                  </a:extLst>
                </a:gridCol>
                <a:gridCol w="740664">
                  <a:extLst>
                    <a:ext uri="{9D8B030D-6E8A-4147-A177-3AD203B41FA5}">
                      <a16:colId xmlns:a16="http://schemas.microsoft.com/office/drawing/2014/main" val="1274204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088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- 2024-12-14 10:00:35</a:t>
                      </a:r>
                      <a:r>
                        <a:rPr kumimoji="0" lang="en-US" sz="1000" b="0" i="0" u="none" strike="noStrike" kern="1200" cap="none" spc="0" normalizeH="0" baseline="0" noProof="0">
                          <a:ln>
                            <a:noFill/>
                          </a:ln>
                          <a:solidFill>
                            <a:prstClr val="black"/>
                          </a:solidFill>
                          <a:effectLst/>
                          <a:uLnTx/>
                          <a:uFillTx/>
                          <a:latin typeface="Calibri"/>
                          <a:ea typeface="+mn-ea"/>
                          <a:cs typeface="+mn-cs"/>
                        </a:rPr>
                        <a:t>
 Jackpot! 🤑
Nissan ARIYA e-4ORCE, 87-kWh-Batterie, 225 kW (306 PS), 4x4, Elektrisch: Energieverbrauch kombiniert: 19,8-20,4 (kWh/100 km); CO₂-Emissionen kombiniert: 0 (g/km); CO₂-Klasse: A
#NissanDeutschland #NissanARIYA #ARIYA #AusÜberzeugungAnders #Gacha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78589566"/>
                  </a:ext>
                </a:extLst>
              </a:tr>
            </a:tbl>
          </a:graphicData>
        </a:graphic>
      </p:graphicFrame>
      <p:sp>
        <p:nvSpPr>
          <p:cNvPr id="4" name="Text Placeholder 3">
            <a:extLst>
              <a:ext uri="{FF2B5EF4-FFF2-40B4-BE49-F238E27FC236}">
                <a16:creationId xmlns:a16="http://schemas.microsoft.com/office/drawing/2014/main" id="{9DC51D6B-7727-4A82-91B3-FB639EAD657F}"/>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658766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3F54A-B1E2-4324-949A-A14392063DC5}"/>
              </a:ext>
            </a:extLst>
          </p:cNvPr>
          <p:cNvSpPr>
            <a:spLocks noGrp="1"/>
          </p:cNvSpPr>
          <p:nvPr>
            <p:ph type="title"/>
          </p:nvPr>
        </p:nvSpPr>
        <p:spPr/>
        <p:txBody>
          <a:bodyPr/>
          <a:lstStyle/>
          <a:p>
            <a:r>
              <a:rPr lang="en-US"/>
              <a:t>Instagram Posts Table | nissandeutschland - 4 of 17</a:t>
            </a:r>
          </a:p>
        </p:txBody>
      </p:sp>
      <p:graphicFrame>
        <p:nvGraphicFramePr>
          <p:cNvPr id="5" name="Table Placeholder 4">
            <a:extLst>
              <a:ext uri="{FF2B5EF4-FFF2-40B4-BE49-F238E27FC236}">
                <a16:creationId xmlns:a16="http://schemas.microsoft.com/office/drawing/2014/main" id="{0187B378-6BEC-436C-BFE1-71022419D172}"/>
              </a:ext>
            </a:extLst>
          </p:cNvPr>
          <p:cNvGraphicFramePr>
            <a:graphicFrameLocks noGrp="1"/>
          </p:cNvGraphicFramePr>
          <p:nvPr>
            <p:ph type="tbl" sz="quarter" idx="13"/>
            <p:extLst>
              <p:ext uri="{D42A27DB-BD31-4B8C-83A1-F6EECF244321}">
                <p14:modId xmlns:p14="http://schemas.microsoft.com/office/powerpoint/2010/main" val="1632722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00489371"/>
                    </a:ext>
                  </a:extLst>
                </a:gridCol>
                <a:gridCol w="2057400">
                  <a:extLst>
                    <a:ext uri="{9D8B030D-6E8A-4147-A177-3AD203B41FA5}">
                      <a16:colId xmlns:a16="http://schemas.microsoft.com/office/drawing/2014/main" val="3666110676"/>
                    </a:ext>
                  </a:extLst>
                </a:gridCol>
                <a:gridCol w="740664">
                  <a:extLst>
                    <a:ext uri="{9D8B030D-6E8A-4147-A177-3AD203B41FA5}">
                      <a16:colId xmlns:a16="http://schemas.microsoft.com/office/drawing/2014/main" val="2611630028"/>
                    </a:ext>
                  </a:extLst>
                </a:gridCol>
                <a:gridCol w="740664">
                  <a:extLst>
                    <a:ext uri="{9D8B030D-6E8A-4147-A177-3AD203B41FA5}">
                      <a16:colId xmlns:a16="http://schemas.microsoft.com/office/drawing/2014/main" val="3968156292"/>
                    </a:ext>
                  </a:extLst>
                </a:gridCol>
                <a:gridCol w="740664">
                  <a:extLst>
                    <a:ext uri="{9D8B030D-6E8A-4147-A177-3AD203B41FA5}">
                      <a16:colId xmlns:a16="http://schemas.microsoft.com/office/drawing/2014/main" val="1183300120"/>
                    </a:ext>
                  </a:extLst>
                </a:gridCol>
                <a:gridCol w="740664">
                  <a:extLst>
                    <a:ext uri="{9D8B030D-6E8A-4147-A177-3AD203B41FA5}">
                      <a16:colId xmlns:a16="http://schemas.microsoft.com/office/drawing/2014/main" val="1003230623"/>
                    </a:ext>
                  </a:extLst>
                </a:gridCol>
                <a:gridCol w="740664">
                  <a:extLst>
                    <a:ext uri="{9D8B030D-6E8A-4147-A177-3AD203B41FA5}">
                      <a16:colId xmlns:a16="http://schemas.microsoft.com/office/drawing/2014/main" val="3586612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2106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- 2024-12-12 15:01:45</a:t>
                      </a:r>
                      <a:r>
                        <a:rPr kumimoji="0" lang="de-DE" sz="1000" b="0" i="0" u="none" strike="noStrike" kern="1200" cap="none" spc="0" normalizeH="0" baseline="0" noProof="0">
                          <a:ln>
                            <a:noFill/>
                          </a:ln>
                          <a:solidFill>
                            <a:prstClr val="black"/>
                          </a:solidFill>
                          <a:effectLst/>
                          <a:uLnTx/>
                          <a:uFillTx/>
                          <a:latin typeface="Calibri"/>
                          <a:ea typeface="+mn-ea"/>
                          <a:cs typeface="+mn-cs"/>
                        </a:rPr>
                        <a:t>
 Letzte Chance auf Tickets für das TheIconLeague Finale im SAP Garden München! 🎉🎁
Wir verlosen 4x2 VIP Tickets und zusätzlich weitere Kategorie 2 Tickets für das ausverkaufte Final 8 am 15. Dezember 2024 im SAP Garden für dich und deine Begleitung. 🙏
Teilnahmebedingungen:
Wie du teilnehmen kannst? 👇
1️⃣ Folge nissandeutschland auf Instagram,
2️⃣ Like diesen Beitrag,
3️⃣ Markiere die Person, mit der du den Gewinn einlösen möchtest.
Ein Gewinnspiel der Nissan Deutschland GmbH vom 12.12.-13.12.2024. Die GewinnerInnen werden von der Nissan Deutschland GmbH unter allen TeilnehmerInnen nach dem Zufallsprinzip ermittelt und per Direktnachricht kontaktiert. Der Rechtsweg ist ausgeschlossen. Meldet sich ein/e GewinnerIn nicht innerhalb von 12h nach dem Absenden der Benachrichtigung, werden neue GewinnerInnen nach dem Zufallsprinzip ermittelt und der Gewinnanspruch erlischt. Mitarbeiter von Nissan, der Nissan Partner sowie deren Lebenspartner und Familienangehörige dürfen nicht teilnehmen. Das Mindestalter beträgt 18 Jahre. Der Gewinn ist nicht übertragbar. Eine Barauszahlung ist nicht möglich. Die Gewinne dürfen nicht weiter veräußert werden. Dieses Gewinnspiel steht in keinem Zusammenhang mit Instagram.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89847282"/>
                  </a:ext>
                </a:extLst>
              </a:tr>
            </a:tbl>
          </a:graphicData>
        </a:graphic>
      </p:graphicFrame>
      <p:sp>
        <p:nvSpPr>
          <p:cNvPr id="4" name="Text Placeholder 3">
            <a:extLst>
              <a:ext uri="{FF2B5EF4-FFF2-40B4-BE49-F238E27FC236}">
                <a16:creationId xmlns:a16="http://schemas.microsoft.com/office/drawing/2014/main" id="{E75EB10C-44FC-4117-BDC4-65950C918FAA}"/>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946596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802C-0714-4C94-B526-9E0D18D9D74E}"/>
              </a:ext>
            </a:extLst>
          </p:cNvPr>
          <p:cNvSpPr>
            <a:spLocks noGrp="1"/>
          </p:cNvSpPr>
          <p:nvPr>
            <p:ph type="title"/>
          </p:nvPr>
        </p:nvSpPr>
        <p:spPr/>
        <p:txBody>
          <a:bodyPr/>
          <a:lstStyle/>
          <a:p>
            <a:r>
              <a:rPr lang="en-US"/>
              <a:t>Instagram Posts Table | nissandeutschland - 5 of 17</a:t>
            </a:r>
          </a:p>
        </p:txBody>
      </p:sp>
      <p:graphicFrame>
        <p:nvGraphicFramePr>
          <p:cNvPr id="5" name="Table Placeholder 4">
            <a:extLst>
              <a:ext uri="{FF2B5EF4-FFF2-40B4-BE49-F238E27FC236}">
                <a16:creationId xmlns:a16="http://schemas.microsoft.com/office/drawing/2014/main" id="{BB52DB41-566E-48DC-AEC5-919ECA72A784}"/>
              </a:ext>
            </a:extLst>
          </p:cNvPr>
          <p:cNvGraphicFramePr>
            <a:graphicFrameLocks noGrp="1"/>
          </p:cNvGraphicFramePr>
          <p:nvPr>
            <p:ph type="tbl" sz="quarter" idx="13"/>
            <p:extLst>
              <p:ext uri="{D42A27DB-BD31-4B8C-83A1-F6EECF244321}">
                <p14:modId xmlns:p14="http://schemas.microsoft.com/office/powerpoint/2010/main" val="22268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9613309"/>
                    </a:ext>
                  </a:extLst>
                </a:gridCol>
                <a:gridCol w="2057400">
                  <a:extLst>
                    <a:ext uri="{9D8B030D-6E8A-4147-A177-3AD203B41FA5}">
                      <a16:colId xmlns:a16="http://schemas.microsoft.com/office/drawing/2014/main" val="2484852459"/>
                    </a:ext>
                  </a:extLst>
                </a:gridCol>
                <a:gridCol w="740664">
                  <a:extLst>
                    <a:ext uri="{9D8B030D-6E8A-4147-A177-3AD203B41FA5}">
                      <a16:colId xmlns:a16="http://schemas.microsoft.com/office/drawing/2014/main" val="2242015852"/>
                    </a:ext>
                  </a:extLst>
                </a:gridCol>
                <a:gridCol w="740664">
                  <a:extLst>
                    <a:ext uri="{9D8B030D-6E8A-4147-A177-3AD203B41FA5}">
                      <a16:colId xmlns:a16="http://schemas.microsoft.com/office/drawing/2014/main" val="2395745291"/>
                    </a:ext>
                  </a:extLst>
                </a:gridCol>
                <a:gridCol w="740664">
                  <a:extLst>
                    <a:ext uri="{9D8B030D-6E8A-4147-A177-3AD203B41FA5}">
                      <a16:colId xmlns:a16="http://schemas.microsoft.com/office/drawing/2014/main" val="1919820755"/>
                    </a:ext>
                  </a:extLst>
                </a:gridCol>
                <a:gridCol w="740664">
                  <a:extLst>
                    <a:ext uri="{9D8B030D-6E8A-4147-A177-3AD203B41FA5}">
                      <a16:colId xmlns:a16="http://schemas.microsoft.com/office/drawing/2014/main" val="3967312402"/>
                    </a:ext>
                  </a:extLst>
                </a:gridCol>
                <a:gridCol w="740664">
                  <a:extLst>
                    <a:ext uri="{9D8B030D-6E8A-4147-A177-3AD203B41FA5}">
                      <a16:colId xmlns:a16="http://schemas.microsoft.com/office/drawing/2014/main" val="62028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038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- 2024-12-12 09:00:11</a:t>
                      </a:r>
                      <a:r>
                        <a:rPr kumimoji="0" lang="de-DE" sz="1000" b="0" i="0" u="none" strike="noStrike" kern="1200" cap="none" spc="0" normalizeH="0" baseline="0" noProof="0">
                          <a:ln>
                            <a:noFill/>
                          </a:ln>
                          <a:solidFill>
                            <a:prstClr val="black"/>
                          </a:solidFill>
                          <a:effectLst/>
                          <a:uLnTx/>
                          <a:uFillTx/>
                          <a:latin typeface="Calibri"/>
                          <a:ea typeface="+mn-ea"/>
                          <a:cs typeface="+mn-cs"/>
                        </a:rPr>
                        <a:t>
 Vergesst Rudolph! Dieses Jahr holt sich der Weihnachtsmann professionelle Hilfe. 🐶 Habt ihr schon alle Geschenke für die Liebsten? 🎁  Foto: this.is.thilo 
#NissanDeutschland #Weihnachten #AusÜberzeugungAnders #XTrail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72394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- 2024-12-10 16:00:23</a:t>
                      </a:r>
                      <a:r>
                        <a:rPr kumimoji="0" lang="de-DE" sz="1000" b="0" i="0" u="none" strike="noStrike" kern="1200" cap="none" spc="0" normalizeH="0" baseline="0" noProof="0">
                          <a:ln>
                            <a:noFill/>
                          </a:ln>
                          <a:solidFill>
                            <a:prstClr val="black"/>
                          </a:solidFill>
                          <a:effectLst/>
                          <a:uLnTx/>
                          <a:uFillTx/>
                          <a:latin typeface="Calibri"/>
                          <a:ea typeface="+mn-ea"/>
                          <a:cs typeface="+mn-cs"/>
                        </a:rPr>
                        <a:t>
 Egal, wie man es dreht und wendet – der #NissanARIYA macht einfach eine richtig gute Figur.
#NissanDeutschland #ARIYA #AusÜberzeugungAnders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11769804"/>
                  </a:ext>
                </a:extLst>
              </a:tr>
            </a:tbl>
          </a:graphicData>
        </a:graphic>
      </p:graphicFrame>
      <p:sp>
        <p:nvSpPr>
          <p:cNvPr id="4" name="Text Placeholder 3">
            <a:extLst>
              <a:ext uri="{FF2B5EF4-FFF2-40B4-BE49-F238E27FC236}">
                <a16:creationId xmlns:a16="http://schemas.microsoft.com/office/drawing/2014/main" id="{341290B8-C29C-400D-A3FA-218F3E126B2F}"/>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215337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32936-4F39-474F-A048-6F51EAE62FF4}"/>
              </a:ext>
            </a:extLst>
          </p:cNvPr>
          <p:cNvSpPr>
            <a:spLocks noGrp="1"/>
          </p:cNvSpPr>
          <p:nvPr>
            <p:ph type="title"/>
          </p:nvPr>
        </p:nvSpPr>
        <p:spPr/>
        <p:txBody>
          <a:bodyPr/>
          <a:lstStyle/>
          <a:p>
            <a:r>
              <a:rPr lang="en-US"/>
              <a:t>Instagram Posts Table | nissandeutschland - 6 of 17</a:t>
            </a:r>
          </a:p>
        </p:txBody>
      </p:sp>
      <p:graphicFrame>
        <p:nvGraphicFramePr>
          <p:cNvPr id="5" name="Table Placeholder 4">
            <a:extLst>
              <a:ext uri="{FF2B5EF4-FFF2-40B4-BE49-F238E27FC236}">
                <a16:creationId xmlns:a16="http://schemas.microsoft.com/office/drawing/2014/main" id="{318B733F-3810-44A3-BCA7-2700799B19D0}"/>
              </a:ext>
            </a:extLst>
          </p:cNvPr>
          <p:cNvGraphicFramePr>
            <a:graphicFrameLocks noGrp="1"/>
          </p:cNvGraphicFramePr>
          <p:nvPr>
            <p:ph type="tbl" sz="quarter" idx="13"/>
            <p:extLst>
              <p:ext uri="{D42A27DB-BD31-4B8C-83A1-F6EECF244321}">
                <p14:modId xmlns:p14="http://schemas.microsoft.com/office/powerpoint/2010/main" val="3995258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3803865"/>
                    </a:ext>
                  </a:extLst>
                </a:gridCol>
                <a:gridCol w="2057400">
                  <a:extLst>
                    <a:ext uri="{9D8B030D-6E8A-4147-A177-3AD203B41FA5}">
                      <a16:colId xmlns:a16="http://schemas.microsoft.com/office/drawing/2014/main" val="1262230885"/>
                    </a:ext>
                  </a:extLst>
                </a:gridCol>
                <a:gridCol w="740664">
                  <a:extLst>
                    <a:ext uri="{9D8B030D-6E8A-4147-A177-3AD203B41FA5}">
                      <a16:colId xmlns:a16="http://schemas.microsoft.com/office/drawing/2014/main" val="1447417471"/>
                    </a:ext>
                  </a:extLst>
                </a:gridCol>
                <a:gridCol w="740664">
                  <a:extLst>
                    <a:ext uri="{9D8B030D-6E8A-4147-A177-3AD203B41FA5}">
                      <a16:colId xmlns:a16="http://schemas.microsoft.com/office/drawing/2014/main" val="2940287084"/>
                    </a:ext>
                  </a:extLst>
                </a:gridCol>
                <a:gridCol w="740664">
                  <a:extLst>
                    <a:ext uri="{9D8B030D-6E8A-4147-A177-3AD203B41FA5}">
                      <a16:colId xmlns:a16="http://schemas.microsoft.com/office/drawing/2014/main" val="3012591698"/>
                    </a:ext>
                  </a:extLst>
                </a:gridCol>
                <a:gridCol w="740664">
                  <a:extLst>
                    <a:ext uri="{9D8B030D-6E8A-4147-A177-3AD203B41FA5}">
                      <a16:colId xmlns:a16="http://schemas.microsoft.com/office/drawing/2014/main" val="786641981"/>
                    </a:ext>
                  </a:extLst>
                </a:gridCol>
                <a:gridCol w="740664">
                  <a:extLst>
                    <a:ext uri="{9D8B030D-6E8A-4147-A177-3AD203B41FA5}">
                      <a16:colId xmlns:a16="http://schemas.microsoft.com/office/drawing/2014/main" val="1277849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606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- 2024-12-08 10:00:55</a:t>
                      </a:r>
                      <a:r>
                        <a:rPr kumimoji="0" lang="de-DE" sz="1000" b="0" i="0" u="none" strike="noStrike" kern="1200" cap="none" spc="0" normalizeH="0" baseline="0" noProof="0">
                          <a:ln>
                            <a:noFill/>
                          </a:ln>
                          <a:solidFill>
                            <a:prstClr val="black"/>
                          </a:solidFill>
                          <a:effectLst/>
                          <a:uLnTx/>
                          <a:uFillTx/>
                          <a:latin typeface="Calibri"/>
                          <a:ea typeface="+mn-ea"/>
                          <a:cs typeface="+mn-cs"/>
                        </a:rPr>
                        <a:t>
 Vom Nissan Qashqai in Rot kann man eigentlich nie genug kriegen, oder? ❤️
#NissanDeutschland #NissanQashqai #Qashqai #AusÜberzeugungAnders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7011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- 2024-12-07 10:00:34</a:t>
                      </a:r>
                      <a:r>
                        <a:rPr kumimoji="0" lang="de-DE" sz="1000" b="0" i="0" u="none" strike="noStrike" kern="1200" cap="none" spc="0" normalizeH="0" baseline="0" noProof="0">
                          <a:ln>
                            <a:noFill/>
                          </a:ln>
                          <a:solidFill>
                            <a:prstClr val="black"/>
                          </a:solidFill>
                          <a:effectLst/>
                          <a:uLnTx/>
                          <a:uFillTx/>
                          <a:latin typeface="Calibri"/>
                          <a:ea typeface="+mn-ea"/>
                          <a:cs typeface="+mn-cs"/>
                        </a:rPr>
                        <a:t>
 Kommst du mit auf die Reise? ✈️
#NissanDeutschland #AusÜberzeugungAnders #ARIYA #NissanARIYA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06313114"/>
                  </a:ext>
                </a:extLst>
              </a:tr>
            </a:tbl>
          </a:graphicData>
        </a:graphic>
      </p:graphicFrame>
      <p:sp>
        <p:nvSpPr>
          <p:cNvPr id="4" name="Text Placeholder 3">
            <a:extLst>
              <a:ext uri="{FF2B5EF4-FFF2-40B4-BE49-F238E27FC236}">
                <a16:creationId xmlns:a16="http://schemas.microsoft.com/office/drawing/2014/main" id="{433FB108-862F-475E-A065-627578C1B905}"/>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797535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223C3-A1D7-4910-B56B-0BA96415F442}"/>
              </a:ext>
            </a:extLst>
          </p:cNvPr>
          <p:cNvSpPr>
            <a:spLocks noGrp="1"/>
          </p:cNvSpPr>
          <p:nvPr>
            <p:ph type="title"/>
          </p:nvPr>
        </p:nvSpPr>
        <p:spPr/>
        <p:txBody>
          <a:bodyPr/>
          <a:lstStyle/>
          <a:p>
            <a:r>
              <a:rPr lang="en-US"/>
              <a:t>Instagram Posts Table | nissandeutschland - 7 of 17</a:t>
            </a:r>
          </a:p>
        </p:txBody>
      </p:sp>
      <p:graphicFrame>
        <p:nvGraphicFramePr>
          <p:cNvPr id="5" name="Table Placeholder 4">
            <a:extLst>
              <a:ext uri="{FF2B5EF4-FFF2-40B4-BE49-F238E27FC236}">
                <a16:creationId xmlns:a16="http://schemas.microsoft.com/office/drawing/2014/main" id="{EB6689BD-602C-452D-BE30-74EF3C9E8D9F}"/>
              </a:ext>
            </a:extLst>
          </p:cNvPr>
          <p:cNvGraphicFramePr>
            <a:graphicFrameLocks noGrp="1"/>
          </p:cNvGraphicFramePr>
          <p:nvPr>
            <p:ph type="tbl" sz="quarter" idx="13"/>
            <p:extLst>
              <p:ext uri="{D42A27DB-BD31-4B8C-83A1-F6EECF244321}">
                <p14:modId xmlns:p14="http://schemas.microsoft.com/office/powerpoint/2010/main" val="3299748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5592822"/>
                    </a:ext>
                  </a:extLst>
                </a:gridCol>
                <a:gridCol w="2057400">
                  <a:extLst>
                    <a:ext uri="{9D8B030D-6E8A-4147-A177-3AD203B41FA5}">
                      <a16:colId xmlns:a16="http://schemas.microsoft.com/office/drawing/2014/main" val="3728116119"/>
                    </a:ext>
                  </a:extLst>
                </a:gridCol>
                <a:gridCol w="740664">
                  <a:extLst>
                    <a:ext uri="{9D8B030D-6E8A-4147-A177-3AD203B41FA5}">
                      <a16:colId xmlns:a16="http://schemas.microsoft.com/office/drawing/2014/main" val="3864799637"/>
                    </a:ext>
                  </a:extLst>
                </a:gridCol>
                <a:gridCol w="740664">
                  <a:extLst>
                    <a:ext uri="{9D8B030D-6E8A-4147-A177-3AD203B41FA5}">
                      <a16:colId xmlns:a16="http://schemas.microsoft.com/office/drawing/2014/main" val="1466061673"/>
                    </a:ext>
                  </a:extLst>
                </a:gridCol>
                <a:gridCol w="740664">
                  <a:extLst>
                    <a:ext uri="{9D8B030D-6E8A-4147-A177-3AD203B41FA5}">
                      <a16:colId xmlns:a16="http://schemas.microsoft.com/office/drawing/2014/main" val="2274408250"/>
                    </a:ext>
                  </a:extLst>
                </a:gridCol>
                <a:gridCol w="740664">
                  <a:extLst>
                    <a:ext uri="{9D8B030D-6E8A-4147-A177-3AD203B41FA5}">
                      <a16:colId xmlns:a16="http://schemas.microsoft.com/office/drawing/2014/main" val="1451948724"/>
                    </a:ext>
                  </a:extLst>
                </a:gridCol>
                <a:gridCol w="740664">
                  <a:extLst>
                    <a:ext uri="{9D8B030D-6E8A-4147-A177-3AD203B41FA5}">
                      <a16:colId xmlns:a16="http://schemas.microsoft.com/office/drawing/2014/main" val="1361284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09952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- 2024-12-06 16:13:40</a:t>
                      </a:r>
                      <a:r>
                        <a:rPr kumimoji="0" lang="en-US" sz="1000" b="0" i="0" u="none" strike="noStrike" kern="1200" cap="none" spc="0" normalizeH="0" baseline="0" noProof="0">
                          <a:ln>
                            <a:noFill/>
                          </a:ln>
                          <a:solidFill>
                            <a:prstClr val="black"/>
                          </a:solidFill>
                          <a:effectLst/>
                          <a:uLnTx/>
                          <a:uFillTx/>
                          <a:latin typeface="Calibri"/>
                          <a:ea typeface="+mn-ea"/>
                          <a:cs typeface="+mn-cs"/>
                        </a:rPr>
                        <a:t>
 Schafft es sidneyeweka lili.engels einen Trick beizubringen? 👀😂
Welche Special-Moves soll Lili als Nächstes lernen? 🤔
#NissanDeutschland #AusÜberzeugungAnders #TheIconLeague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3159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- 2024-12-06 10:48:28</a:t>
                      </a:r>
                      <a:r>
                        <a:rPr kumimoji="0" lang="en-US" sz="1000" b="0" i="0" u="none" strike="noStrike" kern="1200" cap="none" spc="0" normalizeH="0" baseline="0" noProof="0">
                          <a:ln>
                            <a:noFill/>
                          </a:ln>
                          <a:solidFill>
                            <a:prstClr val="black"/>
                          </a:solidFill>
                          <a:effectLst/>
                          <a:uLnTx/>
                          <a:uFillTx/>
                          <a:latin typeface="Calibri"/>
                          <a:ea typeface="+mn-ea"/>
                          <a:cs typeface="+mn-cs"/>
                        </a:rPr>
                        <a:t>
 Einen Tag TheIconLeague! ⚽️ Parkour Athleten andi.woehle &amp; loukewilson haben sich das Event angeschaut und waren begeistert. Freut ihr euch schon auf das Finale?
#NissanDeutschland #AusÜberzeugungAnders #TheIconLeague #Parkour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44667864"/>
                  </a:ext>
                </a:extLst>
              </a:tr>
            </a:tbl>
          </a:graphicData>
        </a:graphic>
      </p:graphicFrame>
      <p:sp>
        <p:nvSpPr>
          <p:cNvPr id="4" name="Text Placeholder 3">
            <a:extLst>
              <a:ext uri="{FF2B5EF4-FFF2-40B4-BE49-F238E27FC236}">
                <a16:creationId xmlns:a16="http://schemas.microsoft.com/office/drawing/2014/main" id="{0BEE1A1C-B45D-4864-A156-4A1B12B9F7AE}"/>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2420314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DE295-3EE5-4925-8FE8-3520C356E049}"/>
              </a:ext>
            </a:extLst>
          </p:cNvPr>
          <p:cNvSpPr>
            <a:spLocks noGrp="1"/>
          </p:cNvSpPr>
          <p:nvPr>
            <p:ph type="title"/>
          </p:nvPr>
        </p:nvSpPr>
        <p:spPr/>
        <p:txBody>
          <a:bodyPr/>
          <a:lstStyle/>
          <a:p>
            <a:r>
              <a:rPr lang="en-US"/>
              <a:t>Instagram Posts Table | nissandeutschland - 8 of 17</a:t>
            </a:r>
          </a:p>
        </p:txBody>
      </p:sp>
      <p:graphicFrame>
        <p:nvGraphicFramePr>
          <p:cNvPr id="5" name="Table Placeholder 4">
            <a:extLst>
              <a:ext uri="{FF2B5EF4-FFF2-40B4-BE49-F238E27FC236}">
                <a16:creationId xmlns:a16="http://schemas.microsoft.com/office/drawing/2014/main" id="{A3BF0AF2-1B64-4808-9EA9-B03E6DD002AB}"/>
              </a:ext>
            </a:extLst>
          </p:cNvPr>
          <p:cNvGraphicFramePr>
            <a:graphicFrameLocks noGrp="1"/>
          </p:cNvGraphicFramePr>
          <p:nvPr>
            <p:ph type="tbl" sz="quarter" idx="13"/>
            <p:extLst>
              <p:ext uri="{D42A27DB-BD31-4B8C-83A1-F6EECF244321}">
                <p14:modId xmlns:p14="http://schemas.microsoft.com/office/powerpoint/2010/main" val="364601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2066139"/>
                    </a:ext>
                  </a:extLst>
                </a:gridCol>
                <a:gridCol w="2057400">
                  <a:extLst>
                    <a:ext uri="{9D8B030D-6E8A-4147-A177-3AD203B41FA5}">
                      <a16:colId xmlns:a16="http://schemas.microsoft.com/office/drawing/2014/main" val="1540329826"/>
                    </a:ext>
                  </a:extLst>
                </a:gridCol>
                <a:gridCol w="740664">
                  <a:extLst>
                    <a:ext uri="{9D8B030D-6E8A-4147-A177-3AD203B41FA5}">
                      <a16:colId xmlns:a16="http://schemas.microsoft.com/office/drawing/2014/main" val="486732590"/>
                    </a:ext>
                  </a:extLst>
                </a:gridCol>
                <a:gridCol w="740664">
                  <a:extLst>
                    <a:ext uri="{9D8B030D-6E8A-4147-A177-3AD203B41FA5}">
                      <a16:colId xmlns:a16="http://schemas.microsoft.com/office/drawing/2014/main" val="3059693075"/>
                    </a:ext>
                  </a:extLst>
                </a:gridCol>
                <a:gridCol w="740664">
                  <a:extLst>
                    <a:ext uri="{9D8B030D-6E8A-4147-A177-3AD203B41FA5}">
                      <a16:colId xmlns:a16="http://schemas.microsoft.com/office/drawing/2014/main" val="4255703582"/>
                    </a:ext>
                  </a:extLst>
                </a:gridCol>
                <a:gridCol w="740664">
                  <a:extLst>
                    <a:ext uri="{9D8B030D-6E8A-4147-A177-3AD203B41FA5}">
                      <a16:colId xmlns:a16="http://schemas.microsoft.com/office/drawing/2014/main" val="4217652694"/>
                    </a:ext>
                  </a:extLst>
                </a:gridCol>
                <a:gridCol w="740664">
                  <a:extLst>
                    <a:ext uri="{9D8B030D-6E8A-4147-A177-3AD203B41FA5}">
                      <a16:colId xmlns:a16="http://schemas.microsoft.com/office/drawing/2014/main" val="135138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4966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- 2024-12-05 17:58:12</a:t>
                      </a:r>
                      <a:r>
                        <a:rPr kumimoji="0" lang="de-DE" sz="1000" b="0" i="0" u="none" strike="noStrike" kern="1200" cap="none" spc="0" normalizeH="0" baseline="0" noProof="0">
                          <a:ln>
                            <a:noFill/>
                          </a:ln>
                          <a:solidFill>
                            <a:prstClr val="black"/>
                          </a:solidFill>
                          <a:effectLst/>
                          <a:uLnTx/>
                          <a:uFillTx/>
                          <a:latin typeface="Calibri"/>
                          <a:ea typeface="+mn-ea"/>
                          <a:cs typeface="+mn-cs"/>
                        </a:rPr>
                        <a:t>
 Mit einer einmaligen Experience zum Icon League Finale in München? Das ist deine Chance! 🎉🎁
Gewinnspiel: Gewinne 3x2 exklusive Meet &amp; Greets mit bavarianclique Teamhead visca96barca beim Final 8 am 15. Dezember 2024 im SAP Garden für dich und deine Begleitung. 
Und damit nicht genug: zusätzlich gibt es eine exklusive Behind-the-Scenes Führung, Kategorie 1 Tickets und #TheIconLeague Merchandise im Wert von 250€. Nissan sorgt außerdem für eine Übernachtung im Hotel in München.
Teilnahmebedingungen:
Wie du teilnehmen kannst? 👇
1️⃣ Folge nissandeutschland auf Instagram,
2️⃣ Like diesen Beitrag,
3️⃣ Markiere die Person, mit der du den Gewinn einlösen möchtest.
Ein Gewinnspiel der Nissan Deutschland GmbH vom 05.12.-11.12.2024. Die GewinnerInnen werden von der Nissan Deutschland GmbH unter allen TeilnehmerInnen nach dem Zufallsprinzip ermittelt und per Direktnachricht kontaktiert. Der Rechtsweg ist ausgeschlossen. Meldet sich ein/e GewinnerIn nicht innerhalb von 24h nach dem Absenden der Benachrichtigung, werden neue GewinnerInnen nach dem Zufallsprinzip ermittelt und der Gewinnanspruch erlischt. Mitarbeiter von Nissan, der Nissan Partner sowie deren Lebenspartner und Familienangehörige dürfen nicht teilnehmen. Das Mindestalter beträgt 18 Jahre. Der Gewinn ist nicht übertragbar. Eine Barauszahlung ist nicht möglich. Die Gewinne dürfen nicht weiter veräußert werden. Dieses Gewinnspiel steht in keinem Zusammenhang mit Instagram.
Gewinner des Gewinnspieles willigen ein, während dem Spieltag auf Bild- und Videoaufnahmen aufgenommen zu werden &amp; anschließend auf den Social Media Kanälen von Nissan Deutschland und The Icon League sichtbar zu sein.
Der Merchandise-Gutschein im Wert von 250€ kann im Shop im SAP Garden am 15.12.24 eingelöst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3566869"/>
                  </a:ext>
                </a:extLst>
              </a:tr>
            </a:tbl>
          </a:graphicData>
        </a:graphic>
      </p:graphicFrame>
      <p:sp>
        <p:nvSpPr>
          <p:cNvPr id="4" name="Text Placeholder 3">
            <a:extLst>
              <a:ext uri="{FF2B5EF4-FFF2-40B4-BE49-F238E27FC236}">
                <a16:creationId xmlns:a16="http://schemas.microsoft.com/office/drawing/2014/main" id="{4E49A40D-0895-4877-BE3D-5DB683440A80}"/>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875269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CB303-E6EE-41C2-A858-925448FCA013}"/>
              </a:ext>
            </a:extLst>
          </p:cNvPr>
          <p:cNvSpPr>
            <a:spLocks noGrp="1"/>
          </p:cNvSpPr>
          <p:nvPr>
            <p:ph type="title"/>
          </p:nvPr>
        </p:nvSpPr>
        <p:spPr/>
        <p:txBody>
          <a:bodyPr/>
          <a:lstStyle/>
          <a:p>
            <a:r>
              <a:rPr lang="en-US"/>
              <a:t>Instagram Posts Table | nissandeutschland - 9 of 17</a:t>
            </a:r>
          </a:p>
        </p:txBody>
      </p:sp>
      <p:graphicFrame>
        <p:nvGraphicFramePr>
          <p:cNvPr id="5" name="Table Placeholder 4">
            <a:extLst>
              <a:ext uri="{FF2B5EF4-FFF2-40B4-BE49-F238E27FC236}">
                <a16:creationId xmlns:a16="http://schemas.microsoft.com/office/drawing/2014/main" id="{74C9C478-EEC3-4A90-90A6-9F9E418CCE88}"/>
              </a:ext>
            </a:extLst>
          </p:cNvPr>
          <p:cNvGraphicFramePr>
            <a:graphicFrameLocks noGrp="1"/>
          </p:cNvGraphicFramePr>
          <p:nvPr>
            <p:ph type="tbl" sz="quarter" idx="13"/>
            <p:extLst>
              <p:ext uri="{D42A27DB-BD31-4B8C-83A1-F6EECF244321}">
                <p14:modId xmlns:p14="http://schemas.microsoft.com/office/powerpoint/2010/main" val="1117270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78374602"/>
                    </a:ext>
                  </a:extLst>
                </a:gridCol>
                <a:gridCol w="2057400">
                  <a:extLst>
                    <a:ext uri="{9D8B030D-6E8A-4147-A177-3AD203B41FA5}">
                      <a16:colId xmlns:a16="http://schemas.microsoft.com/office/drawing/2014/main" val="4000664243"/>
                    </a:ext>
                  </a:extLst>
                </a:gridCol>
                <a:gridCol w="740664">
                  <a:extLst>
                    <a:ext uri="{9D8B030D-6E8A-4147-A177-3AD203B41FA5}">
                      <a16:colId xmlns:a16="http://schemas.microsoft.com/office/drawing/2014/main" val="4213161773"/>
                    </a:ext>
                  </a:extLst>
                </a:gridCol>
                <a:gridCol w="740664">
                  <a:extLst>
                    <a:ext uri="{9D8B030D-6E8A-4147-A177-3AD203B41FA5}">
                      <a16:colId xmlns:a16="http://schemas.microsoft.com/office/drawing/2014/main" val="2653444687"/>
                    </a:ext>
                  </a:extLst>
                </a:gridCol>
                <a:gridCol w="740664">
                  <a:extLst>
                    <a:ext uri="{9D8B030D-6E8A-4147-A177-3AD203B41FA5}">
                      <a16:colId xmlns:a16="http://schemas.microsoft.com/office/drawing/2014/main" val="3946184729"/>
                    </a:ext>
                  </a:extLst>
                </a:gridCol>
                <a:gridCol w="740664">
                  <a:extLst>
                    <a:ext uri="{9D8B030D-6E8A-4147-A177-3AD203B41FA5}">
                      <a16:colId xmlns:a16="http://schemas.microsoft.com/office/drawing/2014/main" val="837470149"/>
                    </a:ext>
                  </a:extLst>
                </a:gridCol>
                <a:gridCol w="740664">
                  <a:extLst>
                    <a:ext uri="{9D8B030D-6E8A-4147-A177-3AD203B41FA5}">
                      <a16:colId xmlns:a16="http://schemas.microsoft.com/office/drawing/2014/main" val="87269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2378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- 2024-12-05 16:32:22</a:t>
                      </a:r>
                      <a:r>
                        <a:rPr kumimoji="0" lang="en-US" sz="1000" b="0" i="0" u="none" strike="noStrike" kern="1200" cap="none" spc="0" normalizeH="0" baseline="0" noProof="0">
                          <a:ln>
                            <a:noFill/>
                          </a:ln>
                          <a:solidFill>
                            <a:prstClr val="black"/>
                          </a:solidFill>
                          <a:effectLst/>
                          <a:uLnTx/>
                          <a:uFillTx/>
                          <a:latin typeface="Calibri"/>
                          <a:ea typeface="+mn-ea"/>
                          <a:cs typeface="+mn-cs"/>
                        </a:rPr>
                        <a:t>
 Blind-Ranking! Wer gewinnt das davidrau Style-Ranking von sidneyeweka? 🤔 
Ein Statement der Präsidenten wäre vermutlich angebracht… 👀🔥 toni.kr8 &amp; eliasn97
#NissanDeutschland #AusÜberzeugungAnders #TheIconLeague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265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- 2024-12-04 16:00:35</a:t>
                      </a:r>
                      <a:r>
                        <a:rPr kumimoji="0" lang="de-DE" sz="1000" b="0" i="0" u="none" strike="noStrike" kern="1200" cap="none" spc="0" normalizeH="0" baseline="0" noProof="0">
                          <a:ln>
                            <a:noFill/>
                          </a:ln>
                          <a:solidFill>
                            <a:prstClr val="black"/>
                          </a:solidFill>
                          <a:effectLst/>
                          <a:uLnTx/>
                          <a:uFillTx/>
                          <a:latin typeface="Calibri"/>
                          <a:ea typeface="+mn-ea"/>
                          <a:cs typeface="+mn-cs"/>
                        </a:rPr>
                        <a:t>
 Mission des Tages: den Hasen finden. 🐰 Sieht euer Nissan auch manchmal so aus?
#NissanXTrail #NissanDeutschland #XTrail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1632426"/>
                  </a:ext>
                </a:extLst>
              </a:tr>
            </a:tbl>
          </a:graphicData>
        </a:graphic>
      </p:graphicFrame>
      <p:sp>
        <p:nvSpPr>
          <p:cNvPr id="4" name="Text Placeholder 3">
            <a:extLst>
              <a:ext uri="{FF2B5EF4-FFF2-40B4-BE49-F238E27FC236}">
                <a16:creationId xmlns:a16="http://schemas.microsoft.com/office/drawing/2014/main" id="{9DFA7ED7-FFCB-4EB4-A6F8-7252AD3C51DC}"/>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60860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F7A81-471F-4B8F-87C3-6DA48DBFC415}"/>
              </a:ext>
            </a:extLst>
          </p:cNvPr>
          <p:cNvSpPr>
            <a:spLocks noGrp="1"/>
          </p:cNvSpPr>
          <p:nvPr>
            <p:ph type="title"/>
          </p:nvPr>
        </p:nvSpPr>
        <p:spPr/>
        <p:txBody>
          <a:bodyPr/>
          <a:lstStyle/>
          <a:p>
            <a:r>
              <a:rPr lang="en-US"/>
              <a:t>Instagram Posts Table | nissandeutschland - 10 of 17</a:t>
            </a:r>
          </a:p>
        </p:txBody>
      </p:sp>
      <p:graphicFrame>
        <p:nvGraphicFramePr>
          <p:cNvPr id="5" name="Table Placeholder 4">
            <a:extLst>
              <a:ext uri="{FF2B5EF4-FFF2-40B4-BE49-F238E27FC236}">
                <a16:creationId xmlns:a16="http://schemas.microsoft.com/office/drawing/2014/main" id="{B1DC16B3-98A0-401F-8E53-A7F9A759265F}"/>
              </a:ext>
            </a:extLst>
          </p:cNvPr>
          <p:cNvGraphicFramePr>
            <a:graphicFrameLocks noGrp="1"/>
          </p:cNvGraphicFramePr>
          <p:nvPr>
            <p:ph type="tbl" sz="quarter" idx="13"/>
            <p:extLst>
              <p:ext uri="{D42A27DB-BD31-4B8C-83A1-F6EECF244321}">
                <p14:modId xmlns:p14="http://schemas.microsoft.com/office/powerpoint/2010/main" val="365084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1631778"/>
                    </a:ext>
                  </a:extLst>
                </a:gridCol>
                <a:gridCol w="2057400">
                  <a:extLst>
                    <a:ext uri="{9D8B030D-6E8A-4147-A177-3AD203B41FA5}">
                      <a16:colId xmlns:a16="http://schemas.microsoft.com/office/drawing/2014/main" val="1224452696"/>
                    </a:ext>
                  </a:extLst>
                </a:gridCol>
                <a:gridCol w="740664">
                  <a:extLst>
                    <a:ext uri="{9D8B030D-6E8A-4147-A177-3AD203B41FA5}">
                      <a16:colId xmlns:a16="http://schemas.microsoft.com/office/drawing/2014/main" val="4056197107"/>
                    </a:ext>
                  </a:extLst>
                </a:gridCol>
                <a:gridCol w="740664">
                  <a:extLst>
                    <a:ext uri="{9D8B030D-6E8A-4147-A177-3AD203B41FA5}">
                      <a16:colId xmlns:a16="http://schemas.microsoft.com/office/drawing/2014/main" val="3261963010"/>
                    </a:ext>
                  </a:extLst>
                </a:gridCol>
                <a:gridCol w="740664">
                  <a:extLst>
                    <a:ext uri="{9D8B030D-6E8A-4147-A177-3AD203B41FA5}">
                      <a16:colId xmlns:a16="http://schemas.microsoft.com/office/drawing/2014/main" val="1225508356"/>
                    </a:ext>
                  </a:extLst>
                </a:gridCol>
                <a:gridCol w="740664">
                  <a:extLst>
                    <a:ext uri="{9D8B030D-6E8A-4147-A177-3AD203B41FA5}">
                      <a16:colId xmlns:a16="http://schemas.microsoft.com/office/drawing/2014/main" val="1886361877"/>
                    </a:ext>
                  </a:extLst>
                </a:gridCol>
                <a:gridCol w="740664">
                  <a:extLst>
                    <a:ext uri="{9D8B030D-6E8A-4147-A177-3AD203B41FA5}">
                      <a16:colId xmlns:a16="http://schemas.microsoft.com/office/drawing/2014/main" val="422009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512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- 2024-12-03 16:44:43</a:t>
                      </a:r>
                      <a:r>
                        <a:rPr kumimoji="0" lang="de-DE" sz="1000" b="0" i="0" u="none" strike="noStrike" kern="1200" cap="none" spc="0" normalizeH="0" baseline="0" noProof="0">
                          <a:ln>
                            <a:noFill/>
                          </a:ln>
                          <a:solidFill>
                            <a:prstClr val="black"/>
                          </a:solidFill>
                          <a:effectLst/>
                          <a:uLnTx/>
                          <a:uFillTx/>
                          <a:latin typeface="Calibri"/>
                          <a:ea typeface="+mn-ea"/>
                          <a:cs typeface="+mn-cs"/>
                        </a:rPr>
                        <a:t>
 FINALE OH-OH! Mit den Play-Ins im Kasten stehen die acht Finalisten fest und der Fokus richtet sich auf München. Kein Ticket für den ausverkauften SAP Garden bekommen? Dann haben wir noch was für euch! 🎉🎁
Sichert euch die Chance auf 5x 2 Tickets (Kategorie 2) + Icon League Mini-Bälle für das Final 8 der ICON League im SAP Garden in München am 15. Dezember! 🎫
Wie du am Gewinnspiel teilnehmen kannst? 👇
1️⃣ Folge nissandeutschland auf Instagram,
2️⃣ Like diesen Beitrag &amp;
3️⃣ Markiere die Person, mit der du zur Icon League möchtest.
#NissanDeutschland #AusÜberzeugungAnders #TheIconLeague
Ein Gewinnspiel der Nissan Deutschland GmbH vom 03.12.2024 – 05.12.2024. Das Gewinnspiel endet am Donnerstag, dem 05.12.2024, 23:59 Uhr. Die Gewinner werden von der Nissan Deutschland GmbH nach dem Zufallsprinzip ermittelt und per Direktnachricht kontaktiert. Verbindlich ist nur diese Benachrichtigung. Der Rechtsweg ist ausgeschlossen. Melden sich die Gewinner nicht innerhalb von 12h nach dem Absenden der Benachrichtigung, werden neue Gewinner nach dem Zufallsprinzip ermittelt und der Gewinnanspruch erlischt.  Mitarbeiter von Nissan, der Nissan Partner sowie deren Lebenspartner und Familienangehörige dürfen nicht teilnehmen. Das Mindestalter beträgt 18 Jahre. Der Gewinn ist nicht übertragbar. Eine Barauszahlung ist nicht möglich. Die Tickets dürfen nicht weiter veräußert werden. Dieses Gewinnspiel steht in keinem Zusammenhang mit Instagram und wird in keiner Weise von Instagram gesponsert, unterstützt oder organisiert.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03749100"/>
                  </a:ext>
                </a:extLst>
              </a:tr>
            </a:tbl>
          </a:graphicData>
        </a:graphic>
      </p:graphicFrame>
      <p:sp>
        <p:nvSpPr>
          <p:cNvPr id="4" name="Text Placeholder 3">
            <a:extLst>
              <a:ext uri="{FF2B5EF4-FFF2-40B4-BE49-F238E27FC236}">
                <a16:creationId xmlns:a16="http://schemas.microsoft.com/office/drawing/2014/main" id="{85423E31-E556-435B-83BD-4AB54E071EA6}"/>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1491253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4B47C-891F-422C-8256-69C9BE3FEE33}"/>
              </a:ext>
            </a:extLst>
          </p:cNvPr>
          <p:cNvSpPr>
            <a:spLocks noGrp="1"/>
          </p:cNvSpPr>
          <p:nvPr>
            <p:ph type="title"/>
          </p:nvPr>
        </p:nvSpPr>
        <p:spPr/>
        <p:txBody>
          <a:bodyPr/>
          <a:lstStyle/>
          <a:p>
            <a:r>
              <a:rPr lang="en-US"/>
              <a:t>Instagram Posts Table | nissandeutschland - 11 of 17</a:t>
            </a:r>
          </a:p>
        </p:txBody>
      </p:sp>
      <p:graphicFrame>
        <p:nvGraphicFramePr>
          <p:cNvPr id="5" name="Table Placeholder 4">
            <a:extLst>
              <a:ext uri="{FF2B5EF4-FFF2-40B4-BE49-F238E27FC236}">
                <a16:creationId xmlns:a16="http://schemas.microsoft.com/office/drawing/2014/main" id="{267A4A48-08F9-4B8F-8BB2-98975382EC55}"/>
              </a:ext>
            </a:extLst>
          </p:cNvPr>
          <p:cNvGraphicFramePr>
            <a:graphicFrameLocks noGrp="1"/>
          </p:cNvGraphicFramePr>
          <p:nvPr>
            <p:ph type="tbl" sz="quarter" idx="13"/>
            <p:extLst>
              <p:ext uri="{D42A27DB-BD31-4B8C-83A1-F6EECF244321}">
                <p14:modId xmlns:p14="http://schemas.microsoft.com/office/powerpoint/2010/main" val="3788236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53019674"/>
                    </a:ext>
                  </a:extLst>
                </a:gridCol>
                <a:gridCol w="2057400">
                  <a:extLst>
                    <a:ext uri="{9D8B030D-6E8A-4147-A177-3AD203B41FA5}">
                      <a16:colId xmlns:a16="http://schemas.microsoft.com/office/drawing/2014/main" val="815925603"/>
                    </a:ext>
                  </a:extLst>
                </a:gridCol>
                <a:gridCol w="740664">
                  <a:extLst>
                    <a:ext uri="{9D8B030D-6E8A-4147-A177-3AD203B41FA5}">
                      <a16:colId xmlns:a16="http://schemas.microsoft.com/office/drawing/2014/main" val="234883931"/>
                    </a:ext>
                  </a:extLst>
                </a:gridCol>
                <a:gridCol w="740664">
                  <a:extLst>
                    <a:ext uri="{9D8B030D-6E8A-4147-A177-3AD203B41FA5}">
                      <a16:colId xmlns:a16="http://schemas.microsoft.com/office/drawing/2014/main" val="67736091"/>
                    </a:ext>
                  </a:extLst>
                </a:gridCol>
                <a:gridCol w="740664">
                  <a:extLst>
                    <a:ext uri="{9D8B030D-6E8A-4147-A177-3AD203B41FA5}">
                      <a16:colId xmlns:a16="http://schemas.microsoft.com/office/drawing/2014/main" val="525223563"/>
                    </a:ext>
                  </a:extLst>
                </a:gridCol>
                <a:gridCol w="740664">
                  <a:extLst>
                    <a:ext uri="{9D8B030D-6E8A-4147-A177-3AD203B41FA5}">
                      <a16:colId xmlns:a16="http://schemas.microsoft.com/office/drawing/2014/main" val="1519693644"/>
                    </a:ext>
                  </a:extLst>
                </a:gridCol>
                <a:gridCol w="740664">
                  <a:extLst>
                    <a:ext uri="{9D8B030D-6E8A-4147-A177-3AD203B41FA5}">
                      <a16:colId xmlns:a16="http://schemas.microsoft.com/office/drawing/2014/main" val="207392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9564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- 2024-12-03 16:00:34</a:t>
                      </a:r>
                      <a:r>
                        <a:rPr kumimoji="0" lang="en-US" sz="1000" b="0" i="0" u="none" strike="noStrike" kern="1200" cap="none" spc="0" normalizeH="0" baseline="0" noProof="0">
                          <a:ln>
                            <a:noFill/>
                          </a:ln>
                          <a:solidFill>
                            <a:prstClr val="black"/>
                          </a:solidFill>
                          <a:effectLst/>
                          <a:uLnTx/>
                          <a:uFillTx/>
                          <a:latin typeface="Calibri"/>
                          <a:ea typeface="+mn-ea"/>
                          <a:cs typeface="+mn-cs"/>
                        </a:rPr>
                        <a:t>
 Das ist dein Zeichen, die Augen zu schließen und dir eine Pause zu gönnen. 🧘‍♂️
Nissan ARIYA NISMO e-4ORCE, 87-kWh-Batterie, 320 kW (435 PS), 4x4, elektrisch: Energieverbrauch kombiniert: 24,5 kWh/100 km; CO₂-Emissionen kombiniert: 0 g/km; CO₂-Klasse: A (vorläufige Werte vorbehaltlich der finalen Homologation)
#NissanARIYA #NissanDeutschland #NISMO #AusÜberzeugungAnders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54863796"/>
                  </a:ext>
                </a:extLst>
              </a:tr>
            </a:tbl>
          </a:graphicData>
        </a:graphic>
      </p:graphicFrame>
      <p:sp>
        <p:nvSpPr>
          <p:cNvPr id="4" name="Text Placeholder 3">
            <a:extLst>
              <a:ext uri="{FF2B5EF4-FFF2-40B4-BE49-F238E27FC236}">
                <a16:creationId xmlns:a16="http://schemas.microsoft.com/office/drawing/2014/main" id="{F4DCBF81-58F8-4D6F-AAD5-32D7201A29A8}"/>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221566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019A-3481-4F8E-967F-25E6813FA08E}"/>
              </a:ext>
            </a:extLst>
          </p:cNvPr>
          <p:cNvSpPr>
            <a:spLocks noGrp="1"/>
          </p:cNvSpPr>
          <p:nvPr>
            <p:ph type="title"/>
          </p:nvPr>
        </p:nvSpPr>
        <p:spPr/>
        <p:txBody>
          <a:bodyPr/>
          <a:lstStyle/>
          <a:p>
            <a:r>
              <a:rPr lang="en-US"/>
              <a:t>Instagram Posts Table | nissandeutschland - 12 of 17</a:t>
            </a:r>
          </a:p>
        </p:txBody>
      </p:sp>
      <p:graphicFrame>
        <p:nvGraphicFramePr>
          <p:cNvPr id="5" name="Table Placeholder 4">
            <a:extLst>
              <a:ext uri="{FF2B5EF4-FFF2-40B4-BE49-F238E27FC236}">
                <a16:creationId xmlns:a16="http://schemas.microsoft.com/office/drawing/2014/main" id="{250793F0-C034-499F-8691-D67D2B87871C}"/>
              </a:ext>
            </a:extLst>
          </p:cNvPr>
          <p:cNvGraphicFramePr>
            <a:graphicFrameLocks noGrp="1"/>
          </p:cNvGraphicFramePr>
          <p:nvPr>
            <p:ph type="tbl" sz="quarter" idx="13"/>
            <p:extLst>
              <p:ext uri="{D42A27DB-BD31-4B8C-83A1-F6EECF244321}">
                <p14:modId xmlns:p14="http://schemas.microsoft.com/office/powerpoint/2010/main" val="2420603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54543265"/>
                    </a:ext>
                  </a:extLst>
                </a:gridCol>
                <a:gridCol w="2057400">
                  <a:extLst>
                    <a:ext uri="{9D8B030D-6E8A-4147-A177-3AD203B41FA5}">
                      <a16:colId xmlns:a16="http://schemas.microsoft.com/office/drawing/2014/main" val="4102801708"/>
                    </a:ext>
                  </a:extLst>
                </a:gridCol>
                <a:gridCol w="740664">
                  <a:extLst>
                    <a:ext uri="{9D8B030D-6E8A-4147-A177-3AD203B41FA5}">
                      <a16:colId xmlns:a16="http://schemas.microsoft.com/office/drawing/2014/main" val="3451788305"/>
                    </a:ext>
                  </a:extLst>
                </a:gridCol>
                <a:gridCol w="740664">
                  <a:extLst>
                    <a:ext uri="{9D8B030D-6E8A-4147-A177-3AD203B41FA5}">
                      <a16:colId xmlns:a16="http://schemas.microsoft.com/office/drawing/2014/main" val="1078321204"/>
                    </a:ext>
                  </a:extLst>
                </a:gridCol>
                <a:gridCol w="740664">
                  <a:extLst>
                    <a:ext uri="{9D8B030D-6E8A-4147-A177-3AD203B41FA5}">
                      <a16:colId xmlns:a16="http://schemas.microsoft.com/office/drawing/2014/main" val="4072753779"/>
                    </a:ext>
                  </a:extLst>
                </a:gridCol>
                <a:gridCol w="740664">
                  <a:extLst>
                    <a:ext uri="{9D8B030D-6E8A-4147-A177-3AD203B41FA5}">
                      <a16:colId xmlns:a16="http://schemas.microsoft.com/office/drawing/2014/main" val="1127490982"/>
                    </a:ext>
                  </a:extLst>
                </a:gridCol>
                <a:gridCol w="740664">
                  <a:extLst>
                    <a:ext uri="{9D8B030D-6E8A-4147-A177-3AD203B41FA5}">
                      <a16:colId xmlns:a16="http://schemas.microsoft.com/office/drawing/2014/main" val="903910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416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- 2024-12-02 17:18:04</a:t>
                      </a:r>
                      <a:r>
                        <a:rPr kumimoji="0" lang="de-DE" sz="1000" b="0" i="0" u="none" strike="noStrike" kern="1200" cap="none" spc="0" normalizeH="0" baseline="0" noProof="0">
                          <a:ln>
                            <a:noFill/>
                          </a:ln>
                          <a:solidFill>
                            <a:prstClr val="black"/>
                          </a:solidFill>
                          <a:effectLst/>
                          <a:uLnTx/>
                          <a:uFillTx/>
                          <a:latin typeface="Calibri"/>
                          <a:ea typeface="+mn-ea"/>
                          <a:cs typeface="+mn-cs"/>
                        </a:rPr>
                        <a:t>
 Die Final Tickets sind restlos ausverkauft? 😕 Wir wären nicht wir, wenn ihr nicht doch noch ein paar Tickets bei uns gewinnen könntet! 🎉🎁
Eine/r von euch hat die Chance zwei Kategorie 2 Tickets für das Finale der ICON League im sapgarden München am 15. Dezember zu gewinnen! 🎫
Wie du am Gewinnspiel teilnehmen kannst? 👇
1️⃣ Folge nissandeutschland auf Instagram,
2️⃣ Like diesen Beitrag &amp;
3️⃣ Kommentiere den Beitrag mit der korrekten Anzahl an Bällen, die sich in dem Nano-Car befinden und markiere die Person, mit der du den Gewinn einlösen möchtest.
Wer sich einen Vorteil verschaffen möchte, mehr Infos zum Silence - Distributed by Nissan - gibts unter dem Link in der Bio.
#NissanDeutschland #AusÜberzeugungAnders #TheIconLeague
Ein Gewinnspiel der Nissan Deutschland GmbH vom 02.12.- 03.12.2024. Die GewinnerInnen werden von der Nissan Deutschland GmbH unter allen TeilnehmerInnen nach dem Zufallsprinzip ermittelt und per Direktnachricht kontaktiert. Der Rechtsweg ist ausgeschlossen. Meldet sich ein/e GewinnerIn nicht innerhalb von 24h nach dem Absenden der Benachrichtigung, werden neue GewinnerInnen nach dem Zufallsprinzip ermittelt und der Gewinnanspruch erlischt. Mitarbeiter von Nissan, der Nissan Partner sowie deren Lebenspartner und Familienangehörige dürfen nicht teilnehmen. Das Mindestalter beträgt 18 Jahre. Der Gewinn ist nicht übertragbar. Eine Barauszahlung ist nicht möglich. Die Gewinne dürfen nicht weiter veräußert werden. Dieses Gewinnspiel steht in keinem Zusammenhang mit Instagram. 
Gewinner des Gewinnspieles willigen ein, während dem Spieltag auf Bild- und Videoaufnahmen aufgenommen zu werden &amp; anschließend auf den Social-Media-Kanälen von Nissan Deutschland und The Icon League sichtbar zu sein.
Sollte niemand die exakte Anzahl an Bällen richtig erraten, wird der Preis an die Person ausgeschüttet, die am dichtesten dran war. Sollten mehrere Personen die korrekte Anzahl kommentieren oder gleich dicht dran sein, entscheidet das Zufallsprinzip.
Die Tickets werden via Mail an die Gewinner verschickt.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81462613"/>
                  </a:ext>
                </a:extLst>
              </a:tr>
            </a:tbl>
          </a:graphicData>
        </a:graphic>
      </p:graphicFrame>
      <p:sp>
        <p:nvSpPr>
          <p:cNvPr id="4" name="Text Placeholder 3">
            <a:extLst>
              <a:ext uri="{FF2B5EF4-FFF2-40B4-BE49-F238E27FC236}">
                <a16:creationId xmlns:a16="http://schemas.microsoft.com/office/drawing/2014/main" id="{4ED8792A-7D63-4B70-B9E5-F8CF14953D7E}"/>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3406513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C218F-C5BA-40DA-872F-BB4E9581DD4A}"/>
              </a:ext>
            </a:extLst>
          </p:cNvPr>
          <p:cNvSpPr>
            <a:spLocks noGrp="1"/>
          </p:cNvSpPr>
          <p:nvPr>
            <p:ph type="title"/>
          </p:nvPr>
        </p:nvSpPr>
        <p:spPr/>
        <p:txBody>
          <a:bodyPr/>
          <a:lstStyle/>
          <a:p>
            <a:r>
              <a:rPr lang="en-US"/>
              <a:t>Instagram Posts Table | nissandeutschland - 13 of 17</a:t>
            </a:r>
          </a:p>
        </p:txBody>
      </p:sp>
      <p:graphicFrame>
        <p:nvGraphicFramePr>
          <p:cNvPr id="5" name="Table Placeholder 4">
            <a:extLst>
              <a:ext uri="{FF2B5EF4-FFF2-40B4-BE49-F238E27FC236}">
                <a16:creationId xmlns:a16="http://schemas.microsoft.com/office/drawing/2014/main" id="{02D90120-E6A5-4AD4-8B75-DB440C507775}"/>
              </a:ext>
            </a:extLst>
          </p:cNvPr>
          <p:cNvGraphicFramePr>
            <a:graphicFrameLocks noGrp="1"/>
          </p:cNvGraphicFramePr>
          <p:nvPr>
            <p:ph type="tbl" sz="quarter" idx="13"/>
            <p:extLst>
              <p:ext uri="{D42A27DB-BD31-4B8C-83A1-F6EECF244321}">
                <p14:modId xmlns:p14="http://schemas.microsoft.com/office/powerpoint/2010/main" val="155871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16176585"/>
                    </a:ext>
                  </a:extLst>
                </a:gridCol>
                <a:gridCol w="2057400">
                  <a:extLst>
                    <a:ext uri="{9D8B030D-6E8A-4147-A177-3AD203B41FA5}">
                      <a16:colId xmlns:a16="http://schemas.microsoft.com/office/drawing/2014/main" val="3016115402"/>
                    </a:ext>
                  </a:extLst>
                </a:gridCol>
                <a:gridCol w="740664">
                  <a:extLst>
                    <a:ext uri="{9D8B030D-6E8A-4147-A177-3AD203B41FA5}">
                      <a16:colId xmlns:a16="http://schemas.microsoft.com/office/drawing/2014/main" val="3379826652"/>
                    </a:ext>
                  </a:extLst>
                </a:gridCol>
                <a:gridCol w="740664">
                  <a:extLst>
                    <a:ext uri="{9D8B030D-6E8A-4147-A177-3AD203B41FA5}">
                      <a16:colId xmlns:a16="http://schemas.microsoft.com/office/drawing/2014/main" val="114480631"/>
                    </a:ext>
                  </a:extLst>
                </a:gridCol>
                <a:gridCol w="740664">
                  <a:extLst>
                    <a:ext uri="{9D8B030D-6E8A-4147-A177-3AD203B41FA5}">
                      <a16:colId xmlns:a16="http://schemas.microsoft.com/office/drawing/2014/main" val="1152238961"/>
                    </a:ext>
                  </a:extLst>
                </a:gridCol>
                <a:gridCol w="740664">
                  <a:extLst>
                    <a:ext uri="{9D8B030D-6E8A-4147-A177-3AD203B41FA5}">
                      <a16:colId xmlns:a16="http://schemas.microsoft.com/office/drawing/2014/main" val="1017708723"/>
                    </a:ext>
                  </a:extLst>
                </a:gridCol>
                <a:gridCol w="740664">
                  <a:extLst>
                    <a:ext uri="{9D8B030D-6E8A-4147-A177-3AD203B41FA5}">
                      <a16:colId xmlns:a16="http://schemas.microsoft.com/office/drawing/2014/main" val="3667393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252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- 2024-12-02 17:00:24</a:t>
                      </a:r>
                      <a:r>
                        <a:rPr kumimoji="0" lang="en-US" sz="1000" b="0" i="0" u="none" strike="noStrike" kern="1200" cap="none" spc="0" normalizeH="0" baseline="0" noProof="0">
                          <a:ln>
                            <a:noFill/>
                          </a:ln>
                          <a:solidFill>
                            <a:prstClr val="black"/>
                          </a:solidFill>
                          <a:effectLst/>
                          <a:uLnTx/>
                          <a:uFillTx/>
                          <a:latin typeface="Calibri"/>
                          <a:ea typeface="+mn-ea"/>
                          <a:cs typeface="+mn-cs"/>
                        </a:rPr>
                        <a:t>
 Das einzige japanische Wort, das du lernen musst! 💬
Nissan ARIYA e-4ORCE, 87-kWh-Batterie, 225 kW (306 PS), 4x4, Elektrisch: Energieverbrauch kombiniert: 19,8-20,4 (kWh/100 km); CO₂-Emissionen kombiniert: 0 (g/km); CO₂-Klasse: A
#AusÜberzeugungAnders #ARIYA #fyp #NissanDeutschland #Nissan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4672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- 2024-12-01 08:00:14</a:t>
                      </a:r>
                      <a:r>
                        <a:rPr kumimoji="0" lang="de-DE" sz="1000" b="0" i="0" u="none" strike="noStrike" kern="1200" cap="none" spc="0" normalizeH="0" baseline="0" noProof="0">
                          <a:ln>
                            <a:noFill/>
                          </a:ln>
                          <a:solidFill>
                            <a:prstClr val="black"/>
                          </a:solidFill>
                          <a:effectLst/>
                          <a:uLnTx/>
                          <a:uFillTx/>
                          <a:latin typeface="Calibri"/>
                          <a:ea typeface="+mn-ea"/>
                          <a:cs typeface="+mn-cs"/>
                        </a:rPr>
                        <a:t>
 Frost, Eis, Neuschnee? Bis zu 40 % auf #Zubehör machen den #Winter zum Spielplatz. Wo tobst du dich aus?
#Nissanservice #Nissanfamily #Fahrspaß</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48832371"/>
                  </a:ext>
                </a:extLst>
              </a:tr>
            </a:tbl>
          </a:graphicData>
        </a:graphic>
      </p:graphicFrame>
      <p:sp>
        <p:nvSpPr>
          <p:cNvPr id="4" name="Text Placeholder 3">
            <a:extLst>
              <a:ext uri="{FF2B5EF4-FFF2-40B4-BE49-F238E27FC236}">
                <a16:creationId xmlns:a16="http://schemas.microsoft.com/office/drawing/2014/main" id="{4409739A-386F-48D4-AE85-251F3CCA3E19}"/>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2674314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3B7C-B9F1-48AC-B555-6408A0A2B9B1}"/>
              </a:ext>
            </a:extLst>
          </p:cNvPr>
          <p:cNvSpPr>
            <a:spLocks noGrp="1"/>
          </p:cNvSpPr>
          <p:nvPr>
            <p:ph type="title"/>
          </p:nvPr>
        </p:nvSpPr>
        <p:spPr/>
        <p:txBody>
          <a:bodyPr/>
          <a:lstStyle/>
          <a:p>
            <a:r>
              <a:rPr lang="en-US"/>
              <a:t>Instagram Posts Table | nissandeutschland - 14 of 17</a:t>
            </a:r>
          </a:p>
        </p:txBody>
      </p:sp>
      <p:graphicFrame>
        <p:nvGraphicFramePr>
          <p:cNvPr id="5" name="Table Placeholder 4">
            <a:extLst>
              <a:ext uri="{FF2B5EF4-FFF2-40B4-BE49-F238E27FC236}">
                <a16:creationId xmlns:a16="http://schemas.microsoft.com/office/drawing/2014/main" id="{047F95A1-B895-49BE-8C40-807A87F17989}"/>
              </a:ext>
            </a:extLst>
          </p:cNvPr>
          <p:cNvGraphicFramePr>
            <a:graphicFrameLocks noGrp="1"/>
          </p:cNvGraphicFramePr>
          <p:nvPr>
            <p:ph type="tbl" sz="quarter" idx="13"/>
            <p:extLst>
              <p:ext uri="{D42A27DB-BD31-4B8C-83A1-F6EECF244321}">
                <p14:modId xmlns:p14="http://schemas.microsoft.com/office/powerpoint/2010/main" val="1185085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2019304"/>
                    </a:ext>
                  </a:extLst>
                </a:gridCol>
                <a:gridCol w="2057400">
                  <a:extLst>
                    <a:ext uri="{9D8B030D-6E8A-4147-A177-3AD203B41FA5}">
                      <a16:colId xmlns:a16="http://schemas.microsoft.com/office/drawing/2014/main" val="1950771278"/>
                    </a:ext>
                  </a:extLst>
                </a:gridCol>
                <a:gridCol w="740664">
                  <a:extLst>
                    <a:ext uri="{9D8B030D-6E8A-4147-A177-3AD203B41FA5}">
                      <a16:colId xmlns:a16="http://schemas.microsoft.com/office/drawing/2014/main" val="1572613620"/>
                    </a:ext>
                  </a:extLst>
                </a:gridCol>
                <a:gridCol w="740664">
                  <a:extLst>
                    <a:ext uri="{9D8B030D-6E8A-4147-A177-3AD203B41FA5}">
                      <a16:colId xmlns:a16="http://schemas.microsoft.com/office/drawing/2014/main" val="1090296613"/>
                    </a:ext>
                  </a:extLst>
                </a:gridCol>
                <a:gridCol w="740664">
                  <a:extLst>
                    <a:ext uri="{9D8B030D-6E8A-4147-A177-3AD203B41FA5}">
                      <a16:colId xmlns:a16="http://schemas.microsoft.com/office/drawing/2014/main" val="2215162431"/>
                    </a:ext>
                  </a:extLst>
                </a:gridCol>
                <a:gridCol w="740664">
                  <a:extLst>
                    <a:ext uri="{9D8B030D-6E8A-4147-A177-3AD203B41FA5}">
                      <a16:colId xmlns:a16="http://schemas.microsoft.com/office/drawing/2014/main" val="3439930797"/>
                    </a:ext>
                  </a:extLst>
                </a:gridCol>
                <a:gridCol w="740664">
                  <a:extLst>
                    <a:ext uri="{9D8B030D-6E8A-4147-A177-3AD203B41FA5}">
                      <a16:colId xmlns:a16="http://schemas.microsoft.com/office/drawing/2014/main" val="421880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0830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- 2024-11-30 17:00:00</a:t>
                      </a:r>
                      <a:r>
                        <a:rPr kumimoji="0" lang="en-US" sz="1000" b="0" i="0" u="none" strike="noStrike" kern="1200" cap="none" spc="0" normalizeH="0" baseline="0" noProof="0">
                          <a:ln>
                            <a:noFill/>
                          </a:ln>
                          <a:solidFill>
                            <a:prstClr val="black"/>
                          </a:solidFill>
                          <a:effectLst/>
                          <a:uLnTx/>
                          <a:uFillTx/>
                          <a:latin typeface="Calibri"/>
                          <a:ea typeface="+mn-ea"/>
                          <a:cs typeface="+mn-cs"/>
                        </a:rPr>
                        <a:t>
 Bodenlos von lili.engels gerade bei Anton die Messi Karte zu ziehen … aber visca96barca verkauft seinen Bro sidneyeweka ja sogar schon für einen Roadtrip mit alphonsodavies 🤯
Wer müsste anklopfen, damit ihr euren Bro zurücklasst? 🤨👀
#NissanDeutschland#AusÜberzeugungAnders#TheIconLeague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07527981"/>
                  </a:ext>
                </a:extLst>
              </a:tr>
            </a:tbl>
          </a:graphicData>
        </a:graphic>
      </p:graphicFrame>
      <p:sp>
        <p:nvSpPr>
          <p:cNvPr id="4" name="Text Placeholder 3">
            <a:extLst>
              <a:ext uri="{FF2B5EF4-FFF2-40B4-BE49-F238E27FC236}">
                <a16:creationId xmlns:a16="http://schemas.microsoft.com/office/drawing/2014/main" id="{C7C28C48-28A7-4659-B57D-1CBFC12325CC}"/>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4063882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58FC1-8C95-48D9-B509-B6C985EEA91F}"/>
              </a:ext>
            </a:extLst>
          </p:cNvPr>
          <p:cNvSpPr>
            <a:spLocks noGrp="1"/>
          </p:cNvSpPr>
          <p:nvPr>
            <p:ph type="title"/>
          </p:nvPr>
        </p:nvSpPr>
        <p:spPr/>
        <p:txBody>
          <a:bodyPr/>
          <a:lstStyle/>
          <a:p>
            <a:r>
              <a:rPr lang="en-US"/>
              <a:t>Instagram Posts Table | nissandeutschland - 15 of 17</a:t>
            </a:r>
          </a:p>
        </p:txBody>
      </p:sp>
      <p:graphicFrame>
        <p:nvGraphicFramePr>
          <p:cNvPr id="5" name="Table Placeholder 4">
            <a:extLst>
              <a:ext uri="{FF2B5EF4-FFF2-40B4-BE49-F238E27FC236}">
                <a16:creationId xmlns:a16="http://schemas.microsoft.com/office/drawing/2014/main" id="{06BA108A-4090-42A7-AFBE-64141CD33BDB}"/>
              </a:ext>
            </a:extLst>
          </p:cNvPr>
          <p:cNvGraphicFramePr>
            <a:graphicFrameLocks noGrp="1"/>
          </p:cNvGraphicFramePr>
          <p:nvPr>
            <p:ph type="tbl" sz="quarter" idx="13"/>
            <p:extLst>
              <p:ext uri="{D42A27DB-BD31-4B8C-83A1-F6EECF244321}">
                <p14:modId xmlns:p14="http://schemas.microsoft.com/office/powerpoint/2010/main" val="69443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7012074"/>
                    </a:ext>
                  </a:extLst>
                </a:gridCol>
                <a:gridCol w="2057400">
                  <a:extLst>
                    <a:ext uri="{9D8B030D-6E8A-4147-A177-3AD203B41FA5}">
                      <a16:colId xmlns:a16="http://schemas.microsoft.com/office/drawing/2014/main" val="3831168706"/>
                    </a:ext>
                  </a:extLst>
                </a:gridCol>
                <a:gridCol w="740664">
                  <a:extLst>
                    <a:ext uri="{9D8B030D-6E8A-4147-A177-3AD203B41FA5}">
                      <a16:colId xmlns:a16="http://schemas.microsoft.com/office/drawing/2014/main" val="1435224470"/>
                    </a:ext>
                  </a:extLst>
                </a:gridCol>
                <a:gridCol w="740664">
                  <a:extLst>
                    <a:ext uri="{9D8B030D-6E8A-4147-A177-3AD203B41FA5}">
                      <a16:colId xmlns:a16="http://schemas.microsoft.com/office/drawing/2014/main" val="2994828034"/>
                    </a:ext>
                  </a:extLst>
                </a:gridCol>
                <a:gridCol w="740664">
                  <a:extLst>
                    <a:ext uri="{9D8B030D-6E8A-4147-A177-3AD203B41FA5}">
                      <a16:colId xmlns:a16="http://schemas.microsoft.com/office/drawing/2014/main" val="1124274856"/>
                    </a:ext>
                  </a:extLst>
                </a:gridCol>
                <a:gridCol w="740664">
                  <a:extLst>
                    <a:ext uri="{9D8B030D-6E8A-4147-A177-3AD203B41FA5}">
                      <a16:colId xmlns:a16="http://schemas.microsoft.com/office/drawing/2014/main" val="3855745725"/>
                    </a:ext>
                  </a:extLst>
                </a:gridCol>
                <a:gridCol w="740664">
                  <a:extLst>
                    <a:ext uri="{9D8B030D-6E8A-4147-A177-3AD203B41FA5}">
                      <a16:colId xmlns:a16="http://schemas.microsoft.com/office/drawing/2014/main" val="322723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59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- 2024-11-30 12:00:23</a:t>
                      </a:r>
                      <a:r>
                        <a:rPr kumimoji="0" lang="en-US" sz="1000" b="0" i="0" u="none" strike="noStrike" kern="1200" cap="none" spc="0" normalizeH="0" baseline="0" noProof="0">
                          <a:ln>
                            <a:noFill/>
                          </a:ln>
                          <a:solidFill>
                            <a:prstClr val="black"/>
                          </a:solidFill>
                          <a:effectLst/>
                          <a:uLnTx/>
                          <a:uFillTx/>
                          <a:latin typeface="Calibri"/>
                          <a:ea typeface="+mn-ea"/>
                          <a:cs typeface="+mn-cs"/>
                        </a:rPr>
                        <a:t>
 Pep Guardiola entdeckt den brandneuen Nissan ARIYA NISMO: eine Mischung aus elektrischer Innovation, mutigem Design und kompromissloser Leistung ⚡️
#NissanARIYA #AusÜberzeugungAnders #PepGuardiola
Nissan ARIYA NISMO e-4ORCE, 87-kWh-Batterie, 320 kW (435 PS), 4x4, elektrisch: Energieverbrauch kombiniert: 24,5 kWh/100 km; CO₂-Emissionen kombiniert: 0 g/km; CO₂-Klasse: A (vorläufige Werte vorbehaltlich der finalen Homologation)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3472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- 2024-11-30 09:00:23</a:t>
                      </a:r>
                      <a:r>
                        <a:rPr kumimoji="0" lang="de-DE" sz="1000" b="0" i="0" u="none" strike="noStrike" kern="1200" cap="none" spc="0" normalizeH="0" baseline="0" noProof="0">
                          <a:ln>
                            <a:noFill/>
                          </a:ln>
                          <a:solidFill>
                            <a:prstClr val="black"/>
                          </a:solidFill>
                          <a:effectLst/>
                          <a:uLnTx/>
                          <a:uFillTx/>
                          <a:latin typeface="Calibri"/>
                          <a:ea typeface="+mn-ea"/>
                          <a:cs typeface="+mn-cs"/>
                        </a:rPr>
                        <a:t>
 Na, das nennen wir mal ein Kunstwerk. 🍌
#NissanDeutschland #NissanJuke #Kunst #BananaArt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0269424"/>
                  </a:ext>
                </a:extLst>
              </a:tr>
            </a:tbl>
          </a:graphicData>
        </a:graphic>
      </p:graphicFrame>
      <p:sp>
        <p:nvSpPr>
          <p:cNvPr id="4" name="Text Placeholder 3">
            <a:extLst>
              <a:ext uri="{FF2B5EF4-FFF2-40B4-BE49-F238E27FC236}">
                <a16:creationId xmlns:a16="http://schemas.microsoft.com/office/drawing/2014/main" id="{57CFFFC1-C47A-45F9-A158-F593A9B72B5C}"/>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2649560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069D5-66F7-4AE3-9B44-C06BCDC09094}"/>
              </a:ext>
            </a:extLst>
          </p:cNvPr>
          <p:cNvSpPr>
            <a:spLocks noGrp="1"/>
          </p:cNvSpPr>
          <p:nvPr>
            <p:ph type="title"/>
          </p:nvPr>
        </p:nvSpPr>
        <p:spPr/>
        <p:txBody>
          <a:bodyPr/>
          <a:lstStyle/>
          <a:p>
            <a:r>
              <a:rPr lang="en-US"/>
              <a:t>Instagram Posts Table | nissandeutschland - 16 of 17</a:t>
            </a:r>
          </a:p>
        </p:txBody>
      </p:sp>
      <p:graphicFrame>
        <p:nvGraphicFramePr>
          <p:cNvPr id="5" name="Table Placeholder 4">
            <a:extLst>
              <a:ext uri="{FF2B5EF4-FFF2-40B4-BE49-F238E27FC236}">
                <a16:creationId xmlns:a16="http://schemas.microsoft.com/office/drawing/2014/main" id="{51CB5245-B941-49C7-B7CD-894122EFE33E}"/>
              </a:ext>
            </a:extLst>
          </p:cNvPr>
          <p:cNvGraphicFramePr>
            <a:graphicFrameLocks noGrp="1"/>
          </p:cNvGraphicFramePr>
          <p:nvPr>
            <p:ph type="tbl" sz="quarter" idx="13"/>
            <p:extLst>
              <p:ext uri="{D42A27DB-BD31-4B8C-83A1-F6EECF244321}">
                <p14:modId xmlns:p14="http://schemas.microsoft.com/office/powerpoint/2010/main" val="231402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3425439"/>
                    </a:ext>
                  </a:extLst>
                </a:gridCol>
                <a:gridCol w="2057400">
                  <a:extLst>
                    <a:ext uri="{9D8B030D-6E8A-4147-A177-3AD203B41FA5}">
                      <a16:colId xmlns:a16="http://schemas.microsoft.com/office/drawing/2014/main" val="3723252358"/>
                    </a:ext>
                  </a:extLst>
                </a:gridCol>
                <a:gridCol w="740664">
                  <a:extLst>
                    <a:ext uri="{9D8B030D-6E8A-4147-A177-3AD203B41FA5}">
                      <a16:colId xmlns:a16="http://schemas.microsoft.com/office/drawing/2014/main" val="314896522"/>
                    </a:ext>
                  </a:extLst>
                </a:gridCol>
                <a:gridCol w="740664">
                  <a:extLst>
                    <a:ext uri="{9D8B030D-6E8A-4147-A177-3AD203B41FA5}">
                      <a16:colId xmlns:a16="http://schemas.microsoft.com/office/drawing/2014/main" val="409043900"/>
                    </a:ext>
                  </a:extLst>
                </a:gridCol>
                <a:gridCol w="740664">
                  <a:extLst>
                    <a:ext uri="{9D8B030D-6E8A-4147-A177-3AD203B41FA5}">
                      <a16:colId xmlns:a16="http://schemas.microsoft.com/office/drawing/2014/main" val="975834599"/>
                    </a:ext>
                  </a:extLst>
                </a:gridCol>
                <a:gridCol w="740664">
                  <a:extLst>
                    <a:ext uri="{9D8B030D-6E8A-4147-A177-3AD203B41FA5}">
                      <a16:colId xmlns:a16="http://schemas.microsoft.com/office/drawing/2014/main" val="31374829"/>
                    </a:ext>
                  </a:extLst>
                </a:gridCol>
                <a:gridCol w="740664">
                  <a:extLst>
                    <a:ext uri="{9D8B030D-6E8A-4147-A177-3AD203B41FA5}">
                      <a16:colId xmlns:a16="http://schemas.microsoft.com/office/drawing/2014/main" val="2257519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9821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- 2024-11-29 17:02:03</a:t>
                      </a:r>
                      <a:r>
                        <a:rPr kumimoji="0" lang="de-DE" sz="1000" b="0" i="0" u="none" strike="noStrike" kern="1200" cap="none" spc="0" normalizeH="0" baseline="0" noProof="0">
                          <a:ln>
                            <a:noFill/>
                          </a:ln>
                          <a:solidFill>
                            <a:prstClr val="black"/>
                          </a:solidFill>
                          <a:effectLst/>
                          <a:uLnTx/>
                          <a:uFillTx/>
                          <a:latin typeface="Calibri"/>
                          <a:ea typeface="+mn-ea"/>
                          <a:cs typeface="+mn-cs"/>
                        </a:rPr>
                        <a:t>
 Wer kennt die theiconleague besser, davidrau oder danielcaligiuri18? Wie würdet ihr bei unserem Quiz abschneidet und welche Rolle spielt hitz_the_hammer? 
#NissanDeutschland #TheIconLeague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1017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nissandeutschland - 2024-11-29 15:46:11</a:t>
                      </a:r>
                      <a:r>
                        <a:rPr kumimoji="0" lang="en-US" sz="1000" b="0" i="0" u="none" strike="noStrike" kern="1200" cap="none" spc="0" normalizeH="0" baseline="0" noProof="0">
                          <a:ln>
                            <a:noFill/>
                          </a:ln>
                          <a:solidFill>
                            <a:prstClr val="black"/>
                          </a:solidFill>
                          <a:effectLst/>
                          <a:uLnTx/>
                          <a:uFillTx/>
                          <a:latin typeface="Calibri"/>
                          <a:ea typeface="+mn-ea"/>
                          <a:cs typeface="+mn-cs"/>
                        </a:rPr>
                        <a:t>
 Vom kraftvollen Allradantrieb bis zur elektrisierenden Effizienz ✨
Nissan X-Trail 1,5 l e-POWER e-4ORCE 157 kW (213 PS) Automatikgetriebe 4x4, Benziner: Energieverbrauch kombiniert: 6,1-6,6 l/100 km; CO₂-Emissionen kombiniert: 143-152 (g/km); CO₂-Klasse: E
#ausüberzeugunganders #NissanDeutschland #Nissan #NissanXTrail #XTrail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03883995"/>
                  </a:ext>
                </a:extLst>
              </a:tr>
            </a:tbl>
          </a:graphicData>
        </a:graphic>
      </p:graphicFrame>
      <p:sp>
        <p:nvSpPr>
          <p:cNvPr id="4" name="Text Placeholder 3">
            <a:extLst>
              <a:ext uri="{FF2B5EF4-FFF2-40B4-BE49-F238E27FC236}">
                <a16:creationId xmlns:a16="http://schemas.microsoft.com/office/drawing/2014/main" id="{73B74B7F-D6AD-49BF-84B1-4ECFD70DB7A9}"/>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1122334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42E2-D914-4593-A77A-3FF0BBA18277}"/>
              </a:ext>
            </a:extLst>
          </p:cNvPr>
          <p:cNvSpPr>
            <a:spLocks noGrp="1"/>
          </p:cNvSpPr>
          <p:nvPr>
            <p:ph type="title"/>
          </p:nvPr>
        </p:nvSpPr>
        <p:spPr/>
        <p:txBody>
          <a:bodyPr/>
          <a:lstStyle/>
          <a:p>
            <a:r>
              <a:rPr lang="en-US"/>
              <a:t>Instagram Posts Table | nissandeutschland - 17 of 17</a:t>
            </a:r>
          </a:p>
        </p:txBody>
      </p:sp>
      <p:graphicFrame>
        <p:nvGraphicFramePr>
          <p:cNvPr id="5" name="Table Placeholder 4">
            <a:extLst>
              <a:ext uri="{FF2B5EF4-FFF2-40B4-BE49-F238E27FC236}">
                <a16:creationId xmlns:a16="http://schemas.microsoft.com/office/drawing/2014/main" id="{F7F0B76A-3CDE-4E39-80FC-DBD2814E28A1}"/>
              </a:ext>
            </a:extLst>
          </p:cNvPr>
          <p:cNvGraphicFramePr>
            <a:graphicFrameLocks noGrp="1"/>
          </p:cNvGraphicFramePr>
          <p:nvPr>
            <p:ph type="tbl" sz="quarter" idx="13"/>
            <p:extLst>
              <p:ext uri="{D42A27DB-BD31-4B8C-83A1-F6EECF244321}">
                <p14:modId xmlns:p14="http://schemas.microsoft.com/office/powerpoint/2010/main" val="3593169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79720836"/>
                    </a:ext>
                  </a:extLst>
                </a:gridCol>
                <a:gridCol w="2057400">
                  <a:extLst>
                    <a:ext uri="{9D8B030D-6E8A-4147-A177-3AD203B41FA5}">
                      <a16:colId xmlns:a16="http://schemas.microsoft.com/office/drawing/2014/main" val="4049197891"/>
                    </a:ext>
                  </a:extLst>
                </a:gridCol>
                <a:gridCol w="740664">
                  <a:extLst>
                    <a:ext uri="{9D8B030D-6E8A-4147-A177-3AD203B41FA5}">
                      <a16:colId xmlns:a16="http://schemas.microsoft.com/office/drawing/2014/main" val="2581697967"/>
                    </a:ext>
                  </a:extLst>
                </a:gridCol>
                <a:gridCol w="740664">
                  <a:extLst>
                    <a:ext uri="{9D8B030D-6E8A-4147-A177-3AD203B41FA5}">
                      <a16:colId xmlns:a16="http://schemas.microsoft.com/office/drawing/2014/main" val="3592557675"/>
                    </a:ext>
                  </a:extLst>
                </a:gridCol>
                <a:gridCol w="740664">
                  <a:extLst>
                    <a:ext uri="{9D8B030D-6E8A-4147-A177-3AD203B41FA5}">
                      <a16:colId xmlns:a16="http://schemas.microsoft.com/office/drawing/2014/main" val="3766317539"/>
                    </a:ext>
                  </a:extLst>
                </a:gridCol>
                <a:gridCol w="740664">
                  <a:extLst>
                    <a:ext uri="{9D8B030D-6E8A-4147-A177-3AD203B41FA5}">
                      <a16:colId xmlns:a16="http://schemas.microsoft.com/office/drawing/2014/main" val="3567495"/>
                    </a:ext>
                  </a:extLst>
                </a:gridCol>
                <a:gridCol w="740664">
                  <a:extLst>
                    <a:ext uri="{9D8B030D-6E8A-4147-A177-3AD203B41FA5}">
                      <a16:colId xmlns:a16="http://schemas.microsoft.com/office/drawing/2014/main" val="3037880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537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nissandeutschland - 2024-11-27 17:00:13</a:t>
                      </a:r>
                      <a:r>
                        <a:rPr kumimoji="0" lang="de-DE" sz="1000" b="0" i="0" u="none" strike="noStrike" kern="1200" cap="none" spc="0" normalizeH="0" baseline="0" noProof="0">
                          <a:ln>
                            <a:noFill/>
                          </a:ln>
                          <a:solidFill>
                            <a:prstClr val="black"/>
                          </a:solidFill>
                          <a:effectLst/>
                          <a:uLnTx/>
                          <a:uFillTx/>
                          <a:latin typeface="Calibri"/>
                          <a:ea typeface="+mn-ea"/>
                          <a:cs typeface="+mn-cs"/>
                        </a:rPr>
                        <a:t>
 Frost, Eis, Schnee, Spaß: Bis zu 40 %  auf Zubehör machen den #Winter zum Spielplatz. Wo tobst du dich aus? 
#Nissanservice #Nissanfamily #Fahrspaß</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04683592"/>
                  </a:ext>
                </a:extLst>
              </a:tr>
            </a:tbl>
          </a:graphicData>
        </a:graphic>
      </p:graphicFrame>
      <p:sp>
        <p:nvSpPr>
          <p:cNvPr id="4" name="Text Placeholder 3">
            <a:extLst>
              <a:ext uri="{FF2B5EF4-FFF2-40B4-BE49-F238E27FC236}">
                <a16:creationId xmlns:a16="http://schemas.microsoft.com/office/drawing/2014/main" id="{ADD37B36-1FC7-44E2-AF53-5922EAB3AC44}"/>
              </a:ext>
            </a:extLst>
          </p:cNvPr>
          <p:cNvSpPr>
            <a:spLocks noGrp="1"/>
          </p:cNvSpPr>
          <p:nvPr>
            <p:ph type="body" sz="quarter" idx="14"/>
          </p:nvPr>
        </p:nvSpPr>
        <p:spPr/>
        <p:txBody>
          <a:bodyPr/>
          <a:lstStyle/>
          <a:p>
            <a:r>
              <a:rPr lang="en-US"/>
              <a:t>09/01/2024 - 12/18/2024</a:t>
            </a:r>
          </a:p>
        </p:txBody>
      </p:sp>
    </p:spTree>
    <p:extLst>
      <p:ext uri="{BB962C8B-B14F-4D97-AF65-F5344CB8AC3E}">
        <p14:creationId xmlns:p14="http://schemas.microsoft.com/office/powerpoint/2010/main" val="20957043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2933</Words>
  <Application>Microsoft Office PowerPoint</Application>
  <PresentationFormat>On-screen Show (4:3)</PresentationFormat>
  <Paragraphs>303</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Posts Table | nissandeutschland - 1 of 17</vt:lpstr>
      <vt:lpstr>Instagram Posts Table | nissandeutschland - 2 of 17</vt:lpstr>
      <vt:lpstr>Instagram Posts Table | nissandeutschland - 3 of 17</vt:lpstr>
      <vt:lpstr>Instagram Posts Table | nissandeutschland - 4 of 17</vt:lpstr>
      <vt:lpstr>Instagram Posts Table | nissandeutschland - 5 of 17</vt:lpstr>
      <vt:lpstr>Instagram Posts Table | nissandeutschland - 6 of 17</vt:lpstr>
      <vt:lpstr>Instagram Posts Table | nissandeutschland - 7 of 17</vt:lpstr>
      <vt:lpstr>Instagram Posts Table | nissandeutschland - 8 of 17</vt:lpstr>
      <vt:lpstr>Instagram Posts Table | nissandeutschland - 9 of 17</vt:lpstr>
      <vt:lpstr>Instagram Posts Table | nissandeutschland - 10 of 17</vt:lpstr>
      <vt:lpstr>Instagram Posts Table | nissandeutschland - 11 of 17</vt:lpstr>
      <vt:lpstr>Instagram Posts Table | nissandeutschland - 12 of 17</vt:lpstr>
      <vt:lpstr>Instagram Posts Table | nissandeutschland - 13 of 17</vt:lpstr>
      <vt:lpstr>Instagram Posts Table | nissandeutschland - 14 of 17</vt:lpstr>
      <vt:lpstr>Instagram Posts Table | nissandeutschland - 15 of 17</vt:lpstr>
      <vt:lpstr>Instagram Posts Table | nissandeutschland - 16 of 17</vt:lpstr>
      <vt:lpstr>Instagram Posts Table | nissandeutschland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nissandeutschland - 1 of 17</dc:title>
  <dc:creator>Frederik Born</dc:creator>
  <cp:lastModifiedBy>Frederik Born</cp:lastModifiedBy>
  <cp:revision>1</cp:revision>
  <dcterms:created xsi:type="dcterms:W3CDTF">2025-02-03T15:46:01Z</dcterms:created>
  <dcterms:modified xsi:type="dcterms:W3CDTF">2025-02-03T15:48:03Z</dcterms:modified>
</cp:coreProperties>
</file>