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E5615-47E2-459C-B36D-02715297AED6}"/>
              </a:ext>
            </a:extLst>
          </p:cNvPr>
          <p:cNvSpPr>
            <a:spLocks noGrp="1"/>
          </p:cNvSpPr>
          <p:nvPr>
            <p:ph type="title"/>
          </p:nvPr>
        </p:nvSpPr>
        <p:spPr/>
        <p:txBody>
          <a:bodyPr/>
          <a:lstStyle/>
          <a:p>
            <a:r>
              <a:rPr lang="en-US"/>
              <a:t>Instagram Posts Table | NRW.BANK - 1 of 25</a:t>
            </a:r>
          </a:p>
        </p:txBody>
      </p:sp>
      <p:graphicFrame>
        <p:nvGraphicFramePr>
          <p:cNvPr id="5" name="Table Placeholder 4">
            <a:extLst>
              <a:ext uri="{FF2B5EF4-FFF2-40B4-BE49-F238E27FC236}">
                <a16:creationId xmlns:a16="http://schemas.microsoft.com/office/drawing/2014/main" id="{121350B6-10BD-44A0-A685-C0845B07F895}"/>
              </a:ext>
            </a:extLst>
          </p:cNvPr>
          <p:cNvGraphicFramePr>
            <a:graphicFrameLocks noGrp="1"/>
          </p:cNvGraphicFramePr>
          <p:nvPr>
            <p:ph type="tbl" sz="quarter" idx="13"/>
            <p:extLst>
              <p:ext uri="{D42A27DB-BD31-4B8C-83A1-F6EECF244321}">
                <p14:modId xmlns:p14="http://schemas.microsoft.com/office/powerpoint/2010/main" val="1158735218"/>
              </p:ext>
            </p:extLst>
          </p:nvPr>
        </p:nvGraphicFramePr>
        <p:xfrm>
          <a:off x="457200" y="1731963"/>
          <a:ext cx="7571230" cy="13766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09317076"/>
                    </a:ext>
                  </a:extLst>
                </a:gridCol>
                <a:gridCol w="1481327">
                  <a:extLst>
                    <a:ext uri="{9D8B030D-6E8A-4147-A177-3AD203B41FA5}">
                      <a16:colId xmlns:a16="http://schemas.microsoft.com/office/drawing/2014/main" val="910640823"/>
                    </a:ext>
                  </a:extLst>
                </a:gridCol>
                <a:gridCol w="493776">
                  <a:extLst>
                    <a:ext uri="{9D8B030D-6E8A-4147-A177-3AD203B41FA5}">
                      <a16:colId xmlns:a16="http://schemas.microsoft.com/office/drawing/2014/main" val="1510420673"/>
                    </a:ext>
                  </a:extLst>
                </a:gridCol>
                <a:gridCol w="493776">
                  <a:extLst>
                    <a:ext uri="{9D8B030D-6E8A-4147-A177-3AD203B41FA5}">
                      <a16:colId xmlns:a16="http://schemas.microsoft.com/office/drawing/2014/main" val="2097126626"/>
                    </a:ext>
                  </a:extLst>
                </a:gridCol>
                <a:gridCol w="493776">
                  <a:extLst>
                    <a:ext uri="{9D8B030D-6E8A-4147-A177-3AD203B41FA5}">
                      <a16:colId xmlns:a16="http://schemas.microsoft.com/office/drawing/2014/main" val="2271572114"/>
                    </a:ext>
                  </a:extLst>
                </a:gridCol>
                <a:gridCol w="493776">
                  <a:extLst>
                    <a:ext uri="{9D8B030D-6E8A-4147-A177-3AD203B41FA5}">
                      <a16:colId xmlns:a16="http://schemas.microsoft.com/office/drawing/2014/main" val="3222048016"/>
                    </a:ext>
                  </a:extLst>
                </a:gridCol>
                <a:gridCol w="493776">
                  <a:extLst>
                    <a:ext uri="{9D8B030D-6E8A-4147-A177-3AD203B41FA5}">
                      <a16:colId xmlns:a16="http://schemas.microsoft.com/office/drawing/2014/main" val="484952387"/>
                    </a:ext>
                  </a:extLst>
                </a:gridCol>
                <a:gridCol w="493776">
                  <a:extLst>
                    <a:ext uri="{9D8B030D-6E8A-4147-A177-3AD203B41FA5}">
                      <a16:colId xmlns:a16="http://schemas.microsoft.com/office/drawing/2014/main" val="4175348799"/>
                    </a:ext>
                  </a:extLst>
                </a:gridCol>
                <a:gridCol w="493776">
                  <a:extLst>
                    <a:ext uri="{9D8B030D-6E8A-4147-A177-3AD203B41FA5}">
                      <a16:colId xmlns:a16="http://schemas.microsoft.com/office/drawing/2014/main" val="1492917852"/>
                    </a:ext>
                  </a:extLst>
                </a:gridCol>
                <a:gridCol w="493776">
                  <a:extLst>
                    <a:ext uri="{9D8B030D-6E8A-4147-A177-3AD203B41FA5}">
                      <a16:colId xmlns:a16="http://schemas.microsoft.com/office/drawing/2014/main" val="2432041882"/>
                    </a:ext>
                  </a:extLst>
                </a:gridCol>
                <a:gridCol w="493776">
                  <a:extLst>
                    <a:ext uri="{9D8B030D-6E8A-4147-A177-3AD203B41FA5}">
                      <a16:colId xmlns:a16="http://schemas.microsoft.com/office/drawing/2014/main" val="59152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833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- 2024-12-30 10:16:27</a:t>
                      </a:r>
                      <a:r>
                        <a:rPr kumimoji="0" lang="de-DE" sz="1000" b="0" i="0" u="none" strike="noStrike" kern="1200" cap="none" spc="0" normalizeH="0" baseline="0" noProof="0">
                          <a:ln>
                            <a:noFill/>
                          </a:ln>
                          <a:solidFill>
                            <a:prstClr val="black"/>
                          </a:solidFill>
                          <a:effectLst/>
                          <a:uLnTx/>
                          <a:uFillTx/>
                          <a:latin typeface="Calibri"/>
                          <a:ea typeface="+mn-ea"/>
                          <a:cs typeface="+mn-cs"/>
                        </a:rPr>
                        <a:t>
 Weiter geht es mit dem Rückblick auf unsere zweite Jahreshälfte in 2024, mit vielen weiteren Highlights. 👏 Auch 2025 werden wir uns für ein digitales und nachhaltiges NRW mit unserer Förderung einsetzen! 💪
Wir wünschen euch einen guten Rutsch ins neue Jahr! 🥳
#Jahresrückblick #2024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a:t>
                      </a:r>
                    </a:p>
                  </a:txBody>
                  <a:tcPr/>
                </a:tc>
                <a:extLst>
                  <a:ext uri="{0D108BD9-81ED-4DB2-BD59-A6C34878D82A}">
                    <a16:rowId xmlns:a16="http://schemas.microsoft.com/office/drawing/2014/main" val="3450808268"/>
                  </a:ext>
                </a:extLst>
              </a:tr>
            </a:tbl>
          </a:graphicData>
        </a:graphic>
      </p:graphicFrame>
      <p:sp>
        <p:nvSpPr>
          <p:cNvPr id="4" name="Text Placeholder 3">
            <a:extLst>
              <a:ext uri="{FF2B5EF4-FFF2-40B4-BE49-F238E27FC236}">
                <a16:creationId xmlns:a16="http://schemas.microsoft.com/office/drawing/2014/main" id="{004E89A6-7F22-4B12-A20B-29EB94B637F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61761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183D-F1F2-4EA2-B914-C9B7F32371AE}"/>
              </a:ext>
            </a:extLst>
          </p:cNvPr>
          <p:cNvSpPr>
            <a:spLocks noGrp="1"/>
          </p:cNvSpPr>
          <p:nvPr>
            <p:ph type="title"/>
          </p:nvPr>
        </p:nvSpPr>
        <p:spPr/>
        <p:txBody>
          <a:bodyPr/>
          <a:lstStyle/>
          <a:p>
            <a:r>
              <a:rPr lang="en-US"/>
              <a:t>Instagram Posts Table | NRW.BANK - 2 of 25</a:t>
            </a:r>
          </a:p>
        </p:txBody>
      </p:sp>
      <p:graphicFrame>
        <p:nvGraphicFramePr>
          <p:cNvPr id="5" name="Table Placeholder 4">
            <a:extLst>
              <a:ext uri="{FF2B5EF4-FFF2-40B4-BE49-F238E27FC236}">
                <a16:creationId xmlns:a16="http://schemas.microsoft.com/office/drawing/2014/main" id="{BA306DB6-55A1-49BA-B560-B579C114AE65}"/>
              </a:ext>
            </a:extLst>
          </p:cNvPr>
          <p:cNvGraphicFramePr>
            <a:graphicFrameLocks noGrp="1"/>
          </p:cNvGraphicFramePr>
          <p:nvPr>
            <p:ph type="tbl" sz="quarter" idx="13"/>
            <p:extLst>
              <p:ext uri="{D42A27DB-BD31-4B8C-83A1-F6EECF244321}">
                <p14:modId xmlns:p14="http://schemas.microsoft.com/office/powerpoint/2010/main" val="4020988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3910735"/>
                    </a:ext>
                  </a:extLst>
                </a:gridCol>
                <a:gridCol w="1481327">
                  <a:extLst>
                    <a:ext uri="{9D8B030D-6E8A-4147-A177-3AD203B41FA5}">
                      <a16:colId xmlns:a16="http://schemas.microsoft.com/office/drawing/2014/main" val="1707477601"/>
                    </a:ext>
                  </a:extLst>
                </a:gridCol>
                <a:gridCol w="493776">
                  <a:extLst>
                    <a:ext uri="{9D8B030D-6E8A-4147-A177-3AD203B41FA5}">
                      <a16:colId xmlns:a16="http://schemas.microsoft.com/office/drawing/2014/main" val="2122127057"/>
                    </a:ext>
                  </a:extLst>
                </a:gridCol>
                <a:gridCol w="493776">
                  <a:extLst>
                    <a:ext uri="{9D8B030D-6E8A-4147-A177-3AD203B41FA5}">
                      <a16:colId xmlns:a16="http://schemas.microsoft.com/office/drawing/2014/main" val="1937066249"/>
                    </a:ext>
                  </a:extLst>
                </a:gridCol>
                <a:gridCol w="493776">
                  <a:extLst>
                    <a:ext uri="{9D8B030D-6E8A-4147-A177-3AD203B41FA5}">
                      <a16:colId xmlns:a16="http://schemas.microsoft.com/office/drawing/2014/main" val="3935366917"/>
                    </a:ext>
                  </a:extLst>
                </a:gridCol>
                <a:gridCol w="493776">
                  <a:extLst>
                    <a:ext uri="{9D8B030D-6E8A-4147-A177-3AD203B41FA5}">
                      <a16:colId xmlns:a16="http://schemas.microsoft.com/office/drawing/2014/main" val="1572286724"/>
                    </a:ext>
                  </a:extLst>
                </a:gridCol>
                <a:gridCol w="493776">
                  <a:extLst>
                    <a:ext uri="{9D8B030D-6E8A-4147-A177-3AD203B41FA5}">
                      <a16:colId xmlns:a16="http://schemas.microsoft.com/office/drawing/2014/main" val="3172925115"/>
                    </a:ext>
                  </a:extLst>
                </a:gridCol>
                <a:gridCol w="493776">
                  <a:extLst>
                    <a:ext uri="{9D8B030D-6E8A-4147-A177-3AD203B41FA5}">
                      <a16:colId xmlns:a16="http://schemas.microsoft.com/office/drawing/2014/main" val="445486642"/>
                    </a:ext>
                  </a:extLst>
                </a:gridCol>
                <a:gridCol w="493776">
                  <a:extLst>
                    <a:ext uri="{9D8B030D-6E8A-4147-A177-3AD203B41FA5}">
                      <a16:colId xmlns:a16="http://schemas.microsoft.com/office/drawing/2014/main" val="2610759268"/>
                    </a:ext>
                  </a:extLst>
                </a:gridCol>
                <a:gridCol w="493776">
                  <a:extLst>
                    <a:ext uri="{9D8B030D-6E8A-4147-A177-3AD203B41FA5}">
                      <a16:colId xmlns:a16="http://schemas.microsoft.com/office/drawing/2014/main" val="4011391472"/>
                    </a:ext>
                  </a:extLst>
                </a:gridCol>
                <a:gridCol w="493776">
                  <a:extLst>
                    <a:ext uri="{9D8B030D-6E8A-4147-A177-3AD203B41FA5}">
                      <a16:colId xmlns:a16="http://schemas.microsoft.com/office/drawing/2014/main" val="3646204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4244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- 2024-12-27 10:02:14</a:t>
                      </a:r>
                      <a:r>
                        <a:rPr kumimoji="0" lang="de-DE" sz="1000" b="0" i="0" u="none" strike="noStrike" kern="1200" cap="none" spc="0" normalizeH="0" baseline="0" noProof="0">
                          <a:ln>
                            <a:noFill/>
                          </a:ln>
                          <a:solidFill>
                            <a:prstClr val="black"/>
                          </a:solidFill>
                          <a:effectLst/>
                          <a:uLnTx/>
                          <a:uFillTx/>
                          <a:latin typeface="Calibri"/>
                          <a:ea typeface="+mn-ea"/>
                          <a:cs typeface="+mn-cs"/>
                        </a:rPr>
                        <a:t>
 2024 – in diesem Jahr konnten wir wichtige Meilensteine erreichen, großartige Momente erleben und zahlreiche Erfolge mit euch feiern. 🥳 Danke an alle, die uns auf unserem Weg begleitet haben! Das sind einige unserer Highlights aus der ersten Jahreshälfte. 👆️
#Jahresrückblick #2024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extLst>
                  <a:ext uri="{0D108BD9-81ED-4DB2-BD59-A6C34878D82A}">
                    <a16:rowId xmlns:a16="http://schemas.microsoft.com/office/drawing/2014/main" val="229466395"/>
                  </a:ext>
                </a:extLst>
              </a:tr>
            </a:tbl>
          </a:graphicData>
        </a:graphic>
      </p:graphicFrame>
      <p:sp>
        <p:nvSpPr>
          <p:cNvPr id="4" name="Text Placeholder 3">
            <a:extLst>
              <a:ext uri="{FF2B5EF4-FFF2-40B4-BE49-F238E27FC236}">
                <a16:creationId xmlns:a16="http://schemas.microsoft.com/office/drawing/2014/main" id="{C509939F-8B24-4175-93A9-878569860D7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14728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F070B-8153-4267-A290-271375D1B077}"/>
              </a:ext>
            </a:extLst>
          </p:cNvPr>
          <p:cNvSpPr>
            <a:spLocks noGrp="1"/>
          </p:cNvSpPr>
          <p:nvPr>
            <p:ph type="title"/>
          </p:nvPr>
        </p:nvSpPr>
        <p:spPr/>
        <p:txBody>
          <a:bodyPr/>
          <a:lstStyle/>
          <a:p>
            <a:r>
              <a:rPr lang="en-US"/>
              <a:t>Instagram Posts Table | NRW.BANK - 3 of 25</a:t>
            </a:r>
          </a:p>
        </p:txBody>
      </p:sp>
      <p:graphicFrame>
        <p:nvGraphicFramePr>
          <p:cNvPr id="5" name="Table Placeholder 4">
            <a:extLst>
              <a:ext uri="{FF2B5EF4-FFF2-40B4-BE49-F238E27FC236}">
                <a16:creationId xmlns:a16="http://schemas.microsoft.com/office/drawing/2014/main" id="{957AA7E1-774C-4D36-96CB-8B02CD4EA49F}"/>
              </a:ext>
            </a:extLst>
          </p:cNvPr>
          <p:cNvGraphicFramePr>
            <a:graphicFrameLocks noGrp="1"/>
          </p:cNvGraphicFramePr>
          <p:nvPr>
            <p:ph type="tbl" sz="quarter" idx="13"/>
            <p:extLst>
              <p:ext uri="{D42A27DB-BD31-4B8C-83A1-F6EECF244321}">
                <p14:modId xmlns:p14="http://schemas.microsoft.com/office/powerpoint/2010/main" val="3582190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0442851"/>
                    </a:ext>
                  </a:extLst>
                </a:gridCol>
                <a:gridCol w="1481327">
                  <a:extLst>
                    <a:ext uri="{9D8B030D-6E8A-4147-A177-3AD203B41FA5}">
                      <a16:colId xmlns:a16="http://schemas.microsoft.com/office/drawing/2014/main" val="467687334"/>
                    </a:ext>
                  </a:extLst>
                </a:gridCol>
                <a:gridCol w="493776">
                  <a:extLst>
                    <a:ext uri="{9D8B030D-6E8A-4147-A177-3AD203B41FA5}">
                      <a16:colId xmlns:a16="http://schemas.microsoft.com/office/drawing/2014/main" val="952087305"/>
                    </a:ext>
                  </a:extLst>
                </a:gridCol>
                <a:gridCol w="493776">
                  <a:extLst>
                    <a:ext uri="{9D8B030D-6E8A-4147-A177-3AD203B41FA5}">
                      <a16:colId xmlns:a16="http://schemas.microsoft.com/office/drawing/2014/main" val="3791747027"/>
                    </a:ext>
                  </a:extLst>
                </a:gridCol>
                <a:gridCol w="493776">
                  <a:extLst>
                    <a:ext uri="{9D8B030D-6E8A-4147-A177-3AD203B41FA5}">
                      <a16:colId xmlns:a16="http://schemas.microsoft.com/office/drawing/2014/main" val="3649229845"/>
                    </a:ext>
                  </a:extLst>
                </a:gridCol>
                <a:gridCol w="493776">
                  <a:extLst>
                    <a:ext uri="{9D8B030D-6E8A-4147-A177-3AD203B41FA5}">
                      <a16:colId xmlns:a16="http://schemas.microsoft.com/office/drawing/2014/main" val="2103931921"/>
                    </a:ext>
                  </a:extLst>
                </a:gridCol>
                <a:gridCol w="493776">
                  <a:extLst>
                    <a:ext uri="{9D8B030D-6E8A-4147-A177-3AD203B41FA5}">
                      <a16:colId xmlns:a16="http://schemas.microsoft.com/office/drawing/2014/main" val="532200758"/>
                    </a:ext>
                  </a:extLst>
                </a:gridCol>
                <a:gridCol w="493776">
                  <a:extLst>
                    <a:ext uri="{9D8B030D-6E8A-4147-A177-3AD203B41FA5}">
                      <a16:colId xmlns:a16="http://schemas.microsoft.com/office/drawing/2014/main" val="2603857009"/>
                    </a:ext>
                  </a:extLst>
                </a:gridCol>
                <a:gridCol w="493776">
                  <a:extLst>
                    <a:ext uri="{9D8B030D-6E8A-4147-A177-3AD203B41FA5}">
                      <a16:colId xmlns:a16="http://schemas.microsoft.com/office/drawing/2014/main" val="1771917530"/>
                    </a:ext>
                  </a:extLst>
                </a:gridCol>
                <a:gridCol w="493776">
                  <a:extLst>
                    <a:ext uri="{9D8B030D-6E8A-4147-A177-3AD203B41FA5}">
                      <a16:colId xmlns:a16="http://schemas.microsoft.com/office/drawing/2014/main" val="3116108132"/>
                    </a:ext>
                  </a:extLst>
                </a:gridCol>
                <a:gridCol w="493776">
                  <a:extLst>
                    <a:ext uri="{9D8B030D-6E8A-4147-A177-3AD203B41FA5}">
                      <a16:colId xmlns:a16="http://schemas.microsoft.com/office/drawing/2014/main" val="3962584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613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- 2024-12-24 13:01:04</a:t>
                      </a:r>
                      <a:r>
                        <a:rPr kumimoji="0" lang="de-DE" sz="1000" b="0" i="0" u="none" strike="noStrike" kern="1200" cap="none" spc="0" normalizeH="0" baseline="0" noProof="0">
                          <a:ln>
                            <a:noFill/>
                          </a:ln>
                          <a:solidFill>
                            <a:prstClr val="black"/>
                          </a:solidFill>
                          <a:effectLst/>
                          <a:uLnTx/>
                          <a:uFillTx/>
                          <a:latin typeface="Calibri"/>
                          <a:ea typeface="+mn-ea"/>
                          <a:cs typeface="+mn-cs"/>
                        </a:rPr>
                        <a:t>
 Frohe Weihnachten 🎅🎄
Wir wünschen dir entspannte und erholsame Feiertage, um neue Energie für das kommende Jahr zu tanken. Auch wir nutzen die Zeit, um unsere Akkus aufzuladen und uns im nächsten Jahr weiterhin für ein nachhaltiges und digitales NRW einzusetzen. 💪
#WIRfürNRW #NRWBANK #FroheWeihnachten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extLst>
                  <a:ext uri="{0D108BD9-81ED-4DB2-BD59-A6C34878D82A}">
                    <a16:rowId xmlns:a16="http://schemas.microsoft.com/office/drawing/2014/main" val="3857156661"/>
                  </a:ext>
                </a:extLst>
              </a:tr>
            </a:tbl>
          </a:graphicData>
        </a:graphic>
      </p:graphicFrame>
      <p:sp>
        <p:nvSpPr>
          <p:cNvPr id="4" name="Text Placeholder 3">
            <a:extLst>
              <a:ext uri="{FF2B5EF4-FFF2-40B4-BE49-F238E27FC236}">
                <a16:creationId xmlns:a16="http://schemas.microsoft.com/office/drawing/2014/main" id="{7DA7E87E-7D54-413F-8DA5-A4A6319B019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26509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0D06-3586-469A-8293-53EF3B53D00C}"/>
              </a:ext>
            </a:extLst>
          </p:cNvPr>
          <p:cNvSpPr>
            <a:spLocks noGrp="1"/>
          </p:cNvSpPr>
          <p:nvPr>
            <p:ph type="title"/>
          </p:nvPr>
        </p:nvSpPr>
        <p:spPr/>
        <p:txBody>
          <a:bodyPr/>
          <a:lstStyle/>
          <a:p>
            <a:r>
              <a:rPr lang="en-US"/>
              <a:t>Instagram Posts Table | NRW.BANK - 4 of 25</a:t>
            </a:r>
          </a:p>
        </p:txBody>
      </p:sp>
      <p:graphicFrame>
        <p:nvGraphicFramePr>
          <p:cNvPr id="5" name="Table Placeholder 4">
            <a:extLst>
              <a:ext uri="{FF2B5EF4-FFF2-40B4-BE49-F238E27FC236}">
                <a16:creationId xmlns:a16="http://schemas.microsoft.com/office/drawing/2014/main" id="{075ABCCC-93C7-4AEB-BF26-17334E2DC759}"/>
              </a:ext>
            </a:extLst>
          </p:cNvPr>
          <p:cNvGraphicFramePr>
            <a:graphicFrameLocks noGrp="1"/>
          </p:cNvGraphicFramePr>
          <p:nvPr>
            <p:ph type="tbl" sz="quarter" idx="13"/>
            <p:extLst>
              <p:ext uri="{D42A27DB-BD31-4B8C-83A1-F6EECF244321}">
                <p14:modId xmlns:p14="http://schemas.microsoft.com/office/powerpoint/2010/main" val="150496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1689407"/>
                    </a:ext>
                  </a:extLst>
                </a:gridCol>
                <a:gridCol w="1481327">
                  <a:extLst>
                    <a:ext uri="{9D8B030D-6E8A-4147-A177-3AD203B41FA5}">
                      <a16:colId xmlns:a16="http://schemas.microsoft.com/office/drawing/2014/main" val="1705263433"/>
                    </a:ext>
                  </a:extLst>
                </a:gridCol>
                <a:gridCol w="493776">
                  <a:extLst>
                    <a:ext uri="{9D8B030D-6E8A-4147-A177-3AD203B41FA5}">
                      <a16:colId xmlns:a16="http://schemas.microsoft.com/office/drawing/2014/main" val="2633658053"/>
                    </a:ext>
                  </a:extLst>
                </a:gridCol>
                <a:gridCol w="493776">
                  <a:extLst>
                    <a:ext uri="{9D8B030D-6E8A-4147-A177-3AD203B41FA5}">
                      <a16:colId xmlns:a16="http://schemas.microsoft.com/office/drawing/2014/main" val="70326509"/>
                    </a:ext>
                  </a:extLst>
                </a:gridCol>
                <a:gridCol w="493776">
                  <a:extLst>
                    <a:ext uri="{9D8B030D-6E8A-4147-A177-3AD203B41FA5}">
                      <a16:colId xmlns:a16="http://schemas.microsoft.com/office/drawing/2014/main" val="38376413"/>
                    </a:ext>
                  </a:extLst>
                </a:gridCol>
                <a:gridCol w="493776">
                  <a:extLst>
                    <a:ext uri="{9D8B030D-6E8A-4147-A177-3AD203B41FA5}">
                      <a16:colId xmlns:a16="http://schemas.microsoft.com/office/drawing/2014/main" val="1125132093"/>
                    </a:ext>
                  </a:extLst>
                </a:gridCol>
                <a:gridCol w="493776">
                  <a:extLst>
                    <a:ext uri="{9D8B030D-6E8A-4147-A177-3AD203B41FA5}">
                      <a16:colId xmlns:a16="http://schemas.microsoft.com/office/drawing/2014/main" val="2918516485"/>
                    </a:ext>
                  </a:extLst>
                </a:gridCol>
                <a:gridCol w="493776">
                  <a:extLst>
                    <a:ext uri="{9D8B030D-6E8A-4147-A177-3AD203B41FA5}">
                      <a16:colId xmlns:a16="http://schemas.microsoft.com/office/drawing/2014/main" val="478038240"/>
                    </a:ext>
                  </a:extLst>
                </a:gridCol>
                <a:gridCol w="493776">
                  <a:extLst>
                    <a:ext uri="{9D8B030D-6E8A-4147-A177-3AD203B41FA5}">
                      <a16:colId xmlns:a16="http://schemas.microsoft.com/office/drawing/2014/main" val="1028674081"/>
                    </a:ext>
                  </a:extLst>
                </a:gridCol>
                <a:gridCol w="493776">
                  <a:extLst>
                    <a:ext uri="{9D8B030D-6E8A-4147-A177-3AD203B41FA5}">
                      <a16:colId xmlns:a16="http://schemas.microsoft.com/office/drawing/2014/main" val="699567966"/>
                    </a:ext>
                  </a:extLst>
                </a:gridCol>
                <a:gridCol w="493776">
                  <a:extLst>
                    <a:ext uri="{9D8B030D-6E8A-4147-A177-3AD203B41FA5}">
                      <a16:colId xmlns:a16="http://schemas.microsoft.com/office/drawing/2014/main" val="2018065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66750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- 2024-12-23 14:16:03</a:t>
                      </a:r>
                      <a:r>
                        <a:rPr kumimoji="0" lang="de-DE" sz="1000" b="0" i="0" u="none" strike="noStrike" kern="1200" cap="none" spc="0" normalizeH="0" baseline="0" noProof="0">
                          <a:ln>
                            <a:noFill/>
                          </a:ln>
                          <a:solidFill>
                            <a:prstClr val="black"/>
                          </a:solidFill>
                          <a:effectLst/>
                          <a:uLnTx/>
                          <a:uFillTx/>
                          <a:latin typeface="Calibri"/>
                          <a:ea typeface="+mn-ea"/>
                          <a:cs typeface="+mn-cs"/>
                        </a:rPr>
                        <a:t>
 Wie kann eine Kreislaufwirtschaft funktionieren? Mit innovativen und nachhaltigen Geschäftsmodellen! 🤝 Um diese zu fördern, sucht die @circular.valley Initiative für ihr Acceleratorprogramm innovative Start-ups, die nachhaltige Ideen auf die nächste Stufe bringen. Jetzt noch bis Sonntag, 5. Januar 2025, bewerben! 🚀
Gefragt sind insbesondere junge Unternehmen, die mit ihren Geschäftsmodellen einen positiven Effekt auf die Umwelt versprechen und die Transformation zur zirkulären Wirtschaft vorantreiben. 🌱 So hat auch das Start-up „Shards“ am Acceleratorprogramm teilgenommen. Das junge Unternehmen stellt aus Bauschutt und Abfällen der Ziegel-, Keramik- und Glasindustrie neue, hochwertige Fliesen her – und das komplett mit Strom aus erneuerbaren Energien und ohne Einsatz von Farbstoffen. Am Programm von Circular Valley schätzt die Gründerin Lea Schücking insbesondere, neue Kontakte zu knüpfen und den Austausch mit Expert*innen. 
Wir setzen uns für eine innovative, wettbewerbsfähige und nachhaltige Wirtschaft in unserem Bundesland ein. Deshalb unterstützen wir das Circular Valley weiterhin in den nächsten drei Jahren als Sponsorin. 🚀
Du hast auch Interesse am Programm? Dann nutz die Chance und bewirb dich jetzt mit deinem Start-up bis Sonntag, 5. Januar 2025! 🗓️
#FördernWir #NRWBANK #Nachhaltigkeit #Startups!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8045602"/>
                  </a:ext>
                </a:extLst>
              </a:tr>
            </a:tbl>
          </a:graphicData>
        </a:graphic>
      </p:graphicFrame>
      <p:sp>
        <p:nvSpPr>
          <p:cNvPr id="4" name="Text Placeholder 3">
            <a:extLst>
              <a:ext uri="{FF2B5EF4-FFF2-40B4-BE49-F238E27FC236}">
                <a16:creationId xmlns:a16="http://schemas.microsoft.com/office/drawing/2014/main" id="{B444DABA-2B00-4EB7-8AF3-B75CE075198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87825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472EB-3AFE-4778-9352-11E3BB62BAD1}"/>
              </a:ext>
            </a:extLst>
          </p:cNvPr>
          <p:cNvSpPr>
            <a:spLocks noGrp="1"/>
          </p:cNvSpPr>
          <p:nvPr>
            <p:ph type="title"/>
          </p:nvPr>
        </p:nvSpPr>
        <p:spPr/>
        <p:txBody>
          <a:bodyPr/>
          <a:lstStyle/>
          <a:p>
            <a:r>
              <a:rPr lang="en-US"/>
              <a:t>Instagram Posts Table | NRW.BANK - 5 of 25</a:t>
            </a:r>
          </a:p>
        </p:txBody>
      </p:sp>
      <p:graphicFrame>
        <p:nvGraphicFramePr>
          <p:cNvPr id="5" name="Table Placeholder 4">
            <a:extLst>
              <a:ext uri="{FF2B5EF4-FFF2-40B4-BE49-F238E27FC236}">
                <a16:creationId xmlns:a16="http://schemas.microsoft.com/office/drawing/2014/main" id="{98C74FA1-CEE9-4041-9DD2-E9A17660C8DF}"/>
              </a:ext>
            </a:extLst>
          </p:cNvPr>
          <p:cNvGraphicFramePr>
            <a:graphicFrameLocks noGrp="1"/>
          </p:cNvGraphicFramePr>
          <p:nvPr>
            <p:ph type="tbl" sz="quarter" idx="13"/>
            <p:extLst>
              <p:ext uri="{D42A27DB-BD31-4B8C-83A1-F6EECF244321}">
                <p14:modId xmlns:p14="http://schemas.microsoft.com/office/powerpoint/2010/main" val="635178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36232921"/>
                    </a:ext>
                  </a:extLst>
                </a:gridCol>
                <a:gridCol w="1481327">
                  <a:extLst>
                    <a:ext uri="{9D8B030D-6E8A-4147-A177-3AD203B41FA5}">
                      <a16:colId xmlns:a16="http://schemas.microsoft.com/office/drawing/2014/main" val="3859424193"/>
                    </a:ext>
                  </a:extLst>
                </a:gridCol>
                <a:gridCol w="493776">
                  <a:extLst>
                    <a:ext uri="{9D8B030D-6E8A-4147-A177-3AD203B41FA5}">
                      <a16:colId xmlns:a16="http://schemas.microsoft.com/office/drawing/2014/main" val="1553824604"/>
                    </a:ext>
                  </a:extLst>
                </a:gridCol>
                <a:gridCol w="493776">
                  <a:extLst>
                    <a:ext uri="{9D8B030D-6E8A-4147-A177-3AD203B41FA5}">
                      <a16:colId xmlns:a16="http://schemas.microsoft.com/office/drawing/2014/main" val="2116108677"/>
                    </a:ext>
                  </a:extLst>
                </a:gridCol>
                <a:gridCol w="493776">
                  <a:extLst>
                    <a:ext uri="{9D8B030D-6E8A-4147-A177-3AD203B41FA5}">
                      <a16:colId xmlns:a16="http://schemas.microsoft.com/office/drawing/2014/main" val="4217078815"/>
                    </a:ext>
                  </a:extLst>
                </a:gridCol>
                <a:gridCol w="493776">
                  <a:extLst>
                    <a:ext uri="{9D8B030D-6E8A-4147-A177-3AD203B41FA5}">
                      <a16:colId xmlns:a16="http://schemas.microsoft.com/office/drawing/2014/main" val="573663096"/>
                    </a:ext>
                  </a:extLst>
                </a:gridCol>
                <a:gridCol w="493776">
                  <a:extLst>
                    <a:ext uri="{9D8B030D-6E8A-4147-A177-3AD203B41FA5}">
                      <a16:colId xmlns:a16="http://schemas.microsoft.com/office/drawing/2014/main" val="1146864915"/>
                    </a:ext>
                  </a:extLst>
                </a:gridCol>
                <a:gridCol w="493776">
                  <a:extLst>
                    <a:ext uri="{9D8B030D-6E8A-4147-A177-3AD203B41FA5}">
                      <a16:colId xmlns:a16="http://schemas.microsoft.com/office/drawing/2014/main" val="2562110357"/>
                    </a:ext>
                  </a:extLst>
                </a:gridCol>
                <a:gridCol w="493776">
                  <a:extLst>
                    <a:ext uri="{9D8B030D-6E8A-4147-A177-3AD203B41FA5}">
                      <a16:colId xmlns:a16="http://schemas.microsoft.com/office/drawing/2014/main" val="2876068566"/>
                    </a:ext>
                  </a:extLst>
                </a:gridCol>
                <a:gridCol w="493776">
                  <a:extLst>
                    <a:ext uri="{9D8B030D-6E8A-4147-A177-3AD203B41FA5}">
                      <a16:colId xmlns:a16="http://schemas.microsoft.com/office/drawing/2014/main" val="2898238811"/>
                    </a:ext>
                  </a:extLst>
                </a:gridCol>
                <a:gridCol w="493776">
                  <a:extLst>
                    <a:ext uri="{9D8B030D-6E8A-4147-A177-3AD203B41FA5}">
                      <a16:colId xmlns:a16="http://schemas.microsoft.com/office/drawing/2014/main" val="258244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1770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- 2024-12-23 09:31:18</a:t>
                      </a:r>
                      <a:r>
                        <a:rPr kumimoji="0" lang="de-DE" sz="1000" b="0" i="0" u="none" strike="noStrike" kern="1200" cap="none" spc="0" normalizeH="0" baseline="0" noProof="0">
                          <a:ln>
                            <a:noFill/>
                          </a:ln>
                          <a:solidFill>
                            <a:prstClr val="black"/>
                          </a:solidFill>
                          <a:effectLst/>
                          <a:uLnTx/>
                          <a:uFillTx/>
                          <a:latin typeface="Calibri"/>
                          <a:ea typeface="+mn-ea"/>
                          <a:cs typeface="+mn-cs"/>
                        </a:rPr>
                        <a:t>
 Nachhaltigkeit und Wirtschaftlichkeit – dass das funktioniert, zeigen Unternehmen bei unserer Veranstaltung "Nachhaltig in die Zukunft". In diesem Jahr hat unter anderem die H. Schmincke &amp; Co. GmbH &amp; Co. KG gezeigt, wie es geht. 🙌🏻
Das Traditionsunternehmen für Künstlerfarben @schmincke_official hat die nachhaltige Transformation ganzheitlich gedacht und erfolgreich umgesetzt – von der Auswahl der Rohstoffe und der Rezepturentwicklung über den Umgang mit Abwasser, Abfall und Recycling bis hin zum Einsatz erneuerbarer Energien am Firmenstandort und für den Transport. 🎨
Damit die Transformation mittelständischer Unternehmen auch eine wirtschaftliche Erfolgsgeschichte wird, braucht es vor allem eines: eine gute Finanzierungsstrategie. 🤝🏻 
Bei unserer Veranstaltung „Nachhaltig in die Zukunft – Transformation kompakt“ am Donnerstag, 16. Januar 2025, lernst du deshalb:
✅ wie mittelständische Unternehmen und Start-ups aus NRW Nachhaltigkeit und wirtschaftlichen Erfolg erfolgreich vereinen
✅ und wie dich öffentliche Förderprogramme bei deinem nachhaltigen Vorhaben unterstützen.
Jetzt über unsere Webseite anmelden. 📲
Das alles hat dich noch nicht überzeugt? 🤔 Dann lass dir von ehemaligen Teilnehmenden erklären, warum es sich lohnt, am Donnerstag, 16. Januar 2025, dabei zu sein. 👆️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5417808"/>
                  </a:ext>
                </a:extLst>
              </a:tr>
            </a:tbl>
          </a:graphicData>
        </a:graphic>
      </p:graphicFrame>
      <p:sp>
        <p:nvSpPr>
          <p:cNvPr id="4" name="Text Placeholder 3">
            <a:extLst>
              <a:ext uri="{FF2B5EF4-FFF2-40B4-BE49-F238E27FC236}">
                <a16:creationId xmlns:a16="http://schemas.microsoft.com/office/drawing/2014/main" id="{56E0C7E8-676C-44FF-8CF1-10F62C2AA28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459290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B0E6F-3AE6-400E-80DE-32A27C6DE396}"/>
              </a:ext>
            </a:extLst>
          </p:cNvPr>
          <p:cNvSpPr>
            <a:spLocks noGrp="1"/>
          </p:cNvSpPr>
          <p:nvPr>
            <p:ph type="title"/>
          </p:nvPr>
        </p:nvSpPr>
        <p:spPr/>
        <p:txBody>
          <a:bodyPr/>
          <a:lstStyle/>
          <a:p>
            <a:r>
              <a:rPr lang="en-US"/>
              <a:t>Instagram Posts Table | NRW.BANK - 6 of 25</a:t>
            </a:r>
          </a:p>
        </p:txBody>
      </p:sp>
      <p:graphicFrame>
        <p:nvGraphicFramePr>
          <p:cNvPr id="5" name="Table Placeholder 4">
            <a:extLst>
              <a:ext uri="{FF2B5EF4-FFF2-40B4-BE49-F238E27FC236}">
                <a16:creationId xmlns:a16="http://schemas.microsoft.com/office/drawing/2014/main" id="{4F5CE870-7EA8-47E6-8254-DCDB1BC4C869}"/>
              </a:ext>
            </a:extLst>
          </p:cNvPr>
          <p:cNvGraphicFramePr>
            <a:graphicFrameLocks noGrp="1"/>
          </p:cNvGraphicFramePr>
          <p:nvPr>
            <p:ph type="tbl" sz="quarter" idx="13"/>
            <p:extLst>
              <p:ext uri="{D42A27DB-BD31-4B8C-83A1-F6EECF244321}">
                <p14:modId xmlns:p14="http://schemas.microsoft.com/office/powerpoint/2010/main" val="4015574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24887749"/>
                    </a:ext>
                  </a:extLst>
                </a:gridCol>
                <a:gridCol w="1481327">
                  <a:extLst>
                    <a:ext uri="{9D8B030D-6E8A-4147-A177-3AD203B41FA5}">
                      <a16:colId xmlns:a16="http://schemas.microsoft.com/office/drawing/2014/main" val="3600800747"/>
                    </a:ext>
                  </a:extLst>
                </a:gridCol>
                <a:gridCol w="493776">
                  <a:extLst>
                    <a:ext uri="{9D8B030D-6E8A-4147-A177-3AD203B41FA5}">
                      <a16:colId xmlns:a16="http://schemas.microsoft.com/office/drawing/2014/main" val="3223075594"/>
                    </a:ext>
                  </a:extLst>
                </a:gridCol>
                <a:gridCol w="493776">
                  <a:extLst>
                    <a:ext uri="{9D8B030D-6E8A-4147-A177-3AD203B41FA5}">
                      <a16:colId xmlns:a16="http://schemas.microsoft.com/office/drawing/2014/main" val="1341677902"/>
                    </a:ext>
                  </a:extLst>
                </a:gridCol>
                <a:gridCol w="493776">
                  <a:extLst>
                    <a:ext uri="{9D8B030D-6E8A-4147-A177-3AD203B41FA5}">
                      <a16:colId xmlns:a16="http://schemas.microsoft.com/office/drawing/2014/main" val="670671884"/>
                    </a:ext>
                  </a:extLst>
                </a:gridCol>
                <a:gridCol w="493776">
                  <a:extLst>
                    <a:ext uri="{9D8B030D-6E8A-4147-A177-3AD203B41FA5}">
                      <a16:colId xmlns:a16="http://schemas.microsoft.com/office/drawing/2014/main" val="705674313"/>
                    </a:ext>
                  </a:extLst>
                </a:gridCol>
                <a:gridCol w="493776">
                  <a:extLst>
                    <a:ext uri="{9D8B030D-6E8A-4147-A177-3AD203B41FA5}">
                      <a16:colId xmlns:a16="http://schemas.microsoft.com/office/drawing/2014/main" val="3124146068"/>
                    </a:ext>
                  </a:extLst>
                </a:gridCol>
                <a:gridCol w="493776">
                  <a:extLst>
                    <a:ext uri="{9D8B030D-6E8A-4147-A177-3AD203B41FA5}">
                      <a16:colId xmlns:a16="http://schemas.microsoft.com/office/drawing/2014/main" val="2761681454"/>
                    </a:ext>
                  </a:extLst>
                </a:gridCol>
                <a:gridCol w="493776">
                  <a:extLst>
                    <a:ext uri="{9D8B030D-6E8A-4147-A177-3AD203B41FA5}">
                      <a16:colId xmlns:a16="http://schemas.microsoft.com/office/drawing/2014/main" val="1334402074"/>
                    </a:ext>
                  </a:extLst>
                </a:gridCol>
                <a:gridCol w="493776">
                  <a:extLst>
                    <a:ext uri="{9D8B030D-6E8A-4147-A177-3AD203B41FA5}">
                      <a16:colId xmlns:a16="http://schemas.microsoft.com/office/drawing/2014/main" val="230822957"/>
                    </a:ext>
                  </a:extLst>
                </a:gridCol>
                <a:gridCol w="493776">
                  <a:extLst>
                    <a:ext uri="{9D8B030D-6E8A-4147-A177-3AD203B41FA5}">
                      <a16:colId xmlns:a16="http://schemas.microsoft.com/office/drawing/2014/main" val="3627659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8447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- 2024-12-20 16:16:06</a:t>
                      </a:r>
                      <a:r>
                        <a:rPr kumimoji="0" lang="de-DE" sz="1000" b="0" i="0" u="none" strike="noStrike" kern="1200" cap="none" spc="0" normalizeH="0" baseline="0" noProof="0">
                          <a:ln>
                            <a:noFill/>
                          </a:ln>
                          <a:solidFill>
                            <a:prstClr val="black"/>
                          </a:solidFill>
                          <a:effectLst/>
                          <a:uLnTx/>
                          <a:uFillTx/>
                          <a:latin typeface="Calibri"/>
                          <a:ea typeface="+mn-ea"/>
                          <a:cs typeface="+mn-cs"/>
                        </a:rPr>
                        <a:t>
 Nachhaltige Transformation und wirtschaftlicher Erfolg – für ein zukunftsstarkes NRW gilt es, diese beiden Aspekte in Einklang zu bringen. 🤝🏻 Unser Förderberater Janpeter Beckmann hat Tipps, wie das gelingen kann. 👆🏻
Viele kleine und mittelständische Unternehmen in NRW haben sich dieser Herausforderung bereits angenommen und sie erfolgreich gemeistert. Vier solcher Unternehmen stellen dir bei unserem Event „Nachhaltig in die Zukunft – Transformation kompakt“ ihre inspirierenden Best Practices vor. 🌱
Dabei erfährst du…
… warum sich nachhaltige Investitionen wirtschaftlich lohnen.
… wo du Unterstützung für dein Transformationsvorhaben erhältst.
… wie dir öffentliche Fördermittel bei der Finanzierung helfen.
📅 Wann? Donnerstag, 16. Januar 2025, von 12 bis 18 Uhr
📍 Wo? Am Standort Düsseldorf der NRW.BANK
📲 Melde dich jetzt über das Formular auf unserer Webseite an. Dort findest du außerdem das Programm und nähere Details zur Veranstaltung. 
#Nachhaltigkeit #Transformation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13619030"/>
                  </a:ext>
                </a:extLst>
              </a:tr>
            </a:tbl>
          </a:graphicData>
        </a:graphic>
      </p:graphicFrame>
      <p:sp>
        <p:nvSpPr>
          <p:cNvPr id="4" name="Text Placeholder 3">
            <a:extLst>
              <a:ext uri="{FF2B5EF4-FFF2-40B4-BE49-F238E27FC236}">
                <a16:creationId xmlns:a16="http://schemas.microsoft.com/office/drawing/2014/main" id="{ED3480BE-2DB5-4DC8-A1F1-6EDB58C911D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0516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669FF-1428-4926-A951-3C89464F2D59}"/>
              </a:ext>
            </a:extLst>
          </p:cNvPr>
          <p:cNvSpPr>
            <a:spLocks noGrp="1"/>
          </p:cNvSpPr>
          <p:nvPr>
            <p:ph type="title"/>
          </p:nvPr>
        </p:nvSpPr>
        <p:spPr/>
        <p:txBody>
          <a:bodyPr/>
          <a:lstStyle/>
          <a:p>
            <a:r>
              <a:rPr lang="en-US"/>
              <a:t>Instagram Posts Table | NRW.BANK - 7 of 25</a:t>
            </a:r>
          </a:p>
        </p:txBody>
      </p:sp>
      <p:graphicFrame>
        <p:nvGraphicFramePr>
          <p:cNvPr id="5" name="Table Placeholder 4">
            <a:extLst>
              <a:ext uri="{FF2B5EF4-FFF2-40B4-BE49-F238E27FC236}">
                <a16:creationId xmlns:a16="http://schemas.microsoft.com/office/drawing/2014/main" id="{72E77860-FD78-415B-9EAD-4FF8C0C1B527}"/>
              </a:ext>
            </a:extLst>
          </p:cNvPr>
          <p:cNvGraphicFramePr>
            <a:graphicFrameLocks noGrp="1"/>
          </p:cNvGraphicFramePr>
          <p:nvPr>
            <p:ph type="tbl" sz="quarter" idx="13"/>
            <p:extLst>
              <p:ext uri="{D42A27DB-BD31-4B8C-83A1-F6EECF244321}">
                <p14:modId xmlns:p14="http://schemas.microsoft.com/office/powerpoint/2010/main" val="340501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00436564"/>
                    </a:ext>
                  </a:extLst>
                </a:gridCol>
                <a:gridCol w="1481327">
                  <a:extLst>
                    <a:ext uri="{9D8B030D-6E8A-4147-A177-3AD203B41FA5}">
                      <a16:colId xmlns:a16="http://schemas.microsoft.com/office/drawing/2014/main" val="2586893268"/>
                    </a:ext>
                  </a:extLst>
                </a:gridCol>
                <a:gridCol w="493776">
                  <a:extLst>
                    <a:ext uri="{9D8B030D-6E8A-4147-A177-3AD203B41FA5}">
                      <a16:colId xmlns:a16="http://schemas.microsoft.com/office/drawing/2014/main" val="2040885769"/>
                    </a:ext>
                  </a:extLst>
                </a:gridCol>
                <a:gridCol w="493776">
                  <a:extLst>
                    <a:ext uri="{9D8B030D-6E8A-4147-A177-3AD203B41FA5}">
                      <a16:colId xmlns:a16="http://schemas.microsoft.com/office/drawing/2014/main" val="1394053825"/>
                    </a:ext>
                  </a:extLst>
                </a:gridCol>
                <a:gridCol w="493776">
                  <a:extLst>
                    <a:ext uri="{9D8B030D-6E8A-4147-A177-3AD203B41FA5}">
                      <a16:colId xmlns:a16="http://schemas.microsoft.com/office/drawing/2014/main" val="1893365037"/>
                    </a:ext>
                  </a:extLst>
                </a:gridCol>
                <a:gridCol w="493776">
                  <a:extLst>
                    <a:ext uri="{9D8B030D-6E8A-4147-A177-3AD203B41FA5}">
                      <a16:colId xmlns:a16="http://schemas.microsoft.com/office/drawing/2014/main" val="2779798015"/>
                    </a:ext>
                  </a:extLst>
                </a:gridCol>
                <a:gridCol w="493776">
                  <a:extLst>
                    <a:ext uri="{9D8B030D-6E8A-4147-A177-3AD203B41FA5}">
                      <a16:colId xmlns:a16="http://schemas.microsoft.com/office/drawing/2014/main" val="2112861073"/>
                    </a:ext>
                  </a:extLst>
                </a:gridCol>
                <a:gridCol w="493776">
                  <a:extLst>
                    <a:ext uri="{9D8B030D-6E8A-4147-A177-3AD203B41FA5}">
                      <a16:colId xmlns:a16="http://schemas.microsoft.com/office/drawing/2014/main" val="1951315099"/>
                    </a:ext>
                  </a:extLst>
                </a:gridCol>
                <a:gridCol w="493776">
                  <a:extLst>
                    <a:ext uri="{9D8B030D-6E8A-4147-A177-3AD203B41FA5}">
                      <a16:colId xmlns:a16="http://schemas.microsoft.com/office/drawing/2014/main" val="2872272968"/>
                    </a:ext>
                  </a:extLst>
                </a:gridCol>
                <a:gridCol w="493776">
                  <a:extLst>
                    <a:ext uri="{9D8B030D-6E8A-4147-A177-3AD203B41FA5}">
                      <a16:colId xmlns:a16="http://schemas.microsoft.com/office/drawing/2014/main" val="1376542493"/>
                    </a:ext>
                  </a:extLst>
                </a:gridCol>
                <a:gridCol w="493776">
                  <a:extLst>
                    <a:ext uri="{9D8B030D-6E8A-4147-A177-3AD203B41FA5}">
                      <a16:colId xmlns:a16="http://schemas.microsoft.com/office/drawing/2014/main" val="80246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0446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- 2024-12-19 17:31:29</a:t>
                      </a:r>
                      <a:r>
                        <a:rPr kumimoji="0" lang="de-DE" sz="1000" b="0" i="0" u="none" strike="noStrike" kern="1200" cap="none" spc="0" normalizeH="0" baseline="0" noProof="0">
                          <a:ln>
                            <a:noFill/>
                          </a:ln>
                          <a:solidFill>
                            <a:prstClr val="black"/>
                          </a:solidFill>
                          <a:effectLst/>
                          <a:uLnTx/>
                          <a:uFillTx/>
                          <a:latin typeface="Calibri"/>
                          <a:ea typeface="+mn-ea"/>
                          <a:cs typeface="+mn-cs"/>
                        </a:rPr>
                        <a:t>
 Wie können wir wertvolle Rohstoffe schonen und uns unabhängiger von Importen machen? Zum Beispiel durch das Recycling von Rohstoffen. Cylib aus Aachen zeigt, wie es geht. 👆️
Das Unternehmen hat ein ganzheitliches Verfahren für das Recycling von Lithium-Ionen-Batterien entwickelt. Das bedeutet, das Unternehmen ist in der Lage, alle Rohstoffe aus Batterien, beispielsweise von Elektroautos, zurückzugewinnen und in marktfähige Materialien zu verarbeiten. 🚗🔋♻
Im Chempark Dormagen baut das junge Unternehmen derzeit seine erste Industrieanlage mit einer jährlichen Recyclingkapazität von 30.000 Tonnen End-of-Life-Batterien. 💪
Bei der Finanzierung der Industrieanlage unterstützen wir das Start-up – neben weiteren Kapitalgebenden – über unseren Venture-Capital-Fonds NRW.Venture mit einer Beteiligung.
Mehr über das Start-up und die Zusammenarbeit mit uns erfahrt ihr hier im Video. 📺️
#Transformation #Energiewende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a:t>
                      </a:r>
                    </a:p>
                  </a:txBody>
                  <a:tcPr/>
                </a:tc>
                <a:extLst>
                  <a:ext uri="{0D108BD9-81ED-4DB2-BD59-A6C34878D82A}">
                    <a16:rowId xmlns:a16="http://schemas.microsoft.com/office/drawing/2014/main" val="3558254480"/>
                  </a:ext>
                </a:extLst>
              </a:tr>
            </a:tbl>
          </a:graphicData>
        </a:graphic>
      </p:graphicFrame>
      <p:sp>
        <p:nvSpPr>
          <p:cNvPr id="4" name="Text Placeholder 3">
            <a:extLst>
              <a:ext uri="{FF2B5EF4-FFF2-40B4-BE49-F238E27FC236}">
                <a16:creationId xmlns:a16="http://schemas.microsoft.com/office/drawing/2014/main" id="{F6E7A335-25AA-4392-A967-85033DE5169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868885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904D9-BFE7-4BA7-ABF3-4F46073766DA}"/>
              </a:ext>
            </a:extLst>
          </p:cNvPr>
          <p:cNvSpPr>
            <a:spLocks noGrp="1"/>
          </p:cNvSpPr>
          <p:nvPr>
            <p:ph type="title"/>
          </p:nvPr>
        </p:nvSpPr>
        <p:spPr/>
        <p:txBody>
          <a:bodyPr/>
          <a:lstStyle/>
          <a:p>
            <a:r>
              <a:rPr lang="en-US"/>
              <a:t>Instagram Posts Table | NRW.BANK - 8 of 25</a:t>
            </a:r>
          </a:p>
        </p:txBody>
      </p:sp>
      <p:graphicFrame>
        <p:nvGraphicFramePr>
          <p:cNvPr id="5" name="Table Placeholder 4">
            <a:extLst>
              <a:ext uri="{FF2B5EF4-FFF2-40B4-BE49-F238E27FC236}">
                <a16:creationId xmlns:a16="http://schemas.microsoft.com/office/drawing/2014/main" id="{609CA7CE-99AB-4CC9-B529-B9286D08472C}"/>
              </a:ext>
            </a:extLst>
          </p:cNvPr>
          <p:cNvGraphicFramePr>
            <a:graphicFrameLocks noGrp="1"/>
          </p:cNvGraphicFramePr>
          <p:nvPr>
            <p:ph type="tbl" sz="quarter" idx="13"/>
            <p:extLst>
              <p:ext uri="{D42A27DB-BD31-4B8C-83A1-F6EECF244321}">
                <p14:modId xmlns:p14="http://schemas.microsoft.com/office/powerpoint/2010/main" val="2407975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36245208"/>
                    </a:ext>
                  </a:extLst>
                </a:gridCol>
                <a:gridCol w="1481327">
                  <a:extLst>
                    <a:ext uri="{9D8B030D-6E8A-4147-A177-3AD203B41FA5}">
                      <a16:colId xmlns:a16="http://schemas.microsoft.com/office/drawing/2014/main" val="173223109"/>
                    </a:ext>
                  </a:extLst>
                </a:gridCol>
                <a:gridCol w="493776">
                  <a:extLst>
                    <a:ext uri="{9D8B030D-6E8A-4147-A177-3AD203B41FA5}">
                      <a16:colId xmlns:a16="http://schemas.microsoft.com/office/drawing/2014/main" val="3770592260"/>
                    </a:ext>
                  </a:extLst>
                </a:gridCol>
                <a:gridCol w="493776">
                  <a:extLst>
                    <a:ext uri="{9D8B030D-6E8A-4147-A177-3AD203B41FA5}">
                      <a16:colId xmlns:a16="http://schemas.microsoft.com/office/drawing/2014/main" val="2973321350"/>
                    </a:ext>
                  </a:extLst>
                </a:gridCol>
                <a:gridCol w="493776">
                  <a:extLst>
                    <a:ext uri="{9D8B030D-6E8A-4147-A177-3AD203B41FA5}">
                      <a16:colId xmlns:a16="http://schemas.microsoft.com/office/drawing/2014/main" val="4146469638"/>
                    </a:ext>
                  </a:extLst>
                </a:gridCol>
                <a:gridCol w="493776">
                  <a:extLst>
                    <a:ext uri="{9D8B030D-6E8A-4147-A177-3AD203B41FA5}">
                      <a16:colId xmlns:a16="http://schemas.microsoft.com/office/drawing/2014/main" val="59479625"/>
                    </a:ext>
                  </a:extLst>
                </a:gridCol>
                <a:gridCol w="493776">
                  <a:extLst>
                    <a:ext uri="{9D8B030D-6E8A-4147-A177-3AD203B41FA5}">
                      <a16:colId xmlns:a16="http://schemas.microsoft.com/office/drawing/2014/main" val="449398857"/>
                    </a:ext>
                  </a:extLst>
                </a:gridCol>
                <a:gridCol w="493776">
                  <a:extLst>
                    <a:ext uri="{9D8B030D-6E8A-4147-A177-3AD203B41FA5}">
                      <a16:colId xmlns:a16="http://schemas.microsoft.com/office/drawing/2014/main" val="1815209499"/>
                    </a:ext>
                  </a:extLst>
                </a:gridCol>
                <a:gridCol w="493776">
                  <a:extLst>
                    <a:ext uri="{9D8B030D-6E8A-4147-A177-3AD203B41FA5}">
                      <a16:colId xmlns:a16="http://schemas.microsoft.com/office/drawing/2014/main" val="1995867512"/>
                    </a:ext>
                  </a:extLst>
                </a:gridCol>
                <a:gridCol w="493776">
                  <a:extLst>
                    <a:ext uri="{9D8B030D-6E8A-4147-A177-3AD203B41FA5}">
                      <a16:colId xmlns:a16="http://schemas.microsoft.com/office/drawing/2014/main" val="3593318985"/>
                    </a:ext>
                  </a:extLst>
                </a:gridCol>
                <a:gridCol w="493776">
                  <a:extLst>
                    <a:ext uri="{9D8B030D-6E8A-4147-A177-3AD203B41FA5}">
                      <a16:colId xmlns:a16="http://schemas.microsoft.com/office/drawing/2014/main" val="3936295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0374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- 2024-12-18 09:45:48</a:t>
                      </a:r>
                      <a:r>
                        <a:rPr kumimoji="0" lang="de-DE" sz="1000" b="0" i="0" u="none" strike="noStrike" kern="1200" cap="none" spc="0" normalizeH="0" baseline="0" noProof="0">
                          <a:ln>
                            <a:noFill/>
                          </a:ln>
                          <a:solidFill>
                            <a:prstClr val="black"/>
                          </a:solidFill>
                          <a:effectLst/>
                          <a:uLnTx/>
                          <a:uFillTx/>
                          <a:latin typeface="Calibri"/>
                          <a:ea typeface="+mn-ea"/>
                          <a:cs typeface="+mn-cs"/>
                        </a:rPr>
                        <a:t>
 Mit Virtual Reality Schlaganfälle und Parkinson behandeln? Diese innovative Therapie des #MedTech Start-ups CUREosity haben wir unterstützt: 👇🏻
Das Düsseldorfer Unternehmen hat eine Virtual-Reality-basierte Therapiemethode entwickelt. Die Behandlung eignet sich für Menschen mit Schädigungen des zentralen Nervensystems, wie zum Beispiel nach einem Schlaganfall oder einer Querschnittslähmung. 💡
Und so geht’s: In der digital erzeugten Welt können die Patientinnen und Patienten verschiedene Übungen absolvieren. Beispielsweise müssen sie einen Drachen lenken, damit er nicht in eine Gewitterwolke gerät, oder Himmelskörper mit den Händen auffangen. Das Therapiesystem CUREO trainiert auf diese Weise unter anderem die Feinmotorik, das Reaktionsvermögen und die Konzentrationsfähigkeit. 🖐🏻 
Das digitale System kann auch dem Fachkräftemangel entgegenwirken, denn die Software erlaubt es Therapiekräften, mehrere Personen gleichzeitig zu betreuen. 👩🏻‍⚕️
Dem heute branchenführenden Start-up wurde der Markteintritt durch die Corona-Pandemie erheblich erschwert. An der Stelle haben wir CUREosity mit einem Wandeldarlehen unterstützt, sodass sie die Zeit bis zur nächsten Finanzierungsrunde überbrücken konnten. Heute verwenden CUREO rund 200 therapeutische Einrichtungen in 24 Ländern. 🚀
Wir fördern innovative Start-ups in allen Entwicklungsphasen: Melde dich bei unseren Expertinnen und Experten und lasse dich unterstützen durch unsere Beratung, Finanzierungshilfen und unser umfassendes Netzwerk! Den Kontakt und weitere Information findest du auf unserer Webseite. 📲
#MedTech #Startups #Innovation #Digitalisierung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85036528"/>
                  </a:ext>
                </a:extLst>
              </a:tr>
            </a:tbl>
          </a:graphicData>
        </a:graphic>
      </p:graphicFrame>
      <p:sp>
        <p:nvSpPr>
          <p:cNvPr id="4" name="Text Placeholder 3">
            <a:extLst>
              <a:ext uri="{FF2B5EF4-FFF2-40B4-BE49-F238E27FC236}">
                <a16:creationId xmlns:a16="http://schemas.microsoft.com/office/drawing/2014/main" id="{0C08EE12-19B8-4982-9DC7-C7FC84AFBCF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160558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6BBF-4F05-4078-BC26-3A91C4091188}"/>
              </a:ext>
            </a:extLst>
          </p:cNvPr>
          <p:cNvSpPr>
            <a:spLocks noGrp="1"/>
          </p:cNvSpPr>
          <p:nvPr>
            <p:ph type="title"/>
          </p:nvPr>
        </p:nvSpPr>
        <p:spPr/>
        <p:txBody>
          <a:bodyPr/>
          <a:lstStyle/>
          <a:p>
            <a:r>
              <a:rPr lang="en-US"/>
              <a:t>Instagram Posts Table | NRW.BANK - 9 of 25</a:t>
            </a:r>
          </a:p>
        </p:txBody>
      </p:sp>
      <p:graphicFrame>
        <p:nvGraphicFramePr>
          <p:cNvPr id="5" name="Table Placeholder 4">
            <a:extLst>
              <a:ext uri="{FF2B5EF4-FFF2-40B4-BE49-F238E27FC236}">
                <a16:creationId xmlns:a16="http://schemas.microsoft.com/office/drawing/2014/main" id="{B9ACAD5F-6B34-4037-A084-55387C445F20}"/>
              </a:ext>
            </a:extLst>
          </p:cNvPr>
          <p:cNvGraphicFramePr>
            <a:graphicFrameLocks noGrp="1"/>
          </p:cNvGraphicFramePr>
          <p:nvPr>
            <p:ph type="tbl" sz="quarter" idx="13"/>
            <p:extLst>
              <p:ext uri="{D42A27DB-BD31-4B8C-83A1-F6EECF244321}">
                <p14:modId xmlns:p14="http://schemas.microsoft.com/office/powerpoint/2010/main" val="412293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36632496"/>
                    </a:ext>
                  </a:extLst>
                </a:gridCol>
                <a:gridCol w="1481327">
                  <a:extLst>
                    <a:ext uri="{9D8B030D-6E8A-4147-A177-3AD203B41FA5}">
                      <a16:colId xmlns:a16="http://schemas.microsoft.com/office/drawing/2014/main" val="303256947"/>
                    </a:ext>
                  </a:extLst>
                </a:gridCol>
                <a:gridCol w="493776">
                  <a:extLst>
                    <a:ext uri="{9D8B030D-6E8A-4147-A177-3AD203B41FA5}">
                      <a16:colId xmlns:a16="http://schemas.microsoft.com/office/drawing/2014/main" val="1485641138"/>
                    </a:ext>
                  </a:extLst>
                </a:gridCol>
                <a:gridCol w="493776">
                  <a:extLst>
                    <a:ext uri="{9D8B030D-6E8A-4147-A177-3AD203B41FA5}">
                      <a16:colId xmlns:a16="http://schemas.microsoft.com/office/drawing/2014/main" val="1547411839"/>
                    </a:ext>
                  </a:extLst>
                </a:gridCol>
                <a:gridCol w="493776">
                  <a:extLst>
                    <a:ext uri="{9D8B030D-6E8A-4147-A177-3AD203B41FA5}">
                      <a16:colId xmlns:a16="http://schemas.microsoft.com/office/drawing/2014/main" val="2413382644"/>
                    </a:ext>
                  </a:extLst>
                </a:gridCol>
                <a:gridCol w="493776">
                  <a:extLst>
                    <a:ext uri="{9D8B030D-6E8A-4147-A177-3AD203B41FA5}">
                      <a16:colId xmlns:a16="http://schemas.microsoft.com/office/drawing/2014/main" val="3571930414"/>
                    </a:ext>
                  </a:extLst>
                </a:gridCol>
                <a:gridCol w="493776">
                  <a:extLst>
                    <a:ext uri="{9D8B030D-6E8A-4147-A177-3AD203B41FA5}">
                      <a16:colId xmlns:a16="http://schemas.microsoft.com/office/drawing/2014/main" val="51327647"/>
                    </a:ext>
                  </a:extLst>
                </a:gridCol>
                <a:gridCol w="493776">
                  <a:extLst>
                    <a:ext uri="{9D8B030D-6E8A-4147-A177-3AD203B41FA5}">
                      <a16:colId xmlns:a16="http://schemas.microsoft.com/office/drawing/2014/main" val="1823884358"/>
                    </a:ext>
                  </a:extLst>
                </a:gridCol>
                <a:gridCol w="493776">
                  <a:extLst>
                    <a:ext uri="{9D8B030D-6E8A-4147-A177-3AD203B41FA5}">
                      <a16:colId xmlns:a16="http://schemas.microsoft.com/office/drawing/2014/main" val="3736926609"/>
                    </a:ext>
                  </a:extLst>
                </a:gridCol>
                <a:gridCol w="493776">
                  <a:extLst>
                    <a:ext uri="{9D8B030D-6E8A-4147-A177-3AD203B41FA5}">
                      <a16:colId xmlns:a16="http://schemas.microsoft.com/office/drawing/2014/main" val="4111078847"/>
                    </a:ext>
                  </a:extLst>
                </a:gridCol>
                <a:gridCol w="493776">
                  <a:extLst>
                    <a:ext uri="{9D8B030D-6E8A-4147-A177-3AD203B41FA5}">
                      <a16:colId xmlns:a16="http://schemas.microsoft.com/office/drawing/2014/main" val="3144317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2378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- 2024-12-16 14:00:54</a:t>
                      </a:r>
                      <a:r>
                        <a:rPr kumimoji="0" lang="de-DE" sz="1000" b="0" i="0" u="none" strike="noStrike" kern="1200" cap="none" spc="0" normalizeH="0" baseline="0" noProof="0">
                          <a:ln>
                            <a:noFill/>
                          </a:ln>
                          <a:solidFill>
                            <a:prstClr val="black"/>
                          </a:solidFill>
                          <a:effectLst/>
                          <a:uLnTx/>
                          <a:uFillTx/>
                          <a:latin typeface="Calibri"/>
                          <a:ea typeface="+mn-ea"/>
                          <a:cs typeface="+mn-cs"/>
                        </a:rPr>
                        <a:t>
 Viele Kommunen in Nordrhein-Westfalen haben es bei der Modernisierung ihrer Infrastrukturen mit finanziellen Herausforderungen zu tun. Öffentliche Förderungen können helfen, die Kosten für Infrastrukturprojekte zu decken.
Ein eigenes Fördermanagement unterstützt dabei, alle Fördermöglichkeiten stets im Blick zu behalten – viele Kommunen in NRW haben bereits eine solches Team bei sich etabliert. 🔍
Dieses Fördermanagement kümmert sich dann um alles, was mit Fördermitteln zu tun hat – von der Suche nach passenden Fördergeldern bis hin zur Überwachung wichtiger Fristen – und kann dank seiner Expertise schnell auf kurzfristige Förderaufrufe reagieren. So können sich die anderen Abteilungen auf die eigentliche Umsetzung ihrer Projekte konzentrieren.
Wir unterstützen euch dabei, ein Fördermanagement für eure Kommune einzurichten. 👇🏻
💬 In einem ersten Gespräch zeigen wir euch, wie ein Fördermanagement aufgebaut werden kann. Ihr könnt ein vollständiges Fördermittelmanagement einrichten oder nur einzelne Aufgaben auslagern, zum Beispiel die Suche nach Fördergeldern. 
🎯 Wir sprechen mit euch über eure Ziele und Möglichkeiten, das Fördermanagement in eurer Kommune zu gestalten. Dabei agieren wir als neutrale Vermittler zwischen dem Fördermanagement und den verschiedenen Abteilungen.
🤝🏻 Auch nach der Einrichtung des Fördermanagements unterstützen wir euch weiterhin und helfen bei der Suche nach passenden Fördermöglichkeiten.
Ihr möchtet mehr über die Einrichtung eines Fördermanagements in eurer Kommune erfahren? Dann wendet euch direkt an Ramona Grüter und ihr Team. Wir freuen uns auf eure Anfrage!
#Kommunen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15840806"/>
                  </a:ext>
                </a:extLst>
              </a:tr>
            </a:tbl>
          </a:graphicData>
        </a:graphic>
      </p:graphicFrame>
      <p:sp>
        <p:nvSpPr>
          <p:cNvPr id="4" name="Text Placeholder 3">
            <a:extLst>
              <a:ext uri="{FF2B5EF4-FFF2-40B4-BE49-F238E27FC236}">
                <a16:creationId xmlns:a16="http://schemas.microsoft.com/office/drawing/2014/main" id="{5A892A0D-4764-485B-989E-9639D8E9F4B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46933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35EFF-714D-4E8C-B44C-352090D9E56A}"/>
              </a:ext>
            </a:extLst>
          </p:cNvPr>
          <p:cNvSpPr>
            <a:spLocks noGrp="1"/>
          </p:cNvSpPr>
          <p:nvPr>
            <p:ph type="title"/>
          </p:nvPr>
        </p:nvSpPr>
        <p:spPr/>
        <p:txBody>
          <a:bodyPr/>
          <a:lstStyle/>
          <a:p>
            <a:r>
              <a:rPr lang="en-US"/>
              <a:t>Instagram Posts Table | NRW.BANK - 10 of 25</a:t>
            </a:r>
          </a:p>
        </p:txBody>
      </p:sp>
      <p:graphicFrame>
        <p:nvGraphicFramePr>
          <p:cNvPr id="5" name="Table Placeholder 4">
            <a:extLst>
              <a:ext uri="{FF2B5EF4-FFF2-40B4-BE49-F238E27FC236}">
                <a16:creationId xmlns:a16="http://schemas.microsoft.com/office/drawing/2014/main" id="{F7396C08-6C62-4BB7-B68B-240A7599F404}"/>
              </a:ext>
            </a:extLst>
          </p:cNvPr>
          <p:cNvGraphicFramePr>
            <a:graphicFrameLocks noGrp="1"/>
          </p:cNvGraphicFramePr>
          <p:nvPr>
            <p:ph type="tbl" sz="quarter" idx="13"/>
            <p:extLst>
              <p:ext uri="{D42A27DB-BD31-4B8C-83A1-F6EECF244321}">
                <p14:modId xmlns:p14="http://schemas.microsoft.com/office/powerpoint/2010/main" val="106689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90332888"/>
                    </a:ext>
                  </a:extLst>
                </a:gridCol>
                <a:gridCol w="1481327">
                  <a:extLst>
                    <a:ext uri="{9D8B030D-6E8A-4147-A177-3AD203B41FA5}">
                      <a16:colId xmlns:a16="http://schemas.microsoft.com/office/drawing/2014/main" val="3501431832"/>
                    </a:ext>
                  </a:extLst>
                </a:gridCol>
                <a:gridCol w="493776">
                  <a:extLst>
                    <a:ext uri="{9D8B030D-6E8A-4147-A177-3AD203B41FA5}">
                      <a16:colId xmlns:a16="http://schemas.microsoft.com/office/drawing/2014/main" val="250680209"/>
                    </a:ext>
                  </a:extLst>
                </a:gridCol>
                <a:gridCol w="493776">
                  <a:extLst>
                    <a:ext uri="{9D8B030D-6E8A-4147-A177-3AD203B41FA5}">
                      <a16:colId xmlns:a16="http://schemas.microsoft.com/office/drawing/2014/main" val="87444809"/>
                    </a:ext>
                  </a:extLst>
                </a:gridCol>
                <a:gridCol w="493776">
                  <a:extLst>
                    <a:ext uri="{9D8B030D-6E8A-4147-A177-3AD203B41FA5}">
                      <a16:colId xmlns:a16="http://schemas.microsoft.com/office/drawing/2014/main" val="2368403853"/>
                    </a:ext>
                  </a:extLst>
                </a:gridCol>
                <a:gridCol w="493776">
                  <a:extLst>
                    <a:ext uri="{9D8B030D-6E8A-4147-A177-3AD203B41FA5}">
                      <a16:colId xmlns:a16="http://schemas.microsoft.com/office/drawing/2014/main" val="3827149511"/>
                    </a:ext>
                  </a:extLst>
                </a:gridCol>
                <a:gridCol w="493776">
                  <a:extLst>
                    <a:ext uri="{9D8B030D-6E8A-4147-A177-3AD203B41FA5}">
                      <a16:colId xmlns:a16="http://schemas.microsoft.com/office/drawing/2014/main" val="295535872"/>
                    </a:ext>
                  </a:extLst>
                </a:gridCol>
                <a:gridCol w="493776">
                  <a:extLst>
                    <a:ext uri="{9D8B030D-6E8A-4147-A177-3AD203B41FA5}">
                      <a16:colId xmlns:a16="http://schemas.microsoft.com/office/drawing/2014/main" val="1346103483"/>
                    </a:ext>
                  </a:extLst>
                </a:gridCol>
                <a:gridCol w="493776">
                  <a:extLst>
                    <a:ext uri="{9D8B030D-6E8A-4147-A177-3AD203B41FA5}">
                      <a16:colId xmlns:a16="http://schemas.microsoft.com/office/drawing/2014/main" val="322512108"/>
                    </a:ext>
                  </a:extLst>
                </a:gridCol>
                <a:gridCol w="493776">
                  <a:extLst>
                    <a:ext uri="{9D8B030D-6E8A-4147-A177-3AD203B41FA5}">
                      <a16:colId xmlns:a16="http://schemas.microsoft.com/office/drawing/2014/main" val="2777572507"/>
                    </a:ext>
                  </a:extLst>
                </a:gridCol>
                <a:gridCol w="493776">
                  <a:extLst>
                    <a:ext uri="{9D8B030D-6E8A-4147-A177-3AD203B41FA5}">
                      <a16:colId xmlns:a16="http://schemas.microsoft.com/office/drawing/2014/main" val="335794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2447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- 2024-12-13 07:45:51</a:t>
                      </a:r>
                      <a:r>
                        <a:rPr kumimoji="0" lang="de-DE" sz="1000" b="0" i="0" u="none" strike="noStrike" kern="1200" cap="none" spc="0" normalizeH="0" baseline="0" noProof="0">
                          <a:ln>
                            <a:noFill/>
                          </a:ln>
                          <a:solidFill>
                            <a:prstClr val="black"/>
                          </a:solidFill>
                          <a:effectLst/>
                          <a:uLnTx/>
                          <a:uFillTx/>
                          <a:latin typeface="Calibri"/>
                          <a:ea typeface="+mn-ea"/>
                          <a:cs typeface="+mn-cs"/>
                        </a:rPr>
                        <a:t>
 Jede Innovation beginnt mit einer guten Idee 💡 – aber wie geht es dann weiter? Wir haben für dich hier im Post die wichtigsten Schritte und Tipps zusammengefasst, wie du dein Vorhaben am besten in die Tat umsetzt.👆️
Doch warum solltest du als KMU überhaupt in Innovationen investieren? 👇️
🥇 Vorausschauende Investitionen in neue, effiziente Produkte, Dienstleistungen, Verfahren und Prozesse sichern wertvolle Wettbewerbsvorteile. 
💼 Moderne Technologien und fortschrittliche Arbeitsweisen schaffen attraktive Arbeitsplätze und erhöhen die Zufriedenheit der Mitarbeitenden.
📈 Technologische Entwicklungen und damit einhergehende Marktanforderungen verändern sich rasant. Wer frühzeitig und kontinuierlich in Innovationen investiert, schafft eine Basis für langfristiges Wachstum und Stabilität.
🌱 Innovationen im Bereich der Umweltwirtschaft verbessern die Klimabilanz und stärken die Unternehmensreputation. Zudem treiben sie die nachhaltige Transformation unseres Bundeslandes voran.
📍 Für die Finanzierung von Investitionen können KMU in NRW Unterstützung durch öffentliche Förderprogramme erhalten – dadurch sinkt das finanzielle Risiko. 
👉️ Unsere Förderexpertinnen und -experten beraten dich zu den Förderoptionen für dein Unternehmen und deine Innovation. Weitere Tipps zum Thema Innovation sowie den Kontakt zu unserem Team findest du auf unserer Webseite. 📲
#Transformation #Innovation #Mittelstand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7456255"/>
                  </a:ext>
                </a:extLst>
              </a:tr>
            </a:tbl>
          </a:graphicData>
        </a:graphic>
      </p:graphicFrame>
      <p:sp>
        <p:nvSpPr>
          <p:cNvPr id="4" name="Text Placeholder 3">
            <a:extLst>
              <a:ext uri="{FF2B5EF4-FFF2-40B4-BE49-F238E27FC236}">
                <a16:creationId xmlns:a16="http://schemas.microsoft.com/office/drawing/2014/main" id="{A6D2E11F-ED58-4C21-92C9-C0E6D8F567A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77067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125B-3F83-4D20-9402-E3F711FC97AF}"/>
              </a:ext>
            </a:extLst>
          </p:cNvPr>
          <p:cNvSpPr>
            <a:spLocks noGrp="1"/>
          </p:cNvSpPr>
          <p:nvPr>
            <p:ph type="title"/>
          </p:nvPr>
        </p:nvSpPr>
        <p:spPr/>
        <p:txBody>
          <a:bodyPr/>
          <a:lstStyle/>
          <a:p>
            <a:r>
              <a:rPr lang="en-US"/>
              <a:t>Instagram Posts Table | NRW.BANK - 11 of 25</a:t>
            </a:r>
          </a:p>
        </p:txBody>
      </p:sp>
      <p:graphicFrame>
        <p:nvGraphicFramePr>
          <p:cNvPr id="5" name="Table Placeholder 4">
            <a:extLst>
              <a:ext uri="{FF2B5EF4-FFF2-40B4-BE49-F238E27FC236}">
                <a16:creationId xmlns:a16="http://schemas.microsoft.com/office/drawing/2014/main" id="{9444D51B-83B8-45C9-93DB-1057E09E9A6C}"/>
              </a:ext>
            </a:extLst>
          </p:cNvPr>
          <p:cNvGraphicFramePr>
            <a:graphicFrameLocks noGrp="1"/>
          </p:cNvGraphicFramePr>
          <p:nvPr>
            <p:ph type="tbl" sz="quarter" idx="13"/>
            <p:extLst>
              <p:ext uri="{D42A27DB-BD31-4B8C-83A1-F6EECF244321}">
                <p14:modId xmlns:p14="http://schemas.microsoft.com/office/powerpoint/2010/main" val="23143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63522374"/>
                    </a:ext>
                  </a:extLst>
                </a:gridCol>
                <a:gridCol w="1481327">
                  <a:extLst>
                    <a:ext uri="{9D8B030D-6E8A-4147-A177-3AD203B41FA5}">
                      <a16:colId xmlns:a16="http://schemas.microsoft.com/office/drawing/2014/main" val="588424578"/>
                    </a:ext>
                  </a:extLst>
                </a:gridCol>
                <a:gridCol w="493776">
                  <a:extLst>
                    <a:ext uri="{9D8B030D-6E8A-4147-A177-3AD203B41FA5}">
                      <a16:colId xmlns:a16="http://schemas.microsoft.com/office/drawing/2014/main" val="2736047615"/>
                    </a:ext>
                  </a:extLst>
                </a:gridCol>
                <a:gridCol w="493776">
                  <a:extLst>
                    <a:ext uri="{9D8B030D-6E8A-4147-A177-3AD203B41FA5}">
                      <a16:colId xmlns:a16="http://schemas.microsoft.com/office/drawing/2014/main" val="2636554735"/>
                    </a:ext>
                  </a:extLst>
                </a:gridCol>
                <a:gridCol w="493776">
                  <a:extLst>
                    <a:ext uri="{9D8B030D-6E8A-4147-A177-3AD203B41FA5}">
                      <a16:colId xmlns:a16="http://schemas.microsoft.com/office/drawing/2014/main" val="2813482951"/>
                    </a:ext>
                  </a:extLst>
                </a:gridCol>
                <a:gridCol w="493776">
                  <a:extLst>
                    <a:ext uri="{9D8B030D-6E8A-4147-A177-3AD203B41FA5}">
                      <a16:colId xmlns:a16="http://schemas.microsoft.com/office/drawing/2014/main" val="2899661503"/>
                    </a:ext>
                  </a:extLst>
                </a:gridCol>
                <a:gridCol w="493776">
                  <a:extLst>
                    <a:ext uri="{9D8B030D-6E8A-4147-A177-3AD203B41FA5}">
                      <a16:colId xmlns:a16="http://schemas.microsoft.com/office/drawing/2014/main" val="1739966019"/>
                    </a:ext>
                  </a:extLst>
                </a:gridCol>
                <a:gridCol w="493776">
                  <a:extLst>
                    <a:ext uri="{9D8B030D-6E8A-4147-A177-3AD203B41FA5}">
                      <a16:colId xmlns:a16="http://schemas.microsoft.com/office/drawing/2014/main" val="3194292795"/>
                    </a:ext>
                  </a:extLst>
                </a:gridCol>
                <a:gridCol w="493776">
                  <a:extLst>
                    <a:ext uri="{9D8B030D-6E8A-4147-A177-3AD203B41FA5}">
                      <a16:colId xmlns:a16="http://schemas.microsoft.com/office/drawing/2014/main" val="4100256467"/>
                    </a:ext>
                  </a:extLst>
                </a:gridCol>
                <a:gridCol w="493776">
                  <a:extLst>
                    <a:ext uri="{9D8B030D-6E8A-4147-A177-3AD203B41FA5}">
                      <a16:colId xmlns:a16="http://schemas.microsoft.com/office/drawing/2014/main" val="2699790559"/>
                    </a:ext>
                  </a:extLst>
                </a:gridCol>
                <a:gridCol w="493776">
                  <a:extLst>
                    <a:ext uri="{9D8B030D-6E8A-4147-A177-3AD203B41FA5}">
                      <a16:colId xmlns:a16="http://schemas.microsoft.com/office/drawing/2014/main" val="4220208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1324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- 2024-12-12 07:15:51</a:t>
                      </a:r>
                      <a:r>
                        <a:rPr kumimoji="0" lang="de-DE" sz="1000" b="0" i="0" u="none" strike="noStrike" kern="1200" cap="none" spc="0" normalizeH="0" baseline="0" noProof="0">
                          <a:ln>
                            <a:noFill/>
                          </a:ln>
                          <a:solidFill>
                            <a:prstClr val="black"/>
                          </a:solidFill>
                          <a:effectLst/>
                          <a:uLnTx/>
                          <a:uFillTx/>
                          <a:latin typeface="Calibri"/>
                          <a:ea typeface="+mn-ea"/>
                          <a:cs typeface="+mn-cs"/>
                        </a:rPr>
                        <a:t>
 Am heutigen Tag der allgemeinen Gesundheitsversorgung steht ein Thema im Fokus, das auch für ein lebenswertes NRW unverzichtbar ist: der Zugang zu hochwertiger gesundheitlicher Versorgung – das gilt auch für Beschwerden und Erkrankungen, die Geist und Seele betreffen. Doch gerade auf dem Land warten Kinder und Jugendliche zum Teil lange auf eine Behandlung. Das Gesundheitszentrum Walstedde möchte die Versorgungslage verbessern: 👇️
Mit unserer Unterstützung wurde im münsterländischen Ahlen das als besonders erhaltenswert eingestufte Gebäude der Alten Feuerwehrschule saniert. Heute befinden sich dort psychotherapeutische Angebote für Kinder und Jugendliche. Mit der ebenfalls eingerichteten Akademie zur Ausbildung von Therapeutinnen und Therapeuten will das Gesundheitszentrum Walstedde dem Fachkräftemangel im ländlichen Raum entgegenwirken. 👩🏻‍⚕️🏥
Nachhaltigkeit war ein zentraler Aspekt der Sanierung. Das vom Dach bis zum Keller grundlegend instandgesetzte Gebäude wird mit erneuerbaren Energien versorgt: Für das Heizen und Kühlen kommt Geothermie zum Einsatz, für klimafreundlichen Strom sorgt eine Photovoltaikanlage auf dem Dach.🌱 Die Therapie- und die Besprechungsräume sowie die Sanitäranlagen sind zudem barrierefrei.
Mit Mitteln aus unserem Förderprogramm für Baudenkmäler unterstützen wir diese innovative Verbindung von Geschichte, Nachhaltigkeit und Gesundheitsversorgung. 🤝
#TagderallgemeinenGesundheitsversorgung #UniversalHealthCoverageDay #Infrastruktur #Denkmalschutz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92352371"/>
                  </a:ext>
                </a:extLst>
              </a:tr>
            </a:tbl>
          </a:graphicData>
        </a:graphic>
      </p:graphicFrame>
      <p:sp>
        <p:nvSpPr>
          <p:cNvPr id="4" name="Text Placeholder 3">
            <a:extLst>
              <a:ext uri="{FF2B5EF4-FFF2-40B4-BE49-F238E27FC236}">
                <a16:creationId xmlns:a16="http://schemas.microsoft.com/office/drawing/2014/main" id="{6C84ED33-3B85-4177-A81C-EEF8755FE54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532679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82E8B-A9FD-43A1-A64A-735558EAE76C}"/>
              </a:ext>
            </a:extLst>
          </p:cNvPr>
          <p:cNvSpPr>
            <a:spLocks noGrp="1"/>
          </p:cNvSpPr>
          <p:nvPr>
            <p:ph type="title"/>
          </p:nvPr>
        </p:nvSpPr>
        <p:spPr/>
        <p:txBody>
          <a:bodyPr/>
          <a:lstStyle/>
          <a:p>
            <a:r>
              <a:rPr lang="en-US"/>
              <a:t>Instagram Posts Table | NRW.BANK - 12 of 25</a:t>
            </a:r>
          </a:p>
        </p:txBody>
      </p:sp>
      <p:graphicFrame>
        <p:nvGraphicFramePr>
          <p:cNvPr id="5" name="Table Placeholder 4">
            <a:extLst>
              <a:ext uri="{FF2B5EF4-FFF2-40B4-BE49-F238E27FC236}">
                <a16:creationId xmlns:a16="http://schemas.microsoft.com/office/drawing/2014/main" id="{47D91419-0825-4DD9-8283-5A0117480488}"/>
              </a:ext>
            </a:extLst>
          </p:cNvPr>
          <p:cNvGraphicFramePr>
            <a:graphicFrameLocks noGrp="1"/>
          </p:cNvGraphicFramePr>
          <p:nvPr>
            <p:ph type="tbl" sz="quarter" idx="13"/>
            <p:extLst>
              <p:ext uri="{D42A27DB-BD31-4B8C-83A1-F6EECF244321}">
                <p14:modId xmlns:p14="http://schemas.microsoft.com/office/powerpoint/2010/main" val="111426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42621175"/>
                    </a:ext>
                  </a:extLst>
                </a:gridCol>
                <a:gridCol w="1481327">
                  <a:extLst>
                    <a:ext uri="{9D8B030D-6E8A-4147-A177-3AD203B41FA5}">
                      <a16:colId xmlns:a16="http://schemas.microsoft.com/office/drawing/2014/main" val="3188587355"/>
                    </a:ext>
                  </a:extLst>
                </a:gridCol>
                <a:gridCol w="493776">
                  <a:extLst>
                    <a:ext uri="{9D8B030D-6E8A-4147-A177-3AD203B41FA5}">
                      <a16:colId xmlns:a16="http://schemas.microsoft.com/office/drawing/2014/main" val="1025719731"/>
                    </a:ext>
                  </a:extLst>
                </a:gridCol>
                <a:gridCol w="493776">
                  <a:extLst>
                    <a:ext uri="{9D8B030D-6E8A-4147-A177-3AD203B41FA5}">
                      <a16:colId xmlns:a16="http://schemas.microsoft.com/office/drawing/2014/main" val="3922609599"/>
                    </a:ext>
                  </a:extLst>
                </a:gridCol>
                <a:gridCol w="493776">
                  <a:extLst>
                    <a:ext uri="{9D8B030D-6E8A-4147-A177-3AD203B41FA5}">
                      <a16:colId xmlns:a16="http://schemas.microsoft.com/office/drawing/2014/main" val="3997034048"/>
                    </a:ext>
                  </a:extLst>
                </a:gridCol>
                <a:gridCol w="493776">
                  <a:extLst>
                    <a:ext uri="{9D8B030D-6E8A-4147-A177-3AD203B41FA5}">
                      <a16:colId xmlns:a16="http://schemas.microsoft.com/office/drawing/2014/main" val="1340864110"/>
                    </a:ext>
                  </a:extLst>
                </a:gridCol>
                <a:gridCol w="493776">
                  <a:extLst>
                    <a:ext uri="{9D8B030D-6E8A-4147-A177-3AD203B41FA5}">
                      <a16:colId xmlns:a16="http://schemas.microsoft.com/office/drawing/2014/main" val="1491174073"/>
                    </a:ext>
                  </a:extLst>
                </a:gridCol>
                <a:gridCol w="493776">
                  <a:extLst>
                    <a:ext uri="{9D8B030D-6E8A-4147-A177-3AD203B41FA5}">
                      <a16:colId xmlns:a16="http://schemas.microsoft.com/office/drawing/2014/main" val="3806501385"/>
                    </a:ext>
                  </a:extLst>
                </a:gridCol>
                <a:gridCol w="493776">
                  <a:extLst>
                    <a:ext uri="{9D8B030D-6E8A-4147-A177-3AD203B41FA5}">
                      <a16:colId xmlns:a16="http://schemas.microsoft.com/office/drawing/2014/main" val="3025027863"/>
                    </a:ext>
                  </a:extLst>
                </a:gridCol>
                <a:gridCol w="493776">
                  <a:extLst>
                    <a:ext uri="{9D8B030D-6E8A-4147-A177-3AD203B41FA5}">
                      <a16:colId xmlns:a16="http://schemas.microsoft.com/office/drawing/2014/main" val="2732075880"/>
                    </a:ext>
                  </a:extLst>
                </a:gridCol>
                <a:gridCol w="493776">
                  <a:extLst>
                    <a:ext uri="{9D8B030D-6E8A-4147-A177-3AD203B41FA5}">
                      <a16:colId xmlns:a16="http://schemas.microsoft.com/office/drawing/2014/main" val="171227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0292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- 2024-12-11 07:00:39</a:t>
                      </a:r>
                      <a:r>
                        <a:rPr kumimoji="0" lang="de-DE" sz="1000" b="0" i="0" u="none" strike="noStrike" kern="1200" cap="none" spc="0" normalizeH="0" baseline="0" noProof="0">
                          <a:ln>
                            <a:noFill/>
                          </a:ln>
                          <a:solidFill>
                            <a:prstClr val="black"/>
                          </a:solidFill>
                          <a:effectLst/>
                          <a:uLnTx/>
                          <a:uFillTx/>
                          <a:latin typeface="Calibri"/>
                          <a:ea typeface="+mn-ea"/>
                          <a:cs typeface="+mn-cs"/>
                        </a:rPr>
                        <a:t>
 NRW versteht es, Wirtschaft mit Umweltschutz zu vereinen: Die Umweltwirtschaft boomt. 🌱 6,2 Prozent der Erwerbstätigen in NRW sind in der Branche tätig und erwirtschaften eine Bruttowertschöpfung von knapp 52,8 Milliarden Euro.* 📈
Doch was zählt alles dazu? 🤔 In der Umweltwirtschaft werden Produkte und Dienstleistungen entwickelt, die einen unmittelbaren Nutzen für Klima und Umwelt besitzen – zum Beispiel, weil sie zur Einsparung von Energie oder Ressourcen beitragen. 💧
Und das fördern wir, indem wir …
… mittelständische Unternehmen dabei unterstützen, in nachhaltige Produkte und Prozesse zu investieren und Innovationsvorhaben umzusetzen. ♻️
… Start-ups aus der Green Economy von ihrer Gründung an beratend und finanziell begleiten. 🚀
... die Pionierarbeit grüner Start-ups mit besonders innovativen und erfolgversprechenden Ideen würdigen – zum Beispiel durch die Auszeichnung mit dem Umweltwirtschaftspreis.NRW. 🏆
Du bist in der Umweltwirtschaft tätig und möchtest dich zu unseren Fördermöglichkeiten informieren? Dann nimm Kontakt zu unseren Förderexpertinnen und -experten auf! Den Kontakt findest du auf unserer Webseite. 
*Umweltwirtschaftsbericht 2024
#Umweltwirtschaft #Nachhaltigkeit #Innovation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3858972"/>
                  </a:ext>
                </a:extLst>
              </a:tr>
            </a:tbl>
          </a:graphicData>
        </a:graphic>
      </p:graphicFrame>
      <p:sp>
        <p:nvSpPr>
          <p:cNvPr id="4" name="Text Placeholder 3">
            <a:extLst>
              <a:ext uri="{FF2B5EF4-FFF2-40B4-BE49-F238E27FC236}">
                <a16:creationId xmlns:a16="http://schemas.microsoft.com/office/drawing/2014/main" id="{ED29F0B0-77D4-4B47-AD8A-DA4302674CF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2140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42B9-A75F-452C-8A1C-879BC2FADA55}"/>
              </a:ext>
            </a:extLst>
          </p:cNvPr>
          <p:cNvSpPr>
            <a:spLocks noGrp="1"/>
          </p:cNvSpPr>
          <p:nvPr>
            <p:ph type="title"/>
          </p:nvPr>
        </p:nvSpPr>
        <p:spPr/>
        <p:txBody>
          <a:bodyPr/>
          <a:lstStyle/>
          <a:p>
            <a:r>
              <a:rPr lang="en-US"/>
              <a:t>Instagram Posts Table | NRW.BANK - 13 of 25</a:t>
            </a:r>
          </a:p>
        </p:txBody>
      </p:sp>
      <p:graphicFrame>
        <p:nvGraphicFramePr>
          <p:cNvPr id="5" name="Table Placeholder 4">
            <a:extLst>
              <a:ext uri="{FF2B5EF4-FFF2-40B4-BE49-F238E27FC236}">
                <a16:creationId xmlns:a16="http://schemas.microsoft.com/office/drawing/2014/main" id="{50E07D62-03F4-4C36-9E3F-AA3B823CE21A}"/>
              </a:ext>
            </a:extLst>
          </p:cNvPr>
          <p:cNvGraphicFramePr>
            <a:graphicFrameLocks noGrp="1"/>
          </p:cNvGraphicFramePr>
          <p:nvPr>
            <p:ph type="tbl" sz="quarter" idx="13"/>
            <p:extLst>
              <p:ext uri="{D42A27DB-BD31-4B8C-83A1-F6EECF244321}">
                <p14:modId xmlns:p14="http://schemas.microsoft.com/office/powerpoint/2010/main" val="947578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27051278"/>
                    </a:ext>
                  </a:extLst>
                </a:gridCol>
                <a:gridCol w="1481327">
                  <a:extLst>
                    <a:ext uri="{9D8B030D-6E8A-4147-A177-3AD203B41FA5}">
                      <a16:colId xmlns:a16="http://schemas.microsoft.com/office/drawing/2014/main" val="3044377482"/>
                    </a:ext>
                  </a:extLst>
                </a:gridCol>
                <a:gridCol w="493776">
                  <a:extLst>
                    <a:ext uri="{9D8B030D-6E8A-4147-A177-3AD203B41FA5}">
                      <a16:colId xmlns:a16="http://schemas.microsoft.com/office/drawing/2014/main" val="2254902174"/>
                    </a:ext>
                  </a:extLst>
                </a:gridCol>
                <a:gridCol w="493776">
                  <a:extLst>
                    <a:ext uri="{9D8B030D-6E8A-4147-A177-3AD203B41FA5}">
                      <a16:colId xmlns:a16="http://schemas.microsoft.com/office/drawing/2014/main" val="894823467"/>
                    </a:ext>
                  </a:extLst>
                </a:gridCol>
                <a:gridCol w="493776">
                  <a:extLst>
                    <a:ext uri="{9D8B030D-6E8A-4147-A177-3AD203B41FA5}">
                      <a16:colId xmlns:a16="http://schemas.microsoft.com/office/drawing/2014/main" val="3889041440"/>
                    </a:ext>
                  </a:extLst>
                </a:gridCol>
                <a:gridCol w="493776">
                  <a:extLst>
                    <a:ext uri="{9D8B030D-6E8A-4147-A177-3AD203B41FA5}">
                      <a16:colId xmlns:a16="http://schemas.microsoft.com/office/drawing/2014/main" val="257009847"/>
                    </a:ext>
                  </a:extLst>
                </a:gridCol>
                <a:gridCol w="493776">
                  <a:extLst>
                    <a:ext uri="{9D8B030D-6E8A-4147-A177-3AD203B41FA5}">
                      <a16:colId xmlns:a16="http://schemas.microsoft.com/office/drawing/2014/main" val="3414363950"/>
                    </a:ext>
                  </a:extLst>
                </a:gridCol>
                <a:gridCol w="493776">
                  <a:extLst>
                    <a:ext uri="{9D8B030D-6E8A-4147-A177-3AD203B41FA5}">
                      <a16:colId xmlns:a16="http://schemas.microsoft.com/office/drawing/2014/main" val="3105245373"/>
                    </a:ext>
                  </a:extLst>
                </a:gridCol>
                <a:gridCol w="493776">
                  <a:extLst>
                    <a:ext uri="{9D8B030D-6E8A-4147-A177-3AD203B41FA5}">
                      <a16:colId xmlns:a16="http://schemas.microsoft.com/office/drawing/2014/main" val="4022094060"/>
                    </a:ext>
                  </a:extLst>
                </a:gridCol>
                <a:gridCol w="493776">
                  <a:extLst>
                    <a:ext uri="{9D8B030D-6E8A-4147-A177-3AD203B41FA5}">
                      <a16:colId xmlns:a16="http://schemas.microsoft.com/office/drawing/2014/main" val="259448921"/>
                    </a:ext>
                  </a:extLst>
                </a:gridCol>
                <a:gridCol w="493776">
                  <a:extLst>
                    <a:ext uri="{9D8B030D-6E8A-4147-A177-3AD203B41FA5}">
                      <a16:colId xmlns:a16="http://schemas.microsoft.com/office/drawing/2014/main" val="200390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7321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- 2024-12-10 07:47:34</a:t>
                      </a:r>
                      <a:r>
                        <a:rPr kumimoji="0" lang="de-DE" sz="1000" b="0" i="0" u="none" strike="noStrike" kern="1200" cap="none" spc="0" normalizeH="0" baseline="0" noProof="0">
                          <a:ln>
                            <a:noFill/>
                          </a:ln>
                          <a:solidFill>
                            <a:prstClr val="black"/>
                          </a:solidFill>
                          <a:effectLst/>
                          <a:uLnTx/>
                          <a:uFillTx/>
                          <a:latin typeface="Calibri"/>
                          <a:ea typeface="+mn-ea"/>
                          <a:cs typeface="+mn-cs"/>
                        </a:rPr>
                        <a:t>
 Wie finden Start-ups den richtigen Business Angel? Zum Beispiel über unsere win NRW.BANK Business Angels Initiative! Diese bringt Investorinnen und Investoren mit jungen, innovativen Start-ups zusammen – zum Beispiel auf Business Angels Marktplätzen in ganz NRW. 🪽
Der Business Angel Dr. Christoph Labisch lernte auf einer dieser Pitch-Veranstaltungen das Gründungsteam von NOMOO kennen. Das Start-up produziert Eis auf Basis pflanzlicher Milch. Auf die Präsentation hatte unser Team der win NRW.BANK Business Angels Initiative das junge Unternehmen zuvor intensiv vorbereitet – mit Erfolg. Obwohl der Mediziner und private Financier mit dem Bereich Food bis dahin keine Erfahrung hatte, war er von der Idee begeistert 🥳 – und unterstützt NOMOO seitdem als Business Angel mit zwei Flügeln: Kapital und unternehmerischem Know-how. 🪽
Du möchtest als Investor*in deine Business-Expertise an junge Start-ups weitergeben? Dann kontaktiere unsere win NRW.BANK Business Angels Initiative und lerne auf unseren Veranstaltungen gleich mehrere Jungunternehmen mit innovativen Ideen kennen. 🤝🏻
Den Kontakt und weitere Infos findest du auf unserer Webseite. 📲 
#Startups #Gründung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extLst>
                  <a:ext uri="{0D108BD9-81ED-4DB2-BD59-A6C34878D82A}">
                    <a16:rowId xmlns:a16="http://schemas.microsoft.com/office/drawing/2014/main" val="1435638746"/>
                  </a:ext>
                </a:extLst>
              </a:tr>
            </a:tbl>
          </a:graphicData>
        </a:graphic>
      </p:graphicFrame>
      <p:sp>
        <p:nvSpPr>
          <p:cNvPr id="4" name="Text Placeholder 3">
            <a:extLst>
              <a:ext uri="{FF2B5EF4-FFF2-40B4-BE49-F238E27FC236}">
                <a16:creationId xmlns:a16="http://schemas.microsoft.com/office/drawing/2014/main" id="{9B681D9D-A3A4-4C89-B5BB-BF1E9DD9F51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4441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921C3-24AB-4C1B-B615-D711B69B0CBC}"/>
              </a:ext>
            </a:extLst>
          </p:cNvPr>
          <p:cNvSpPr>
            <a:spLocks noGrp="1"/>
          </p:cNvSpPr>
          <p:nvPr>
            <p:ph type="title"/>
          </p:nvPr>
        </p:nvSpPr>
        <p:spPr/>
        <p:txBody>
          <a:bodyPr/>
          <a:lstStyle/>
          <a:p>
            <a:r>
              <a:rPr lang="en-US"/>
              <a:t>Instagram Posts Table | NRW.BANK - 14 of 25</a:t>
            </a:r>
          </a:p>
        </p:txBody>
      </p:sp>
      <p:graphicFrame>
        <p:nvGraphicFramePr>
          <p:cNvPr id="5" name="Table Placeholder 4">
            <a:extLst>
              <a:ext uri="{FF2B5EF4-FFF2-40B4-BE49-F238E27FC236}">
                <a16:creationId xmlns:a16="http://schemas.microsoft.com/office/drawing/2014/main" id="{529A91ED-0C34-4904-B4AF-DFE04340236C}"/>
              </a:ext>
            </a:extLst>
          </p:cNvPr>
          <p:cNvGraphicFramePr>
            <a:graphicFrameLocks noGrp="1"/>
          </p:cNvGraphicFramePr>
          <p:nvPr>
            <p:ph type="tbl" sz="quarter" idx="13"/>
            <p:extLst>
              <p:ext uri="{D42A27DB-BD31-4B8C-83A1-F6EECF244321}">
                <p14:modId xmlns:p14="http://schemas.microsoft.com/office/powerpoint/2010/main" val="303750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16322182"/>
                    </a:ext>
                  </a:extLst>
                </a:gridCol>
                <a:gridCol w="1481327">
                  <a:extLst>
                    <a:ext uri="{9D8B030D-6E8A-4147-A177-3AD203B41FA5}">
                      <a16:colId xmlns:a16="http://schemas.microsoft.com/office/drawing/2014/main" val="2212818331"/>
                    </a:ext>
                  </a:extLst>
                </a:gridCol>
                <a:gridCol w="493776">
                  <a:extLst>
                    <a:ext uri="{9D8B030D-6E8A-4147-A177-3AD203B41FA5}">
                      <a16:colId xmlns:a16="http://schemas.microsoft.com/office/drawing/2014/main" val="2568072217"/>
                    </a:ext>
                  </a:extLst>
                </a:gridCol>
                <a:gridCol w="493776">
                  <a:extLst>
                    <a:ext uri="{9D8B030D-6E8A-4147-A177-3AD203B41FA5}">
                      <a16:colId xmlns:a16="http://schemas.microsoft.com/office/drawing/2014/main" val="2033507930"/>
                    </a:ext>
                  </a:extLst>
                </a:gridCol>
                <a:gridCol w="493776">
                  <a:extLst>
                    <a:ext uri="{9D8B030D-6E8A-4147-A177-3AD203B41FA5}">
                      <a16:colId xmlns:a16="http://schemas.microsoft.com/office/drawing/2014/main" val="1194029661"/>
                    </a:ext>
                  </a:extLst>
                </a:gridCol>
                <a:gridCol w="493776">
                  <a:extLst>
                    <a:ext uri="{9D8B030D-6E8A-4147-A177-3AD203B41FA5}">
                      <a16:colId xmlns:a16="http://schemas.microsoft.com/office/drawing/2014/main" val="3802007691"/>
                    </a:ext>
                  </a:extLst>
                </a:gridCol>
                <a:gridCol w="493776">
                  <a:extLst>
                    <a:ext uri="{9D8B030D-6E8A-4147-A177-3AD203B41FA5}">
                      <a16:colId xmlns:a16="http://schemas.microsoft.com/office/drawing/2014/main" val="1951622640"/>
                    </a:ext>
                  </a:extLst>
                </a:gridCol>
                <a:gridCol w="493776">
                  <a:extLst>
                    <a:ext uri="{9D8B030D-6E8A-4147-A177-3AD203B41FA5}">
                      <a16:colId xmlns:a16="http://schemas.microsoft.com/office/drawing/2014/main" val="628751761"/>
                    </a:ext>
                  </a:extLst>
                </a:gridCol>
                <a:gridCol w="493776">
                  <a:extLst>
                    <a:ext uri="{9D8B030D-6E8A-4147-A177-3AD203B41FA5}">
                      <a16:colId xmlns:a16="http://schemas.microsoft.com/office/drawing/2014/main" val="1724399335"/>
                    </a:ext>
                  </a:extLst>
                </a:gridCol>
                <a:gridCol w="493776">
                  <a:extLst>
                    <a:ext uri="{9D8B030D-6E8A-4147-A177-3AD203B41FA5}">
                      <a16:colId xmlns:a16="http://schemas.microsoft.com/office/drawing/2014/main" val="3309632751"/>
                    </a:ext>
                  </a:extLst>
                </a:gridCol>
                <a:gridCol w="493776">
                  <a:extLst>
                    <a:ext uri="{9D8B030D-6E8A-4147-A177-3AD203B41FA5}">
                      <a16:colId xmlns:a16="http://schemas.microsoft.com/office/drawing/2014/main" val="278576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98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- 2024-12-09 09:45:51</a:t>
                      </a:r>
                      <a:r>
                        <a:rPr kumimoji="0" lang="de-DE" sz="1000" b="0" i="0" u="none" strike="noStrike" kern="1200" cap="none" spc="0" normalizeH="0" baseline="0" noProof="0">
                          <a:ln>
                            <a:noFill/>
                          </a:ln>
                          <a:solidFill>
                            <a:prstClr val="black"/>
                          </a:solidFill>
                          <a:effectLst/>
                          <a:uLnTx/>
                          <a:uFillTx/>
                          <a:latin typeface="Calibri"/>
                          <a:ea typeface="+mn-ea"/>
                          <a:cs typeface="+mn-cs"/>
                        </a:rPr>
                        <a:t>
 Ein innovative Geschäftsidee ist ein guter Anfang – sie überzeugend vor Investorinnen und Investoren zu präsentieren eine echte Herausforderung. 💡
Wir helfen dir bei der Vorbereitung auf wichtige Pitches. Wohin ein souveräner Auftritt führen kann, zeigen diese beiden Start-ups: 👇🏻
Das Start-up Scalara präsentierte seine Software-Idee für Hausverwaltungen auf der Private Equity-Konferenz NRW 2023 vor einem rund 500-köpfigen Publikum. 🎤 Wir boten Scalara einen Platz in diesem euregionalen Pitch-Event an und bereiteten Gründerin Shari Heep professionell darauf vor – und das mit vollem Erfolg. Scalara konnte einen belgischen Investor für sich gewinnen. 
Auch das Kölner Start-up NOMOO erhielt durch uns ein intensives Pitch-Coaching. Das Gründungsteam verbindet mit seinem veganen Speiseeis Nachhaltigkeit und gesunden Genuss. 🍨 Unsere win NRW.BANK Business Angels Initiative bot NOMOO deshalb an, an einem unserer Pitch-Events teilzunehmen. Der Business Angel Dr. Christoph Labisch war von der Präsentation begeistert und unterstützt das Start-up seitdem sowohl finanziell als auch beratend. 🪽
Ob mit Finanzierungen, Netzwerk-Kontakten oder Beratung – wir begleiten dich und dein Start-up im Gründungs- und Wachstumsprozess. Näheres zu unseren Förderangeboten sowie den Kontakt zu unserem Team findest du auf unserer Webseite. 📲
#Pitch #Startups #Gründung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72619249"/>
                  </a:ext>
                </a:extLst>
              </a:tr>
            </a:tbl>
          </a:graphicData>
        </a:graphic>
      </p:graphicFrame>
      <p:sp>
        <p:nvSpPr>
          <p:cNvPr id="4" name="Text Placeholder 3">
            <a:extLst>
              <a:ext uri="{FF2B5EF4-FFF2-40B4-BE49-F238E27FC236}">
                <a16:creationId xmlns:a16="http://schemas.microsoft.com/office/drawing/2014/main" id="{13488035-C87B-42DD-B9DA-C9C79511C2C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19644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6C64-FFFD-4E66-BE0F-CC81E147FA10}"/>
              </a:ext>
            </a:extLst>
          </p:cNvPr>
          <p:cNvSpPr>
            <a:spLocks noGrp="1"/>
          </p:cNvSpPr>
          <p:nvPr>
            <p:ph type="title"/>
          </p:nvPr>
        </p:nvSpPr>
        <p:spPr/>
        <p:txBody>
          <a:bodyPr/>
          <a:lstStyle/>
          <a:p>
            <a:r>
              <a:rPr lang="en-US"/>
              <a:t>Instagram Posts Table | NRW.BANK - 15 of 25</a:t>
            </a:r>
          </a:p>
        </p:txBody>
      </p:sp>
      <p:graphicFrame>
        <p:nvGraphicFramePr>
          <p:cNvPr id="5" name="Table Placeholder 4">
            <a:extLst>
              <a:ext uri="{FF2B5EF4-FFF2-40B4-BE49-F238E27FC236}">
                <a16:creationId xmlns:a16="http://schemas.microsoft.com/office/drawing/2014/main" id="{D274F854-7EBC-4F35-855C-1BC676B72E9F}"/>
              </a:ext>
            </a:extLst>
          </p:cNvPr>
          <p:cNvGraphicFramePr>
            <a:graphicFrameLocks noGrp="1"/>
          </p:cNvGraphicFramePr>
          <p:nvPr>
            <p:ph type="tbl" sz="quarter" idx="13"/>
            <p:extLst>
              <p:ext uri="{D42A27DB-BD31-4B8C-83A1-F6EECF244321}">
                <p14:modId xmlns:p14="http://schemas.microsoft.com/office/powerpoint/2010/main" val="275525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36193694"/>
                    </a:ext>
                  </a:extLst>
                </a:gridCol>
                <a:gridCol w="1481327">
                  <a:extLst>
                    <a:ext uri="{9D8B030D-6E8A-4147-A177-3AD203B41FA5}">
                      <a16:colId xmlns:a16="http://schemas.microsoft.com/office/drawing/2014/main" val="2272584908"/>
                    </a:ext>
                  </a:extLst>
                </a:gridCol>
                <a:gridCol w="493776">
                  <a:extLst>
                    <a:ext uri="{9D8B030D-6E8A-4147-A177-3AD203B41FA5}">
                      <a16:colId xmlns:a16="http://schemas.microsoft.com/office/drawing/2014/main" val="1560996119"/>
                    </a:ext>
                  </a:extLst>
                </a:gridCol>
                <a:gridCol w="493776">
                  <a:extLst>
                    <a:ext uri="{9D8B030D-6E8A-4147-A177-3AD203B41FA5}">
                      <a16:colId xmlns:a16="http://schemas.microsoft.com/office/drawing/2014/main" val="1646694704"/>
                    </a:ext>
                  </a:extLst>
                </a:gridCol>
                <a:gridCol w="493776">
                  <a:extLst>
                    <a:ext uri="{9D8B030D-6E8A-4147-A177-3AD203B41FA5}">
                      <a16:colId xmlns:a16="http://schemas.microsoft.com/office/drawing/2014/main" val="3604720036"/>
                    </a:ext>
                  </a:extLst>
                </a:gridCol>
                <a:gridCol w="493776">
                  <a:extLst>
                    <a:ext uri="{9D8B030D-6E8A-4147-A177-3AD203B41FA5}">
                      <a16:colId xmlns:a16="http://schemas.microsoft.com/office/drawing/2014/main" val="2177645366"/>
                    </a:ext>
                  </a:extLst>
                </a:gridCol>
                <a:gridCol w="493776">
                  <a:extLst>
                    <a:ext uri="{9D8B030D-6E8A-4147-A177-3AD203B41FA5}">
                      <a16:colId xmlns:a16="http://schemas.microsoft.com/office/drawing/2014/main" val="1838585084"/>
                    </a:ext>
                  </a:extLst>
                </a:gridCol>
                <a:gridCol w="493776">
                  <a:extLst>
                    <a:ext uri="{9D8B030D-6E8A-4147-A177-3AD203B41FA5}">
                      <a16:colId xmlns:a16="http://schemas.microsoft.com/office/drawing/2014/main" val="4279959857"/>
                    </a:ext>
                  </a:extLst>
                </a:gridCol>
                <a:gridCol w="493776">
                  <a:extLst>
                    <a:ext uri="{9D8B030D-6E8A-4147-A177-3AD203B41FA5}">
                      <a16:colId xmlns:a16="http://schemas.microsoft.com/office/drawing/2014/main" val="2410647447"/>
                    </a:ext>
                  </a:extLst>
                </a:gridCol>
                <a:gridCol w="493776">
                  <a:extLst>
                    <a:ext uri="{9D8B030D-6E8A-4147-A177-3AD203B41FA5}">
                      <a16:colId xmlns:a16="http://schemas.microsoft.com/office/drawing/2014/main" val="1137279773"/>
                    </a:ext>
                  </a:extLst>
                </a:gridCol>
                <a:gridCol w="493776">
                  <a:extLst>
                    <a:ext uri="{9D8B030D-6E8A-4147-A177-3AD203B41FA5}">
                      <a16:colId xmlns:a16="http://schemas.microsoft.com/office/drawing/2014/main" val="1577970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720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- 2024-12-07 10:00:58</a:t>
                      </a:r>
                      <a:r>
                        <a:rPr kumimoji="0" lang="de-DE" sz="1000" b="0" i="0" u="none" strike="noStrike" kern="1200" cap="none" spc="0" normalizeH="0" baseline="0" noProof="0">
                          <a:ln>
                            <a:noFill/>
                          </a:ln>
                          <a:solidFill>
                            <a:prstClr val="black"/>
                          </a:solidFill>
                          <a:effectLst/>
                          <a:uLnTx/>
                          <a:uFillTx/>
                          <a:latin typeface="Calibri"/>
                          <a:ea typeface="+mn-ea"/>
                          <a:cs typeface="+mn-cs"/>
                        </a:rPr>
                        <a:t>
 Zum dritten Mal in Folge wurden wir vom ADFC mit dem Silberstatus als fahrradfreundliche Arbeitgeberin ausgezeichnet! 🏅
Mit dem Fahrrad zur Arbeit zu kommen, ist bei uns ganz einfach – dank unserer zentralen Standorte in Düsseldorf und Münster und diesen zusätzlichen Benefits: 👇️
✅ JobRad: Mit unserem Leasingprogramm finanzierst du dir dein Traumrad günstig – und wir legen sogar noch einen Zuschuss oben drauf!
✅ Sichere Abstellplätze: An allen Standorten gibt es sichere Fahrradparkplätze. 🔐
✅ Reparatur-Set &amp; Pumpstationen: Einen Platten hält niemanden lange bei uns auf! 🔧 🔧
✅ Duschen und Umkleiden: Damit du frisch in den Arbeitstag starten kannst. 🚿
Wir sind stolz, mit unserem Engagement sowohl unsere Mitarbeitenden als auch die Umwelt zu unterstützen. 🤝
Du möchtest Teil des #WIRfürNRW-Teams werden? Dann wirf einen Blick auf unsere Karrierewebseite und unseren aktuellen Stellenanzeigen! 📲 Link direkt in der Bio. 
#Nachhaltigkeit #Karriere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13164825"/>
                  </a:ext>
                </a:extLst>
              </a:tr>
            </a:tbl>
          </a:graphicData>
        </a:graphic>
      </p:graphicFrame>
      <p:sp>
        <p:nvSpPr>
          <p:cNvPr id="4" name="Text Placeholder 3">
            <a:extLst>
              <a:ext uri="{FF2B5EF4-FFF2-40B4-BE49-F238E27FC236}">
                <a16:creationId xmlns:a16="http://schemas.microsoft.com/office/drawing/2014/main" id="{BAD0A1E7-F9A1-483F-BB33-AABB123E0CF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90331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72AA8-5225-4354-A2F5-71D18A774F4F}"/>
              </a:ext>
            </a:extLst>
          </p:cNvPr>
          <p:cNvSpPr>
            <a:spLocks noGrp="1"/>
          </p:cNvSpPr>
          <p:nvPr>
            <p:ph type="title"/>
          </p:nvPr>
        </p:nvSpPr>
        <p:spPr/>
        <p:txBody>
          <a:bodyPr/>
          <a:lstStyle/>
          <a:p>
            <a:r>
              <a:rPr lang="en-US"/>
              <a:t>Instagram Posts Table | NRW.BANK - 16 of 25</a:t>
            </a:r>
          </a:p>
        </p:txBody>
      </p:sp>
      <p:graphicFrame>
        <p:nvGraphicFramePr>
          <p:cNvPr id="5" name="Table Placeholder 4">
            <a:extLst>
              <a:ext uri="{FF2B5EF4-FFF2-40B4-BE49-F238E27FC236}">
                <a16:creationId xmlns:a16="http://schemas.microsoft.com/office/drawing/2014/main" id="{F77B596B-68AA-4F2F-A8FB-E51AF407EE65}"/>
              </a:ext>
            </a:extLst>
          </p:cNvPr>
          <p:cNvGraphicFramePr>
            <a:graphicFrameLocks noGrp="1"/>
          </p:cNvGraphicFramePr>
          <p:nvPr>
            <p:ph type="tbl" sz="quarter" idx="13"/>
            <p:extLst>
              <p:ext uri="{D42A27DB-BD31-4B8C-83A1-F6EECF244321}">
                <p14:modId xmlns:p14="http://schemas.microsoft.com/office/powerpoint/2010/main" val="173579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45910624"/>
                    </a:ext>
                  </a:extLst>
                </a:gridCol>
                <a:gridCol w="1481327">
                  <a:extLst>
                    <a:ext uri="{9D8B030D-6E8A-4147-A177-3AD203B41FA5}">
                      <a16:colId xmlns:a16="http://schemas.microsoft.com/office/drawing/2014/main" val="1748696930"/>
                    </a:ext>
                  </a:extLst>
                </a:gridCol>
                <a:gridCol w="493776">
                  <a:extLst>
                    <a:ext uri="{9D8B030D-6E8A-4147-A177-3AD203B41FA5}">
                      <a16:colId xmlns:a16="http://schemas.microsoft.com/office/drawing/2014/main" val="316443074"/>
                    </a:ext>
                  </a:extLst>
                </a:gridCol>
                <a:gridCol w="493776">
                  <a:extLst>
                    <a:ext uri="{9D8B030D-6E8A-4147-A177-3AD203B41FA5}">
                      <a16:colId xmlns:a16="http://schemas.microsoft.com/office/drawing/2014/main" val="520921183"/>
                    </a:ext>
                  </a:extLst>
                </a:gridCol>
                <a:gridCol w="493776">
                  <a:extLst>
                    <a:ext uri="{9D8B030D-6E8A-4147-A177-3AD203B41FA5}">
                      <a16:colId xmlns:a16="http://schemas.microsoft.com/office/drawing/2014/main" val="835361974"/>
                    </a:ext>
                  </a:extLst>
                </a:gridCol>
                <a:gridCol w="493776">
                  <a:extLst>
                    <a:ext uri="{9D8B030D-6E8A-4147-A177-3AD203B41FA5}">
                      <a16:colId xmlns:a16="http://schemas.microsoft.com/office/drawing/2014/main" val="3755817048"/>
                    </a:ext>
                  </a:extLst>
                </a:gridCol>
                <a:gridCol w="493776">
                  <a:extLst>
                    <a:ext uri="{9D8B030D-6E8A-4147-A177-3AD203B41FA5}">
                      <a16:colId xmlns:a16="http://schemas.microsoft.com/office/drawing/2014/main" val="2118782667"/>
                    </a:ext>
                  </a:extLst>
                </a:gridCol>
                <a:gridCol w="493776">
                  <a:extLst>
                    <a:ext uri="{9D8B030D-6E8A-4147-A177-3AD203B41FA5}">
                      <a16:colId xmlns:a16="http://schemas.microsoft.com/office/drawing/2014/main" val="2393886181"/>
                    </a:ext>
                  </a:extLst>
                </a:gridCol>
                <a:gridCol w="493776">
                  <a:extLst>
                    <a:ext uri="{9D8B030D-6E8A-4147-A177-3AD203B41FA5}">
                      <a16:colId xmlns:a16="http://schemas.microsoft.com/office/drawing/2014/main" val="1882037108"/>
                    </a:ext>
                  </a:extLst>
                </a:gridCol>
                <a:gridCol w="493776">
                  <a:extLst>
                    <a:ext uri="{9D8B030D-6E8A-4147-A177-3AD203B41FA5}">
                      <a16:colId xmlns:a16="http://schemas.microsoft.com/office/drawing/2014/main" val="787737646"/>
                    </a:ext>
                  </a:extLst>
                </a:gridCol>
                <a:gridCol w="493776">
                  <a:extLst>
                    <a:ext uri="{9D8B030D-6E8A-4147-A177-3AD203B41FA5}">
                      <a16:colId xmlns:a16="http://schemas.microsoft.com/office/drawing/2014/main" val="328655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8571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- 2024-12-06 09:45:30</a:t>
                      </a:r>
                      <a:r>
                        <a:rPr kumimoji="0" lang="de-DE" sz="1000" b="0" i="0" u="none" strike="noStrike" kern="1200" cap="none" spc="0" normalizeH="0" baseline="0" noProof="0">
                          <a:ln>
                            <a:noFill/>
                          </a:ln>
                          <a:solidFill>
                            <a:prstClr val="black"/>
                          </a:solidFill>
                          <a:effectLst/>
                          <a:uLnTx/>
                          <a:uFillTx/>
                          <a:latin typeface="Calibri"/>
                          <a:ea typeface="+mn-ea"/>
                          <a:cs typeface="+mn-cs"/>
                        </a:rPr>
                        <a:t>
 Bürgerinitiativen, die die lokale Energiewende voranbringen, erhalten ab sofort eine finanzielle Unterstützung für die Planung ihrer Projekte: Bis zu 300.000 Euro stellt der Bürgerenergiefonds NRW bereit, um Vorplanungskosten für zum Beispiel Gutachten und Studien zu finanzieren. 💪
Gemeinsam mit dem Wirtschaftsministerium NRW fördern wir damit Projekte aus den Bereichen #Windenergie, #Photovoltaik, #Wasserkraft und #Bioenergie. Das Land NRW stellt das Geld bereit, die Abwicklung erfolgt über uns. Anträge können ab sofort online über unsere Webseite gestellt werden. ⚡🔌
Der Bürgerenergiefonds NRW trägt damit einen Teil des Planungsrisikos. Denn eine Rückzahlung ist nur nötig, wenn das daraus folgende Projekt auch eine Finanzierung erhält. Kann das Vorhaben am Ende nicht realisiert werden, muss die Förderung nicht zurückgezahlt werden.
Allen interessierten Bürgerinitiativen empfehlen wir, sich für eine Initialberatung an die nordrhein-westfälische Landesgesellschaft für Energie und Klimaschutz, NRW.Energy4Climate, zu wenden – noch bevor die Förderung beantragt wird. 📑
Unabhängig vom neuen Bürgerenergiefonds NRW unterstützen wir auch die Errichtung von Bürgerenergieanlagen mit zinsgünstigen Darlehen. Diese Mittel können weiterhin zusätzlich genutzt werden. 🤝
Mehr dazu findest du auf unserer Webseite. 📲 
#Energiewende #Energie #Nachhaltigkeit #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9321989"/>
                  </a:ext>
                </a:extLst>
              </a:tr>
            </a:tbl>
          </a:graphicData>
        </a:graphic>
      </p:graphicFrame>
      <p:sp>
        <p:nvSpPr>
          <p:cNvPr id="4" name="Text Placeholder 3">
            <a:extLst>
              <a:ext uri="{FF2B5EF4-FFF2-40B4-BE49-F238E27FC236}">
                <a16:creationId xmlns:a16="http://schemas.microsoft.com/office/drawing/2014/main" id="{74A68A3B-397D-4E15-AEF4-0349B74F272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308980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AFB8-3367-487D-8680-CE5F53D05697}"/>
              </a:ext>
            </a:extLst>
          </p:cNvPr>
          <p:cNvSpPr>
            <a:spLocks noGrp="1"/>
          </p:cNvSpPr>
          <p:nvPr>
            <p:ph type="title"/>
          </p:nvPr>
        </p:nvSpPr>
        <p:spPr/>
        <p:txBody>
          <a:bodyPr/>
          <a:lstStyle/>
          <a:p>
            <a:r>
              <a:rPr lang="en-US"/>
              <a:t>Instagram Posts Table | NRW.BANK - 17 of 25</a:t>
            </a:r>
          </a:p>
        </p:txBody>
      </p:sp>
      <p:graphicFrame>
        <p:nvGraphicFramePr>
          <p:cNvPr id="5" name="Table Placeholder 4">
            <a:extLst>
              <a:ext uri="{FF2B5EF4-FFF2-40B4-BE49-F238E27FC236}">
                <a16:creationId xmlns:a16="http://schemas.microsoft.com/office/drawing/2014/main" id="{CA975FD0-87BF-42C3-8B4D-C68794CB2D78}"/>
              </a:ext>
            </a:extLst>
          </p:cNvPr>
          <p:cNvGraphicFramePr>
            <a:graphicFrameLocks noGrp="1"/>
          </p:cNvGraphicFramePr>
          <p:nvPr>
            <p:ph type="tbl" sz="quarter" idx="13"/>
            <p:extLst>
              <p:ext uri="{D42A27DB-BD31-4B8C-83A1-F6EECF244321}">
                <p14:modId xmlns:p14="http://schemas.microsoft.com/office/powerpoint/2010/main" val="406731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64859700"/>
                    </a:ext>
                  </a:extLst>
                </a:gridCol>
                <a:gridCol w="1481327">
                  <a:extLst>
                    <a:ext uri="{9D8B030D-6E8A-4147-A177-3AD203B41FA5}">
                      <a16:colId xmlns:a16="http://schemas.microsoft.com/office/drawing/2014/main" val="1477479556"/>
                    </a:ext>
                  </a:extLst>
                </a:gridCol>
                <a:gridCol w="493776">
                  <a:extLst>
                    <a:ext uri="{9D8B030D-6E8A-4147-A177-3AD203B41FA5}">
                      <a16:colId xmlns:a16="http://schemas.microsoft.com/office/drawing/2014/main" val="3554642065"/>
                    </a:ext>
                  </a:extLst>
                </a:gridCol>
                <a:gridCol w="493776">
                  <a:extLst>
                    <a:ext uri="{9D8B030D-6E8A-4147-A177-3AD203B41FA5}">
                      <a16:colId xmlns:a16="http://schemas.microsoft.com/office/drawing/2014/main" val="1186777513"/>
                    </a:ext>
                  </a:extLst>
                </a:gridCol>
                <a:gridCol w="493776">
                  <a:extLst>
                    <a:ext uri="{9D8B030D-6E8A-4147-A177-3AD203B41FA5}">
                      <a16:colId xmlns:a16="http://schemas.microsoft.com/office/drawing/2014/main" val="3682933494"/>
                    </a:ext>
                  </a:extLst>
                </a:gridCol>
                <a:gridCol w="493776">
                  <a:extLst>
                    <a:ext uri="{9D8B030D-6E8A-4147-A177-3AD203B41FA5}">
                      <a16:colId xmlns:a16="http://schemas.microsoft.com/office/drawing/2014/main" val="104330543"/>
                    </a:ext>
                  </a:extLst>
                </a:gridCol>
                <a:gridCol w="493776">
                  <a:extLst>
                    <a:ext uri="{9D8B030D-6E8A-4147-A177-3AD203B41FA5}">
                      <a16:colId xmlns:a16="http://schemas.microsoft.com/office/drawing/2014/main" val="2508033266"/>
                    </a:ext>
                  </a:extLst>
                </a:gridCol>
                <a:gridCol w="493776">
                  <a:extLst>
                    <a:ext uri="{9D8B030D-6E8A-4147-A177-3AD203B41FA5}">
                      <a16:colId xmlns:a16="http://schemas.microsoft.com/office/drawing/2014/main" val="307535362"/>
                    </a:ext>
                  </a:extLst>
                </a:gridCol>
                <a:gridCol w="493776">
                  <a:extLst>
                    <a:ext uri="{9D8B030D-6E8A-4147-A177-3AD203B41FA5}">
                      <a16:colId xmlns:a16="http://schemas.microsoft.com/office/drawing/2014/main" val="3329889363"/>
                    </a:ext>
                  </a:extLst>
                </a:gridCol>
                <a:gridCol w="493776">
                  <a:extLst>
                    <a:ext uri="{9D8B030D-6E8A-4147-A177-3AD203B41FA5}">
                      <a16:colId xmlns:a16="http://schemas.microsoft.com/office/drawing/2014/main" val="2970163892"/>
                    </a:ext>
                  </a:extLst>
                </a:gridCol>
                <a:gridCol w="493776">
                  <a:extLst>
                    <a:ext uri="{9D8B030D-6E8A-4147-A177-3AD203B41FA5}">
                      <a16:colId xmlns:a16="http://schemas.microsoft.com/office/drawing/2014/main" val="2575825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595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- 2024-12-05 17:32:22</a:t>
                      </a:r>
                      <a:r>
                        <a:rPr kumimoji="0" lang="de-DE" sz="1000" b="0" i="0" u="none" strike="noStrike" kern="1200" cap="none" spc="0" normalizeH="0" baseline="0" noProof="0">
                          <a:ln>
                            <a:noFill/>
                          </a:ln>
                          <a:solidFill>
                            <a:prstClr val="black"/>
                          </a:solidFill>
                          <a:effectLst/>
                          <a:uLnTx/>
                          <a:uFillTx/>
                          <a:latin typeface="Calibri"/>
                          <a:ea typeface="+mn-ea"/>
                          <a:cs typeface="+mn-cs"/>
                        </a:rPr>
                        <a:t>
 Bezahlbarer Wohnraum ist nicht nur in NRW und Deutschland ein zentrales Thema – sondern in ganz Europa! 🏠 🇪🇺
Auf unserer gemeinsamen Veranstaltung mit dem VÖB in Brüssel trafen sich politische Entscheidungsträger und öffentliche Banken, um Lösungsansätze für eine der größten Herausforderungen in der EU zu diskutieren: bezahlbarer Wohnraum.
Unsere Kollegin Melanie Kloth präsentierte dabei die öffentliche Wohnraumförderung in NRW. Gemeinsam mit dem NRW-Bauministerium schaffen wir bezahlbaren Wohnraum, fördern den Neubau, werten Quartiere auf und unterstützen die energetische Sanierung von Bestandsgebäuden.
Die wichtigsten Erkenntnisse waren zudem: 
👉️ Öffentliche und private Investitionen: Beide Finanzierungsquellen müssen Hand in Hand arbeiten. Öffentliche Banken spielen dabei eine zentrale Rolle.
👉️ Regionale Bedürfnisse: Europas Vielfalt erfordert maßgeschneiderte, regionale Lösungen für unterschiedliche Herausforderungen.
👉️ Externe Einflüsse: Faktoren wie steigende Zinssätze, die Energiekrise und Bevölkerungswachstum verlangen innovative und skalierbare Ansätze.
Das zeigt, bezahlbarer Wohnraum braucht Kooperation, Kreativität und den Willen, Kräfte zu vereinen. Gemeinsam können wir Europa zukunftsfähig machen! 🌍🤝
#Europa #Wohnen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11414"/>
                  </a:ext>
                </a:extLst>
              </a:tr>
            </a:tbl>
          </a:graphicData>
        </a:graphic>
      </p:graphicFrame>
      <p:sp>
        <p:nvSpPr>
          <p:cNvPr id="4" name="Text Placeholder 3">
            <a:extLst>
              <a:ext uri="{FF2B5EF4-FFF2-40B4-BE49-F238E27FC236}">
                <a16:creationId xmlns:a16="http://schemas.microsoft.com/office/drawing/2014/main" id="{595D3E62-6682-41D5-8CE6-2F31969D552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60178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C8BF2-07DB-496D-809E-6C90C625D98A}"/>
              </a:ext>
            </a:extLst>
          </p:cNvPr>
          <p:cNvSpPr>
            <a:spLocks noGrp="1"/>
          </p:cNvSpPr>
          <p:nvPr>
            <p:ph type="title"/>
          </p:nvPr>
        </p:nvSpPr>
        <p:spPr/>
        <p:txBody>
          <a:bodyPr/>
          <a:lstStyle/>
          <a:p>
            <a:r>
              <a:rPr lang="en-US"/>
              <a:t>Instagram Posts Table | NRW.BANK - 18 of 25</a:t>
            </a:r>
          </a:p>
        </p:txBody>
      </p:sp>
      <p:graphicFrame>
        <p:nvGraphicFramePr>
          <p:cNvPr id="5" name="Table Placeholder 4">
            <a:extLst>
              <a:ext uri="{FF2B5EF4-FFF2-40B4-BE49-F238E27FC236}">
                <a16:creationId xmlns:a16="http://schemas.microsoft.com/office/drawing/2014/main" id="{B529BF6F-EDC6-4F1D-A836-C41C4DCCD310}"/>
              </a:ext>
            </a:extLst>
          </p:cNvPr>
          <p:cNvGraphicFramePr>
            <a:graphicFrameLocks noGrp="1"/>
          </p:cNvGraphicFramePr>
          <p:nvPr>
            <p:ph type="tbl" sz="quarter" idx="13"/>
            <p:extLst>
              <p:ext uri="{D42A27DB-BD31-4B8C-83A1-F6EECF244321}">
                <p14:modId xmlns:p14="http://schemas.microsoft.com/office/powerpoint/2010/main" val="566779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40699464"/>
                    </a:ext>
                  </a:extLst>
                </a:gridCol>
                <a:gridCol w="1481327">
                  <a:extLst>
                    <a:ext uri="{9D8B030D-6E8A-4147-A177-3AD203B41FA5}">
                      <a16:colId xmlns:a16="http://schemas.microsoft.com/office/drawing/2014/main" val="2384809463"/>
                    </a:ext>
                  </a:extLst>
                </a:gridCol>
                <a:gridCol w="493776">
                  <a:extLst>
                    <a:ext uri="{9D8B030D-6E8A-4147-A177-3AD203B41FA5}">
                      <a16:colId xmlns:a16="http://schemas.microsoft.com/office/drawing/2014/main" val="3030895170"/>
                    </a:ext>
                  </a:extLst>
                </a:gridCol>
                <a:gridCol w="493776">
                  <a:extLst>
                    <a:ext uri="{9D8B030D-6E8A-4147-A177-3AD203B41FA5}">
                      <a16:colId xmlns:a16="http://schemas.microsoft.com/office/drawing/2014/main" val="3765197443"/>
                    </a:ext>
                  </a:extLst>
                </a:gridCol>
                <a:gridCol w="493776">
                  <a:extLst>
                    <a:ext uri="{9D8B030D-6E8A-4147-A177-3AD203B41FA5}">
                      <a16:colId xmlns:a16="http://schemas.microsoft.com/office/drawing/2014/main" val="3184423974"/>
                    </a:ext>
                  </a:extLst>
                </a:gridCol>
                <a:gridCol w="493776">
                  <a:extLst>
                    <a:ext uri="{9D8B030D-6E8A-4147-A177-3AD203B41FA5}">
                      <a16:colId xmlns:a16="http://schemas.microsoft.com/office/drawing/2014/main" val="123951299"/>
                    </a:ext>
                  </a:extLst>
                </a:gridCol>
                <a:gridCol w="493776">
                  <a:extLst>
                    <a:ext uri="{9D8B030D-6E8A-4147-A177-3AD203B41FA5}">
                      <a16:colId xmlns:a16="http://schemas.microsoft.com/office/drawing/2014/main" val="3864965056"/>
                    </a:ext>
                  </a:extLst>
                </a:gridCol>
                <a:gridCol w="493776">
                  <a:extLst>
                    <a:ext uri="{9D8B030D-6E8A-4147-A177-3AD203B41FA5}">
                      <a16:colId xmlns:a16="http://schemas.microsoft.com/office/drawing/2014/main" val="3402969606"/>
                    </a:ext>
                  </a:extLst>
                </a:gridCol>
                <a:gridCol w="493776">
                  <a:extLst>
                    <a:ext uri="{9D8B030D-6E8A-4147-A177-3AD203B41FA5}">
                      <a16:colId xmlns:a16="http://schemas.microsoft.com/office/drawing/2014/main" val="940207650"/>
                    </a:ext>
                  </a:extLst>
                </a:gridCol>
                <a:gridCol w="493776">
                  <a:extLst>
                    <a:ext uri="{9D8B030D-6E8A-4147-A177-3AD203B41FA5}">
                      <a16:colId xmlns:a16="http://schemas.microsoft.com/office/drawing/2014/main" val="753405695"/>
                    </a:ext>
                  </a:extLst>
                </a:gridCol>
                <a:gridCol w="493776">
                  <a:extLst>
                    <a:ext uri="{9D8B030D-6E8A-4147-A177-3AD203B41FA5}">
                      <a16:colId xmlns:a16="http://schemas.microsoft.com/office/drawing/2014/main" val="753741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6786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- 2024-12-05 11:54:20</a:t>
                      </a:r>
                      <a:r>
                        <a:rPr kumimoji="0" lang="de-DE" sz="1000" b="0" i="0" u="none" strike="noStrike" kern="1200" cap="none" spc="0" normalizeH="0" baseline="0" noProof="0">
                          <a:ln>
                            <a:noFill/>
                          </a:ln>
                          <a:solidFill>
                            <a:prstClr val="black"/>
                          </a:solidFill>
                          <a:effectLst/>
                          <a:uLnTx/>
                          <a:uFillTx/>
                          <a:latin typeface="Calibri"/>
                          <a:ea typeface="+mn-ea"/>
                          <a:cs typeface="+mn-cs"/>
                        </a:rPr>
                        <a:t>
 Die Kommunen in NRW sind die treibende Kraft hinter der Energiewende! 🌍🔋
In Nordrhein-Westfalen wird Zukunft gestaltet – und das in besonderem Maße durch die Kommunen und ihre kommunalen Unternehmen. Sie sind wichtige Akteure, wenn es um die Umsetzung der Energie- und Wärmewende geht. Vom Ausbau der Erneuerbaren Energien bis hin zur Modernisierung der Infrastruktur: Die letzten Jahre zeigen, wie viel bereits erreicht wurde – und wie viel noch zu tun bleibt.
Doch eines ist klar: Die enormen Investitionen, die nötig sind, können nicht allein auf den Schultern der Kommunen lasten. Sie brauchen Partner. Das war Thema beim Kongress zur Finanzierung der Energiewende, den wir gemeinsam mit dem VKU - Verband kommunaler Unternehmen e.V., dem Städtetag NRW und dem Städte- und Gemeindebund NRW organisiert haben. 
Als größte Kommunalfinanziererin stehen wir den Kommunen zur Seite – mit maßgeschneiderten Finanzierungslösungen und einem klaren Ziel vor Augen: NRW wird bis 2045 zur klimaneutralen Industrieregion! 💚
#Energiewende #Wärmewende #Klimaneutralität #Kommunen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extLst>
                  <a:ext uri="{0D108BD9-81ED-4DB2-BD59-A6C34878D82A}">
                    <a16:rowId xmlns:a16="http://schemas.microsoft.com/office/drawing/2014/main" val="836834267"/>
                  </a:ext>
                </a:extLst>
              </a:tr>
            </a:tbl>
          </a:graphicData>
        </a:graphic>
      </p:graphicFrame>
      <p:sp>
        <p:nvSpPr>
          <p:cNvPr id="4" name="Text Placeholder 3">
            <a:extLst>
              <a:ext uri="{FF2B5EF4-FFF2-40B4-BE49-F238E27FC236}">
                <a16:creationId xmlns:a16="http://schemas.microsoft.com/office/drawing/2014/main" id="{C3363403-94EF-4908-90C4-2C3DEF417E4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8171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BD4C-F84D-4419-9F79-ADCB45E99735}"/>
              </a:ext>
            </a:extLst>
          </p:cNvPr>
          <p:cNvSpPr>
            <a:spLocks noGrp="1"/>
          </p:cNvSpPr>
          <p:nvPr>
            <p:ph type="title"/>
          </p:nvPr>
        </p:nvSpPr>
        <p:spPr/>
        <p:txBody>
          <a:bodyPr/>
          <a:lstStyle/>
          <a:p>
            <a:r>
              <a:rPr lang="en-US"/>
              <a:t>Instagram Posts Table | NRW.BANK - 19 of 25</a:t>
            </a:r>
          </a:p>
        </p:txBody>
      </p:sp>
      <p:graphicFrame>
        <p:nvGraphicFramePr>
          <p:cNvPr id="5" name="Table Placeholder 4">
            <a:extLst>
              <a:ext uri="{FF2B5EF4-FFF2-40B4-BE49-F238E27FC236}">
                <a16:creationId xmlns:a16="http://schemas.microsoft.com/office/drawing/2014/main" id="{150DD295-C9C4-4F51-9F8D-F4A4A10A4F75}"/>
              </a:ext>
            </a:extLst>
          </p:cNvPr>
          <p:cNvGraphicFramePr>
            <a:graphicFrameLocks noGrp="1"/>
          </p:cNvGraphicFramePr>
          <p:nvPr>
            <p:ph type="tbl" sz="quarter" idx="13"/>
            <p:extLst>
              <p:ext uri="{D42A27DB-BD31-4B8C-83A1-F6EECF244321}">
                <p14:modId xmlns:p14="http://schemas.microsoft.com/office/powerpoint/2010/main" val="1373457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17869225"/>
                    </a:ext>
                  </a:extLst>
                </a:gridCol>
                <a:gridCol w="1481327">
                  <a:extLst>
                    <a:ext uri="{9D8B030D-6E8A-4147-A177-3AD203B41FA5}">
                      <a16:colId xmlns:a16="http://schemas.microsoft.com/office/drawing/2014/main" val="3438744830"/>
                    </a:ext>
                  </a:extLst>
                </a:gridCol>
                <a:gridCol w="493776">
                  <a:extLst>
                    <a:ext uri="{9D8B030D-6E8A-4147-A177-3AD203B41FA5}">
                      <a16:colId xmlns:a16="http://schemas.microsoft.com/office/drawing/2014/main" val="2432162134"/>
                    </a:ext>
                  </a:extLst>
                </a:gridCol>
                <a:gridCol w="493776">
                  <a:extLst>
                    <a:ext uri="{9D8B030D-6E8A-4147-A177-3AD203B41FA5}">
                      <a16:colId xmlns:a16="http://schemas.microsoft.com/office/drawing/2014/main" val="2987449872"/>
                    </a:ext>
                  </a:extLst>
                </a:gridCol>
                <a:gridCol w="493776">
                  <a:extLst>
                    <a:ext uri="{9D8B030D-6E8A-4147-A177-3AD203B41FA5}">
                      <a16:colId xmlns:a16="http://schemas.microsoft.com/office/drawing/2014/main" val="1868158121"/>
                    </a:ext>
                  </a:extLst>
                </a:gridCol>
                <a:gridCol w="493776">
                  <a:extLst>
                    <a:ext uri="{9D8B030D-6E8A-4147-A177-3AD203B41FA5}">
                      <a16:colId xmlns:a16="http://schemas.microsoft.com/office/drawing/2014/main" val="1846253441"/>
                    </a:ext>
                  </a:extLst>
                </a:gridCol>
                <a:gridCol w="493776">
                  <a:extLst>
                    <a:ext uri="{9D8B030D-6E8A-4147-A177-3AD203B41FA5}">
                      <a16:colId xmlns:a16="http://schemas.microsoft.com/office/drawing/2014/main" val="3748191817"/>
                    </a:ext>
                  </a:extLst>
                </a:gridCol>
                <a:gridCol w="493776">
                  <a:extLst>
                    <a:ext uri="{9D8B030D-6E8A-4147-A177-3AD203B41FA5}">
                      <a16:colId xmlns:a16="http://schemas.microsoft.com/office/drawing/2014/main" val="3190226210"/>
                    </a:ext>
                  </a:extLst>
                </a:gridCol>
                <a:gridCol w="493776">
                  <a:extLst>
                    <a:ext uri="{9D8B030D-6E8A-4147-A177-3AD203B41FA5}">
                      <a16:colId xmlns:a16="http://schemas.microsoft.com/office/drawing/2014/main" val="1843593000"/>
                    </a:ext>
                  </a:extLst>
                </a:gridCol>
                <a:gridCol w="493776">
                  <a:extLst>
                    <a:ext uri="{9D8B030D-6E8A-4147-A177-3AD203B41FA5}">
                      <a16:colId xmlns:a16="http://schemas.microsoft.com/office/drawing/2014/main" val="1225722703"/>
                    </a:ext>
                  </a:extLst>
                </a:gridCol>
                <a:gridCol w="493776">
                  <a:extLst>
                    <a:ext uri="{9D8B030D-6E8A-4147-A177-3AD203B41FA5}">
                      <a16:colId xmlns:a16="http://schemas.microsoft.com/office/drawing/2014/main" val="3384293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8208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- 2024-12-04 16:45:30</a:t>
                      </a:r>
                      <a:r>
                        <a:rPr kumimoji="0" lang="de-DE" sz="1000" b="0" i="0" u="none" strike="noStrike" kern="1200" cap="none" spc="0" normalizeH="0" baseline="0" noProof="0">
                          <a:ln>
                            <a:noFill/>
                          </a:ln>
                          <a:solidFill>
                            <a:prstClr val="black"/>
                          </a:solidFill>
                          <a:effectLst/>
                          <a:uLnTx/>
                          <a:uFillTx/>
                          <a:latin typeface="Calibri"/>
                          <a:ea typeface="+mn-ea"/>
                          <a:cs typeface="+mn-cs"/>
                        </a:rPr>
                        <a:t>
 Happy #InternationalBankDay! Der offizielle Aktionstag der Vereinten Nationen richtet den Fokus auf die Rolle von Förderbanken als Wegbereiterinnen für eine nachhaltige Zukunft. 🌱
Als Förderbank für NRW setzen wir uns mit unseren Förderangeboten für ein zukunftsfähiges Bundesland ein – wirtschaftlich, sozial und ökologisch – ganz nach unserem Leitbild WIR! für NRW. 
Das bedeutet, wir …
… stärken die Wirtschaft, indem wir KMU bei Innovationen und Investitionen unterstützen, die für zukunftsfähige Arbeitsplätze und nachhaltiges Wachstum sorgen - außerdem fördern wir Gründende und Start-ups mit innovativen Ideen für die Zukunft. 💡
… gestalten Lebensräume für alle: Wir helfen bei der Finanzierung von bezahlbarem Wohnraum und von Projekten, die zur Energieeffizienz und Lebensqualität beitragen. 🏡
…  stehen den Kommunen in NRW bei der nachhaltigen Transformation ihrer Infrastrukturen beratend und finanziell als Partnerin zur Seite. 🤝🏻
Gemeinsam mit euch leisten wir einen Beitrag zur Bewältigung globaler Herausforderungen und schaffen die Grundlage für eine nachhaltige Zukunft. 🌍
#InternationalerTagderBanken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78289326"/>
                  </a:ext>
                </a:extLst>
              </a:tr>
            </a:tbl>
          </a:graphicData>
        </a:graphic>
      </p:graphicFrame>
      <p:sp>
        <p:nvSpPr>
          <p:cNvPr id="4" name="Text Placeholder 3">
            <a:extLst>
              <a:ext uri="{FF2B5EF4-FFF2-40B4-BE49-F238E27FC236}">
                <a16:creationId xmlns:a16="http://schemas.microsoft.com/office/drawing/2014/main" id="{F3706E22-06AF-493E-A3CD-7EE7C183082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907417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32A2C-E792-426D-9B8A-7E323DC9BF91}"/>
              </a:ext>
            </a:extLst>
          </p:cNvPr>
          <p:cNvSpPr>
            <a:spLocks noGrp="1"/>
          </p:cNvSpPr>
          <p:nvPr>
            <p:ph type="title"/>
          </p:nvPr>
        </p:nvSpPr>
        <p:spPr/>
        <p:txBody>
          <a:bodyPr/>
          <a:lstStyle/>
          <a:p>
            <a:r>
              <a:rPr lang="en-US"/>
              <a:t>Instagram Posts Table | NRW.BANK - 20 of 25</a:t>
            </a:r>
          </a:p>
        </p:txBody>
      </p:sp>
      <p:graphicFrame>
        <p:nvGraphicFramePr>
          <p:cNvPr id="5" name="Table Placeholder 4">
            <a:extLst>
              <a:ext uri="{FF2B5EF4-FFF2-40B4-BE49-F238E27FC236}">
                <a16:creationId xmlns:a16="http://schemas.microsoft.com/office/drawing/2014/main" id="{6D2BA12B-DAC7-431B-83D2-8C7413B72720}"/>
              </a:ext>
            </a:extLst>
          </p:cNvPr>
          <p:cNvGraphicFramePr>
            <a:graphicFrameLocks noGrp="1"/>
          </p:cNvGraphicFramePr>
          <p:nvPr>
            <p:ph type="tbl" sz="quarter" idx="13"/>
            <p:extLst>
              <p:ext uri="{D42A27DB-BD31-4B8C-83A1-F6EECF244321}">
                <p14:modId xmlns:p14="http://schemas.microsoft.com/office/powerpoint/2010/main" val="262328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17033780"/>
                    </a:ext>
                  </a:extLst>
                </a:gridCol>
                <a:gridCol w="1481327">
                  <a:extLst>
                    <a:ext uri="{9D8B030D-6E8A-4147-A177-3AD203B41FA5}">
                      <a16:colId xmlns:a16="http://schemas.microsoft.com/office/drawing/2014/main" val="2589050501"/>
                    </a:ext>
                  </a:extLst>
                </a:gridCol>
                <a:gridCol w="493776">
                  <a:extLst>
                    <a:ext uri="{9D8B030D-6E8A-4147-A177-3AD203B41FA5}">
                      <a16:colId xmlns:a16="http://schemas.microsoft.com/office/drawing/2014/main" val="1152630593"/>
                    </a:ext>
                  </a:extLst>
                </a:gridCol>
                <a:gridCol w="493776">
                  <a:extLst>
                    <a:ext uri="{9D8B030D-6E8A-4147-A177-3AD203B41FA5}">
                      <a16:colId xmlns:a16="http://schemas.microsoft.com/office/drawing/2014/main" val="1118938064"/>
                    </a:ext>
                  </a:extLst>
                </a:gridCol>
                <a:gridCol w="493776">
                  <a:extLst>
                    <a:ext uri="{9D8B030D-6E8A-4147-A177-3AD203B41FA5}">
                      <a16:colId xmlns:a16="http://schemas.microsoft.com/office/drawing/2014/main" val="2956652721"/>
                    </a:ext>
                  </a:extLst>
                </a:gridCol>
                <a:gridCol w="493776">
                  <a:extLst>
                    <a:ext uri="{9D8B030D-6E8A-4147-A177-3AD203B41FA5}">
                      <a16:colId xmlns:a16="http://schemas.microsoft.com/office/drawing/2014/main" val="1321232443"/>
                    </a:ext>
                  </a:extLst>
                </a:gridCol>
                <a:gridCol w="493776">
                  <a:extLst>
                    <a:ext uri="{9D8B030D-6E8A-4147-A177-3AD203B41FA5}">
                      <a16:colId xmlns:a16="http://schemas.microsoft.com/office/drawing/2014/main" val="3595250289"/>
                    </a:ext>
                  </a:extLst>
                </a:gridCol>
                <a:gridCol w="493776">
                  <a:extLst>
                    <a:ext uri="{9D8B030D-6E8A-4147-A177-3AD203B41FA5}">
                      <a16:colId xmlns:a16="http://schemas.microsoft.com/office/drawing/2014/main" val="3841912934"/>
                    </a:ext>
                  </a:extLst>
                </a:gridCol>
                <a:gridCol w="493776">
                  <a:extLst>
                    <a:ext uri="{9D8B030D-6E8A-4147-A177-3AD203B41FA5}">
                      <a16:colId xmlns:a16="http://schemas.microsoft.com/office/drawing/2014/main" val="4136550787"/>
                    </a:ext>
                  </a:extLst>
                </a:gridCol>
                <a:gridCol w="493776">
                  <a:extLst>
                    <a:ext uri="{9D8B030D-6E8A-4147-A177-3AD203B41FA5}">
                      <a16:colId xmlns:a16="http://schemas.microsoft.com/office/drawing/2014/main" val="3766198167"/>
                    </a:ext>
                  </a:extLst>
                </a:gridCol>
                <a:gridCol w="493776">
                  <a:extLst>
                    <a:ext uri="{9D8B030D-6E8A-4147-A177-3AD203B41FA5}">
                      <a16:colId xmlns:a16="http://schemas.microsoft.com/office/drawing/2014/main" val="47722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87529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- 2024-12-03 11:00:40</a:t>
                      </a:r>
                      <a:r>
                        <a:rPr kumimoji="0" lang="de-DE" sz="1000" b="0" i="0" u="none" strike="noStrike" kern="1200" cap="none" spc="0" normalizeH="0" baseline="0" noProof="0">
                          <a:ln>
                            <a:noFill/>
                          </a:ln>
                          <a:solidFill>
                            <a:prstClr val="black"/>
                          </a:solidFill>
                          <a:effectLst/>
                          <a:uLnTx/>
                          <a:uFillTx/>
                          <a:latin typeface="Calibri"/>
                          <a:ea typeface="+mn-ea"/>
                          <a:cs typeface="+mn-cs"/>
                        </a:rPr>
                        <a:t>
 Wir haben zum 16. Mal den Studienpreis „Wohnen und Stadt“ vergeben: Vier Forschungsarbeiten von Studierenden haben es auf die große Bühne geschafft. 🏆️ Die Preisträgerinnen und Preisträger liefern spannende, neue Lösungsansätze für nachhaltige Stadt- und Raumplanung. Und darum geht es in den ausgezeichneten Abschlussarbeiten: 👇️ 
🌿 Charlotte Lepold von der TU Dortmund hat sich am Beispiel der Tompkins Barracks in Schwetzingen damit beschäftigt, wie sich Multicodierung für eine klimaangepasste Freiraumplanung nutzen lässt. 
💡 Dr. Leonard Schmitz von der Julius-Maximilians-Universität Würzburg verhindert mit klug gestalteten Kaufverträgen Grundstücksspekulation. 
🏘️ Maximilian Schartmann (TU Dortmund) entwickelt für Kommunen das Siedlungsflächenmonitoring weiter.
👨‍👧‍👦 Katharina Sieben von der RWTH Aachen analysiert die Wohnsituation Alleinerziehender. 
Einen herzlichen Glückwunsch an alle Gewinnerinnen und Gewinner. 👏️ 
Den mit 4.000 Euro dotierten Studienpreis schreibt die #NRWBANK zusammen mit dem Fachgebiet Stadt- und Regionalsoziologie der TU Dortmund bereits seit 2009 aus. Hochschulen vor allem aus #NRW sind jedes Jahr dazu aufgerufen, Diplom-, Bachelor-, Master- oder Doktorarbeiten aus dem Themenfeld Wohnen und Stadt vorzuschlagen.
Die Ausschreibung für 2025 läuft bereits. Jetzt Vorschläge einreichen 👉️ https://www.nrwbank.de/studienpreis 
 #Kommunen #Wohnen #Wissenschaft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01892750"/>
                  </a:ext>
                </a:extLst>
              </a:tr>
            </a:tbl>
          </a:graphicData>
        </a:graphic>
      </p:graphicFrame>
      <p:sp>
        <p:nvSpPr>
          <p:cNvPr id="4" name="Text Placeholder 3">
            <a:extLst>
              <a:ext uri="{FF2B5EF4-FFF2-40B4-BE49-F238E27FC236}">
                <a16:creationId xmlns:a16="http://schemas.microsoft.com/office/drawing/2014/main" id="{68E00110-1310-4816-ABDA-2AEE2B37FA4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33970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84B7-7796-4341-A962-33EB79FB7ED4}"/>
              </a:ext>
            </a:extLst>
          </p:cNvPr>
          <p:cNvSpPr>
            <a:spLocks noGrp="1"/>
          </p:cNvSpPr>
          <p:nvPr>
            <p:ph type="title"/>
          </p:nvPr>
        </p:nvSpPr>
        <p:spPr/>
        <p:txBody>
          <a:bodyPr/>
          <a:lstStyle/>
          <a:p>
            <a:r>
              <a:rPr lang="en-US"/>
              <a:t>Instagram Posts Table | NRW.BANK - 21 of 25</a:t>
            </a:r>
          </a:p>
        </p:txBody>
      </p:sp>
      <p:graphicFrame>
        <p:nvGraphicFramePr>
          <p:cNvPr id="5" name="Table Placeholder 4">
            <a:extLst>
              <a:ext uri="{FF2B5EF4-FFF2-40B4-BE49-F238E27FC236}">
                <a16:creationId xmlns:a16="http://schemas.microsoft.com/office/drawing/2014/main" id="{59AFEABA-CC79-460D-AFA2-3613E0D29DF6}"/>
              </a:ext>
            </a:extLst>
          </p:cNvPr>
          <p:cNvGraphicFramePr>
            <a:graphicFrameLocks noGrp="1"/>
          </p:cNvGraphicFramePr>
          <p:nvPr>
            <p:ph type="tbl" sz="quarter" idx="13"/>
            <p:extLst>
              <p:ext uri="{D42A27DB-BD31-4B8C-83A1-F6EECF244321}">
                <p14:modId xmlns:p14="http://schemas.microsoft.com/office/powerpoint/2010/main" val="89083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30338826"/>
                    </a:ext>
                  </a:extLst>
                </a:gridCol>
                <a:gridCol w="1481327">
                  <a:extLst>
                    <a:ext uri="{9D8B030D-6E8A-4147-A177-3AD203B41FA5}">
                      <a16:colId xmlns:a16="http://schemas.microsoft.com/office/drawing/2014/main" val="1850604718"/>
                    </a:ext>
                  </a:extLst>
                </a:gridCol>
                <a:gridCol w="493776">
                  <a:extLst>
                    <a:ext uri="{9D8B030D-6E8A-4147-A177-3AD203B41FA5}">
                      <a16:colId xmlns:a16="http://schemas.microsoft.com/office/drawing/2014/main" val="2286523940"/>
                    </a:ext>
                  </a:extLst>
                </a:gridCol>
                <a:gridCol w="493776">
                  <a:extLst>
                    <a:ext uri="{9D8B030D-6E8A-4147-A177-3AD203B41FA5}">
                      <a16:colId xmlns:a16="http://schemas.microsoft.com/office/drawing/2014/main" val="4292544200"/>
                    </a:ext>
                  </a:extLst>
                </a:gridCol>
                <a:gridCol w="493776">
                  <a:extLst>
                    <a:ext uri="{9D8B030D-6E8A-4147-A177-3AD203B41FA5}">
                      <a16:colId xmlns:a16="http://schemas.microsoft.com/office/drawing/2014/main" val="3421901716"/>
                    </a:ext>
                  </a:extLst>
                </a:gridCol>
                <a:gridCol w="493776">
                  <a:extLst>
                    <a:ext uri="{9D8B030D-6E8A-4147-A177-3AD203B41FA5}">
                      <a16:colId xmlns:a16="http://schemas.microsoft.com/office/drawing/2014/main" val="2147386006"/>
                    </a:ext>
                  </a:extLst>
                </a:gridCol>
                <a:gridCol w="493776">
                  <a:extLst>
                    <a:ext uri="{9D8B030D-6E8A-4147-A177-3AD203B41FA5}">
                      <a16:colId xmlns:a16="http://schemas.microsoft.com/office/drawing/2014/main" val="1345053445"/>
                    </a:ext>
                  </a:extLst>
                </a:gridCol>
                <a:gridCol w="493776">
                  <a:extLst>
                    <a:ext uri="{9D8B030D-6E8A-4147-A177-3AD203B41FA5}">
                      <a16:colId xmlns:a16="http://schemas.microsoft.com/office/drawing/2014/main" val="2846865664"/>
                    </a:ext>
                  </a:extLst>
                </a:gridCol>
                <a:gridCol w="493776">
                  <a:extLst>
                    <a:ext uri="{9D8B030D-6E8A-4147-A177-3AD203B41FA5}">
                      <a16:colId xmlns:a16="http://schemas.microsoft.com/office/drawing/2014/main" val="1416125630"/>
                    </a:ext>
                  </a:extLst>
                </a:gridCol>
                <a:gridCol w="493776">
                  <a:extLst>
                    <a:ext uri="{9D8B030D-6E8A-4147-A177-3AD203B41FA5}">
                      <a16:colId xmlns:a16="http://schemas.microsoft.com/office/drawing/2014/main" val="3813990762"/>
                    </a:ext>
                  </a:extLst>
                </a:gridCol>
                <a:gridCol w="493776">
                  <a:extLst>
                    <a:ext uri="{9D8B030D-6E8A-4147-A177-3AD203B41FA5}">
                      <a16:colId xmlns:a16="http://schemas.microsoft.com/office/drawing/2014/main" val="193004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4646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- 2024-12-03 08:01:33</a:t>
                      </a:r>
                      <a:r>
                        <a:rPr kumimoji="0" lang="de-DE" sz="1000" b="0" i="0" u="none" strike="noStrike" kern="1200" cap="none" spc="0" normalizeH="0" baseline="0" noProof="0">
                          <a:ln>
                            <a:noFill/>
                          </a:ln>
                          <a:solidFill>
                            <a:prstClr val="black"/>
                          </a:solidFill>
                          <a:effectLst/>
                          <a:uLnTx/>
                          <a:uFillTx/>
                          <a:latin typeface="Calibri"/>
                          <a:ea typeface="+mn-ea"/>
                          <a:cs typeface="+mn-cs"/>
                        </a:rPr>
                        <a:t>
 Menschen mit Behinderungen begegnen vielen Herausforderungen im Alltag – zum Beispiel bei der Suche nach barrierefreiem Wohnraum. 🔑 Wie selbstbestimmtes Wohnen für Menschen mit körperlichen Beeinträchtigungen gestaltet werden kann, zeigen wir hier am heutigen Tag der Menschen mit Behinderungen. Beide Wohnprojekte haben wir mit Mitteln der öffentlichen Wohnraumförderung gefördert. 🧑🏻‍🦽
Im Neubau „Villa Nowa“ in Greven entstanden in zentraler Lage neun Wohneinheiten – acht rollstuhlgerechte Apartments und eine Gruppenwohnung. Hier führen zwölf Menschen mit Behinderungen im Alter von 22 bis 53 Jahren ein selbstständiges Leben mit jeweils eigenem Mietvertrag. 🏡 Die Verantwortung für das Projekt lag bei der BHG Nordwalder Straße GbR. Dort sind Eltern engagiert, die auf der Suche nach einer Wohnform für ihre Kinder mit Behinderungen waren, die den Bedürfnissen junger Menschen entspricht. Die Stadt Greven unterstützte den Einsatz, indem die Kommune ein städtisches Grundstück an die Bauherrengemeinschaft veräußerte. 🤝🏻
Das Krefelder Quartier Glockenspitz ermöglicht das inklusive und gemeinschaftliche Wohnen von Jung und Alt. Hier sind 121 neue Wohnungen entstanden – allesamt barrierefrei und 74 davon öffentlich gefördert. Die Badezimmer sind beispielsweise mit einer „Wanne to go“ ausgestattet, die in wenigen Stunden ausgebaut werden kann, so dass Rollstuhlfahrende mehr Platz zum Duschen haben. Auch die Müllcontainer lassen sich mit dem Rollstuhl anfahren und vom Rollstuhl aus öffnen. Vor den Hauseingängen können kleine Container zum Abstellen von Rollatoren gemietet werden. 🦼
#Barrierefreiheit #Wohnraum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9571458"/>
                  </a:ext>
                </a:extLst>
              </a:tr>
            </a:tbl>
          </a:graphicData>
        </a:graphic>
      </p:graphicFrame>
      <p:sp>
        <p:nvSpPr>
          <p:cNvPr id="4" name="Text Placeholder 3">
            <a:extLst>
              <a:ext uri="{FF2B5EF4-FFF2-40B4-BE49-F238E27FC236}">
                <a16:creationId xmlns:a16="http://schemas.microsoft.com/office/drawing/2014/main" id="{4EB545DF-52EF-46A9-93B5-A8BDEF64044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98333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205C-6B7E-4F0D-A87F-34E879E9EE78}"/>
              </a:ext>
            </a:extLst>
          </p:cNvPr>
          <p:cNvSpPr>
            <a:spLocks noGrp="1"/>
          </p:cNvSpPr>
          <p:nvPr>
            <p:ph type="title"/>
          </p:nvPr>
        </p:nvSpPr>
        <p:spPr/>
        <p:txBody>
          <a:bodyPr/>
          <a:lstStyle/>
          <a:p>
            <a:r>
              <a:rPr lang="en-US"/>
              <a:t>Instagram Posts Table | NRW.BANK - 22 of 25</a:t>
            </a:r>
          </a:p>
        </p:txBody>
      </p:sp>
      <p:graphicFrame>
        <p:nvGraphicFramePr>
          <p:cNvPr id="5" name="Table Placeholder 4">
            <a:extLst>
              <a:ext uri="{FF2B5EF4-FFF2-40B4-BE49-F238E27FC236}">
                <a16:creationId xmlns:a16="http://schemas.microsoft.com/office/drawing/2014/main" id="{A0632CD4-B5A5-450F-93E0-44D6B4CB61DA}"/>
              </a:ext>
            </a:extLst>
          </p:cNvPr>
          <p:cNvGraphicFramePr>
            <a:graphicFrameLocks noGrp="1"/>
          </p:cNvGraphicFramePr>
          <p:nvPr>
            <p:ph type="tbl" sz="quarter" idx="13"/>
            <p:extLst>
              <p:ext uri="{D42A27DB-BD31-4B8C-83A1-F6EECF244321}">
                <p14:modId xmlns:p14="http://schemas.microsoft.com/office/powerpoint/2010/main" val="78744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136720"/>
                    </a:ext>
                  </a:extLst>
                </a:gridCol>
                <a:gridCol w="1481327">
                  <a:extLst>
                    <a:ext uri="{9D8B030D-6E8A-4147-A177-3AD203B41FA5}">
                      <a16:colId xmlns:a16="http://schemas.microsoft.com/office/drawing/2014/main" val="3369982956"/>
                    </a:ext>
                  </a:extLst>
                </a:gridCol>
                <a:gridCol w="493776">
                  <a:extLst>
                    <a:ext uri="{9D8B030D-6E8A-4147-A177-3AD203B41FA5}">
                      <a16:colId xmlns:a16="http://schemas.microsoft.com/office/drawing/2014/main" val="101918356"/>
                    </a:ext>
                  </a:extLst>
                </a:gridCol>
                <a:gridCol w="493776">
                  <a:extLst>
                    <a:ext uri="{9D8B030D-6E8A-4147-A177-3AD203B41FA5}">
                      <a16:colId xmlns:a16="http://schemas.microsoft.com/office/drawing/2014/main" val="3574551463"/>
                    </a:ext>
                  </a:extLst>
                </a:gridCol>
                <a:gridCol w="493776">
                  <a:extLst>
                    <a:ext uri="{9D8B030D-6E8A-4147-A177-3AD203B41FA5}">
                      <a16:colId xmlns:a16="http://schemas.microsoft.com/office/drawing/2014/main" val="809795325"/>
                    </a:ext>
                  </a:extLst>
                </a:gridCol>
                <a:gridCol w="493776">
                  <a:extLst>
                    <a:ext uri="{9D8B030D-6E8A-4147-A177-3AD203B41FA5}">
                      <a16:colId xmlns:a16="http://schemas.microsoft.com/office/drawing/2014/main" val="401878252"/>
                    </a:ext>
                  </a:extLst>
                </a:gridCol>
                <a:gridCol w="493776">
                  <a:extLst>
                    <a:ext uri="{9D8B030D-6E8A-4147-A177-3AD203B41FA5}">
                      <a16:colId xmlns:a16="http://schemas.microsoft.com/office/drawing/2014/main" val="3063510097"/>
                    </a:ext>
                  </a:extLst>
                </a:gridCol>
                <a:gridCol w="493776">
                  <a:extLst>
                    <a:ext uri="{9D8B030D-6E8A-4147-A177-3AD203B41FA5}">
                      <a16:colId xmlns:a16="http://schemas.microsoft.com/office/drawing/2014/main" val="1285482117"/>
                    </a:ext>
                  </a:extLst>
                </a:gridCol>
                <a:gridCol w="493776">
                  <a:extLst>
                    <a:ext uri="{9D8B030D-6E8A-4147-A177-3AD203B41FA5}">
                      <a16:colId xmlns:a16="http://schemas.microsoft.com/office/drawing/2014/main" val="2356218746"/>
                    </a:ext>
                  </a:extLst>
                </a:gridCol>
                <a:gridCol w="493776">
                  <a:extLst>
                    <a:ext uri="{9D8B030D-6E8A-4147-A177-3AD203B41FA5}">
                      <a16:colId xmlns:a16="http://schemas.microsoft.com/office/drawing/2014/main" val="757246066"/>
                    </a:ext>
                  </a:extLst>
                </a:gridCol>
                <a:gridCol w="493776">
                  <a:extLst>
                    <a:ext uri="{9D8B030D-6E8A-4147-A177-3AD203B41FA5}">
                      <a16:colId xmlns:a16="http://schemas.microsoft.com/office/drawing/2014/main" val="1763711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60816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- 2024-12-02 16:30:52</a:t>
                      </a:r>
                      <a:r>
                        <a:rPr kumimoji="0" lang="de-DE" sz="1000" b="0" i="0" u="none" strike="noStrike" kern="1200" cap="none" spc="0" normalizeH="0" baseline="0" noProof="0">
                          <a:ln>
                            <a:noFill/>
                          </a:ln>
                          <a:solidFill>
                            <a:prstClr val="black"/>
                          </a:solidFill>
                          <a:effectLst/>
                          <a:uLnTx/>
                          <a:uFillTx/>
                          <a:latin typeface="Calibri"/>
                          <a:ea typeface="+mn-ea"/>
                          <a:cs typeface="+mn-cs"/>
                        </a:rPr>
                        <a:t>
 Wie können kleine und mittlere Unternehmen die nachhaltige Transformation gestalten und sich dabei neue wirtschaftliche Chancen eröffnen? Diese Frage steht im Mittelpunkt unserer Veranstaltung „Nachhaltig in die Zukunft – Transformation kompakt“ am Donnerstag, 16. Januar 2025. 👇🏻
Wir bereiten einiges für euch vor:
💬 inspirierende Best Practices von Unternehmen verschiedener Branchen mit anschließender Fragerunde
💡 Information zur Finanzierung deiner Transformationsvorhaben und zu Fördermitteln
🤝🏻 Möglichkeiten, dich mit unseren Förderberaterinnen und -berater auszutauschen
Jetzt über das Formular auf unserer Webseite anmelden! 📲 Dort findest du außerdem das Programm und nähere Details zur Veranstaltung.
#Transformation #KMU #Nachhaltigkeit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6604938"/>
                  </a:ext>
                </a:extLst>
              </a:tr>
            </a:tbl>
          </a:graphicData>
        </a:graphic>
      </p:graphicFrame>
      <p:sp>
        <p:nvSpPr>
          <p:cNvPr id="4" name="Text Placeholder 3">
            <a:extLst>
              <a:ext uri="{FF2B5EF4-FFF2-40B4-BE49-F238E27FC236}">
                <a16:creationId xmlns:a16="http://schemas.microsoft.com/office/drawing/2014/main" id="{B71BE750-DF96-4583-AC7A-C1CD8078C42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45252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2762-F1F5-4B95-AAC7-F7B74C8B1A6D}"/>
              </a:ext>
            </a:extLst>
          </p:cNvPr>
          <p:cNvSpPr>
            <a:spLocks noGrp="1"/>
          </p:cNvSpPr>
          <p:nvPr>
            <p:ph type="title"/>
          </p:nvPr>
        </p:nvSpPr>
        <p:spPr/>
        <p:txBody>
          <a:bodyPr/>
          <a:lstStyle/>
          <a:p>
            <a:r>
              <a:rPr lang="en-US"/>
              <a:t>Instagram Posts Table | NRW.BANK - 23 of 25</a:t>
            </a:r>
          </a:p>
        </p:txBody>
      </p:sp>
      <p:graphicFrame>
        <p:nvGraphicFramePr>
          <p:cNvPr id="5" name="Table Placeholder 4">
            <a:extLst>
              <a:ext uri="{FF2B5EF4-FFF2-40B4-BE49-F238E27FC236}">
                <a16:creationId xmlns:a16="http://schemas.microsoft.com/office/drawing/2014/main" id="{56F05E47-2AC3-458B-A91E-3AB0E04E969A}"/>
              </a:ext>
            </a:extLst>
          </p:cNvPr>
          <p:cNvGraphicFramePr>
            <a:graphicFrameLocks noGrp="1"/>
          </p:cNvGraphicFramePr>
          <p:nvPr>
            <p:ph type="tbl" sz="quarter" idx="13"/>
            <p:extLst>
              <p:ext uri="{D42A27DB-BD31-4B8C-83A1-F6EECF244321}">
                <p14:modId xmlns:p14="http://schemas.microsoft.com/office/powerpoint/2010/main" val="244644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73521873"/>
                    </a:ext>
                  </a:extLst>
                </a:gridCol>
                <a:gridCol w="1481327">
                  <a:extLst>
                    <a:ext uri="{9D8B030D-6E8A-4147-A177-3AD203B41FA5}">
                      <a16:colId xmlns:a16="http://schemas.microsoft.com/office/drawing/2014/main" val="3935373246"/>
                    </a:ext>
                  </a:extLst>
                </a:gridCol>
                <a:gridCol w="493776">
                  <a:extLst>
                    <a:ext uri="{9D8B030D-6E8A-4147-A177-3AD203B41FA5}">
                      <a16:colId xmlns:a16="http://schemas.microsoft.com/office/drawing/2014/main" val="2323228979"/>
                    </a:ext>
                  </a:extLst>
                </a:gridCol>
                <a:gridCol w="493776">
                  <a:extLst>
                    <a:ext uri="{9D8B030D-6E8A-4147-A177-3AD203B41FA5}">
                      <a16:colId xmlns:a16="http://schemas.microsoft.com/office/drawing/2014/main" val="3362006526"/>
                    </a:ext>
                  </a:extLst>
                </a:gridCol>
                <a:gridCol w="493776">
                  <a:extLst>
                    <a:ext uri="{9D8B030D-6E8A-4147-A177-3AD203B41FA5}">
                      <a16:colId xmlns:a16="http://schemas.microsoft.com/office/drawing/2014/main" val="4036341715"/>
                    </a:ext>
                  </a:extLst>
                </a:gridCol>
                <a:gridCol w="493776">
                  <a:extLst>
                    <a:ext uri="{9D8B030D-6E8A-4147-A177-3AD203B41FA5}">
                      <a16:colId xmlns:a16="http://schemas.microsoft.com/office/drawing/2014/main" val="3755541317"/>
                    </a:ext>
                  </a:extLst>
                </a:gridCol>
                <a:gridCol w="493776">
                  <a:extLst>
                    <a:ext uri="{9D8B030D-6E8A-4147-A177-3AD203B41FA5}">
                      <a16:colId xmlns:a16="http://schemas.microsoft.com/office/drawing/2014/main" val="42257433"/>
                    </a:ext>
                  </a:extLst>
                </a:gridCol>
                <a:gridCol w="493776">
                  <a:extLst>
                    <a:ext uri="{9D8B030D-6E8A-4147-A177-3AD203B41FA5}">
                      <a16:colId xmlns:a16="http://schemas.microsoft.com/office/drawing/2014/main" val="3441392354"/>
                    </a:ext>
                  </a:extLst>
                </a:gridCol>
                <a:gridCol w="493776">
                  <a:extLst>
                    <a:ext uri="{9D8B030D-6E8A-4147-A177-3AD203B41FA5}">
                      <a16:colId xmlns:a16="http://schemas.microsoft.com/office/drawing/2014/main" val="1703529579"/>
                    </a:ext>
                  </a:extLst>
                </a:gridCol>
                <a:gridCol w="493776">
                  <a:extLst>
                    <a:ext uri="{9D8B030D-6E8A-4147-A177-3AD203B41FA5}">
                      <a16:colId xmlns:a16="http://schemas.microsoft.com/office/drawing/2014/main" val="183650010"/>
                    </a:ext>
                  </a:extLst>
                </a:gridCol>
                <a:gridCol w="493776">
                  <a:extLst>
                    <a:ext uri="{9D8B030D-6E8A-4147-A177-3AD203B41FA5}">
                      <a16:colId xmlns:a16="http://schemas.microsoft.com/office/drawing/2014/main" val="87408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6861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- 2024-12-02 15:14:00</a:t>
                      </a:r>
                      <a:r>
                        <a:rPr kumimoji="0" lang="de-DE" sz="1000" b="0" i="0" u="none" strike="noStrike" kern="1200" cap="none" spc="0" normalizeH="0" baseline="0" noProof="0">
                          <a:ln>
                            <a:noFill/>
                          </a:ln>
                          <a:solidFill>
                            <a:prstClr val="black"/>
                          </a:solidFill>
                          <a:effectLst/>
                          <a:uLnTx/>
                          <a:uFillTx/>
                          <a:latin typeface="Calibri"/>
                          <a:ea typeface="+mn-ea"/>
                          <a:cs typeface="+mn-cs"/>
                        </a:rPr>
                        <a:t>
 Frauen gründen immer noch seltener als Männer. Nur jedes fünfte Start-up in NRW wird laut startupdetector report von einer Frau gegründet. Es ist Zeit, das zu ändern! 💪
👉️ Das FACE/XELERATOR-Programm an der Ruhr-Universität Bochum unterstützt deshalb Gründerinnen bei der Weiterentwicklung und Umsetzung ihrer Gründungsvorhaben. Der aktuelle Batch hat jetzt seinen Abschluss beim Xelerator Pitch Day gefunden. 
Wir unterstützen das Programm über unser Gesellschaftliches Engagement. 🤝 Expert*innen und Coaches haben innerhalb von drei Monaten mit den Gründerinnen intensiv an ihren Gründungsvorhaben gearbeitet. Dabei wurden Markt- und Finanzierungsstrategien ausgefeilt, um die nächsten Schritte auf dem Weg zu erfolgreichen Unternehmen zu ermöglichen. 🚀
Beim Thema Finanzierung und Beratung stehen wir Gründenden jederzeit zur Seite. Das hat unsere Business-Angels-Expertin Judith Mertens beim Panel „Money Talk“ auf dem Pitch Day unterstrichen. 💬 Gerade bei Business Angels und Venture-Capital-Finanzierungen ist eine gute Vorbereitung das A und O. Denn: Ein Business Angel investiert nicht nur in die Idee, sondern vor allem in die Persönlichkeit der Gründenden. 
💡 Unser Tipp: Überzeugt bereits im ersten Gespräch – mit einer klaren Vision, einer durchdachten Strategie und eurer Begeisterung für das eigene Vorhaben. Wir helfen euch dabei, perfekt vorbereitet in diese entscheidenden Gespräche zu gehen!
Mehr dazu findet ihr auf unserer Webseite. 📲
#Gründung #Startups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3274662"/>
                  </a:ext>
                </a:extLst>
              </a:tr>
            </a:tbl>
          </a:graphicData>
        </a:graphic>
      </p:graphicFrame>
      <p:sp>
        <p:nvSpPr>
          <p:cNvPr id="4" name="Text Placeholder 3">
            <a:extLst>
              <a:ext uri="{FF2B5EF4-FFF2-40B4-BE49-F238E27FC236}">
                <a16:creationId xmlns:a16="http://schemas.microsoft.com/office/drawing/2014/main" id="{6F15CE05-8E08-432B-99A7-FA3BC295449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737237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7C6D0-B821-4555-951F-286120196DE2}"/>
              </a:ext>
            </a:extLst>
          </p:cNvPr>
          <p:cNvSpPr>
            <a:spLocks noGrp="1"/>
          </p:cNvSpPr>
          <p:nvPr>
            <p:ph type="title"/>
          </p:nvPr>
        </p:nvSpPr>
        <p:spPr/>
        <p:txBody>
          <a:bodyPr/>
          <a:lstStyle/>
          <a:p>
            <a:r>
              <a:rPr lang="en-US"/>
              <a:t>Instagram Posts Table | NRW.BANK - 24 of 25</a:t>
            </a:r>
          </a:p>
        </p:txBody>
      </p:sp>
      <p:graphicFrame>
        <p:nvGraphicFramePr>
          <p:cNvPr id="5" name="Table Placeholder 4">
            <a:extLst>
              <a:ext uri="{FF2B5EF4-FFF2-40B4-BE49-F238E27FC236}">
                <a16:creationId xmlns:a16="http://schemas.microsoft.com/office/drawing/2014/main" id="{F027CAE7-0D45-47B0-B814-6DE704F490F1}"/>
              </a:ext>
            </a:extLst>
          </p:cNvPr>
          <p:cNvGraphicFramePr>
            <a:graphicFrameLocks noGrp="1"/>
          </p:cNvGraphicFramePr>
          <p:nvPr>
            <p:ph type="tbl" sz="quarter" idx="13"/>
            <p:extLst>
              <p:ext uri="{D42A27DB-BD31-4B8C-83A1-F6EECF244321}">
                <p14:modId xmlns:p14="http://schemas.microsoft.com/office/powerpoint/2010/main" val="31160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60917770"/>
                    </a:ext>
                  </a:extLst>
                </a:gridCol>
                <a:gridCol w="1481327">
                  <a:extLst>
                    <a:ext uri="{9D8B030D-6E8A-4147-A177-3AD203B41FA5}">
                      <a16:colId xmlns:a16="http://schemas.microsoft.com/office/drawing/2014/main" val="1324527649"/>
                    </a:ext>
                  </a:extLst>
                </a:gridCol>
                <a:gridCol w="493776">
                  <a:extLst>
                    <a:ext uri="{9D8B030D-6E8A-4147-A177-3AD203B41FA5}">
                      <a16:colId xmlns:a16="http://schemas.microsoft.com/office/drawing/2014/main" val="1820444160"/>
                    </a:ext>
                  </a:extLst>
                </a:gridCol>
                <a:gridCol w="493776">
                  <a:extLst>
                    <a:ext uri="{9D8B030D-6E8A-4147-A177-3AD203B41FA5}">
                      <a16:colId xmlns:a16="http://schemas.microsoft.com/office/drawing/2014/main" val="3418143359"/>
                    </a:ext>
                  </a:extLst>
                </a:gridCol>
                <a:gridCol w="493776">
                  <a:extLst>
                    <a:ext uri="{9D8B030D-6E8A-4147-A177-3AD203B41FA5}">
                      <a16:colId xmlns:a16="http://schemas.microsoft.com/office/drawing/2014/main" val="1197494131"/>
                    </a:ext>
                  </a:extLst>
                </a:gridCol>
                <a:gridCol w="493776">
                  <a:extLst>
                    <a:ext uri="{9D8B030D-6E8A-4147-A177-3AD203B41FA5}">
                      <a16:colId xmlns:a16="http://schemas.microsoft.com/office/drawing/2014/main" val="1981771372"/>
                    </a:ext>
                  </a:extLst>
                </a:gridCol>
                <a:gridCol w="493776">
                  <a:extLst>
                    <a:ext uri="{9D8B030D-6E8A-4147-A177-3AD203B41FA5}">
                      <a16:colId xmlns:a16="http://schemas.microsoft.com/office/drawing/2014/main" val="3312081171"/>
                    </a:ext>
                  </a:extLst>
                </a:gridCol>
                <a:gridCol w="493776">
                  <a:extLst>
                    <a:ext uri="{9D8B030D-6E8A-4147-A177-3AD203B41FA5}">
                      <a16:colId xmlns:a16="http://schemas.microsoft.com/office/drawing/2014/main" val="2434318902"/>
                    </a:ext>
                  </a:extLst>
                </a:gridCol>
                <a:gridCol w="493776">
                  <a:extLst>
                    <a:ext uri="{9D8B030D-6E8A-4147-A177-3AD203B41FA5}">
                      <a16:colId xmlns:a16="http://schemas.microsoft.com/office/drawing/2014/main" val="1646404815"/>
                    </a:ext>
                  </a:extLst>
                </a:gridCol>
                <a:gridCol w="493776">
                  <a:extLst>
                    <a:ext uri="{9D8B030D-6E8A-4147-A177-3AD203B41FA5}">
                      <a16:colId xmlns:a16="http://schemas.microsoft.com/office/drawing/2014/main" val="1759794119"/>
                    </a:ext>
                  </a:extLst>
                </a:gridCol>
                <a:gridCol w="493776">
                  <a:extLst>
                    <a:ext uri="{9D8B030D-6E8A-4147-A177-3AD203B41FA5}">
                      <a16:colId xmlns:a16="http://schemas.microsoft.com/office/drawing/2014/main" val="3902463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7023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- 2024-11-29 06:45:56</a:t>
                      </a:r>
                      <a:r>
                        <a:rPr kumimoji="0" lang="de-DE" sz="1000" b="0" i="0" u="none" strike="noStrike" kern="1200" cap="none" spc="0" normalizeH="0" baseline="0" noProof="0">
                          <a:ln>
                            <a:noFill/>
                          </a:ln>
                          <a:solidFill>
                            <a:prstClr val="black"/>
                          </a:solidFill>
                          <a:effectLst/>
                          <a:uLnTx/>
                          <a:uFillTx/>
                          <a:latin typeface="Calibri"/>
                          <a:ea typeface="+mn-ea"/>
                          <a:cs typeface="+mn-cs"/>
                        </a:rPr>
                        <a:t>
 Jede Gründung braucht einen guten Businessplan. Dieser bildet die Grundlage für deine Finanzierungsgespräche und dient dir als Fahrplan für die ersten Jahre. 📝
Unsere Förderexpertinnen und -experten unterstützen dich gerne bei der Erstellung. Wie diese Beratung zum Gründungserfolg beitragen kann, zeigen unsere beiden Beispiele: 👇🏻
Das Social-Start-up Tremaze hat zwei Plattformen entwickelt, die sozialen Einrichtungen tägliche Arbeitsprozesse erleichtern. Das Dortmunder Gründungsteam erstellte nach unserer ausführlichen Beratung einen Businessplan und reichte diesen erfolgreich bei seiner Hausbank ein. 💻
Auch Katrin Lohaus wandte sich für die Gründung ihrer Düsseldorfer Chocolaterie bittersüß &amp; edelweiß an unsere Förderberatung. Das Feedback unseres Teams half ihr, den Businessplan zu optimieren. 🍫
Du gründest ein Unternehmen und benötigst Unterstützung vor einem Finanzierungsgespräch? Oder möchtest du dich belgeitend zu deiner Geschäftstätigkeit beraten lassen? In beiden Fällen bist du bei unserer Förderberatung richtig – unser Team steht dir als neutraler Sparringspartner zur Seite. 🤝🏻
Mehr Information sowie unseren Kontakt findest du auf unserer Webseite. 📲
#Businessplan #Förderberatung #Gründung #FördernWir #WirfürNRW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85875816"/>
                  </a:ext>
                </a:extLst>
              </a:tr>
            </a:tbl>
          </a:graphicData>
        </a:graphic>
      </p:graphicFrame>
      <p:sp>
        <p:nvSpPr>
          <p:cNvPr id="4" name="Text Placeholder 3">
            <a:extLst>
              <a:ext uri="{FF2B5EF4-FFF2-40B4-BE49-F238E27FC236}">
                <a16:creationId xmlns:a16="http://schemas.microsoft.com/office/drawing/2014/main" id="{1211F0E2-3267-4B46-8D4A-76864E873302}"/>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19795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50A4-F742-4D72-9CC9-C67AEC2F6154}"/>
              </a:ext>
            </a:extLst>
          </p:cNvPr>
          <p:cNvSpPr>
            <a:spLocks noGrp="1"/>
          </p:cNvSpPr>
          <p:nvPr>
            <p:ph type="title"/>
          </p:nvPr>
        </p:nvSpPr>
        <p:spPr/>
        <p:txBody>
          <a:bodyPr/>
          <a:lstStyle/>
          <a:p>
            <a:r>
              <a:rPr lang="en-US"/>
              <a:t>Instagram Posts Table | NRW.BANK - 25 of 25</a:t>
            </a:r>
          </a:p>
        </p:txBody>
      </p:sp>
      <p:graphicFrame>
        <p:nvGraphicFramePr>
          <p:cNvPr id="5" name="Table Placeholder 4">
            <a:extLst>
              <a:ext uri="{FF2B5EF4-FFF2-40B4-BE49-F238E27FC236}">
                <a16:creationId xmlns:a16="http://schemas.microsoft.com/office/drawing/2014/main" id="{918ABAB5-6DE9-4AE8-918C-080F38047939}"/>
              </a:ext>
            </a:extLst>
          </p:cNvPr>
          <p:cNvGraphicFramePr>
            <a:graphicFrameLocks noGrp="1"/>
          </p:cNvGraphicFramePr>
          <p:nvPr>
            <p:ph type="tbl" sz="quarter" idx="13"/>
            <p:extLst>
              <p:ext uri="{D42A27DB-BD31-4B8C-83A1-F6EECF244321}">
                <p14:modId xmlns:p14="http://schemas.microsoft.com/office/powerpoint/2010/main" val="539621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02196619"/>
                    </a:ext>
                  </a:extLst>
                </a:gridCol>
                <a:gridCol w="1481327">
                  <a:extLst>
                    <a:ext uri="{9D8B030D-6E8A-4147-A177-3AD203B41FA5}">
                      <a16:colId xmlns:a16="http://schemas.microsoft.com/office/drawing/2014/main" val="345244518"/>
                    </a:ext>
                  </a:extLst>
                </a:gridCol>
                <a:gridCol w="493776">
                  <a:extLst>
                    <a:ext uri="{9D8B030D-6E8A-4147-A177-3AD203B41FA5}">
                      <a16:colId xmlns:a16="http://schemas.microsoft.com/office/drawing/2014/main" val="410426793"/>
                    </a:ext>
                  </a:extLst>
                </a:gridCol>
                <a:gridCol w="493776">
                  <a:extLst>
                    <a:ext uri="{9D8B030D-6E8A-4147-A177-3AD203B41FA5}">
                      <a16:colId xmlns:a16="http://schemas.microsoft.com/office/drawing/2014/main" val="2668735701"/>
                    </a:ext>
                  </a:extLst>
                </a:gridCol>
                <a:gridCol w="493776">
                  <a:extLst>
                    <a:ext uri="{9D8B030D-6E8A-4147-A177-3AD203B41FA5}">
                      <a16:colId xmlns:a16="http://schemas.microsoft.com/office/drawing/2014/main" val="2035018144"/>
                    </a:ext>
                  </a:extLst>
                </a:gridCol>
                <a:gridCol w="493776">
                  <a:extLst>
                    <a:ext uri="{9D8B030D-6E8A-4147-A177-3AD203B41FA5}">
                      <a16:colId xmlns:a16="http://schemas.microsoft.com/office/drawing/2014/main" val="1621084370"/>
                    </a:ext>
                  </a:extLst>
                </a:gridCol>
                <a:gridCol w="493776">
                  <a:extLst>
                    <a:ext uri="{9D8B030D-6E8A-4147-A177-3AD203B41FA5}">
                      <a16:colId xmlns:a16="http://schemas.microsoft.com/office/drawing/2014/main" val="3146110346"/>
                    </a:ext>
                  </a:extLst>
                </a:gridCol>
                <a:gridCol w="493776">
                  <a:extLst>
                    <a:ext uri="{9D8B030D-6E8A-4147-A177-3AD203B41FA5}">
                      <a16:colId xmlns:a16="http://schemas.microsoft.com/office/drawing/2014/main" val="1679344422"/>
                    </a:ext>
                  </a:extLst>
                </a:gridCol>
                <a:gridCol w="493776">
                  <a:extLst>
                    <a:ext uri="{9D8B030D-6E8A-4147-A177-3AD203B41FA5}">
                      <a16:colId xmlns:a16="http://schemas.microsoft.com/office/drawing/2014/main" val="1023927023"/>
                    </a:ext>
                  </a:extLst>
                </a:gridCol>
                <a:gridCol w="493776">
                  <a:extLst>
                    <a:ext uri="{9D8B030D-6E8A-4147-A177-3AD203B41FA5}">
                      <a16:colId xmlns:a16="http://schemas.microsoft.com/office/drawing/2014/main" val="2729344194"/>
                    </a:ext>
                  </a:extLst>
                </a:gridCol>
                <a:gridCol w="493776">
                  <a:extLst>
                    <a:ext uri="{9D8B030D-6E8A-4147-A177-3AD203B41FA5}">
                      <a16:colId xmlns:a16="http://schemas.microsoft.com/office/drawing/2014/main" val="3920921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4698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nrw.bank - 2024-11-28 08:15:27</a:t>
                      </a:r>
                      <a:r>
                        <a:rPr kumimoji="0" lang="de-DE" sz="1000" b="0" i="0" u="none" strike="noStrike" kern="1200" cap="none" spc="0" normalizeH="0" baseline="0" noProof="0">
                          <a:ln>
                            <a:noFill/>
                          </a:ln>
                          <a:solidFill>
                            <a:prstClr val="black"/>
                          </a:solidFill>
                          <a:effectLst/>
                          <a:uLnTx/>
                          <a:uFillTx/>
                          <a:latin typeface="Calibri"/>
                          <a:ea typeface="+mn-ea"/>
                          <a:cs typeface="+mn-cs"/>
                        </a:rPr>
                        <a:t>
 Vom Abwasserkanal zurück in ein natürliches Gewässer. 💚💪
In die Renaturierung der Emscher hat die Emschergenossenschaft – die aktuell ihr 125-jähriges Bestehen feiert – über fünf Milliarden Euro investiert. Über unseren NRW.BANK.Green Bond haben wir davon fast zwei Milliarden Euro bereitgestellt. 
Die Umbaumaßnahmen der Emscher umfassen den gesamten Flussverlauf, von der Quelle in Holzwickede bis zur Emschermündung in den Rhein bei Dinslaken. 
Die positiven Effekte des Projekts sind in der Region deutlich spürbar: Leben kehrt in und an den Fluss zurück, die Artenvielfalt nimmt zu. 🐟️ Durch neugeschaffene Auen, zusätzliche Versickerungsflächen und den Bau des Phoenix Sees, der große Wassermassen zwischenspeichern kann, ist die Emscherregion heute besser in der Lage, mit Extremwetterereignissen umzugehen. Parallel ist die Lebensqualität entlang des Flusses deutlich gestiegen. 
#Infrastruktur #Nachhaltigkeit #FördernWir #NRWBANK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527716"/>
                  </a:ext>
                </a:extLst>
              </a:tr>
            </a:tbl>
          </a:graphicData>
        </a:graphic>
      </p:graphicFrame>
      <p:sp>
        <p:nvSpPr>
          <p:cNvPr id="4" name="Text Placeholder 3">
            <a:extLst>
              <a:ext uri="{FF2B5EF4-FFF2-40B4-BE49-F238E27FC236}">
                <a16:creationId xmlns:a16="http://schemas.microsoft.com/office/drawing/2014/main" id="{EC1F66EE-479C-4650-8EC9-5EADA329022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606562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6567</Words>
  <Application>Microsoft Office PowerPoint</Application>
  <PresentationFormat>On-screen Show (4:3)</PresentationFormat>
  <Paragraphs>575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NRW.BANK - 1 of 25</vt:lpstr>
      <vt:lpstr>Instagram Posts Table | NRW.BANK - 2 of 25</vt:lpstr>
      <vt:lpstr>Instagram Posts Table | NRW.BANK - 3 of 25</vt:lpstr>
      <vt:lpstr>Instagram Posts Table | NRW.BANK - 4 of 25</vt:lpstr>
      <vt:lpstr>Instagram Posts Table | NRW.BANK - 5 of 25</vt:lpstr>
      <vt:lpstr>Instagram Posts Table | NRW.BANK - 6 of 25</vt:lpstr>
      <vt:lpstr>Instagram Posts Table | NRW.BANK - 7 of 25</vt:lpstr>
      <vt:lpstr>Instagram Posts Table | NRW.BANK - 8 of 25</vt:lpstr>
      <vt:lpstr>Instagram Posts Table | NRW.BANK - 9 of 25</vt:lpstr>
      <vt:lpstr>Instagram Posts Table | NRW.BANK - 10 of 25</vt:lpstr>
      <vt:lpstr>Instagram Posts Table | NRW.BANK - 11 of 25</vt:lpstr>
      <vt:lpstr>Instagram Posts Table | NRW.BANK - 12 of 25</vt:lpstr>
      <vt:lpstr>Instagram Posts Table | NRW.BANK - 13 of 25</vt:lpstr>
      <vt:lpstr>Instagram Posts Table | NRW.BANK - 14 of 25</vt:lpstr>
      <vt:lpstr>Instagram Posts Table | NRW.BANK - 15 of 25</vt:lpstr>
      <vt:lpstr>Instagram Posts Table | NRW.BANK - 16 of 25</vt:lpstr>
      <vt:lpstr>Instagram Posts Table | NRW.BANK - 17 of 25</vt:lpstr>
      <vt:lpstr>Instagram Posts Table | NRW.BANK - 18 of 25</vt:lpstr>
      <vt:lpstr>Instagram Posts Table | NRW.BANK - 19 of 25</vt:lpstr>
      <vt:lpstr>Instagram Posts Table | NRW.BANK - 20 of 25</vt:lpstr>
      <vt:lpstr>Instagram Posts Table | NRW.BANK - 21 of 25</vt:lpstr>
      <vt:lpstr>Instagram Posts Table | NRW.BANK - 22 of 25</vt:lpstr>
      <vt:lpstr>Instagram Posts Table | NRW.BANK - 23 of 25</vt:lpstr>
      <vt:lpstr>Instagram Posts Table | NRW.BANK - 24 of 25</vt:lpstr>
      <vt:lpstr>Instagram Posts Table | NRW.BANK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NRW.BANK - 1 of 25</dc:title>
  <dc:creator>Frederik Born</dc:creator>
  <cp:lastModifiedBy>Frederik Born</cp:lastModifiedBy>
  <cp:revision>1</cp:revision>
  <dcterms:created xsi:type="dcterms:W3CDTF">2025-01-27T14:13:44Z</dcterms:created>
  <dcterms:modified xsi:type="dcterms:W3CDTF">2025-01-27T14:19:25Z</dcterms:modified>
</cp:coreProperties>
</file>