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0D99-1376-4532-BA1B-29FDC9608BB3}"/>
              </a:ext>
            </a:extLst>
          </p:cNvPr>
          <p:cNvSpPr>
            <a:spLocks noGrp="1"/>
          </p:cNvSpPr>
          <p:nvPr>
            <p:ph type="title"/>
          </p:nvPr>
        </p:nvSpPr>
        <p:spPr/>
        <p:txBody>
          <a:bodyPr/>
          <a:lstStyle/>
          <a:p>
            <a:r>
              <a:rPr lang="en-US"/>
              <a:t>Instagram Posts Table | GIN_COMPETITORS - 1 of 19</a:t>
            </a:r>
          </a:p>
        </p:txBody>
      </p:sp>
      <p:graphicFrame>
        <p:nvGraphicFramePr>
          <p:cNvPr id="5" name="Table Placeholder 4">
            <a:extLst>
              <a:ext uri="{FF2B5EF4-FFF2-40B4-BE49-F238E27FC236}">
                <a16:creationId xmlns:a16="http://schemas.microsoft.com/office/drawing/2014/main" id="{F0A24C85-C64C-489A-AA13-2A4107B8B25B}"/>
              </a:ext>
            </a:extLst>
          </p:cNvPr>
          <p:cNvGraphicFramePr>
            <a:graphicFrameLocks noGrp="1"/>
          </p:cNvGraphicFramePr>
          <p:nvPr>
            <p:ph type="tbl" sz="quarter" idx="13"/>
            <p:extLst>
              <p:ext uri="{D42A27DB-BD31-4B8C-83A1-F6EECF244321}">
                <p14:modId xmlns:p14="http://schemas.microsoft.com/office/powerpoint/2010/main" val="196431681"/>
              </p:ext>
            </p:extLst>
          </p:nvPr>
        </p:nvGraphicFramePr>
        <p:xfrm>
          <a:off x="457200" y="1731963"/>
          <a:ext cx="7982712" cy="31699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42558605"/>
                    </a:ext>
                  </a:extLst>
                </a:gridCol>
                <a:gridCol w="2139696">
                  <a:extLst>
                    <a:ext uri="{9D8B030D-6E8A-4147-A177-3AD203B41FA5}">
                      <a16:colId xmlns:a16="http://schemas.microsoft.com/office/drawing/2014/main" val="4214207330"/>
                    </a:ext>
                  </a:extLst>
                </a:gridCol>
                <a:gridCol w="740664">
                  <a:extLst>
                    <a:ext uri="{9D8B030D-6E8A-4147-A177-3AD203B41FA5}">
                      <a16:colId xmlns:a16="http://schemas.microsoft.com/office/drawing/2014/main" val="1066798946"/>
                    </a:ext>
                  </a:extLst>
                </a:gridCol>
                <a:gridCol w="740664">
                  <a:extLst>
                    <a:ext uri="{9D8B030D-6E8A-4147-A177-3AD203B41FA5}">
                      <a16:colId xmlns:a16="http://schemas.microsoft.com/office/drawing/2014/main" val="2933847780"/>
                    </a:ext>
                  </a:extLst>
                </a:gridCol>
                <a:gridCol w="740664">
                  <a:extLst>
                    <a:ext uri="{9D8B030D-6E8A-4147-A177-3AD203B41FA5}">
                      <a16:colId xmlns:a16="http://schemas.microsoft.com/office/drawing/2014/main" val="437876552"/>
                    </a:ext>
                  </a:extLst>
                </a:gridCol>
                <a:gridCol w="740664">
                  <a:extLst>
                    <a:ext uri="{9D8B030D-6E8A-4147-A177-3AD203B41FA5}">
                      <a16:colId xmlns:a16="http://schemas.microsoft.com/office/drawing/2014/main" val="2130718416"/>
                    </a:ext>
                  </a:extLst>
                </a:gridCol>
                <a:gridCol w="740664">
                  <a:extLst>
                    <a:ext uri="{9D8B030D-6E8A-4147-A177-3AD203B41FA5}">
                      <a16:colId xmlns:a16="http://schemas.microsoft.com/office/drawing/2014/main" val="6856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37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sipsmith - 2021-12-31 18:29:04</a:t>
                      </a:r>
                      <a:r>
                        <a:rPr kumimoji="0" lang="en-US" sz="1000" b="0" i="0" u="none" strike="noStrike" kern="1200" cap="none" spc="0" normalizeH="0" baseline="0" noProof="0">
                          <a:ln>
                            <a:noFill/>
                          </a:ln>
                          <a:solidFill>
                            <a:prstClr val="black"/>
                          </a:solidFill>
                          <a:effectLst/>
                          <a:uLnTx/>
                          <a:uFillTx/>
                          <a:latin typeface="+mn-lt"/>
                          <a:ea typeface="+mn-ea"/>
                          <a:cs typeface="+mn-cs"/>
                        </a:rPr>
                        <a:t>
 Raise a glass to the New Year with a sensationally sparkling French 75. 
Crafted with our London Dry Gin and topped with Champagne, delight your guests with a sparkling start to 2022. Find the recipe via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527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hendricksgin - 2021-12-31 18:04:08</a:t>
                      </a:r>
                      <a:r>
                        <a:rPr kumimoji="0" lang="en-US" sz="1000" b="0" i="0" u="none" strike="noStrike" kern="1200" cap="none" spc="0" normalizeH="0" baseline="0" noProof="0">
                          <a:ln>
                            <a:noFill/>
                          </a:ln>
                          <a:solidFill>
                            <a:prstClr val="black"/>
                          </a:solidFill>
                          <a:effectLst/>
                          <a:uLnTx/>
                          <a:uFillTx/>
                          <a:latin typeface="+mn-lt"/>
                          <a:ea typeface="+mn-ea"/>
                          <a:cs typeface="+mn-cs"/>
                        </a:rPr>
                        <a:t>
 BLOW THE TRUMPETS! Prepare the French 75s and prepare for epic merriment! Hendrick's Gin wishes you good fortune and joy for a new year ahead. 
--
📷: saturday.studios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2191190"/>
                  </a:ext>
                </a:extLst>
              </a:tr>
            </a:tbl>
          </a:graphicData>
        </a:graphic>
      </p:graphicFrame>
      <p:sp>
        <p:nvSpPr>
          <p:cNvPr id="4" name="Text Placeholder 3">
            <a:extLst>
              <a:ext uri="{FF2B5EF4-FFF2-40B4-BE49-F238E27FC236}">
                <a16:creationId xmlns:a16="http://schemas.microsoft.com/office/drawing/2014/main" id="{C4C75ABF-74E3-43AB-82E4-C81ED769978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57881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ECFE0-8675-4E6A-92A0-42D7BC08FADF}"/>
              </a:ext>
            </a:extLst>
          </p:cNvPr>
          <p:cNvSpPr>
            <a:spLocks noGrp="1"/>
          </p:cNvSpPr>
          <p:nvPr>
            <p:ph type="title"/>
          </p:nvPr>
        </p:nvSpPr>
        <p:spPr/>
        <p:txBody>
          <a:bodyPr/>
          <a:lstStyle/>
          <a:p>
            <a:r>
              <a:rPr lang="en-US"/>
              <a:t>Instagram Posts Table | GIN_COMPETITORS - 2 of 19</a:t>
            </a:r>
          </a:p>
        </p:txBody>
      </p:sp>
      <p:graphicFrame>
        <p:nvGraphicFramePr>
          <p:cNvPr id="5" name="Table Placeholder 4">
            <a:extLst>
              <a:ext uri="{FF2B5EF4-FFF2-40B4-BE49-F238E27FC236}">
                <a16:creationId xmlns:a16="http://schemas.microsoft.com/office/drawing/2014/main" id="{F2710C64-88CD-41F1-A80D-2C8B54A0BD55}"/>
              </a:ext>
            </a:extLst>
          </p:cNvPr>
          <p:cNvGraphicFramePr>
            <a:graphicFrameLocks noGrp="1"/>
          </p:cNvGraphicFramePr>
          <p:nvPr>
            <p:ph type="tbl" sz="quarter" idx="13"/>
            <p:extLst>
              <p:ext uri="{D42A27DB-BD31-4B8C-83A1-F6EECF244321}">
                <p14:modId xmlns:p14="http://schemas.microsoft.com/office/powerpoint/2010/main" val="365007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7832790"/>
                    </a:ext>
                  </a:extLst>
                </a:gridCol>
                <a:gridCol w="2139696">
                  <a:extLst>
                    <a:ext uri="{9D8B030D-6E8A-4147-A177-3AD203B41FA5}">
                      <a16:colId xmlns:a16="http://schemas.microsoft.com/office/drawing/2014/main" val="280896678"/>
                    </a:ext>
                  </a:extLst>
                </a:gridCol>
                <a:gridCol w="740664">
                  <a:extLst>
                    <a:ext uri="{9D8B030D-6E8A-4147-A177-3AD203B41FA5}">
                      <a16:colId xmlns:a16="http://schemas.microsoft.com/office/drawing/2014/main" val="539170742"/>
                    </a:ext>
                  </a:extLst>
                </a:gridCol>
                <a:gridCol w="740664">
                  <a:extLst>
                    <a:ext uri="{9D8B030D-6E8A-4147-A177-3AD203B41FA5}">
                      <a16:colId xmlns:a16="http://schemas.microsoft.com/office/drawing/2014/main" val="805788935"/>
                    </a:ext>
                  </a:extLst>
                </a:gridCol>
                <a:gridCol w="740664">
                  <a:extLst>
                    <a:ext uri="{9D8B030D-6E8A-4147-A177-3AD203B41FA5}">
                      <a16:colId xmlns:a16="http://schemas.microsoft.com/office/drawing/2014/main" val="399795132"/>
                    </a:ext>
                  </a:extLst>
                </a:gridCol>
                <a:gridCol w="740664">
                  <a:extLst>
                    <a:ext uri="{9D8B030D-6E8A-4147-A177-3AD203B41FA5}">
                      <a16:colId xmlns:a16="http://schemas.microsoft.com/office/drawing/2014/main" val="3535149953"/>
                    </a:ext>
                  </a:extLst>
                </a:gridCol>
                <a:gridCol w="740664">
                  <a:extLst>
                    <a:ext uri="{9D8B030D-6E8A-4147-A177-3AD203B41FA5}">
                      <a16:colId xmlns:a16="http://schemas.microsoft.com/office/drawing/2014/main" val="159391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06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monkey47 - 2021-12-31 15:55:54</a:t>
                      </a:r>
                      <a:r>
                        <a:rPr kumimoji="0" lang="en-US" sz="1000" b="0" i="0" u="none" strike="noStrike" kern="1200" cap="none" spc="0" normalizeH="0" baseline="0" noProof="0">
                          <a:ln>
                            <a:noFill/>
                          </a:ln>
                          <a:solidFill>
                            <a:prstClr val="black"/>
                          </a:solidFill>
                          <a:effectLst/>
                          <a:uLnTx/>
                          <a:uFillTx/>
                          <a:latin typeface="+mn-lt"/>
                          <a:ea typeface="+mn-ea"/>
                          <a:cs typeface="+mn-cs"/>
                        </a:rPr>
                        <a:t>
 Same procedure as every year. 
We wish you a happy &amp; healthy new year! 
Start 2022 with some wunderbar drinks – Cheers!
#monkey47 #gin #blackforest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5477324"/>
                  </a:ext>
                </a:extLst>
              </a:tr>
            </a:tbl>
          </a:graphicData>
        </a:graphic>
      </p:graphicFrame>
      <p:sp>
        <p:nvSpPr>
          <p:cNvPr id="4" name="Text Placeholder 3">
            <a:extLst>
              <a:ext uri="{FF2B5EF4-FFF2-40B4-BE49-F238E27FC236}">
                <a16:creationId xmlns:a16="http://schemas.microsoft.com/office/drawing/2014/main" id="{5D5A5B9D-102D-46C8-9DB0-D0CE0AA5352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8064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3D1A2-D1EA-4438-AA24-881BEAC2A19F}"/>
              </a:ext>
            </a:extLst>
          </p:cNvPr>
          <p:cNvSpPr>
            <a:spLocks noGrp="1"/>
          </p:cNvSpPr>
          <p:nvPr>
            <p:ph type="title"/>
          </p:nvPr>
        </p:nvSpPr>
        <p:spPr/>
        <p:txBody>
          <a:bodyPr/>
          <a:lstStyle/>
          <a:p>
            <a:r>
              <a:rPr lang="en-US"/>
              <a:t>Instagram Posts Table | GIN_COMPETITORS - 3 of 19</a:t>
            </a:r>
          </a:p>
        </p:txBody>
      </p:sp>
      <p:graphicFrame>
        <p:nvGraphicFramePr>
          <p:cNvPr id="5" name="Table Placeholder 4">
            <a:extLst>
              <a:ext uri="{FF2B5EF4-FFF2-40B4-BE49-F238E27FC236}">
                <a16:creationId xmlns:a16="http://schemas.microsoft.com/office/drawing/2014/main" id="{40EFE778-221A-4010-80E7-5AB5FF8217AF}"/>
              </a:ext>
            </a:extLst>
          </p:cNvPr>
          <p:cNvGraphicFramePr>
            <a:graphicFrameLocks noGrp="1"/>
          </p:cNvGraphicFramePr>
          <p:nvPr>
            <p:ph type="tbl" sz="quarter" idx="13"/>
            <p:extLst>
              <p:ext uri="{D42A27DB-BD31-4B8C-83A1-F6EECF244321}">
                <p14:modId xmlns:p14="http://schemas.microsoft.com/office/powerpoint/2010/main" val="685014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38455341"/>
                    </a:ext>
                  </a:extLst>
                </a:gridCol>
                <a:gridCol w="2139696">
                  <a:extLst>
                    <a:ext uri="{9D8B030D-6E8A-4147-A177-3AD203B41FA5}">
                      <a16:colId xmlns:a16="http://schemas.microsoft.com/office/drawing/2014/main" val="4178013808"/>
                    </a:ext>
                  </a:extLst>
                </a:gridCol>
                <a:gridCol w="740664">
                  <a:extLst>
                    <a:ext uri="{9D8B030D-6E8A-4147-A177-3AD203B41FA5}">
                      <a16:colId xmlns:a16="http://schemas.microsoft.com/office/drawing/2014/main" val="2936313671"/>
                    </a:ext>
                  </a:extLst>
                </a:gridCol>
                <a:gridCol w="740664">
                  <a:extLst>
                    <a:ext uri="{9D8B030D-6E8A-4147-A177-3AD203B41FA5}">
                      <a16:colId xmlns:a16="http://schemas.microsoft.com/office/drawing/2014/main" val="1632237047"/>
                    </a:ext>
                  </a:extLst>
                </a:gridCol>
                <a:gridCol w="740664">
                  <a:extLst>
                    <a:ext uri="{9D8B030D-6E8A-4147-A177-3AD203B41FA5}">
                      <a16:colId xmlns:a16="http://schemas.microsoft.com/office/drawing/2014/main" val="93640162"/>
                    </a:ext>
                  </a:extLst>
                </a:gridCol>
                <a:gridCol w="740664">
                  <a:extLst>
                    <a:ext uri="{9D8B030D-6E8A-4147-A177-3AD203B41FA5}">
                      <a16:colId xmlns:a16="http://schemas.microsoft.com/office/drawing/2014/main" val="1073058763"/>
                    </a:ext>
                  </a:extLst>
                </a:gridCol>
                <a:gridCol w="740664">
                  <a:extLst>
                    <a:ext uri="{9D8B030D-6E8A-4147-A177-3AD203B41FA5}">
                      <a16:colId xmlns:a16="http://schemas.microsoft.com/office/drawing/2014/main" val="145188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50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- 2021-12-31 14:00:11</a:t>
                      </a:r>
                      <a:r>
                        <a:rPr kumimoji="0" lang="en-US" sz="1000" b="0" i="0" u="none" strike="noStrike" kern="1200" cap="none" spc="0" normalizeH="0" baseline="0" noProof="0">
                          <a:ln>
                            <a:noFill/>
                          </a:ln>
                          <a:solidFill>
                            <a:prstClr val="black"/>
                          </a:solidFill>
                          <a:effectLst/>
                          <a:uLnTx/>
                          <a:uFillTx/>
                          <a:latin typeface="+mn-lt"/>
                          <a:ea typeface="+mn-ea"/>
                          <a:cs typeface="+mn-cs"/>
                        </a:rPr>
                        <a:t>
 Raspberry Sherry Martini - gorgeous with chocolate
75ml (2.5oz) The Botanist Gin
15ml (1/2oz) Fino Sherry
15ml (1/2oz) Raspberry Honey water
The garnish can be fresh or pickled raspberries. Full details on our website.
Hope you have a great night; see you in 2022!
#Hogmanay #HappyNewYear #WinterCocktails #RaspberryMartini #TheBotanistGin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5705525"/>
                  </a:ext>
                </a:extLst>
              </a:tr>
            </a:tbl>
          </a:graphicData>
        </a:graphic>
      </p:graphicFrame>
      <p:sp>
        <p:nvSpPr>
          <p:cNvPr id="4" name="Text Placeholder 3">
            <a:extLst>
              <a:ext uri="{FF2B5EF4-FFF2-40B4-BE49-F238E27FC236}">
                <a16:creationId xmlns:a16="http://schemas.microsoft.com/office/drawing/2014/main" id="{BA69E86E-36CB-428E-A406-09123630D06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0947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3EE6-2B7D-42EE-9250-F7344EB314D0}"/>
              </a:ext>
            </a:extLst>
          </p:cNvPr>
          <p:cNvSpPr>
            <a:spLocks noGrp="1"/>
          </p:cNvSpPr>
          <p:nvPr>
            <p:ph type="title"/>
          </p:nvPr>
        </p:nvSpPr>
        <p:spPr/>
        <p:txBody>
          <a:bodyPr/>
          <a:lstStyle/>
          <a:p>
            <a:r>
              <a:rPr lang="en-US"/>
              <a:t>Instagram Posts Table | GIN_COMPETITORS - 4 of 19</a:t>
            </a:r>
          </a:p>
        </p:txBody>
      </p:sp>
      <p:graphicFrame>
        <p:nvGraphicFramePr>
          <p:cNvPr id="5" name="Table Placeholder 4">
            <a:extLst>
              <a:ext uri="{FF2B5EF4-FFF2-40B4-BE49-F238E27FC236}">
                <a16:creationId xmlns:a16="http://schemas.microsoft.com/office/drawing/2014/main" id="{0D320D17-1682-42E6-BFFF-AD7F6F59029D}"/>
              </a:ext>
            </a:extLst>
          </p:cNvPr>
          <p:cNvGraphicFramePr>
            <a:graphicFrameLocks noGrp="1"/>
          </p:cNvGraphicFramePr>
          <p:nvPr>
            <p:ph type="tbl" sz="quarter" idx="13"/>
            <p:extLst>
              <p:ext uri="{D42A27DB-BD31-4B8C-83A1-F6EECF244321}">
                <p14:modId xmlns:p14="http://schemas.microsoft.com/office/powerpoint/2010/main" val="393952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81409335"/>
                    </a:ext>
                  </a:extLst>
                </a:gridCol>
                <a:gridCol w="2139696">
                  <a:extLst>
                    <a:ext uri="{9D8B030D-6E8A-4147-A177-3AD203B41FA5}">
                      <a16:colId xmlns:a16="http://schemas.microsoft.com/office/drawing/2014/main" val="1836205712"/>
                    </a:ext>
                  </a:extLst>
                </a:gridCol>
                <a:gridCol w="740664">
                  <a:extLst>
                    <a:ext uri="{9D8B030D-6E8A-4147-A177-3AD203B41FA5}">
                      <a16:colId xmlns:a16="http://schemas.microsoft.com/office/drawing/2014/main" val="2120779108"/>
                    </a:ext>
                  </a:extLst>
                </a:gridCol>
                <a:gridCol w="740664">
                  <a:extLst>
                    <a:ext uri="{9D8B030D-6E8A-4147-A177-3AD203B41FA5}">
                      <a16:colId xmlns:a16="http://schemas.microsoft.com/office/drawing/2014/main" val="2185567039"/>
                    </a:ext>
                  </a:extLst>
                </a:gridCol>
                <a:gridCol w="740664">
                  <a:extLst>
                    <a:ext uri="{9D8B030D-6E8A-4147-A177-3AD203B41FA5}">
                      <a16:colId xmlns:a16="http://schemas.microsoft.com/office/drawing/2014/main" val="98087322"/>
                    </a:ext>
                  </a:extLst>
                </a:gridCol>
                <a:gridCol w="740664">
                  <a:extLst>
                    <a:ext uri="{9D8B030D-6E8A-4147-A177-3AD203B41FA5}">
                      <a16:colId xmlns:a16="http://schemas.microsoft.com/office/drawing/2014/main" val="1618126872"/>
                    </a:ext>
                  </a:extLst>
                </a:gridCol>
                <a:gridCol w="740664">
                  <a:extLst>
                    <a:ext uri="{9D8B030D-6E8A-4147-A177-3AD203B41FA5}">
                      <a16:colId xmlns:a16="http://schemas.microsoft.com/office/drawing/2014/main" val="419960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710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suntory_rokugin - 2021-12-31 10:00:22</a:t>
                      </a:r>
                      <a:r>
                        <a:rPr kumimoji="0" lang="en-US" sz="1000" b="0" i="0" u="none" strike="noStrike" kern="1200" cap="none" spc="0" normalizeH="0" baseline="0" noProof="0">
                          <a:ln>
                            <a:noFill/>
                          </a:ln>
                          <a:solidFill>
                            <a:prstClr val="black"/>
                          </a:solidFill>
                          <a:effectLst/>
                          <a:uLnTx/>
                          <a:uFillTx/>
                          <a:latin typeface="+mn-lt"/>
                          <a:ea typeface="+mn-ea"/>
                          <a:cs typeface="+mn-cs"/>
                        </a:rPr>
                        <a:t>
 Another year of harvesting Japan's unique botanicals and taking in the seasons. From all of us at ROKU to you – thank you, and happy new year. 
</a:t>
                      </a:r>
                      <a:r>
                        <a:rPr kumimoji="0" lang="ja-JP" altLang="en-US" sz="1000" b="0" i="0" u="none" strike="noStrike" kern="1200" cap="none" spc="0" normalizeH="0" baseline="0" noProof="0">
                          <a:ln>
                            <a:noFill/>
                          </a:ln>
                          <a:solidFill>
                            <a:prstClr val="black"/>
                          </a:solidFill>
                          <a:effectLst/>
                          <a:uLnTx/>
                          <a:uFillTx/>
                          <a:latin typeface="+mn-lt"/>
                          <a:ea typeface="+mn-ea"/>
                          <a:cs typeface="+mn-cs"/>
                        </a:rPr>
                        <a:t>今年も</a:t>
                      </a:r>
                      <a:r>
                        <a:rPr kumimoji="0" lang="en-US" sz="1000" b="0" i="0" u="none" strike="noStrike" kern="1200" cap="none" spc="0" normalizeH="0" baseline="0" noProof="0">
                          <a:ln>
                            <a:noFill/>
                          </a:ln>
                          <a:solidFill>
                            <a:prstClr val="black"/>
                          </a:solidFill>
                          <a:effectLst/>
                          <a:uLnTx/>
                          <a:uFillTx/>
                          <a:latin typeface="+mn-lt"/>
                          <a:ea typeface="+mn-ea"/>
                          <a:cs typeface="+mn-cs"/>
                        </a:rPr>
                        <a:t>ROKU</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をご愛顧いただき、ありがとうございました。来年も、美しい日本の四季とともに</a:t>
                      </a:r>
                      <a:r>
                        <a:rPr kumimoji="0" lang="en-US" sz="1000" b="0" i="0" u="none" strike="noStrike" kern="1200" cap="none" spc="0" normalizeH="0" baseline="0" noProof="0">
                          <a:ln>
                            <a:noFill/>
                          </a:ln>
                          <a:solidFill>
                            <a:prstClr val="black"/>
                          </a:solidFill>
                          <a:effectLst/>
                          <a:uLnTx/>
                          <a:uFillTx/>
                          <a:latin typeface="+mn-lt"/>
                          <a:ea typeface="+mn-ea"/>
                          <a:cs typeface="+mn-cs"/>
                        </a:rPr>
                        <a:t>ROKU</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をお愉しみください。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roku #gin #rokugin #japanesegin #craftgin #Japanesecraftgin #cocktail #rokusignature #newgin #japan #beamsuntory #</a:t>
                      </a:r>
                      <a:r>
                        <a:rPr kumimoji="0" lang="ja-JP" altLang="en-US" sz="1000" b="0" i="0" u="none" strike="noStrike" kern="1200" cap="none" spc="0" normalizeH="0" baseline="0" noProof="0">
                          <a:ln>
                            <a:noFill/>
                          </a:ln>
                          <a:solidFill>
                            <a:prstClr val="black"/>
                          </a:solidFill>
                          <a:effectLst/>
                          <a:uLnTx/>
                          <a:uFillTx/>
                          <a:latin typeface="+mn-lt"/>
                          <a:ea typeface="+mn-ea"/>
                          <a:cs typeface="+mn-cs"/>
                        </a:rPr>
                        <a:t>六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ジャパニーズクラフトジン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日本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japanesefood #instagramjapan #suntorytime #ROKUatHome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8578382"/>
                  </a:ext>
                </a:extLst>
              </a:tr>
            </a:tbl>
          </a:graphicData>
        </a:graphic>
      </p:graphicFrame>
      <p:sp>
        <p:nvSpPr>
          <p:cNvPr id="4" name="Text Placeholder 3">
            <a:extLst>
              <a:ext uri="{FF2B5EF4-FFF2-40B4-BE49-F238E27FC236}">
                <a16:creationId xmlns:a16="http://schemas.microsoft.com/office/drawing/2014/main" id="{9BAE0E5C-4B19-483E-BD76-0A8F16959C0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38904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A7FCE-DF20-487B-946A-0408FF9EAF0D}"/>
              </a:ext>
            </a:extLst>
          </p:cNvPr>
          <p:cNvSpPr>
            <a:spLocks noGrp="1"/>
          </p:cNvSpPr>
          <p:nvPr>
            <p:ph type="title"/>
          </p:nvPr>
        </p:nvSpPr>
        <p:spPr/>
        <p:txBody>
          <a:bodyPr/>
          <a:lstStyle/>
          <a:p>
            <a:r>
              <a:rPr lang="en-US"/>
              <a:t>Instagram Posts Table | GIN_COMPETITORS - 5 of 19</a:t>
            </a:r>
          </a:p>
        </p:txBody>
      </p:sp>
      <p:graphicFrame>
        <p:nvGraphicFramePr>
          <p:cNvPr id="5" name="Table Placeholder 4">
            <a:extLst>
              <a:ext uri="{FF2B5EF4-FFF2-40B4-BE49-F238E27FC236}">
                <a16:creationId xmlns:a16="http://schemas.microsoft.com/office/drawing/2014/main" id="{3055252F-1E00-4E6B-A296-A37189D217CA}"/>
              </a:ext>
            </a:extLst>
          </p:cNvPr>
          <p:cNvGraphicFramePr>
            <a:graphicFrameLocks noGrp="1"/>
          </p:cNvGraphicFramePr>
          <p:nvPr>
            <p:ph type="tbl" sz="quarter" idx="13"/>
            <p:extLst>
              <p:ext uri="{D42A27DB-BD31-4B8C-83A1-F6EECF244321}">
                <p14:modId xmlns:p14="http://schemas.microsoft.com/office/powerpoint/2010/main" val="142918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9135569"/>
                    </a:ext>
                  </a:extLst>
                </a:gridCol>
                <a:gridCol w="2139696">
                  <a:extLst>
                    <a:ext uri="{9D8B030D-6E8A-4147-A177-3AD203B41FA5}">
                      <a16:colId xmlns:a16="http://schemas.microsoft.com/office/drawing/2014/main" val="1812688740"/>
                    </a:ext>
                  </a:extLst>
                </a:gridCol>
                <a:gridCol w="740664">
                  <a:extLst>
                    <a:ext uri="{9D8B030D-6E8A-4147-A177-3AD203B41FA5}">
                      <a16:colId xmlns:a16="http://schemas.microsoft.com/office/drawing/2014/main" val="2885187704"/>
                    </a:ext>
                  </a:extLst>
                </a:gridCol>
                <a:gridCol w="740664">
                  <a:extLst>
                    <a:ext uri="{9D8B030D-6E8A-4147-A177-3AD203B41FA5}">
                      <a16:colId xmlns:a16="http://schemas.microsoft.com/office/drawing/2014/main" val="3199446357"/>
                    </a:ext>
                  </a:extLst>
                </a:gridCol>
                <a:gridCol w="740664">
                  <a:extLst>
                    <a:ext uri="{9D8B030D-6E8A-4147-A177-3AD203B41FA5}">
                      <a16:colId xmlns:a16="http://schemas.microsoft.com/office/drawing/2014/main" val="2874270313"/>
                    </a:ext>
                  </a:extLst>
                </a:gridCol>
                <a:gridCol w="740664">
                  <a:extLst>
                    <a:ext uri="{9D8B030D-6E8A-4147-A177-3AD203B41FA5}">
                      <a16:colId xmlns:a16="http://schemas.microsoft.com/office/drawing/2014/main" val="941889306"/>
                    </a:ext>
                  </a:extLst>
                </a:gridCol>
                <a:gridCol w="740664">
                  <a:extLst>
                    <a:ext uri="{9D8B030D-6E8A-4147-A177-3AD203B41FA5}">
                      <a16:colId xmlns:a16="http://schemas.microsoft.com/office/drawing/2014/main" val="467735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068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- 2021-12-30 21:00:09</a:t>
                      </a:r>
                      <a:r>
                        <a:rPr kumimoji="0" lang="en-US" sz="1000" b="0" i="0" u="none" strike="noStrike" kern="1200" cap="none" spc="0" normalizeH="0" baseline="0" noProof="0">
                          <a:ln>
                            <a:noFill/>
                          </a:ln>
                          <a:solidFill>
                            <a:prstClr val="black"/>
                          </a:solidFill>
                          <a:effectLst/>
                          <a:uLnTx/>
                          <a:uFillTx/>
                          <a:latin typeface="+mn-lt"/>
                          <a:ea typeface="+mn-ea"/>
                          <a:cs typeface="+mn-cs"/>
                        </a:rPr>
                        <a:t>
 Dessert in our Hogmanay home feast menu is Islands Chocolate 75% Cremeaux, Beetroot, Rosehip, Gin Granita, and Chantilly cream.  The rosehips are pickled : ) 
Wash it down with a Raspberry Sherry Martini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2859780"/>
                  </a:ext>
                </a:extLst>
              </a:tr>
            </a:tbl>
          </a:graphicData>
        </a:graphic>
      </p:graphicFrame>
      <p:sp>
        <p:nvSpPr>
          <p:cNvPr id="4" name="Text Placeholder 3">
            <a:extLst>
              <a:ext uri="{FF2B5EF4-FFF2-40B4-BE49-F238E27FC236}">
                <a16:creationId xmlns:a16="http://schemas.microsoft.com/office/drawing/2014/main" id="{04CA24CE-2878-479C-9BEE-FCF3282431B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58334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7DD6-5418-4348-951C-D537FA82C29E}"/>
              </a:ext>
            </a:extLst>
          </p:cNvPr>
          <p:cNvSpPr>
            <a:spLocks noGrp="1"/>
          </p:cNvSpPr>
          <p:nvPr>
            <p:ph type="title"/>
          </p:nvPr>
        </p:nvSpPr>
        <p:spPr/>
        <p:txBody>
          <a:bodyPr/>
          <a:lstStyle/>
          <a:p>
            <a:r>
              <a:rPr lang="en-US"/>
              <a:t>Instagram Posts Table | GIN_COMPETITORS - 6 of 19</a:t>
            </a:r>
          </a:p>
        </p:txBody>
      </p:sp>
      <p:graphicFrame>
        <p:nvGraphicFramePr>
          <p:cNvPr id="5" name="Table Placeholder 4">
            <a:extLst>
              <a:ext uri="{FF2B5EF4-FFF2-40B4-BE49-F238E27FC236}">
                <a16:creationId xmlns:a16="http://schemas.microsoft.com/office/drawing/2014/main" id="{F086BD13-2438-4978-B961-AF5294A48A3B}"/>
              </a:ext>
            </a:extLst>
          </p:cNvPr>
          <p:cNvGraphicFramePr>
            <a:graphicFrameLocks noGrp="1"/>
          </p:cNvGraphicFramePr>
          <p:nvPr>
            <p:ph type="tbl" sz="quarter" idx="13"/>
            <p:extLst>
              <p:ext uri="{D42A27DB-BD31-4B8C-83A1-F6EECF244321}">
                <p14:modId xmlns:p14="http://schemas.microsoft.com/office/powerpoint/2010/main" val="354952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78043615"/>
                    </a:ext>
                  </a:extLst>
                </a:gridCol>
                <a:gridCol w="2139696">
                  <a:extLst>
                    <a:ext uri="{9D8B030D-6E8A-4147-A177-3AD203B41FA5}">
                      <a16:colId xmlns:a16="http://schemas.microsoft.com/office/drawing/2014/main" val="461563497"/>
                    </a:ext>
                  </a:extLst>
                </a:gridCol>
                <a:gridCol w="740664">
                  <a:extLst>
                    <a:ext uri="{9D8B030D-6E8A-4147-A177-3AD203B41FA5}">
                      <a16:colId xmlns:a16="http://schemas.microsoft.com/office/drawing/2014/main" val="2752764695"/>
                    </a:ext>
                  </a:extLst>
                </a:gridCol>
                <a:gridCol w="740664">
                  <a:extLst>
                    <a:ext uri="{9D8B030D-6E8A-4147-A177-3AD203B41FA5}">
                      <a16:colId xmlns:a16="http://schemas.microsoft.com/office/drawing/2014/main" val="2553235099"/>
                    </a:ext>
                  </a:extLst>
                </a:gridCol>
                <a:gridCol w="740664">
                  <a:extLst>
                    <a:ext uri="{9D8B030D-6E8A-4147-A177-3AD203B41FA5}">
                      <a16:colId xmlns:a16="http://schemas.microsoft.com/office/drawing/2014/main" val="153281562"/>
                    </a:ext>
                  </a:extLst>
                </a:gridCol>
                <a:gridCol w="740664">
                  <a:extLst>
                    <a:ext uri="{9D8B030D-6E8A-4147-A177-3AD203B41FA5}">
                      <a16:colId xmlns:a16="http://schemas.microsoft.com/office/drawing/2014/main" val="3464709345"/>
                    </a:ext>
                  </a:extLst>
                </a:gridCol>
                <a:gridCol w="740664">
                  <a:extLst>
                    <a:ext uri="{9D8B030D-6E8A-4147-A177-3AD203B41FA5}">
                      <a16:colId xmlns:a16="http://schemas.microsoft.com/office/drawing/2014/main" val="15912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14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monkey47 - 2021-12-30 17:47:31</a:t>
                      </a:r>
                      <a:r>
                        <a:rPr kumimoji="0" lang="en-US" sz="1000" b="0" i="0" u="none" strike="noStrike" kern="1200" cap="none" spc="0" normalizeH="0" baseline="0" noProof="0">
                          <a:ln>
                            <a:noFill/>
                          </a:ln>
                          <a:solidFill>
                            <a:prstClr val="black"/>
                          </a:solidFill>
                          <a:effectLst/>
                          <a:uLnTx/>
                          <a:uFillTx/>
                          <a:latin typeface="+mn-lt"/>
                          <a:ea typeface="+mn-ea"/>
                          <a:cs typeface="+mn-cs"/>
                        </a:rPr>
                        <a:t>
 A Monkey Retrospective – the Distiller’s Blog
Part X: Mythbusters – London Dry Gin Comes from London
Yes, that's the way it is – and real soccer, I mean, football, is only to be found in England. We have already described above the legally mandated standards with respect to gin in our last post. 
On top of that, there is no real reason in and of itself that good gin should come only from England or London. Whether it comes from Germany, Holland, England or Tasmania, whether it's from the Northern or Southern Hemisphere, is quite immaterial.
A good gin will always be a good gin, and a bad gin simply a bad gin, irrespective of geographic location. The use of the term “London Dry Gin” does not, as is generally believed, denote any connection to the city of London, but rather describes a set of regulations regarding quality standards in the production of a Dry Gin. Myth busted!
(Alexander Stein, November 27, 2015)
Read more: mk47.de/blog
#monkey47 #distillersblog #throwback #gin #distillery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4724168"/>
                  </a:ext>
                </a:extLst>
              </a:tr>
            </a:tbl>
          </a:graphicData>
        </a:graphic>
      </p:graphicFrame>
      <p:sp>
        <p:nvSpPr>
          <p:cNvPr id="4" name="Text Placeholder 3">
            <a:extLst>
              <a:ext uri="{FF2B5EF4-FFF2-40B4-BE49-F238E27FC236}">
                <a16:creationId xmlns:a16="http://schemas.microsoft.com/office/drawing/2014/main" id="{4A3FF5EB-9E28-4290-8ECC-0138816E7A2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9747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DCD7-286F-4FFC-9327-0334A8DA6692}"/>
              </a:ext>
            </a:extLst>
          </p:cNvPr>
          <p:cNvSpPr>
            <a:spLocks noGrp="1"/>
          </p:cNvSpPr>
          <p:nvPr>
            <p:ph type="title"/>
          </p:nvPr>
        </p:nvSpPr>
        <p:spPr/>
        <p:txBody>
          <a:bodyPr/>
          <a:lstStyle/>
          <a:p>
            <a:r>
              <a:rPr lang="en-US"/>
              <a:t>Instagram Posts Table | GIN_COMPETITORS - 7 of 19</a:t>
            </a:r>
          </a:p>
        </p:txBody>
      </p:sp>
      <p:graphicFrame>
        <p:nvGraphicFramePr>
          <p:cNvPr id="5" name="Table Placeholder 4">
            <a:extLst>
              <a:ext uri="{FF2B5EF4-FFF2-40B4-BE49-F238E27FC236}">
                <a16:creationId xmlns:a16="http://schemas.microsoft.com/office/drawing/2014/main" id="{7F77F789-CEB7-46DC-BEF1-EFACE783A474}"/>
              </a:ext>
            </a:extLst>
          </p:cNvPr>
          <p:cNvGraphicFramePr>
            <a:graphicFrameLocks noGrp="1"/>
          </p:cNvGraphicFramePr>
          <p:nvPr>
            <p:ph type="tbl" sz="quarter" idx="13"/>
            <p:extLst>
              <p:ext uri="{D42A27DB-BD31-4B8C-83A1-F6EECF244321}">
                <p14:modId xmlns:p14="http://schemas.microsoft.com/office/powerpoint/2010/main" val="332191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8527554"/>
                    </a:ext>
                  </a:extLst>
                </a:gridCol>
                <a:gridCol w="2139696">
                  <a:extLst>
                    <a:ext uri="{9D8B030D-6E8A-4147-A177-3AD203B41FA5}">
                      <a16:colId xmlns:a16="http://schemas.microsoft.com/office/drawing/2014/main" val="1643581647"/>
                    </a:ext>
                  </a:extLst>
                </a:gridCol>
                <a:gridCol w="740664">
                  <a:extLst>
                    <a:ext uri="{9D8B030D-6E8A-4147-A177-3AD203B41FA5}">
                      <a16:colId xmlns:a16="http://schemas.microsoft.com/office/drawing/2014/main" val="3669210052"/>
                    </a:ext>
                  </a:extLst>
                </a:gridCol>
                <a:gridCol w="740664">
                  <a:extLst>
                    <a:ext uri="{9D8B030D-6E8A-4147-A177-3AD203B41FA5}">
                      <a16:colId xmlns:a16="http://schemas.microsoft.com/office/drawing/2014/main" val="976954062"/>
                    </a:ext>
                  </a:extLst>
                </a:gridCol>
                <a:gridCol w="740664">
                  <a:extLst>
                    <a:ext uri="{9D8B030D-6E8A-4147-A177-3AD203B41FA5}">
                      <a16:colId xmlns:a16="http://schemas.microsoft.com/office/drawing/2014/main" val="2250884780"/>
                    </a:ext>
                  </a:extLst>
                </a:gridCol>
                <a:gridCol w="740664">
                  <a:extLst>
                    <a:ext uri="{9D8B030D-6E8A-4147-A177-3AD203B41FA5}">
                      <a16:colId xmlns:a16="http://schemas.microsoft.com/office/drawing/2014/main" val="637512262"/>
                    </a:ext>
                  </a:extLst>
                </a:gridCol>
                <a:gridCol w="740664">
                  <a:extLst>
                    <a:ext uri="{9D8B030D-6E8A-4147-A177-3AD203B41FA5}">
                      <a16:colId xmlns:a16="http://schemas.microsoft.com/office/drawing/2014/main" val="169169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673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- 2021-12-30 16:00:08</a:t>
                      </a:r>
                      <a:r>
                        <a:rPr kumimoji="0" lang="en-US" sz="1000" b="0" i="0" u="none" strike="noStrike" kern="1200" cap="none" spc="0" normalizeH="0" baseline="0" noProof="0">
                          <a:ln>
                            <a:noFill/>
                          </a:ln>
                          <a:solidFill>
                            <a:prstClr val="black"/>
                          </a:solidFill>
                          <a:effectLst/>
                          <a:uLnTx/>
                          <a:uFillTx/>
                          <a:latin typeface="+mn-lt"/>
                          <a:ea typeface="+mn-ea"/>
                          <a:cs typeface="+mn-cs"/>
                        </a:rPr>
                        <a:t>
 Crab Apple Collins - a great drink to pair with succulent meat
60ml (2oz) The Botanist Gin (Crab apple infused)
30ml (1oz) Green juice (celery, parsley, coriander, cloudy apple juice, sugar, vinegar
Soda
Full recipe on our website.
📷 richardgaston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0362827"/>
                  </a:ext>
                </a:extLst>
              </a:tr>
            </a:tbl>
          </a:graphicData>
        </a:graphic>
      </p:graphicFrame>
      <p:sp>
        <p:nvSpPr>
          <p:cNvPr id="4" name="Text Placeholder 3">
            <a:extLst>
              <a:ext uri="{FF2B5EF4-FFF2-40B4-BE49-F238E27FC236}">
                <a16:creationId xmlns:a16="http://schemas.microsoft.com/office/drawing/2014/main" id="{D43C1F96-6B66-4021-9447-95FF6C948DB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7370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DE9F-F25C-40A5-B70A-0FE4110E932D}"/>
              </a:ext>
            </a:extLst>
          </p:cNvPr>
          <p:cNvSpPr>
            <a:spLocks noGrp="1"/>
          </p:cNvSpPr>
          <p:nvPr>
            <p:ph type="title"/>
          </p:nvPr>
        </p:nvSpPr>
        <p:spPr/>
        <p:txBody>
          <a:bodyPr/>
          <a:lstStyle/>
          <a:p>
            <a:r>
              <a:rPr lang="en-US"/>
              <a:t>Instagram Posts Table | GIN_COMPETITORS - 8 of 19</a:t>
            </a:r>
          </a:p>
        </p:txBody>
      </p:sp>
      <p:graphicFrame>
        <p:nvGraphicFramePr>
          <p:cNvPr id="5" name="Table Placeholder 4">
            <a:extLst>
              <a:ext uri="{FF2B5EF4-FFF2-40B4-BE49-F238E27FC236}">
                <a16:creationId xmlns:a16="http://schemas.microsoft.com/office/drawing/2014/main" id="{7F2BAC63-E5C7-413C-B7C4-837DE8F4235E}"/>
              </a:ext>
            </a:extLst>
          </p:cNvPr>
          <p:cNvGraphicFramePr>
            <a:graphicFrameLocks noGrp="1"/>
          </p:cNvGraphicFramePr>
          <p:nvPr>
            <p:ph type="tbl" sz="quarter" idx="13"/>
            <p:extLst>
              <p:ext uri="{D42A27DB-BD31-4B8C-83A1-F6EECF244321}">
                <p14:modId xmlns:p14="http://schemas.microsoft.com/office/powerpoint/2010/main" val="365599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23212847"/>
                    </a:ext>
                  </a:extLst>
                </a:gridCol>
                <a:gridCol w="2139696">
                  <a:extLst>
                    <a:ext uri="{9D8B030D-6E8A-4147-A177-3AD203B41FA5}">
                      <a16:colId xmlns:a16="http://schemas.microsoft.com/office/drawing/2014/main" val="3141978491"/>
                    </a:ext>
                  </a:extLst>
                </a:gridCol>
                <a:gridCol w="740664">
                  <a:extLst>
                    <a:ext uri="{9D8B030D-6E8A-4147-A177-3AD203B41FA5}">
                      <a16:colId xmlns:a16="http://schemas.microsoft.com/office/drawing/2014/main" val="2185238293"/>
                    </a:ext>
                  </a:extLst>
                </a:gridCol>
                <a:gridCol w="740664">
                  <a:extLst>
                    <a:ext uri="{9D8B030D-6E8A-4147-A177-3AD203B41FA5}">
                      <a16:colId xmlns:a16="http://schemas.microsoft.com/office/drawing/2014/main" val="3464801185"/>
                    </a:ext>
                  </a:extLst>
                </a:gridCol>
                <a:gridCol w="740664">
                  <a:extLst>
                    <a:ext uri="{9D8B030D-6E8A-4147-A177-3AD203B41FA5}">
                      <a16:colId xmlns:a16="http://schemas.microsoft.com/office/drawing/2014/main" val="4175436522"/>
                    </a:ext>
                  </a:extLst>
                </a:gridCol>
                <a:gridCol w="740664">
                  <a:extLst>
                    <a:ext uri="{9D8B030D-6E8A-4147-A177-3AD203B41FA5}">
                      <a16:colId xmlns:a16="http://schemas.microsoft.com/office/drawing/2014/main" val="2915680676"/>
                    </a:ext>
                  </a:extLst>
                </a:gridCol>
                <a:gridCol w="740664">
                  <a:extLst>
                    <a:ext uri="{9D8B030D-6E8A-4147-A177-3AD203B41FA5}">
                      <a16:colId xmlns:a16="http://schemas.microsoft.com/office/drawing/2014/main" val="245895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26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- 2021-12-29 20:00:10</a:t>
                      </a:r>
                      <a:r>
                        <a:rPr kumimoji="0" lang="en-US" sz="1000" b="0" i="0" u="none" strike="noStrike" kern="1200" cap="none" spc="0" normalizeH="0" baseline="0" noProof="0">
                          <a:ln>
                            <a:noFill/>
                          </a:ln>
                          <a:solidFill>
                            <a:prstClr val="black"/>
                          </a:solidFill>
                          <a:effectLst/>
                          <a:uLnTx/>
                          <a:uFillTx/>
                          <a:latin typeface="+mn-lt"/>
                          <a:ea typeface="+mn-ea"/>
                          <a:cs typeface="+mn-cs"/>
                        </a:rPr>
                        <a:t>
 "I wanted to share some tricks of the trade with this menu; really, there's no limit to what you can achieve at home with patience, basic kit &amp; inside information..." Craig Grozier fallachandining 
Glazed Ham Hock, Quince, Scott’s Lovage, Pork Fat Hash Browns; Crab Apple Collins
#HogmanayAtHome #WinterFood #WinterCocktails #TheBotanistGin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633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tanqueraygin - 2021-12-29 18:34:33</a:t>
                      </a:r>
                      <a:r>
                        <a:rPr kumimoji="0" lang="en-US" sz="1000" b="0" i="0" u="none" strike="noStrike" kern="1200" cap="none" spc="0" normalizeH="0" baseline="0" noProof="0">
                          <a:ln>
                            <a:noFill/>
                          </a:ln>
                          <a:solidFill>
                            <a:prstClr val="black"/>
                          </a:solidFill>
                          <a:effectLst/>
                          <a:uLnTx/>
                          <a:uFillTx/>
                          <a:latin typeface="+mn-lt"/>
                          <a:ea typeface="+mn-ea"/>
                          <a:cs typeface="+mn-cs"/>
                        </a:rPr>
                        <a:t>
 Throwback to our festive gathering with StanleyTucci and friends ✨
Have you tried any of our festive cocktails yet? Let us know in the comments. #TUCCIANDTEN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3673302"/>
                  </a:ext>
                </a:extLst>
              </a:tr>
            </a:tbl>
          </a:graphicData>
        </a:graphic>
      </p:graphicFrame>
      <p:sp>
        <p:nvSpPr>
          <p:cNvPr id="4" name="Text Placeholder 3">
            <a:extLst>
              <a:ext uri="{FF2B5EF4-FFF2-40B4-BE49-F238E27FC236}">
                <a16:creationId xmlns:a16="http://schemas.microsoft.com/office/drawing/2014/main" id="{8F45B93C-DCBB-4565-B236-37B0A9CB0D8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95097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DB7D3-4286-41FE-AB64-AD91857F7CC4}"/>
              </a:ext>
            </a:extLst>
          </p:cNvPr>
          <p:cNvSpPr>
            <a:spLocks noGrp="1"/>
          </p:cNvSpPr>
          <p:nvPr>
            <p:ph type="title"/>
          </p:nvPr>
        </p:nvSpPr>
        <p:spPr/>
        <p:txBody>
          <a:bodyPr/>
          <a:lstStyle/>
          <a:p>
            <a:r>
              <a:rPr lang="en-US"/>
              <a:t>Instagram Posts Table | GIN_COMPETITORS - 9 of 19</a:t>
            </a:r>
          </a:p>
        </p:txBody>
      </p:sp>
      <p:graphicFrame>
        <p:nvGraphicFramePr>
          <p:cNvPr id="5" name="Table Placeholder 4">
            <a:extLst>
              <a:ext uri="{FF2B5EF4-FFF2-40B4-BE49-F238E27FC236}">
                <a16:creationId xmlns:a16="http://schemas.microsoft.com/office/drawing/2014/main" id="{9CFC6072-9DAB-4C33-B5BD-F34A041D9387}"/>
              </a:ext>
            </a:extLst>
          </p:cNvPr>
          <p:cNvGraphicFramePr>
            <a:graphicFrameLocks noGrp="1"/>
          </p:cNvGraphicFramePr>
          <p:nvPr>
            <p:ph type="tbl" sz="quarter" idx="13"/>
            <p:extLst>
              <p:ext uri="{D42A27DB-BD31-4B8C-83A1-F6EECF244321}">
                <p14:modId xmlns:p14="http://schemas.microsoft.com/office/powerpoint/2010/main" val="107616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63192629"/>
                    </a:ext>
                  </a:extLst>
                </a:gridCol>
                <a:gridCol w="2139696">
                  <a:extLst>
                    <a:ext uri="{9D8B030D-6E8A-4147-A177-3AD203B41FA5}">
                      <a16:colId xmlns:a16="http://schemas.microsoft.com/office/drawing/2014/main" val="1141693436"/>
                    </a:ext>
                  </a:extLst>
                </a:gridCol>
                <a:gridCol w="740664">
                  <a:extLst>
                    <a:ext uri="{9D8B030D-6E8A-4147-A177-3AD203B41FA5}">
                      <a16:colId xmlns:a16="http://schemas.microsoft.com/office/drawing/2014/main" val="2285945241"/>
                    </a:ext>
                  </a:extLst>
                </a:gridCol>
                <a:gridCol w="740664">
                  <a:extLst>
                    <a:ext uri="{9D8B030D-6E8A-4147-A177-3AD203B41FA5}">
                      <a16:colId xmlns:a16="http://schemas.microsoft.com/office/drawing/2014/main" val="4090496939"/>
                    </a:ext>
                  </a:extLst>
                </a:gridCol>
                <a:gridCol w="740664">
                  <a:extLst>
                    <a:ext uri="{9D8B030D-6E8A-4147-A177-3AD203B41FA5}">
                      <a16:colId xmlns:a16="http://schemas.microsoft.com/office/drawing/2014/main" val="2946886444"/>
                    </a:ext>
                  </a:extLst>
                </a:gridCol>
                <a:gridCol w="740664">
                  <a:extLst>
                    <a:ext uri="{9D8B030D-6E8A-4147-A177-3AD203B41FA5}">
                      <a16:colId xmlns:a16="http://schemas.microsoft.com/office/drawing/2014/main" val="3519721461"/>
                    </a:ext>
                  </a:extLst>
                </a:gridCol>
                <a:gridCol w="740664">
                  <a:extLst>
                    <a:ext uri="{9D8B030D-6E8A-4147-A177-3AD203B41FA5}">
                      <a16:colId xmlns:a16="http://schemas.microsoft.com/office/drawing/2014/main" val="323183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049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monkey47 - 2021-12-29 17:46:26</a:t>
                      </a:r>
                      <a:r>
                        <a:rPr kumimoji="0" lang="en-US" sz="1000" b="0" i="0" u="none" strike="noStrike" kern="1200" cap="none" spc="0" normalizeH="0" baseline="0" noProof="0">
                          <a:ln>
                            <a:noFill/>
                          </a:ln>
                          <a:solidFill>
                            <a:prstClr val="black"/>
                          </a:solidFill>
                          <a:effectLst/>
                          <a:uLnTx/>
                          <a:uFillTx/>
                          <a:latin typeface="+mn-lt"/>
                          <a:ea typeface="+mn-ea"/>
                          <a:cs typeface="+mn-cs"/>
                        </a:rPr>
                        <a:t>
 Can we start the festive season over again? 
I wasn’t ready.
#monkey47 #gin #blackforest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72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- 2021-12-29 17:00:07</a:t>
                      </a:r>
                      <a:r>
                        <a:rPr kumimoji="0" lang="en-US" sz="1000" b="0" i="0" u="none" strike="noStrike" kern="1200" cap="none" spc="0" normalizeH="0" baseline="0" noProof="0">
                          <a:ln>
                            <a:noFill/>
                          </a:ln>
                          <a:solidFill>
                            <a:prstClr val="black"/>
                          </a:solidFill>
                          <a:effectLst/>
                          <a:uLnTx/>
                          <a:uFillTx/>
                          <a:latin typeface="+mn-lt"/>
                          <a:ea typeface="+mn-ea"/>
                          <a:cs typeface="+mn-cs"/>
                        </a:rPr>
                        <a:t>
 Nutty Fig Martini. Pickled walnut garnish nods to the classic Gibson.
60ml (2oz) The Botanist Gin
20ml (3/4oz) Fig Leaf Honey Water
20ml (3/4oz) Amontillado Sherry
Full recipe on our website now.
📷 richardgaston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8429582"/>
                  </a:ext>
                </a:extLst>
              </a:tr>
            </a:tbl>
          </a:graphicData>
        </a:graphic>
      </p:graphicFrame>
      <p:sp>
        <p:nvSpPr>
          <p:cNvPr id="4" name="Text Placeholder 3">
            <a:extLst>
              <a:ext uri="{FF2B5EF4-FFF2-40B4-BE49-F238E27FC236}">
                <a16:creationId xmlns:a16="http://schemas.microsoft.com/office/drawing/2014/main" id="{36718C52-F801-4786-BAEC-FCF34BE1A46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490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7ECDB-02F5-44CD-918A-2BF5F5AF1B81}"/>
              </a:ext>
            </a:extLst>
          </p:cNvPr>
          <p:cNvSpPr>
            <a:spLocks noGrp="1"/>
          </p:cNvSpPr>
          <p:nvPr>
            <p:ph type="title"/>
          </p:nvPr>
        </p:nvSpPr>
        <p:spPr/>
        <p:txBody>
          <a:bodyPr/>
          <a:lstStyle/>
          <a:p>
            <a:r>
              <a:rPr lang="en-US"/>
              <a:t>Instagram Posts Table | GIN_COMPETITORS - 10 of 19</a:t>
            </a:r>
          </a:p>
        </p:txBody>
      </p:sp>
      <p:graphicFrame>
        <p:nvGraphicFramePr>
          <p:cNvPr id="5" name="Table Placeholder 4">
            <a:extLst>
              <a:ext uri="{FF2B5EF4-FFF2-40B4-BE49-F238E27FC236}">
                <a16:creationId xmlns:a16="http://schemas.microsoft.com/office/drawing/2014/main" id="{48DF361F-594D-4E5B-A2CE-150686A5A338}"/>
              </a:ext>
            </a:extLst>
          </p:cNvPr>
          <p:cNvGraphicFramePr>
            <a:graphicFrameLocks noGrp="1"/>
          </p:cNvGraphicFramePr>
          <p:nvPr>
            <p:ph type="tbl" sz="quarter" idx="13"/>
            <p:extLst>
              <p:ext uri="{D42A27DB-BD31-4B8C-83A1-F6EECF244321}">
                <p14:modId xmlns:p14="http://schemas.microsoft.com/office/powerpoint/2010/main" val="20655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44324370"/>
                    </a:ext>
                  </a:extLst>
                </a:gridCol>
                <a:gridCol w="2139696">
                  <a:extLst>
                    <a:ext uri="{9D8B030D-6E8A-4147-A177-3AD203B41FA5}">
                      <a16:colId xmlns:a16="http://schemas.microsoft.com/office/drawing/2014/main" val="1273713586"/>
                    </a:ext>
                  </a:extLst>
                </a:gridCol>
                <a:gridCol w="740664">
                  <a:extLst>
                    <a:ext uri="{9D8B030D-6E8A-4147-A177-3AD203B41FA5}">
                      <a16:colId xmlns:a16="http://schemas.microsoft.com/office/drawing/2014/main" val="3253805849"/>
                    </a:ext>
                  </a:extLst>
                </a:gridCol>
                <a:gridCol w="740664">
                  <a:extLst>
                    <a:ext uri="{9D8B030D-6E8A-4147-A177-3AD203B41FA5}">
                      <a16:colId xmlns:a16="http://schemas.microsoft.com/office/drawing/2014/main" val="2424363182"/>
                    </a:ext>
                  </a:extLst>
                </a:gridCol>
                <a:gridCol w="740664">
                  <a:extLst>
                    <a:ext uri="{9D8B030D-6E8A-4147-A177-3AD203B41FA5}">
                      <a16:colId xmlns:a16="http://schemas.microsoft.com/office/drawing/2014/main" val="222319017"/>
                    </a:ext>
                  </a:extLst>
                </a:gridCol>
                <a:gridCol w="740664">
                  <a:extLst>
                    <a:ext uri="{9D8B030D-6E8A-4147-A177-3AD203B41FA5}">
                      <a16:colId xmlns:a16="http://schemas.microsoft.com/office/drawing/2014/main" val="1326747573"/>
                    </a:ext>
                  </a:extLst>
                </a:gridCol>
                <a:gridCol w="740664">
                  <a:extLst>
                    <a:ext uri="{9D8B030D-6E8A-4147-A177-3AD203B41FA5}">
                      <a16:colId xmlns:a16="http://schemas.microsoft.com/office/drawing/2014/main" val="115475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66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- 2021-12-29 15:00:08</a:t>
                      </a:r>
                      <a:r>
                        <a:rPr kumimoji="0" lang="en-US" sz="1000" b="0" i="0" u="none" strike="noStrike" kern="1200" cap="none" spc="0" normalizeH="0" baseline="0" noProof="0">
                          <a:ln>
                            <a:noFill/>
                          </a:ln>
                          <a:solidFill>
                            <a:prstClr val="black"/>
                          </a:solidFill>
                          <a:effectLst/>
                          <a:uLnTx/>
                          <a:uFillTx/>
                          <a:latin typeface="+mn-lt"/>
                          <a:ea typeface="+mn-ea"/>
                          <a:cs typeface="+mn-cs"/>
                        </a:rPr>
                        <a:t>
 We have a treat for you this New Year's - 3 course fine dining you can replicate at home, with exquisite drinks. See link in bio.
Morangie brie buns, pickled walnut ketchup; Nutty Fig Martini 
#HogmanayAtHome #HappyNewYear #GinMartini #TheBotanistGin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5549355"/>
                  </a:ext>
                </a:extLst>
              </a:tr>
            </a:tbl>
          </a:graphicData>
        </a:graphic>
      </p:graphicFrame>
      <p:sp>
        <p:nvSpPr>
          <p:cNvPr id="4" name="Text Placeholder 3">
            <a:extLst>
              <a:ext uri="{FF2B5EF4-FFF2-40B4-BE49-F238E27FC236}">
                <a16:creationId xmlns:a16="http://schemas.microsoft.com/office/drawing/2014/main" id="{27F4427D-4499-4069-90DF-1BBC0619716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05045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2E34-3B1B-4FF7-B957-D4787FF09248}"/>
              </a:ext>
            </a:extLst>
          </p:cNvPr>
          <p:cNvSpPr>
            <a:spLocks noGrp="1"/>
          </p:cNvSpPr>
          <p:nvPr>
            <p:ph type="title"/>
          </p:nvPr>
        </p:nvSpPr>
        <p:spPr/>
        <p:txBody>
          <a:bodyPr/>
          <a:lstStyle/>
          <a:p>
            <a:r>
              <a:rPr lang="en-US"/>
              <a:t>Instagram Posts Table | GIN_COMPETITORS - 11 of 19</a:t>
            </a:r>
          </a:p>
        </p:txBody>
      </p:sp>
      <p:graphicFrame>
        <p:nvGraphicFramePr>
          <p:cNvPr id="5" name="Table Placeholder 4">
            <a:extLst>
              <a:ext uri="{FF2B5EF4-FFF2-40B4-BE49-F238E27FC236}">
                <a16:creationId xmlns:a16="http://schemas.microsoft.com/office/drawing/2014/main" id="{F0665C9A-2C06-4618-95C5-994D56D4BA79}"/>
              </a:ext>
            </a:extLst>
          </p:cNvPr>
          <p:cNvGraphicFramePr>
            <a:graphicFrameLocks noGrp="1"/>
          </p:cNvGraphicFramePr>
          <p:nvPr>
            <p:ph type="tbl" sz="quarter" idx="13"/>
            <p:extLst>
              <p:ext uri="{D42A27DB-BD31-4B8C-83A1-F6EECF244321}">
                <p14:modId xmlns:p14="http://schemas.microsoft.com/office/powerpoint/2010/main" val="196002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4103755"/>
                    </a:ext>
                  </a:extLst>
                </a:gridCol>
                <a:gridCol w="2139696">
                  <a:extLst>
                    <a:ext uri="{9D8B030D-6E8A-4147-A177-3AD203B41FA5}">
                      <a16:colId xmlns:a16="http://schemas.microsoft.com/office/drawing/2014/main" val="590733283"/>
                    </a:ext>
                  </a:extLst>
                </a:gridCol>
                <a:gridCol w="740664">
                  <a:extLst>
                    <a:ext uri="{9D8B030D-6E8A-4147-A177-3AD203B41FA5}">
                      <a16:colId xmlns:a16="http://schemas.microsoft.com/office/drawing/2014/main" val="1443344347"/>
                    </a:ext>
                  </a:extLst>
                </a:gridCol>
                <a:gridCol w="740664">
                  <a:extLst>
                    <a:ext uri="{9D8B030D-6E8A-4147-A177-3AD203B41FA5}">
                      <a16:colId xmlns:a16="http://schemas.microsoft.com/office/drawing/2014/main" val="2024722392"/>
                    </a:ext>
                  </a:extLst>
                </a:gridCol>
                <a:gridCol w="740664">
                  <a:extLst>
                    <a:ext uri="{9D8B030D-6E8A-4147-A177-3AD203B41FA5}">
                      <a16:colId xmlns:a16="http://schemas.microsoft.com/office/drawing/2014/main" val="1610465201"/>
                    </a:ext>
                  </a:extLst>
                </a:gridCol>
                <a:gridCol w="740664">
                  <a:extLst>
                    <a:ext uri="{9D8B030D-6E8A-4147-A177-3AD203B41FA5}">
                      <a16:colId xmlns:a16="http://schemas.microsoft.com/office/drawing/2014/main" val="757519129"/>
                    </a:ext>
                  </a:extLst>
                </a:gridCol>
                <a:gridCol w="740664">
                  <a:extLst>
                    <a:ext uri="{9D8B030D-6E8A-4147-A177-3AD203B41FA5}">
                      <a16:colId xmlns:a16="http://schemas.microsoft.com/office/drawing/2014/main" val="123655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573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suntory_rokugin - 2021-12-29 10:01:04</a:t>
                      </a:r>
                      <a:r>
                        <a:rPr kumimoji="0" lang="en-US" sz="1000" b="0" i="0" u="none" strike="noStrike" kern="1200" cap="none" spc="0" normalizeH="0" baseline="0" noProof="0">
                          <a:ln>
                            <a:noFill/>
                          </a:ln>
                          <a:solidFill>
                            <a:prstClr val="black"/>
                          </a:solidFill>
                          <a:effectLst/>
                          <a:uLnTx/>
                          <a:uFillTx/>
                          <a:latin typeface="+mn-lt"/>
                          <a:ea typeface="+mn-ea"/>
                          <a:cs typeface="+mn-cs"/>
                        </a:rPr>
                        <a:t>
 Start the new year in a clean, crisp and refined manner.
</a:t>
                      </a:r>
                      <a:r>
                        <a:rPr kumimoji="0" lang="ja-JP" altLang="en-US" sz="1000" b="0" i="0" u="none" strike="noStrike" kern="1200" cap="none" spc="0" normalizeH="0" baseline="0" noProof="0">
                          <a:ln>
                            <a:noFill/>
                          </a:ln>
                          <a:solidFill>
                            <a:prstClr val="black"/>
                          </a:solidFill>
                          <a:effectLst/>
                          <a:uLnTx/>
                          <a:uFillTx/>
                          <a:latin typeface="+mn-lt"/>
                          <a:ea typeface="+mn-ea"/>
                          <a:cs typeface="+mn-cs"/>
                        </a:rPr>
                        <a:t>身も心も整えて、凛とした気持ちで新年を迎えたいですね。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roku #gin #rokugin #japanesegin #craftgin #Japanesecraftgin #cocktail #rokusignature #newgin #japan #beamsuntory #</a:t>
                      </a:r>
                      <a:r>
                        <a:rPr kumimoji="0" lang="ja-JP" altLang="en-US" sz="1000" b="0" i="0" u="none" strike="noStrike" kern="1200" cap="none" spc="0" normalizeH="0" baseline="0" noProof="0">
                          <a:ln>
                            <a:noFill/>
                          </a:ln>
                          <a:solidFill>
                            <a:prstClr val="black"/>
                          </a:solidFill>
                          <a:effectLst/>
                          <a:uLnTx/>
                          <a:uFillTx/>
                          <a:latin typeface="+mn-lt"/>
                          <a:ea typeface="+mn-ea"/>
                          <a:cs typeface="+mn-cs"/>
                        </a:rPr>
                        <a:t>六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ジャパニーズクラフトジン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日本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japanesefood #instagramjapan #suntorytime #ROKUatHome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1750451"/>
                  </a:ext>
                </a:extLst>
              </a:tr>
            </a:tbl>
          </a:graphicData>
        </a:graphic>
      </p:graphicFrame>
      <p:sp>
        <p:nvSpPr>
          <p:cNvPr id="4" name="Text Placeholder 3">
            <a:extLst>
              <a:ext uri="{FF2B5EF4-FFF2-40B4-BE49-F238E27FC236}">
                <a16:creationId xmlns:a16="http://schemas.microsoft.com/office/drawing/2014/main" id="{2AB8A307-DC92-4D31-B75D-B3D765A883E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08599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AF37-20D6-428E-9677-0BAC6AC524CD}"/>
              </a:ext>
            </a:extLst>
          </p:cNvPr>
          <p:cNvSpPr>
            <a:spLocks noGrp="1"/>
          </p:cNvSpPr>
          <p:nvPr>
            <p:ph type="title"/>
          </p:nvPr>
        </p:nvSpPr>
        <p:spPr/>
        <p:txBody>
          <a:bodyPr/>
          <a:lstStyle/>
          <a:p>
            <a:r>
              <a:rPr lang="en-US"/>
              <a:t>Instagram Posts Table | GIN_COMPETITORS - 12 of 19</a:t>
            </a:r>
          </a:p>
        </p:txBody>
      </p:sp>
      <p:graphicFrame>
        <p:nvGraphicFramePr>
          <p:cNvPr id="5" name="Table Placeholder 4">
            <a:extLst>
              <a:ext uri="{FF2B5EF4-FFF2-40B4-BE49-F238E27FC236}">
                <a16:creationId xmlns:a16="http://schemas.microsoft.com/office/drawing/2014/main" id="{F3660006-898F-43F2-8334-3EAD95849C1D}"/>
              </a:ext>
            </a:extLst>
          </p:cNvPr>
          <p:cNvGraphicFramePr>
            <a:graphicFrameLocks noGrp="1"/>
          </p:cNvGraphicFramePr>
          <p:nvPr>
            <p:ph type="tbl" sz="quarter" idx="13"/>
            <p:extLst>
              <p:ext uri="{D42A27DB-BD31-4B8C-83A1-F6EECF244321}">
                <p14:modId xmlns:p14="http://schemas.microsoft.com/office/powerpoint/2010/main" val="393344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31663408"/>
                    </a:ext>
                  </a:extLst>
                </a:gridCol>
                <a:gridCol w="2139696">
                  <a:extLst>
                    <a:ext uri="{9D8B030D-6E8A-4147-A177-3AD203B41FA5}">
                      <a16:colId xmlns:a16="http://schemas.microsoft.com/office/drawing/2014/main" val="2933605029"/>
                    </a:ext>
                  </a:extLst>
                </a:gridCol>
                <a:gridCol w="740664">
                  <a:extLst>
                    <a:ext uri="{9D8B030D-6E8A-4147-A177-3AD203B41FA5}">
                      <a16:colId xmlns:a16="http://schemas.microsoft.com/office/drawing/2014/main" val="1467855758"/>
                    </a:ext>
                  </a:extLst>
                </a:gridCol>
                <a:gridCol w="740664">
                  <a:extLst>
                    <a:ext uri="{9D8B030D-6E8A-4147-A177-3AD203B41FA5}">
                      <a16:colId xmlns:a16="http://schemas.microsoft.com/office/drawing/2014/main" val="3377990423"/>
                    </a:ext>
                  </a:extLst>
                </a:gridCol>
                <a:gridCol w="740664">
                  <a:extLst>
                    <a:ext uri="{9D8B030D-6E8A-4147-A177-3AD203B41FA5}">
                      <a16:colId xmlns:a16="http://schemas.microsoft.com/office/drawing/2014/main" val="2433518824"/>
                    </a:ext>
                  </a:extLst>
                </a:gridCol>
                <a:gridCol w="740664">
                  <a:extLst>
                    <a:ext uri="{9D8B030D-6E8A-4147-A177-3AD203B41FA5}">
                      <a16:colId xmlns:a16="http://schemas.microsoft.com/office/drawing/2014/main" val="22182157"/>
                    </a:ext>
                  </a:extLst>
                </a:gridCol>
                <a:gridCol w="740664">
                  <a:extLst>
                    <a:ext uri="{9D8B030D-6E8A-4147-A177-3AD203B41FA5}">
                      <a16:colId xmlns:a16="http://schemas.microsoft.com/office/drawing/2014/main" val="172938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761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sipsmith - 2021-12-28 15:23:01</a:t>
                      </a:r>
                      <a:r>
                        <a:rPr kumimoji="0" lang="en-US" sz="1000" b="0" i="0" u="none" strike="noStrike" kern="1200" cap="none" spc="0" normalizeH="0" baseline="0" noProof="0">
                          <a:ln>
                            <a:noFill/>
                          </a:ln>
                          <a:solidFill>
                            <a:prstClr val="black"/>
                          </a:solidFill>
                          <a:effectLst/>
                          <a:uLnTx/>
                          <a:uFillTx/>
                          <a:latin typeface="+mn-lt"/>
                          <a:ea typeface="+mn-ea"/>
                          <a:cs typeface="+mn-cs"/>
                        </a:rPr>
                        <a:t>
 To celebrate our non-alcoholic spirit, Sipsmith FreeGlider, we're offering sippers across the UK the chance to WIN* a non-alcoholic treat to theirs or a loved one's doorstep with The Sipsmith FreeGlider Swancierge Service, travelling nationwide throughout January. 
Nominate a friend - or yourself - for the chance to win via the link in our bio. 
*T&amp;Cs apply, see www.sipsmith.com/terms-conditions for full details. 
#FreeGlider #FreeGliderSwancierge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934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ginmare - 2021-12-27 20:00:43</a:t>
                      </a:r>
                      <a:r>
                        <a:rPr kumimoji="0" lang="en-US" sz="1000" b="0" i="0" u="none" strike="noStrike" kern="1200" cap="none" spc="0" normalizeH="0" baseline="0" noProof="0">
                          <a:ln>
                            <a:noFill/>
                          </a:ln>
                          <a:solidFill>
                            <a:prstClr val="black"/>
                          </a:solidFill>
                          <a:effectLst/>
                          <a:uLnTx/>
                          <a:uFillTx/>
                          <a:latin typeface="+mn-lt"/>
                          <a:ea typeface="+mn-ea"/>
                          <a:cs typeface="+mn-cs"/>
                        </a:rPr>
                        <a:t>
 Christmas lights &amp; cozy nights!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409424"/>
                  </a:ext>
                </a:extLst>
              </a:tr>
            </a:tbl>
          </a:graphicData>
        </a:graphic>
      </p:graphicFrame>
      <p:sp>
        <p:nvSpPr>
          <p:cNvPr id="4" name="Text Placeholder 3">
            <a:extLst>
              <a:ext uri="{FF2B5EF4-FFF2-40B4-BE49-F238E27FC236}">
                <a16:creationId xmlns:a16="http://schemas.microsoft.com/office/drawing/2014/main" id="{40C18ACE-25E8-44C1-A8E4-48F4599D1BB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84069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77C47-24D2-42CD-9F2F-AEA3F1D53D18}"/>
              </a:ext>
            </a:extLst>
          </p:cNvPr>
          <p:cNvSpPr>
            <a:spLocks noGrp="1"/>
          </p:cNvSpPr>
          <p:nvPr>
            <p:ph type="title"/>
          </p:nvPr>
        </p:nvSpPr>
        <p:spPr/>
        <p:txBody>
          <a:bodyPr/>
          <a:lstStyle/>
          <a:p>
            <a:r>
              <a:rPr lang="en-US"/>
              <a:t>Instagram Posts Table | GIN_COMPETITORS - 13 of 19</a:t>
            </a:r>
          </a:p>
        </p:txBody>
      </p:sp>
      <p:graphicFrame>
        <p:nvGraphicFramePr>
          <p:cNvPr id="5" name="Table Placeholder 4">
            <a:extLst>
              <a:ext uri="{FF2B5EF4-FFF2-40B4-BE49-F238E27FC236}">
                <a16:creationId xmlns:a16="http://schemas.microsoft.com/office/drawing/2014/main" id="{2F6C6A8C-35F9-43E4-85EC-A7D5199A20E0}"/>
              </a:ext>
            </a:extLst>
          </p:cNvPr>
          <p:cNvGraphicFramePr>
            <a:graphicFrameLocks noGrp="1"/>
          </p:cNvGraphicFramePr>
          <p:nvPr>
            <p:ph type="tbl" sz="quarter" idx="13"/>
            <p:extLst>
              <p:ext uri="{D42A27DB-BD31-4B8C-83A1-F6EECF244321}">
                <p14:modId xmlns:p14="http://schemas.microsoft.com/office/powerpoint/2010/main" val="68069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8334564"/>
                    </a:ext>
                  </a:extLst>
                </a:gridCol>
                <a:gridCol w="2139696">
                  <a:extLst>
                    <a:ext uri="{9D8B030D-6E8A-4147-A177-3AD203B41FA5}">
                      <a16:colId xmlns:a16="http://schemas.microsoft.com/office/drawing/2014/main" val="3809720474"/>
                    </a:ext>
                  </a:extLst>
                </a:gridCol>
                <a:gridCol w="740664">
                  <a:extLst>
                    <a:ext uri="{9D8B030D-6E8A-4147-A177-3AD203B41FA5}">
                      <a16:colId xmlns:a16="http://schemas.microsoft.com/office/drawing/2014/main" val="4008402666"/>
                    </a:ext>
                  </a:extLst>
                </a:gridCol>
                <a:gridCol w="740664">
                  <a:extLst>
                    <a:ext uri="{9D8B030D-6E8A-4147-A177-3AD203B41FA5}">
                      <a16:colId xmlns:a16="http://schemas.microsoft.com/office/drawing/2014/main" val="2771280960"/>
                    </a:ext>
                  </a:extLst>
                </a:gridCol>
                <a:gridCol w="740664">
                  <a:extLst>
                    <a:ext uri="{9D8B030D-6E8A-4147-A177-3AD203B41FA5}">
                      <a16:colId xmlns:a16="http://schemas.microsoft.com/office/drawing/2014/main" val="2807817391"/>
                    </a:ext>
                  </a:extLst>
                </a:gridCol>
                <a:gridCol w="740664">
                  <a:extLst>
                    <a:ext uri="{9D8B030D-6E8A-4147-A177-3AD203B41FA5}">
                      <a16:colId xmlns:a16="http://schemas.microsoft.com/office/drawing/2014/main" val="3232882442"/>
                    </a:ext>
                  </a:extLst>
                </a:gridCol>
                <a:gridCol w="740664">
                  <a:extLst>
                    <a:ext uri="{9D8B030D-6E8A-4147-A177-3AD203B41FA5}">
                      <a16:colId xmlns:a16="http://schemas.microsoft.com/office/drawing/2014/main" val="302325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8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monkey47 - 2021-12-27 17:43:09</a:t>
                      </a:r>
                      <a:r>
                        <a:rPr kumimoji="0" lang="en-US" sz="1000" b="0" i="0" u="none" strike="noStrike" kern="1200" cap="none" spc="0" normalizeH="0" baseline="0" noProof="0">
                          <a:ln>
                            <a:noFill/>
                          </a:ln>
                          <a:solidFill>
                            <a:prstClr val="black"/>
                          </a:solidFill>
                          <a:effectLst/>
                          <a:uLnTx/>
                          <a:uFillTx/>
                          <a:latin typeface="+mn-lt"/>
                          <a:ea typeface="+mn-ea"/>
                          <a:cs typeface="+mn-cs"/>
                        </a:rPr>
                        <a:t>
 One more macaron and I swear I'll fit in the Santa costume.
#monkey47 #gin #blackforest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510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sipsmith - 2021-12-25 12:21:35</a:t>
                      </a:r>
                      <a:r>
                        <a:rPr kumimoji="0" lang="en-US" sz="1000" b="0" i="0" u="none" strike="noStrike" kern="1200" cap="none" spc="0" normalizeH="0" baseline="0" noProof="0">
                          <a:ln>
                            <a:noFill/>
                          </a:ln>
                          <a:solidFill>
                            <a:prstClr val="black"/>
                          </a:solidFill>
                          <a:effectLst/>
                          <a:uLnTx/>
                          <a:uFillTx/>
                          <a:latin typeface="+mn-lt"/>
                          <a:ea typeface="+mn-ea"/>
                          <a:cs typeface="+mn-cs"/>
                        </a:rPr>
                        <a:t>
 If you’re lucky enough to unwrap a bottle of our London Dry Gin today, stir up a sensationally simple G&amp;T for a refreshing post-Christmas lunch tipple. 
Simply serve a double measure topped with premium tonic in an ice-filled glass and garnish with a lime twist.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7740874"/>
                  </a:ext>
                </a:extLst>
              </a:tr>
            </a:tbl>
          </a:graphicData>
        </a:graphic>
      </p:graphicFrame>
      <p:sp>
        <p:nvSpPr>
          <p:cNvPr id="4" name="Text Placeholder 3">
            <a:extLst>
              <a:ext uri="{FF2B5EF4-FFF2-40B4-BE49-F238E27FC236}">
                <a16:creationId xmlns:a16="http://schemas.microsoft.com/office/drawing/2014/main" id="{BDFF1558-5E34-4224-9892-2A8578E4BB6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4132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1426-8EF6-42D3-B958-563DBAF42C75}"/>
              </a:ext>
            </a:extLst>
          </p:cNvPr>
          <p:cNvSpPr>
            <a:spLocks noGrp="1"/>
          </p:cNvSpPr>
          <p:nvPr>
            <p:ph type="title"/>
          </p:nvPr>
        </p:nvSpPr>
        <p:spPr/>
        <p:txBody>
          <a:bodyPr/>
          <a:lstStyle/>
          <a:p>
            <a:r>
              <a:rPr lang="en-US"/>
              <a:t>Instagram Posts Table | GIN_COMPETITORS - 14 of 19</a:t>
            </a:r>
          </a:p>
        </p:txBody>
      </p:sp>
      <p:graphicFrame>
        <p:nvGraphicFramePr>
          <p:cNvPr id="5" name="Table Placeholder 4">
            <a:extLst>
              <a:ext uri="{FF2B5EF4-FFF2-40B4-BE49-F238E27FC236}">
                <a16:creationId xmlns:a16="http://schemas.microsoft.com/office/drawing/2014/main" id="{01E090C0-FF26-4D93-B1B2-48AE181C9FDD}"/>
              </a:ext>
            </a:extLst>
          </p:cNvPr>
          <p:cNvGraphicFramePr>
            <a:graphicFrameLocks noGrp="1"/>
          </p:cNvGraphicFramePr>
          <p:nvPr>
            <p:ph type="tbl" sz="quarter" idx="13"/>
            <p:extLst>
              <p:ext uri="{D42A27DB-BD31-4B8C-83A1-F6EECF244321}">
                <p14:modId xmlns:p14="http://schemas.microsoft.com/office/powerpoint/2010/main" val="4107693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80217195"/>
                    </a:ext>
                  </a:extLst>
                </a:gridCol>
                <a:gridCol w="2139696">
                  <a:extLst>
                    <a:ext uri="{9D8B030D-6E8A-4147-A177-3AD203B41FA5}">
                      <a16:colId xmlns:a16="http://schemas.microsoft.com/office/drawing/2014/main" val="2721786945"/>
                    </a:ext>
                  </a:extLst>
                </a:gridCol>
                <a:gridCol w="740664">
                  <a:extLst>
                    <a:ext uri="{9D8B030D-6E8A-4147-A177-3AD203B41FA5}">
                      <a16:colId xmlns:a16="http://schemas.microsoft.com/office/drawing/2014/main" val="4270745740"/>
                    </a:ext>
                  </a:extLst>
                </a:gridCol>
                <a:gridCol w="740664">
                  <a:extLst>
                    <a:ext uri="{9D8B030D-6E8A-4147-A177-3AD203B41FA5}">
                      <a16:colId xmlns:a16="http://schemas.microsoft.com/office/drawing/2014/main" val="2554139336"/>
                    </a:ext>
                  </a:extLst>
                </a:gridCol>
                <a:gridCol w="740664">
                  <a:extLst>
                    <a:ext uri="{9D8B030D-6E8A-4147-A177-3AD203B41FA5}">
                      <a16:colId xmlns:a16="http://schemas.microsoft.com/office/drawing/2014/main" val="2491198466"/>
                    </a:ext>
                  </a:extLst>
                </a:gridCol>
                <a:gridCol w="740664">
                  <a:extLst>
                    <a:ext uri="{9D8B030D-6E8A-4147-A177-3AD203B41FA5}">
                      <a16:colId xmlns:a16="http://schemas.microsoft.com/office/drawing/2014/main" val="3857168133"/>
                    </a:ext>
                  </a:extLst>
                </a:gridCol>
                <a:gridCol w="740664">
                  <a:extLst>
                    <a:ext uri="{9D8B030D-6E8A-4147-A177-3AD203B41FA5}">
                      <a16:colId xmlns:a16="http://schemas.microsoft.com/office/drawing/2014/main" val="266981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247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hendricksgin - 2021-12-24 21:06:05</a:t>
                      </a:r>
                      <a:r>
                        <a:rPr kumimoji="0" lang="en-US" sz="1000" b="0" i="0" u="none" strike="noStrike" kern="1200" cap="none" spc="0" normalizeH="0" baseline="0" noProof="0">
                          <a:ln>
                            <a:noFill/>
                          </a:ln>
                          <a:solidFill>
                            <a:prstClr val="black"/>
                          </a:solidFill>
                          <a:effectLst/>
                          <a:uLnTx/>
                          <a:uFillTx/>
                          <a:latin typeface="+mn-lt"/>
                          <a:ea typeface="+mn-ea"/>
                          <a:cs typeface="+mn-cs"/>
                        </a:rPr>
                        <a:t>
 As the snow falls and loved ones gather together, time to get slicing the cucumber for some seasonal refreshments. 
--
📷: saturday.studios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230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ginmare - 2021-12-24 20:00:32</a:t>
                      </a:r>
                      <a:r>
                        <a:rPr kumimoji="0" lang="en-US" sz="1000" b="0" i="0" u="none" strike="noStrike" kern="1200" cap="none" spc="0" normalizeH="0" baseline="0" noProof="0">
                          <a:ln>
                            <a:noFill/>
                          </a:ln>
                          <a:solidFill>
                            <a:prstClr val="black"/>
                          </a:solidFill>
                          <a:effectLst/>
                          <a:uLnTx/>
                          <a:uFillTx/>
                          <a:latin typeface="+mn-lt"/>
                          <a:ea typeface="+mn-ea"/>
                          <a:cs typeface="+mn-cs"/>
                        </a:rPr>
                        <a:t>
 Christmas is a time for giving… and what better gift than your time. Because, when you’re with your loved ones, nothing else matters. #MareChristmas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9554996"/>
                  </a:ext>
                </a:extLst>
              </a:tr>
            </a:tbl>
          </a:graphicData>
        </a:graphic>
      </p:graphicFrame>
      <p:sp>
        <p:nvSpPr>
          <p:cNvPr id="4" name="Text Placeholder 3">
            <a:extLst>
              <a:ext uri="{FF2B5EF4-FFF2-40B4-BE49-F238E27FC236}">
                <a16:creationId xmlns:a16="http://schemas.microsoft.com/office/drawing/2014/main" id="{E754FB70-AAD1-41D7-8DD9-5647053361D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90542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7B48-7EB5-4155-B2DD-A74C802D06AA}"/>
              </a:ext>
            </a:extLst>
          </p:cNvPr>
          <p:cNvSpPr>
            <a:spLocks noGrp="1"/>
          </p:cNvSpPr>
          <p:nvPr>
            <p:ph type="title"/>
          </p:nvPr>
        </p:nvSpPr>
        <p:spPr/>
        <p:txBody>
          <a:bodyPr/>
          <a:lstStyle/>
          <a:p>
            <a:r>
              <a:rPr lang="en-US"/>
              <a:t>Instagram Posts Table | GIN_COMPETITORS - 15 of 19</a:t>
            </a:r>
          </a:p>
        </p:txBody>
      </p:sp>
      <p:graphicFrame>
        <p:nvGraphicFramePr>
          <p:cNvPr id="5" name="Table Placeholder 4">
            <a:extLst>
              <a:ext uri="{FF2B5EF4-FFF2-40B4-BE49-F238E27FC236}">
                <a16:creationId xmlns:a16="http://schemas.microsoft.com/office/drawing/2014/main" id="{DBB4DFC4-B143-402A-83DF-3478D77E8830}"/>
              </a:ext>
            </a:extLst>
          </p:cNvPr>
          <p:cNvGraphicFramePr>
            <a:graphicFrameLocks noGrp="1"/>
          </p:cNvGraphicFramePr>
          <p:nvPr>
            <p:ph type="tbl" sz="quarter" idx="13"/>
            <p:extLst>
              <p:ext uri="{D42A27DB-BD31-4B8C-83A1-F6EECF244321}">
                <p14:modId xmlns:p14="http://schemas.microsoft.com/office/powerpoint/2010/main" val="274651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88167977"/>
                    </a:ext>
                  </a:extLst>
                </a:gridCol>
                <a:gridCol w="2139696">
                  <a:extLst>
                    <a:ext uri="{9D8B030D-6E8A-4147-A177-3AD203B41FA5}">
                      <a16:colId xmlns:a16="http://schemas.microsoft.com/office/drawing/2014/main" val="3263748845"/>
                    </a:ext>
                  </a:extLst>
                </a:gridCol>
                <a:gridCol w="740664">
                  <a:extLst>
                    <a:ext uri="{9D8B030D-6E8A-4147-A177-3AD203B41FA5}">
                      <a16:colId xmlns:a16="http://schemas.microsoft.com/office/drawing/2014/main" val="3331183187"/>
                    </a:ext>
                  </a:extLst>
                </a:gridCol>
                <a:gridCol w="740664">
                  <a:extLst>
                    <a:ext uri="{9D8B030D-6E8A-4147-A177-3AD203B41FA5}">
                      <a16:colId xmlns:a16="http://schemas.microsoft.com/office/drawing/2014/main" val="1658301612"/>
                    </a:ext>
                  </a:extLst>
                </a:gridCol>
                <a:gridCol w="740664">
                  <a:extLst>
                    <a:ext uri="{9D8B030D-6E8A-4147-A177-3AD203B41FA5}">
                      <a16:colId xmlns:a16="http://schemas.microsoft.com/office/drawing/2014/main" val="2746408693"/>
                    </a:ext>
                  </a:extLst>
                </a:gridCol>
                <a:gridCol w="740664">
                  <a:extLst>
                    <a:ext uri="{9D8B030D-6E8A-4147-A177-3AD203B41FA5}">
                      <a16:colId xmlns:a16="http://schemas.microsoft.com/office/drawing/2014/main" val="1039815011"/>
                    </a:ext>
                  </a:extLst>
                </a:gridCol>
                <a:gridCol w="740664">
                  <a:extLst>
                    <a:ext uri="{9D8B030D-6E8A-4147-A177-3AD203B41FA5}">
                      <a16:colId xmlns:a16="http://schemas.microsoft.com/office/drawing/2014/main" val="250198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31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tanqueraygin - 2021-12-24 14:59:03</a:t>
                      </a:r>
                      <a:r>
                        <a:rPr kumimoji="0" lang="en-US" sz="1000" b="0" i="0" u="none" strike="noStrike" kern="1200" cap="none" spc="0" normalizeH="0" baseline="0" noProof="0">
                          <a:ln>
                            <a:noFill/>
                          </a:ln>
                          <a:solidFill>
                            <a:prstClr val="black"/>
                          </a:solidFill>
                          <a:effectLst/>
                          <a:uLnTx/>
                          <a:uFillTx/>
                          <a:latin typeface="+mn-lt"/>
                          <a:ea typeface="+mn-ea"/>
                          <a:cs typeface="+mn-cs"/>
                        </a:rPr>
                        <a:t>
 The show-stopping Pomegranate Sgroppino is perfect for your Christmas Eve gathering — it tastes as good as it looks, trust us! 
Swipe for the recipe and save for later. ✨
#TUCCIANDTEN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2410746"/>
                  </a:ext>
                </a:extLst>
              </a:tr>
            </a:tbl>
          </a:graphicData>
        </a:graphic>
      </p:graphicFrame>
      <p:sp>
        <p:nvSpPr>
          <p:cNvPr id="4" name="Text Placeholder 3">
            <a:extLst>
              <a:ext uri="{FF2B5EF4-FFF2-40B4-BE49-F238E27FC236}">
                <a16:creationId xmlns:a16="http://schemas.microsoft.com/office/drawing/2014/main" id="{4A3E2F78-7F2E-4BD3-90AA-5BAB87BDC37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32714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7D2A0-897F-463B-84BA-B0192E5BE0A5}"/>
              </a:ext>
            </a:extLst>
          </p:cNvPr>
          <p:cNvSpPr>
            <a:spLocks noGrp="1"/>
          </p:cNvSpPr>
          <p:nvPr>
            <p:ph type="title"/>
          </p:nvPr>
        </p:nvSpPr>
        <p:spPr/>
        <p:txBody>
          <a:bodyPr/>
          <a:lstStyle/>
          <a:p>
            <a:r>
              <a:rPr lang="en-US"/>
              <a:t>Instagram Posts Table | GIN_COMPETITORS - 16 of 19</a:t>
            </a:r>
          </a:p>
        </p:txBody>
      </p:sp>
      <p:graphicFrame>
        <p:nvGraphicFramePr>
          <p:cNvPr id="5" name="Table Placeholder 4">
            <a:extLst>
              <a:ext uri="{FF2B5EF4-FFF2-40B4-BE49-F238E27FC236}">
                <a16:creationId xmlns:a16="http://schemas.microsoft.com/office/drawing/2014/main" id="{B09B4A19-E2A4-4C91-8160-C44A5EB2CFCE}"/>
              </a:ext>
            </a:extLst>
          </p:cNvPr>
          <p:cNvGraphicFramePr>
            <a:graphicFrameLocks noGrp="1"/>
          </p:cNvGraphicFramePr>
          <p:nvPr>
            <p:ph type="tbl" sz="quarter" idx="13"/>
            <p:extLst>
              <p:ext uri="{D42A27DB-BD31-4B8C-83A1-F6EECF244321}">
                <p14:modId xmlns:p14="http://schemas.microsoft.com/office/powerpoint/2010/main" val="817268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13619057"/>
                    </a:ext>
                  </a:extLst>
                </a:gridCol>
                <a:gridCol w="2139696">
                  <a:extLst>
                    <a:ext uri="{9D8B030D-6E8A-4147-A177-3AD203B41FA5}">
                      <a16:colId xmlns:a16="http://schemas.microsoft.com/office/drawing/2014/main" val="786937904"/>
                    </a:ext>
                  </a:extLst>
                </a:gridCol>
                <a:gridCol w="740664">
                  <a:extLst>
                    <a:ext uri="{9D8B030D-6E8A-4147-A177-3AD203B41FA5}">
                      <a16:colId xmlns:a16="http://schemas.microsoft.com/office/drawing/2014/main" val="2735877882"/>
                    </a:ext>
                  </a:extLst>
                </a:gridCol>
                <a:gridCol w="740664">
                  <a:extLst>
                    <a:ext uri="{9D8B030D-6E8A-4147-A177-3AD203B41FA5}">
                      <a16:colId xmlns:a16="http://schemas.microsoft.com/office/drawing/2014/main" val="951721350"/>
                    </a:ext>
                  </a:extLst>
                </a:gridCol>
                <a:gridCol w="740664">
                  <a:extLst>
                    <a:ext uri="{9D8B030D-6E8A-4147-A177-3AD203B41FA5}">
                      <a16:colId xmlns:a16="http://schemas.microsoft.com/office/drawing/2014/main" val="1787785219"/>
                    </a:ext>
                  </a:extLst>
                </a:gridCol>
                <a:gridCol w="740664">
                  <a:extLst>
                    <a:ext uri="{9D8B030D-6E8A-4147-A177-3AD203B41FA5}">
                      <a16:colId xmlns:a16="http://schemas.microsoft.com/office/drawing/2014/main" val="2095821916"/>
                    </a:ext>
                  </a:extLst>
                </a:gridCol>
                <a:gridCol w="740664">
                  <a:extLst>
                    <a:ext uri="{9D8B030D-6E8A-4147-A177-3AD203B41FA5}">
                      <a16:colId xmlns:a16="http://schemas.microsoft.com/office/drawing/2014/main" val="265768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852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suntory_rokugin - 2021-12-24 10:00:18</a:t>
                      </a:r>
                      <a:r>
                        <a:rPr kumimoji="0" lang="en-US" sz="1000" b="0" i="0" u="none" strike="noStrike" kern="1200" cap="none" spc="0" normalizeH="0" baseline="0" noProof="0">
                          <a:ln>
                            <a:noFill/>
                          </a:ln>
                          <a:solidFill>
                            <a:prstClr val="black"/>
                          </a:solidFill>
                          <a:effectLst/>
                          <a:uLnTx/>
                          <a:uFillTx/>
                          <a:latin typeface="+mn-lt"/>
                          <a:ea typeface="+mn-ea"/>
                          <a:cs typeface="+mn-cs"/>
                        </a:rPr>
                        <a:t>
 Red and green. The colours of Xmas, intertwined in this ROKU cocktail.
Roku to Me Baby (Hanky Panky inspired)
45ml ROKU Gin / 10ml Pimms / 10ml Fernet Branca / 10ml Hojicha cordial / a dash of orange bitters
</a:t>
                      </a:r>
                      <a:r>
                        <a:rPr kumimoji="0" lang="ja-JP" altLang="en-US" sz="1000" b="0" i="0" u="none" strike="noStrike" kern="1200" cap="none" spc="0" normalizeH="0" baseline="0" noProof="0">
                          <a:ln>
                            <a:noFill/>
                          </a:ln>
                          <a:solidFill>
                            <a:prstClr val="black"/>
                          </a:solidFill>
                          <a:effectLst/>
                          <a:uLnTx/>
                          <a:uFillTx/>
                          <a:latin typeface="+mn-lt"/>
                          <a:ea typeface="+mn-ea"/>
                          <a:cs typeface="+mn-cs"/>
                        </a:rPr>
                        <a:t>赤いカクテルに緑のライムを添えて。今年はクリスマスカラーの</a:t>
                      </a:r>
                      <a:r>
                        <a:rPr kumimoji="0" lang="en-US" sz="1000" b="0" i="0" u="none" strike="noStrike" kern="1200" cap="none" spc="0" normalizeH="0" baseline="0" noProof="0">
                          <a:ln>
                            <a:noFill/>
                          </a:ln>
                          <a:solidFill>
                            <a:prstClr val="black"/>
                          </a:solidFill>
                          <a:effectLst/>
                          <a:uLnTx/>
                          <a:uFillTx/>
                          <a:latin typeface="+mn-lt"/>
                          <a:ea typeface="+mn-ea"/>
                          <a:cs typeface="+mn-cs"/>
                        </a:rPr>
                        <a:t>ROKU</a:t>
                      </a:r>
                      <a:r>
                        <a:rPr kumimoji="0" lang="ja-JP" altLang="en-US" sz="1000" b="0" i="0" u="none" strike="noStrike" kern="1200" cap="none" spc="0" normalizeH="0" baseline="0" noProof="0">
                          <a:ln>
                            <a:noFill/>
                          </a:ln>
                          <a:solidFill>
                            <a:prstClr val="black"/>
                          </a:solidFill>
                          <a:effectLst/>
                          <a:uLnTx/>
                          <a:uFillTx/>
                          <a:latin typeface="+mn-lt"/>
                          <a:ea typeface="+mn-ea"/>
                          <a:cs typeface="+mn-cs"/>
                        </a:rPr>
                        <a:t>カクテルと一緒に。
</a:t>
                      </a:r>
                      <a:r>
                        <a:rPr kumimoji="0" lang="en-US" sz="1000" b="0" i="0" u="none" strike="noStrike" kern="1200" cap="none" spc="0" normalizeH="0" baseline="0" noProof="0">
                          <a:ln>
                            <a:noFill/>
                          </a:ln>
                          <a:solidFill>
                            <a:prstClr val="black"/>
                          </a:solidFill>
                          <a:effectLst/>
                          <a:uLnTx/>
                          <a:uFillTx/>
                          <a:latin typeface="+mn-lt"/>
                          <a:ea typeface="+mn-ea"/>
                          <a:cs typeface="+mn-cs"/>
                        </a:rPr>
                        <a:t>Roku to Me Baby(Hanky Panky inspired)
ROKU Gin 45ml / Pimms 10ml / Fernet Blanca 10ml / Hojicha cordial 10ml / Orange bitter 1dsh
#roku #gin #rokugin #japanesegin #craftgin #Japanesecraftgin #cocktail #rokusignature #newgin #japan #beamsuntory #</a:t>
                      </a:r>
                      <a:r>
                        <a:rPr kumimoji="0" lang="ja-JP" altLang="en-US" sz="1000" b="0" i="0" u="none" strike="noStrike" kern="1200" cap="none" spc="0" normalizeH="0" baseline="0" noProof="0">
                          <a:ln>
                            <a:noFill/>
                          </a:ln>
                          <a:solidFill>
                            <a:prstClr val="black"/>
                          </a:solidFill>
                          <a:effectLst/>
                          <a:uLnTx/>
                          <a:uFillTx/>
                          <a:latin typeface="+mn-lt"/>
                          <a:ea typeface="+mn-ea"/>
                          <a:cs typeface="+mn-cs"/>
                        </a:rPr>
                        <a:t>六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ジャパニーズクラフトジン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日本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japanesefood #instagramjapan #suntorytime #ROKUatHome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595128"/>
                  </a:ext>
                </a:extLst>
              </a:tr>
            </a:tbl>
          </a:graphicData>
        </a:graphic>
      </p:graphicFrame>
      <p:sp>
        <p:nvSpPr>
          <p:cNvPr id="4" name="Text Placeholder 3">
            <a:extLst>
              <a:ext uri="{FF2B5EF4-FFF2-40B4-BE49-F238E27FC236}">
                <a16:creationId xmlns:a16="http://schemas.microsoft.com/office/drawing/2014/main" id="{C407CAE3-853F-454D-8B75-2CA461EB099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08165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7112-0205-419E-87F9-2482358634A1}"/>
              </a:ext>
            </a:extLst>
          </p:cNvPr>
          <p:cNvSpPr>
            <a:spLocks noGrp="1"/>
          </p:cNvSpPr>
          <p:nvPr>
            <p:ph type="title"/>
          </p:nvPr>
        </p:nvSpPr>
        <p:spPr/>
        <p:txBody>
          <a:bodyPr/>
          <a:lstStyle/>
          <a:p>
            <a:r>
              <a:rPr lang="en-US"/>
              <a:t>Instagram Posts Table | GIN_COMPETITORS - 17 of 19</a:t>
            </a:r>
          </a:p>
        </p:txBody>
      </p:sp>
      <p:graphicFrame>
        <p:nvGraphicFramePr>
          <p:cNvPr id="5" name="Table Placeholder 4">
            <a:extLst>
              <a:ext uri="{FF2B5EF4-FFF2-40B4-BE49-F238E27FC236}">
                <a16:creationId xmlns:a16="http://schemas.microsoft.com/office/drawing/2014/main" id="{E68D61D2-F98A-4E82-B2D4-9C19AD17EE1F}"/>
              </a:ext>
            </a:extLst>
          </p:cNvPr>
          <p:cNvGraphicFramePr>
            <a:graphicFrameLocks noGrp="1"/>
          </p:cNvGraphicFramePr>
          <p:nvPr>
            <p:ph type="tbl" sz="quarter" idx="13"/>
            <p:extLst>
              <p:ext uri="{D42A27DB-BD31-4B8C-83A1-F6EECF244321}">
                <p14:modId xmlns:p14="http://schemas.microsoft.com/office/powerpoint/2010/main" val="532320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36496034"/>
                    </a:ext>
                  </a:extLst>
                </a:gridCol>
                <a:gridCol w="2139696">
                  <a:extLst>
                    <a:ext uri="{9D8B030D-6E8A-4147-A177-3AD203B41FA5}">
                      <a16:colId xmlns:a16="http://schemas.microsoft.com/office/drawing/2014/main" val="57385324"/>
                    </a:ext>
                  </a:extLst>
                </a:gridCol>
                <a:gridCol w="740664">
                  <a:extLst>
                    <a:ext uri="{9D8B030D-6E8A-4147-A177-3AD203B41FA5}">
                      <a16:colId xmlns:a16="http://schemas.microsoft.com/office/drawing/2014/main" val="3769642386"/>
                    </a:ext>
                  </a:extLst>
                </a:gridCol>
                <a:gridCol w="740664">
                  <a:extLst>
                    <a:ext uri="{9D8B030D-6E8A-4147-A177-3AD203B41FA5}">
                      <a16:colId xmlns:a16="http://schemas.microsoft.com/office/drawing/2014/main" val="3992271207"/>
                    </a:ext>
                  </a:extLst>
                </a:gridCol>
                <a:gridCol w="740664">
                  <a:extLst>
                    <a:ext uri="{9D8B030D-6E8A-4147-A177-3AD203B41FA5}">
                      <a16:colId xmlns:a16="http://schemas.microsoft.com/office/drawing/2014/main" val="2061482905"/>
                    </a:ext>
                  </a:extLst>
                </a:gridCol>
                <a:gridCol w="740664">
                  <a:extLst>
                    <a:ext uri="{9D8B030D-6E8A-4147-A177-3AD203B41FA5}">
                      <a16:colId xmlns:a16="http://schemas.microsoft.com/office/drawing/2014/main" val="1159891068"/>
                    </a:ext>
                  </a:extLst>
                </a:gridCol>
                <a:gridCol w="740664">
                  <a:extLst>
                    <a:ext uri="{9D8B030D-6E8A-4147-A177-3AD203B41FA5}">
                      <a16:colId xmlns:a16="http://schemas.microsoft.com/office/drawing/2014/main" val="189514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77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monkey47 - 2021-12-23 18:13:38</a:t>
                      </a:r>
                      <a:r>
                        <a:rPr kumimoji="0" lang="en-US" sz="1000" b="0" i="0" u="none" strike="noStrike" kern="1200" cap="none" spc="0" normalizeH="0" baseline="0" noProof="0">
                          <a:ln>
                            <a:noFill/>
                          </a:ln>
                          <a:solidFill>
                            <a:prstClr val="black"/>
                          </a:solidFill>
                          <a:effectLst/>
                          <a:uLnTx/>
                          <a:uFillTx/>
                          <a:latin typeface="+mn-lt"/>
                          <a:ea typeface="+mn-ea"/>
                          <a:cs typeface="+mn-cs"/>
                        </a:rPr>
                        <a:t>
 At the end of December all roads lead home. That’s probably the most wunderbar gift of all...🎁
Happy holiday days!
#monkey47 #gin #blackforest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5968651"/>
                  </a:ext>
                </a:extLst>
              </a:tr>
            </a:tbl>
          </a:graphicData>
        </a:graphic>
      </p:graphicFrame>
      <p:sp>
        <p:nvSpPr>
          <p:cNvPr id="4" name="Text Placeholder 3">
            <a:extLst>
              <a:ext uri="{FF2B5EF4-FFF2-40B4-BE49-F238E27FC236}">
                <a16:creationId xmlns:a16="http://schemas.microsoft.com/office/drawing/2014/main" id="{9C0DF88D-214A-4DEA-9677-5CBF00122F3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22212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CF0D-4B08-48BC-9F96-CFA6C379249E}"/>
              </a:ext>
            </a:extLst>
          </p:cNvPr>
          <p:cNvSpPr>
            <a:spLocks noGrp="1"/>
          </p:cNvSpPr>
          <p:nvPr>
            <p:ph type="title"/>
          </p:nvPr>
        </p:nvSpPr>
        <p:spPr/>
        <p:txBody>
          <a:bodyPr/>
          <a:lstStyle/>
          <a:p>
            <a:r>
              <a:rPr lang="en-US"/>
              <a:t>Instagram Posts Table | GIN_COMPETITORS - 18 of 19</a:t>
            </a:r>
          </a:p>
        </p:txBody>
      </p:sp>
      <p:graphicFrame>
        <p:nvGraphicFramePr>
          <p:cNvPr id="5" name="Table Placeholder 4">
            <a:extLst>
              <a:ext uri="{FF2B5EF4-FFF2-40B4-BE49-F238E27FC236}">
                <a16:creationId xmlns:a16="http://schemas.microsoft.com/office/drawing/2014/main" id="{2EC0B04D-337D-47D5-B7A8-55AB47264903}"/>
              </a:ext>
            </a:extLst>
          </p:cNvPr>
          <p:cNvGraphicFramePr>
            <a:graphicFrameLocks noGrp="1"/>
          </p:cNvGraphicFramePr>
          <p:nvPr>
            <p:ph type="tbl" sz="quarter" idx="13"/>
            <p:extLst>
              <p:ext uri="{D42A27DB-BD31-4B8C-83A1-F6EECF244321}">
                <p14:modId xmlns:p14="http://schemas.microsoft.com/office/powerpoint/2010/main" val="279716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21834758"/>
                    </a:ext>
                  </a:extLst>
                </a:gridCol>
                <a:gridCol w="2139696">
                  <a:extLst>
                    <a:ext uri="{9D8B030D-6E8A-4147-A177-3AD203B41FA5}">
                      <a16:colId xmlns:a16="http://schemas.microsoft.com/office/drawing/2014/main" val="1962855982"/>
                    </a:ext>
                  </a:extLst>
                </a:gridCol>
                <a:gridCol w="740664">
                  <a:extLst>
                    <a:ext uri="{9D8B030D-6E8A-4147-A177-3AD203B41FA5}">
                      <a16:colId xmlns:a16="http://schemas.microsoft.com/office/drawing/2014/main" val="2268310049"/>
                    </a:ext>
                  </a:extLst>
                </a:gridCol>
                <a:gridCol w="740664">
                  <a:extLst>
                    <a:ext uri="{9D8B030D-6E8A-4147-A177-3AD203B41FA5}">
                      <a16:colId xmlns:a16="http://schemas.microsoft.com/office/drawing/2014/main" val="3505967446"/>
                    </a:ext>
                  </a:extLst>
                </a:gridCol>
                <a:gridCol w="740664">
                  <a:extLst>
                    <a:ext uri="{9D8B030D-6E8A-4147-A177-3AD203B41FA5}">
                      <a16:colId xmlns:a16="http://schemas.microsoft.com/office/drawing/2014/main" val="3696711369"/>
                    </a:ext>
                  </a:extLst>
                </a:gridCol>
                <a:gridCol w="740664">
                  <a:extLst>
                    <a:ext uri="{9D8B030D-6E8A-4147-A177-3AD203B41FA5}">
                      <a16:colId xmlns:a16="http://schemas.microsoft.com/office/drawing/2014/main" val="1426686169"/>
                    </a:ext>
                  </a:extLst>
                </a:gridCol>
                <a:gridCol w="740664">
                  <a:extLst>
                    <a:ext uri="{9D8B030D-6E8A-4147-A177-3AD203B41FA5}">
                      <a16:colId xmlns:a16="http://schemas.microsoft.com/office/drawing/2014/main" val="343250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26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thebotanistgin - 2021-12-23 18:00:16</a:t>
                      </a:r>
                      <a:r>
                        <a:rPr kumimoji="0" lang="en-US" sz="1000" b="0" i="0" u="none" strike="noStrike" kern="1200" cap="none" spc="0" normalizeH="0" baseline="0" noProof="0">
                          <a:ln>
                            <a:noFill/>
                          </a:ln>
                          <a:solidFill>
                            <a:prstClr val="black"/>
                          </a:solidFill>
                          <a:effectLst/>
                          <a:uLnTx/>
                          <a:uFillTx/>
                          <a:latin typeface="+mn-lt"/>
                          <a:ea typeface="+mn-ea"/>
                          <a:cs typeface="+mn-cs"/>
                        </a:rPr>
                        <a:t>
 Heads up for a seasonal sociable martini; it's easy to make this at home but you need to start the flavours infusing the night before
The Botanist Holiday Martini – Batch
Serves 8
440ml / 15 ounces The Botanist Islay Dry Gin 
90ml / 3 ounces dry vermouth
175ml / 6 ounces filtered water
12 fresh cranberries
2 sprigs of rosemary
Garnish: cranberry and sprig of rosemary
Combine all ingredients in a spouted glass measuring cup or glass pitcher. Cover and let sit for 6-8 hours at room temperature to infuse flavors, gently agitating a few times to mix flavors.
Once infused, strain out cranberries and rosemary.
Pour liquid into an empty 750-ml bottle (using a funnel if needed) and place in the freezer.
Freeze for a minimum of two hours before serving.
When ready to serve, remove from freezer and pour into chilled cocktail glasses.
Garnish each cocktail with a cranberry and a sprig of rosemary.
#BotanistMartini #GinMartini #ChristmasCocktails #CocktailHour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5513435"/>
                  </a:ext>
                </a:extLst>
              </a:tr>
            </a:tbl>
          </a:graphicData>
        </a:graphic>
      </p:graphicFrame>
      <p:sp>
        <p:nvSpPr>
          <p:cNvPr id="4" name="Text Placeholder 3">
            <a:extLst>
              <a:ext uri="{FF2B5EF4-FFF2-40B4-BE49-F238E27FC236}">
                <a16:creationId xmlns:a16="http://schemas.microsoft.com/office/drawing/2014/main" id="{D6725C9B-8E1C-4D83-A5A7-4851D6DD07B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44042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C4115-6476-4C4D-B503-4266D1E1C5B9}"/>
              </a:ext>
            </a:extLst>
          </p:cNvPr>
          <p:cNvSpPr>
            <a:spLocks noGrp="1"/>
          </p:cNvSpPr>
          <p:nvPr>
            <p:ph type="title"/>
          </p:nvPr>
        </p:nvSpPr>
        <p:spPr/>
        <p:txBody>
          <a:bodyPr/>
          <a:lstStyle/>
          <a:p>
            <a:r>
              <a:rPr lang="en-US"/>
              <a:t>Instagram Posts Table | GIN_COMPETITORS - 19 of 19</a:t>
            </a:r>
          </a:p>
        </p:txBody>
      </p:sp>
      <p:graphicFrame>
        <p:nvGraphicFramePr>
          <p:cNvPr id="5" name="Table Placeholder 4">
            <a:extLst>
              <a:ext uri="{FF2B5EF4-FFF2-40B4-BE49-F238E27FC236}">
                <a16:creationId xmlns:a16="http://schemas.microsoft.com/office/drawing/2014/main" id="{E8AED88D-C970-44E5-86AB-76BC460C3E9D}"/>
              </a:ext>
            </a:extLst>
          </p:cNvPr>
          <p:cNvGraphicFramePr>
            <a:graphicFrameLocks noGrp="1"/>
          </p:cNvGraphicFramePr>
          <p:nvPr>
            <p:ph type="tbl" sz="quarter" idx="13"/>
            <p:extLst>
              <p:ext uri="{D42A27DB-BD31-4B8C-83A1-F6EECF244321}">
                <p14:modId xmlns:p14="http://schemas.microsoft.com/office/powerpoint/2010/main" val="325012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83354309"/>
                    </a:ext>
                  </a:extLst>
                </a:gridCol>
                <a:gridCol w="2139696">
                  <a:extLst>
                    <a:ext uri="{9D8B030D-6E8A-4147-A177-3AD203B41FA5}">
                      <a16:colId xmlns:a16="http://schemas.microsoft.com/office/drawing/2014/main" val="1166715287"/>
                    </a:ext>
                  </a:extLst>
                </a:gridCol>
                <a:gridCol w="740664">
                  <a:extLst>
                    <a:ext uri="{9D8B030D-6E8A-4147-A177-3AD203B41FA5}">
                      <a16:colId xmlns:a16="http://schemas.microsoft.com/office/drawing/2014/main" val="4172421322"/>
                    </a:ext>
                  </a:extLst>
                </a:gridCol>
                <a:gridCol w="740664">
                  <a:extLst>
                    <a:ext uri="{9D8B030D-6E8A-4147-A177-3AD203B41FA5}">
                      <a16:colId xmlns:a16="http://schemas.microsoft.com/office/drawing/2014/main" val="1658860240"/>
                    </a:ext>
                  </a:extLst>
                </a:gridCol>
                <a:gridCol w="740664">
                  <a:extLst>
                    <a:ext uri="{9D8B030D-6E8A-4147-A177-3AD203B41FA5}">
                      <a16:colId xmlns:a16="http://schemas.microsoft.com/office/drawing/2014/main" val="2993744108"/>
                    </a:ext>
                  </a:extLst>
                </a:gridCol>
                <a:gridCol w="740664">
                  <a:extLst>
                    <a:ext uri="{9D8B030D-6E8A-4147-A177-3AD203B41FA5}">
                      <a16:colId xmlns:a16="http://schemas.microsoft.com/office/drawing/2014/main" val="1153345099"/>
                    </a:ext>
                  </a:extLst>
                </a:gridCol>
                <a:gridCol w="740664">
                  <a:extLst>
                    <a:ext uri="{9D8B030D-6E8A-4147-A177-3AD203B41FA5}">
                      <a16:colId xmlns:a16="http://schemas.microsoft.com/office/drawing/2014/main" val="416583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880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monkey47 - 2021-12-22 18:11:51</a:t>
                      </a:r>
                      <a:r>
                        <a:rPr kumimoji="0" lang="en-US" sz="1000" b="0" i="0" u="none" strike="noStrike" kern="1200" cap="none" spc="0" normalizeH="0" baseline="0" noProof="0">
                          <a:ln>
                            <a:noFill/>
                          </a:ln>
                          <a:solidFill>
                            <a:prstClr val="black"/>
                          </a:solidFill>
                          <a:effectLst/>
                          <a:uLnTx/>
                          <a:uFillTx/>
                          <a:latin typeface="+mn-lt"/>
                          <a:ea typeface="+mn-ea"/>
                          <a:cs typeface="+mn-cs"/>
                        </a:rPr>
                        <a:t>
 Festive preparations – the Monkey 47 way.
#monkey47 #gin #blackforest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0356477"/>
                  </a:ext>
                </a:extLst>
              </a:tr>
            </a:tbl>
          </a:graphicData>
        </a:graphic>
      </p:graphicFrame>
      <p:sp>
        <p:nvSpPr>
          <p:cNvPr id="4" name="Text Placeholder 3">
            <a:extLst>
              <a:ext uri="{FF2B5EF4-FFF2-40B4-BE49-F238E27FC236}">
                <a16:creationId xmlns:a16="http://schemas.microsoft.com/office/drawing/2014/main" id="{132D1FA7-A8C2-4071-83B4-0E11A3BA056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987937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883</Words>
  <Application>Microsoft Office PowerPoint</Application>
  <PresentationFormat>On-screen Show (4:3)</PresentationFormat>
  <Paragraphs>321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Instagram Posts Table | GIN_COMPETITORS - 1 of 19</vt:lpstr>
      <vt:lpstr>Instagram Posts Table | GIN_COMPETITORS - 2 of 19</vt:lpstr>
      <vt:lpstr>Instagram Posts Table | GIN_COMPETITORS - 3 of 19</vt:lpstr>
      <vt:lpstr>Instagram Posts Table | GIN_COMPETITORS - 4 of 19</vt:lpstr>
      <vt:lpstr>Instagram Posts Table | GIN_COMPETITORS - 5 of 19</vt:lpstr>
      <vt:lpstr>Instagram Posts Table | GIN_COMPETITORS - 6 of 19</vt:lpstr>
      <vt:lpstr>Instagram Posts Table | GIN_COMPETITORS - 7 of 19</vt:lpstr>
      <vt:lpstr>Instagram Posts Table | GIN_COMPETITORS - 8 of 19</vt:lpstr>
      <vt:lpstr>Instagram Posts Table | GIN_COMPETITORS - 9 of 19</vt:lpstr>
      <vt:lpstr>Instagram Posts Table | GIN_COMPETITORS - 10 of 19</vt:lpstr>
      <vt:lpstr>Instagram Posts Table | GIN_COMPETITORS - 11 of 19</vt:lpstr>
      <vt:lpstr>Instagram Posts Table | GIN_COMPETITORS - 12 of 19</vt:lpstr>
      <vt:lpstr>Instagram Posts Table | GIN_COMPETITORS - 13 of 19</vt:lpstr>
      <vt:lpstr>Instagram Posts Table | GIN_COMPETITORS - 14 of 19</vt:lpstr>
      <vt:lpstr>Instagram Posts Table | GIN_COMPETITORS - 15 of 19</vt:lpstr>
      <vt:lpstr>Instagram Posts Table | GIN_COMPETITORS - 16 of 19</vt:lpstr>
      <vt:lpstr>Instagram Posts Table | GIN_COMPETITORS - 17 of 19</vt:lpstr>
      <vt:lpstr>Instagram Posts Table | GIN_COMPETITORS - 18 of 19</vt:lpstr>
      <vt:lpstr>Instagram Posts Table | GIN_COMPETITORS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GIN_COMPETITORS - 1 of 19</dc:title>
  <dc:creator>Administrator</dc:creator>
  <cp:lastModifiedBy>Administrator</cp:lastModifiedBy>
  <cp:revision>1</cp:revision>
  <dcterms:created xsi:type="dcterms:W3CDTF">2022-01-31T15:45:19Z</dcterms:created>
  <dcterms:modified xsi:type="dcterms:W3CDTF">2022-01-31T15:46:46Z</dcterms:modified>
</cp:coreProperties>
</file>