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3F6F9-E84C-4E5C-8F56-591513D11DED}"/>
              </a:ext>
            </a:extLst>
          </p:cNvPr>
          <p:cNvSpPr>
            <a:spLocks noGrp="1"/>
          </p:cNvSpPr>
          <p:nvPr>
            <p:ph type="title"/>
          </p:nvPr>
        </p:nvSpPr>
        <p:spPr/>
        <p:txBody>
          <a:bodyPr/>
          <a:lstStyle/>
          <a:p>
            <a:r>
              <a:rPr lang="en-US"/>
              <a:t>Facebook Own Posts Table | Schlösser Alt - 1 of 9</a:t>
            </a:r>
          </a:p>
        </p:txBody>
      </p:sp>
      <p:graphicFrame>
        <p:nvGraphicFramePr>
          <p:cNvPr id="5" name="Table Placeholder 4">
            <a:extLst>
              <a:ext uri="{FF2B5EF4-FFF2-40B4-BE49-F238E27FC236}">
                <a16:creationId xmlns:a16="http://schemas.microsoft.com/office/drawing/2014/main" id="{A78CA924-BD71-45F5-923D-A55D186B2FBF}"/>
              </a:ext>
            </a:extLst>
          </p:cNvPr>
          <p:cNvGraphicFramePr>
            <a:graphicFrameLocks noGrp="1"/>
          </p:cNvGraphicFramePr>
          <p:nvPr>
            <p:ph type="tbl" sz="quarter" idx="13"/>
            <p:extLst>
              <p:ext uri="{D42A27DB-BD31-4B8C-83A1-F6EECF244321}">
                <p14:modId xmlns:p14="http://schemas.microsoft.com/office/powerpoint/2010/main" val="1078477647"/>
              </p:ext>
            </p:extLst>
          </p:nvPr>
        </p:nvGraphicFramePr>
        <p:xfrm>
          <a:off x="457200" y="1731963"/>
          <a:ext cx="7653526" cy="4175760"/>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758440577"/>
                    </a:ext>
                  </a:extLst>
                </a:gridCol>
                <a:gridCol w="1069847">
                  <a:extLst>
                    <a:ext uri="{9D8B030D-6E8A-4147-A177-3AD203B41FA5}">
                      <a16:colId xmlns:a16="http://schemas.microsoft.com/office/drawing/2014/main" val="1854542443"/>
                    </a:ext>
                  </a:extLst>
                </a:gridCol>
                <a:gridCol w="493776">
                  <a:extLst>
                    <a:ext uri="{9D8B030D-6E8A-4147-A177-3AD203B41FA5}">
                      <a16:colId xmlns:a16="http://schemas.microsoft.com/office/drawing/2014/main" val="173797954"/>
                    </a:ext>
                  </a:extLst>
                </a:gridCol>
                <a:gridCol w="493776">
                  <a:extLst>
                    <a:ext uri="{9D8B030D-6E8A-4147-A177-3AD203B41FA5}">
                      <a16:colId xmlns:a16="http://schemas.microsoft.com/office/drawing/2014/main" val="2516887160"/>
                    </a:ext>
                  </a:extLst>
                </a:gridCol>
                <a:gridCol w="493776">
                  <a:extLst>
                    <a:ext uri="{9D8B030D-6E8A-4147-A177-3AD203B41FA5}">
                      <a16:colId xmlns:a16="http://schemas.microsoft.com/office/drawing/2014/main" val="3056595200"/>
                    </a:ext>
                  </a:extLst>
                </a:gridCol>
                <a:gridCol w="493776">
                  <a:extLst>
                    <a:ext uri="{9D8B030D-6E8A-4147-A177-3AD203B41FA5}">
                      <a16:colId xmlns:a16="http://schemas.microsoft.com/office/drawing/2014/main" val="1151666307"/>
                    </a:ext>
                  </a:extLst>
                </a:gridCol>
                <a:gridCol w="493776">
                  <a:extLst>
                    <a:ext uri="{9D8B030D-6E8A-4147-A177-3AD203B41FA5}">
                      <a16:colId xmlns:a16="http://schemas.microsoft.com/office/drawing/2014/main" val="1521758417"/>
                    </a:ext>
                  </a:extLst>
                </a:gridCol>
                <a:gridCol w="493776">
                  <a:extLst>
                    <a:ext uri="{9D8B030D-6E8A-4147-A177-3AD203B41FA5}">
                      <a16:colId xmlns:a16="http://schemas.microsoft.com/office/drawing/2014/main" val="1580064379"/>
                    </a:ext>
                  </a:extLst>
                </a:gridCol>
                <a:gridCol w="493776">
                  <a:extLst>
                    <a:ext uri="{9D8B030D-6E8A-4147-A177-3AD203B41FA5}">
                      <a16:colId xmlns:a16="http://schemas.microsoft.com/office/drawing/2014/main" val="944755063"/>
                    </a:ext>
                  </a:extLst>
                </a:gridCol>
                <a:gridCol w="493776">
                  <a:extLst>
                    <a:ext uri="{9D8B030D-6E8A-4147-A177-3AD203B41FA5}">
                      <a16:colId xmlns:a16="http://schemas.microsoft.com/office/drawing/2014/main" val="510457005"/>
                    </a:ext>
                  </a:extLst>
                </a:gridCol>
                <a:gridCol w="493776">
                  <a:extLst>
                    <a:ext uri="{9D8B030D-6E8A-4147-A177-3AD203B41FA5}">
                      <a16:colId xmlns:a16="http://schemas.microsoft.com/office/drawing/2014/main" val="2409826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4007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Schlösser Alt - 2020-09-18 14:00:48</a:t>
                      </a:r>
                      <a:r>
                        <a:rPr kumimoji="0" lang="de-DE" sz="1000" b="0" i="0" u="none" strike="noStrike" kern="1200" cap="none" spc="0" normalizeH="0" baseline="0" noProof="0">
                          <a:ln>
                            <a:noFill/>
                          </a:ln>
                          <a:solidFill>
                            <a:prstClr val="black"/>
                          </a:solidFill>
                          <a:effectLst/>
                          <a:uLnTx/>
                          <a:uFillTx/>
                          <a:latin typeface="+mn-lt"/>
                          <a:ea typeface="+mn-ea"/>
                          <a:cs typeface="+mn-cs"/>
                        </a:rPr>
                        <a:t>
 Ein Tisch für zwei bitte! 😍 Doch wer kommt mit? Lass uns in den Kommentaren wissen, mit wem du unbedingt mal essen gehen möchtest, und gewinne mit etwas Glück eins von zwei Abendessen im Wert von 50 € im *hirschchen. #schlösseralt 
TNB https://social-host.de/Schloesser/insta/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10/03/2020 03:15:55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2505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Schlösser Alt - 2020-08-03 12:12:41</a:t>
                      </a:r>
                      <a:r>
                        <a:rPr kumimoji="0" lang="de-DE" sz="1000" b="0" i="0" u="none" strike="noStrike" kern="1200" cap="none" spc="0" normalizeH="0" baseline="0" noProof="0">
                          <a:ln>
                            <a:noFill/>
                          </a:ln>
                          <a:solidFill>
                            <a:prstClr val="black"/>
                          </a:solidFill>
                          <a:effectLst/>
                          <a:uLnTx/>
                          <a:uFillTx/>
                          <a:latin typeface="+mn-lt"/>
                          <a:ea typeface="+mn-ea"/>
                          <a:cs typeface="+mn-cs"/>
                        </a:rPr>
                        <a:t>
 Die günstigste Altbau-Wohnung, die ihr in Düsseldorf je finden werdet. 
#schlösseralt #grossstadtdschungel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17:58:45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706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Schlösser Alt - 2020-01-10 09:55:18</a:t>
                      </a:r>
                      <a:r>
                        <a:rPr kumimoji="0" lang="de-DE" sz="1000" b="0" i="0" u="none" strike="noStrike" kern="1200" cap="none" spc="0" normalizeH="0" baseline="0" noProof="0">
                          <a:ln>
                            <a:noFill/>
                          </a:ln>
                          <a:solidFill>
                            <a:prstClr val="black"/>
                          </a:solidFill>
                          <a:effectLst/>
                          <a:uLnTx/>
                          <a:uFillTx/>
                          <a:latin typeface="+mn-lt"/>
                          <a:ea typeface="+mn-ea"/>
                          <a:cs typeface="+mn-cs"/>
                        </a:rPr>
                        <a:t>
 Wer überholen will, muss die Spur wechseln! Wir präsentieren stolz unsere neue Flasche! #schlösseralt #düsseldorf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17:58:45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34589302"/>
                  </a:ext>
                </a:extLst>
              </a:tr>
            </a:tbl>
          </a:graphicData>
        </a:graphic>
      </p:graphicFrame>
      <p:sp>
        <p:nvSpPr>
          <p:cNvPr id="4" name="Text Placeholder 3">
            <a:extLst>
              <a:ext uri="{FF2B5EF4-FFF2-40B4-BE49-F238E27FC236}">
                <a16:creationId xmlns:a16="http://schemas.microsoft.com/office/drawing/2014/main" id="{9ABF90CA-9210-4DDB-A38D-0AB09855C0BC}"/>
              </a:ext>
            </a:extLst>
          </p:cNvPr>
          <p:cNvSpPr>
            <a:spLocks noGrp="1"/>
          </p:cNvSpPr>
          <p:nvPr>
            <p:ph type="body" sz="quarter" idx="14"/>
          </p:nvPr>
        </p:nvSpPr>
        <p:spPr/>
        <p:txBody>
          <a:bodyPr/>
          <a:lstStyle/>
          <a:p>
            <a:r>
              <a:rPr lang="en-US"/>
              <a:t>01/01/2020 - 10/06/2020</a:t>
            </a:r>
          </a:p>
        </p:txBody>
      </p:sp>
    </p:spTree>
    <p:extLst>
      <p:ext uri="{BB962C8B-B14F-4D97-AF65-F5344CB8AC3E}">
        <p14:creationId xmlns:p14="http://schemas.microsoft.com/office/powerpoint/2010/main" val="3608144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E68E0-1040-4AAA-B4D9-7C472DBD93E6}"/>
              </a:ext>
            </a:extLst>
          </p:cNvPr>
          <p:cNvSpPr>
            <a:spLocks noGrp="1"/>
          </p:cNvSpPr>
          <p:nvPr>
            <p:ph type="title"/>
          </p:nvPr>
        </p:nvSpPr>
        <p:spPr/>
        <p:txBody>
          <a:bodyPr/>
          <a:lstStyle/>
          <a:p>
            <a:r>
              <a:rPr lang="en-US"/>
              <a:t>Facebook Own Posts Table | Schlösser Alt - 2 of 9</a:t>
            </a:r>
          </a:p>
        </p:txBody>
      </p:sp>
      <p:graphicFrame>
        <p:nvGraphicFramePr>
          <p:cNvPr id="5" name="Table Placeholder 4">
            <a:extLst>
              <a:ext uri="{FF2B5EF4-FFF2-40B4-BE49-F238E27FC236}">
                <a16:creationId xmlns:a16="http://schemas.microsoft.com/office/drawing/2014/main" id="{3DBF81AA-DFC5-4BC2-AF38-CD757499663A}"/>
              </a:ext>
            </a:extLst>
          </p:cNvPr>
          <p:cNvGraphicFramePr>
            <a:graphicFrameLocks noGrp="1"/>
          </p:cNvGraphicFramePr>
          <p:nvPr>
            <p:ph type="tbl" sz="quarter" idx="13"/>
            <p:extLst>
              <p:ext uri="{D42A27DB-BD31-4B8C-83A1-F6EECF244321}">
                <p14:modId xmlns:p14="http://schemas.microsoft.com/office/powerpoint/2010/main" val="1803706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862394789"/>
                    </a:ext>
                  </a:extLst>
                </a:gridCol>
                <a:gridCol w="1069847">
                  <a:extLst>
                    <a:ext uri="{9D8B030D-6E8A-4147-A177-3AD203B41FA5}">
                      <a16:colId xmlns:a16="http://schemas.microsoft.com/office/drawing/2014/main" val="949684106"/>
                    </a:ext>
                  </a:extLst>
                </a:gridCol>
                <a:gridCol w="493776">
                  <a:extLst>
                    <a:ext uri="{9D8B030D-6E8A-4147-A177-3AD203B41FA5}">
                      <a16:colId xmlns:a16="http://schemas.microsoft.com/office/drawing/2014/main" val="3077104932"/>
                    </a:ext>
                  </a:extLst>
                </a:gridCol>
                <a:gridCol w="493776">
                  <a:extLst>
                    <a:ext uri="{9D8B030D-6E8A-4147-A177-3AD203B41FA5}">
                      <a16:colId xmlns:a16="http://schemas.microsoft.com/office/drawing/2014/main" val="2059147477"/>
                    </a:ext>
                  </a:extLst>
                </a:gridCol>
                <a:gridCol w="493776">
                  <a:extLst>
                    <a:ext uri="{9D8B030D-6E8A-4147-A177-3AD203B41FA5}">
                      <a16:colId xmlns:a16="http://schemas.microsoft.com/office/drawing/2014/main" val="846639486"/>
                    </a:ext>
                  </a:extLst>
                </a:gridCol>
                <a:gridCol w="493776">
                  <a:extLst>
                    <a:ext uri="{9D8B030D-6E8A-4147-A177-3AD203B41FA5}">
                      <a16:colId xmlns:a16="http://schemas.microsoft.com/office/drawing/2014/main" val="2086026191"/>
                    </a:ext>
                  </a:extLst>
                </a:gridCol>
                <a:gridCol w="493776">
                  <a:extLst>
                    <a:ext uri="{9D8B030D-6E8A-4147-A177-3AD203B41FA5}">
                      <a16:colId xmlns:a16="http://schemas.microsoft.com/office/drawing/2014/main" val="2918027313"/>
                    </a:ext>
                  </a:extLst>
                </a:gridCol>
                <a:gridCol w="493776">
                  <a:extLst>
                    <a:ext uri="{9D8B030D-6E8A-4147-A177-3AD203B41FA5}">
                      <a16:colId xmlns:a16="http://schemas.microsoft.com/office/drawing/2014/main" val="4210976798"/>
                    </a:ext>
                  </a:extLst>
                </a:gridCol>
                <a:gridCol w="493776">
                  <a:extLst>
                    <a:ext uri="{9D8B030D-6E8A-4147-A177-3AD203B41FA5}">
                      <a16:colId xmlns:a16="http://schemas.microsoft.com/office/drawing/2014/main" val="2723906084"/>
                    </a:ext>
                  </a:extLst>
                </a:gridCol>
                <a:gridCol w="493776">
                  <a:extLst>
                    <a:ext uri="{9D8B030D-6E8A-4147-A177-3AD203B41FA5}">
                      <a16:colId xmlns:a16="http://schemas.microsoft.com/office/drawing/2014/main" val="2676662708"/>
                    </a:ext>
                  </a:extLst>
                </a:gridCol>
                <a:gridCol w="493776">
                  <a:extLst>
                    <a:ext uri="{9D8B030D-6E8A-4147-A177-3AD203B41FA5}">
                      <a16:colId xmlns:a16="http://schemas.microsoft.com/office/drawing/2014/main" val="1404998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68942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Schlösser Alt - 2020-06-01 13:51:43</a:t>
                      </a:r>
                      <a:r>
                        <a:rPr kumimoji="0" lang="de-DE" sz="1000" b="0" i="0" u="none" strike="noStrike" kern="1200" cap="none" spc="0" normalizeH="0" baseline="0" noProof="0">
                          <a:ln>
                            <a:noFill/>
                          </a:ln>
                          <a:solidFill>
                            <a:prstClr val="black"/>
                          </a:solidFill>
                          <a:effectLst/>
                          <a:uLnTx/>
                          <a:uFillTx/>
                          <a:latin typeface="+mn-lt"/>
                          <a:ea typeface="+mn-ea"/>
                          <a:cs typeface="+mn-cs"/>
                        </a:rPr>
                        <a:t>
 An die Natur angepasst, dennoch beeindruckend frisch-würzig – da haben selbst die Hummeln Respekt. #schlösseralt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17:58:45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8983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Schlösser Alt - 2020-04-06 11:19:02</a:t>
                      </a:r>
                      <a:r>
                        <a:rPr kumimoji="0" lang="de-DE" sz="1000" b="0" i="0" u="none" strike="noStrike" kern="1200" cap="none" spc="0" normalizeH="0" baseline="0" noProof="0">
                          <a:ln>
                            <a:noFill/>
                          </a:ln>
                          <a:solidFill>
                            <a:prstClr val="black"/>
                          </a:solidFill>
                          <a:effectLst/>
                          <a:uLnTx/>
                          <a:uFillTx/>
                          <a:latin typeface="+mn-lt"/>
                          <a:ea typeface="+mn-ea"/>
                          <a:cs typeface="+mn-cs"/>
                        </a:rPr>
                        <a:t>
 Na, wer hat die Lösung? 😉 Wo wir gerade eure Aufmerksamkeit haben: Bringt bitte bei eurem nächsten Einkauf euer Leergut zurück! So können wir euch weiterhin mit frisch-würzigem Schlösser Alt erfreuen! 🤗 #schlösseralt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17:58:45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0077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Schlösser Alt - 2020-04-18 14:21:10</a:t>
                      </a:r>
                      <a:r>
                        <a:rPr kumimoji="0" lang="de-DE" sz="1000" b="0" i="0" u="none" strike="noStrike" kern="1200" cap="none" spc="0" normalizeH="0" baseline="0" noProof="0">
                          <a:ln>
                            <a:noFill/>
                          </a:ln>
                          <a:solidFill>
                            <a:prstClr val="black"/>
                          </a:solidFill>
                          <a:effectLst/>
                          <a:uLnTx/>
                          <a:uFillTx/>
                          <a:latin typeface="+mn-lt"/>
                          <a:ea typeface="+mn-ea"/>
                          <a:cs typeface="+mn-cs"/>
                        </a:rPr>
                        <a:t>
 Wir haben dem nichts hinzuzufügen. 😏 #schlösseralt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17:58:45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9848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Schlösser Alt - 2020-07-07 16:13:21</a:t>
                      </a:r>
                      <a:r>
                        <a:rPr kumimoji="0" lang="de-DE" sz="1000" b="0" i="0" u="none" strike="noStrike" kern="1200" cap="none" spc="0" normalizeH="0" baseline="0" noProof="0">
                          <a:ln>
                            <a:noFill/>
                          </a:ln>
                          <a:solidFill>
                            <a:prstClr val="black"/>
                          </a:solidFill>
                          <a:effectLst/>
                          <a:uLnTx/>
                          <a:uFillTx/>
                          <a:latin typeface="+mn-lt"/>
                          <a:ea typeface="+mn-ea"/>
                          <a:cs typeface="+mn-cs"/>
                        </a:rPr>
                        <a:t>
 Auf ein Feierabend Schlösser mit …? 😎 #schlösseralt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17:58:45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952283"/>
                  </a:ext>
                </a:extLst>
              </a:tr>
            </a:tbl>
          </a:graphicData>
        </a:graphic>
      </p:graphicFrame>
      <p:sp>
        <p:nvSpPr>
          <p:cNvPr id="4" name="Text Placeholder 3">
            <a:extLst>
              <a:ext uri="{FF2B5EF4-FFF2-40B4-BE49-F238E27FC236}">
                <a16:creationId xmlns:a16="http://schemas.microsoft.com/office/drawing/2014/main" id="{A0F5962F-1A4B-4A1B-BAFB-FFE73C01CEC4}"/>
              </a:ext>
            </a:extLst>
          </p:cNvPr>
          <p:cNvSpPr>
            <a:spLocks noGrp="1"/>
          </p:cNvSpPr>
          <p:nvPr>
            <p:ph type="body" sz="quarter" idx="14"/>
          </p:nvPr>
        </p:nvSpPr>
        <p:spPr/>
        <p:txBody>
          <a:bodyPr/>
          <a:lstStyle/>
          <a:p>
            <a:r>
              <a:rPr lang="en-US"/>
              <a:t>01/01/2020 - 10/06/2020</a:t>
            </a:r>
          </a:p>
        </p:txBody>
      </p:sp>
    </p:spTree>
    <p:extLst>
      <p:ext uri="{BB962C8B-B14F-4D97-AF65-F5344CB8AC3E}">
        <p14:creationId xmlns:p14="http://schemas.microsoft.com/office/powerpoint/2010/main" val="1865385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8E2F1-2AEF-4714-B251-C6A49567FB59}"/>
              </a:ext>
            </a:extLst>
          </p:cNvPr>
          <p:cNvSpPr>
            <a:spLocks noGrp="1"/>
          </p:cNvSpPr>
          <p:nvPr>
            <p:ph type="title"/>
          </p:nvPr>
        </p:nvSpPr>
        <p:spPr/>
        <p:txBody>
          <a:bodyPr/>
          <a:lstStyle/>
          <a:p>
            <a:r>
              <a:rPr lang="en-US"/>
              <a:t>Facebook Own Posts Table | Schlösser Alt - 3 of 9</a:t>
            </a:r>
          </a:p>
        </p:txBody>
      </p:sp>
      <p:graphicFrame>
        <p:nvGraphicFramePr>
          <p:cNvPr id="5" name="Table Placeholder 4">
            <a:extLst>
              <a:ext uri="{FF2B5EF4-FFF2-40B4-BE49-F238E27FC236}">
                <a16:creationId xmlns:a16="http://schemas.microsoft.com/office/drawing/2014/main" id="{B4B3E4BD-D10D-43E6-AAD2-D7384FB49EEF}"/>
              </a:ext>
            </a:extLst>
          </p:cNvPr>
          <p:cNvGraphicFramePr>
            <a:graphicFrameLocks noGrp="1"/>
          </p:cNvGraphicFramePr>
          <p:nvPr>
            <p:ph type="tbl" sz="quarter" idx="13"/>
            <p:extLst>
              <p:ext uri="{D42A27DB-BD31-4B8C-83A1-F6EECF244321}">
                <p14:modId xmlns:p14="http://schemas.microsoft.com/office/powerpoint/2010/main" val="882203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663491116"/>
                    </a:ext>
                  </a:extLst>
                </a:gridCol>
                <a:gridCol w="1069847">
                  <a:extLst>
                    <a:ext uri="{9D8B030D-6E8A-4147-A177-3AD203B41FA5}">
                      <a16:colId xmlns:a16="http://schemas.microsoft.com/office/drawing/2014/main" val="3593736118"/>
                    </a:ext>
                  </a:extLst>
                </a:gridCol>
                <a:gridCol w="493776">
                  <a:extLst>
                    <a:ext uri="{9D8B030D-6E8A-4147-A177-3AD203B41FA5}">
                      <a16:colId xmlns:a16="http://schemas.microsoft.com/office/drawing/2014/main" val="4004755400"/>
                    </a:ext>
                  </a:extLst>
                </a:gridCol>
                <a:gridCol w="493776">
                  <a:extLst>
                    <a:ext uri="{9D8B030D-6E8A-4147-A177-3AD203B41FA5}">
                      <a16:colId xmlns:a16="http://schemas.microsoft.com/office/drawing/2014/main" val="3411347409"/>
                    </a:ext>
                  </a:extLst>
                </a:gridCol>
                <a:gridCol w="493776">
                  <a:extLst>
                    <a:ext uri="{9D8B030D-6E8A-4147-A177-3AD203B41FA5}">
                      <a16:colId xmlns:a16="http://schemas.microsoft.com/office/drawing/2014/main" val="3699463002"/>
                    </a:ext>
                  </a:extLst>
                </a:gridCol>
                <a:gridCol w="493776">
                  <a:extLst>
                    <a:ext uri="{9D8B030D-6E8A-4147-A177-3AD203B41FA5}">
                      <a16:colId xmlns:a16="http://schemas.microsoft.com/office/drawing/2014/main" val="4196303544"/>
                    </a:ext>
                  </a:extLst>
                </a:gridCol>
                <a:gridCol w="493776">
                  <a:extLst>
                    <a:ext uri="{9D8B030D-6E8A-4147-A177-3AD203B41FA5}">
                      <a16:colId xmlns:a16="http://schemas.microsoft.com/office/drawing/2014/main" val="4237821166"/>
                    </a:ext>
                  </a:extLst>
                </a:gridCol>
                <a:gridCol w="493776">
                  <a:extLst>
                    <a:ext uri="{9D8B030D-6E8A-4147-A177-3AD203B41FA5}">
                      <a16:colId xmlns:a16="http://schemas.microsoft.com/office/drawing/2014/main" val="2813805647"/>
                    </a:ext>
                  </a:extLst>
                </a:gridCol>
                <a:gridCol w="493776">
                  <a:extLst>
                    <a:ext uri="{9D8B030D-6E8A-4147-A177-3AD203B41FA5}">
                      <a16:colId xmlns:a16="http://schemas.microsoft.com/office/drawing/2014/main" val="1599496509"/>
                    </a:ext>
                  </a:extLst>
                </a:gridCol>
                <a:gridCol w="493776">
                  <a:extLst>
                    <a:ext uri="{9D8B030D-6E8A-4147-A177-3AD203B41FA5}">
                      <a16:colId xmlns:a16="http://schemas.microsoft.com/office/drawing/2014/main" val="415154343"/>
                    </a:ext>
                  </a:extLst>
                </a:gridCol>
                <a:gridCol w="493776">
                  <a:extLst>
                    <a:ext uri="{9D8B030D-6E8A-4147-A177-3AD203B41FA5}">
                      <a16:colId xmlns:a16="http://schemas.microsoft.com/office/drawing/2014/main" val="515666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6601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Schlösser Alt - 2020-03-02 14:41:09</a:t>
                      </a:r>
                      <a:r>
                        <a:rPr kumimoji="0" lang="de-DE" sz="1000" b="0" i="0" u="none" strike="noStrike" kern="1200" cap="none" spc="0" normalizeH="0" baseline="0" noProof="0">
                          <a:ln>
                            <a:noFill/>
                          </a:ln>
                          <a:solidFill>
                            <a:prstClr val="black"/>
                          </a:solidFill>
                          <a:effectLst/>
                          <a:uLnTx/>
                          <a:uFillTx/>
                          <a:latin typeface="+mn-lt"/>
                          <a:ea typeface="+mn-ea"/>
                          <a:cs typeface="+mn-cs"/>
                        </a:rPr>
                        <a:t>
 Regel Nummer eins: Alt ist immer besser! Deshalb wird heute am „Tag der alten Dinge“ in Vergessenheit geratenes gefeiert. Was müsst ihr mit euren Besties heute unbedingt noch einmal machen? 😍🎉 #schlösseralt #tagderaltendinge #throwback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17:58:45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67018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Schlösser Alt - 2020-01-22 15:37:01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17:58:45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73149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Schlösser Alt - 2020-03-20 15:36:04</a:t>
                      </a:r>
                      <a:r>
                        <a:rPr kumimoji="0" lang="de-DE" sz="1000" b="0" i="0" u="none" strike="noStrike" kern="1200" cap="none" spc="0" normalizeH="0" baseline="0" noProof="0">
                          <a:ln>
                            <a:noFill/>
                          </a:ln>
                          <a:solidFill>
                            <a:prstClr val="black"/>
                          </a:solidFill>
                          <a:effectLst/>
                          <a:uLnTx/>
                          <a:uFillTx/>
                          <a:latin typeface="+mn-lt"/>
                          <a:ea typeface="+mn-ea"/>
                          <a:cs typeface="+mn-cs"/>
                        </a:rPr>
                        <a:t>
 Wir genießen den Frühlingsbeginn heute von drinnen und können es kaum erwarten, ihn bald mit allen Sinnen von draußen genießen zu können! 😍 #schlösseralt #grossstadtdschungel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17:58:45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77626327"/>
                  </a:ext>
                </a:extLst>
              </a:tr>
            </a:tbl>
          </a:graphicData>
        </a:graphic>
      </p:graphicFrame>
      <p:sp>
        <p:nvSpPr>
          <p:cNvPr id="4" name="Text Placeholder 3">
            <a:extLst>
              <a:ext uri="{FF2B5EF4-FFF2-40B4-BE49-F238E27FC236}">
                <a16:creationId xmlns:a16="http://schemas.microsoft.com/office/drawing/2014/main" id="{8F0C6141-C89C-4073-9153-0200BA695279}"/>
              </a:ext>
            </a:extLst>
          </p:cNvPr>
          <p:cNvSpPr>
            <a:spLocks noGrp="1"/>
          </p:cNvSpPr>
          <p:nvPr>
            <p:ph type="body" sz="quarter" idx="14"/>
          </p:nvPr>
        </p:nvSpPr>
        <p:spPr/>
        <p:txBody>
          <a:bodyPr/>
          <a:lstStyle/>
          <a:p>
            <a:r>
              <a:rPr lang="en-US"/>
              <a:t>01/01/2020 - 10/06/2020</a:t>
            </a:r>
          </a:p>
        </p:txBody>
      </p:sp>
    </p:spTree>
    <p:extLst>
      <p:ext uri="{BB962C8B-B14F-4D97-AF65-F5344CB8AC3E}">
        <p14:creationId xmlns:p14="http://schemas.microsoft.com/office/powerpoint/2010/main" val="2820209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C8DF8-E4A0-4BFB-A7F5-2CC933C4B991}"/>
              </a:ext>
            </a:extLst>
          </p:cNvPr>
          <p:cNvSpPr>
            <a:spLocks noGrp="1"/>
          </p:cNvSpPr>
          <p:nvPr>
            <p:ph type="title"/>
          </p:nvPr>
        </p:nvSpPr>
        <p:spPr/>
        <p:txBody>
          <a:bodyPr/>
          <a:lstStyle/>
          <a:p>
            <a:r>
              <a:rPr lang="en-US"/>
              <a:t>Facebook Own Posts Table | Schlösser Alt - 4 of 9</a:t>
            </a:r>
          </a:p>
        </p:txBody>
      </p:sp>
      <p:graphicFrame>
        <p:nvGraphicFramePr>
          <p:cNvPr id="5" name="Table Placeholder 4">
            <a:extLst>
              <a:ext uri="{FF2B5EF4-FFF2-40B4-BE49-F238E27FC236}">
                <a16:creationId xmlns:a16="http://schemas.microsoft.com/office/drawing/2014/main" id="{A70B95B1-7172-49C5-9686-46AC6F2844AC}"/>
              </a:ext>
            </a:extLst>
          </p:cNvPr>
          <p:cNvGraphicFramePr>
            <a:graphicFrameLocks noGrp="1"/>
          </p:cNvGraphicFramePr>
          <p:nvPr>
            <p:ph type="tbl" sz="quarter" idx="13"/>
            <p:extLst>
              <p:ext uri="{D42A27DB-BD31-4B8C-83A1-F6EECF244321}">
                <p14:modId xmlns:p14="http://schemas.microsoft.com/office/powerpoint/2010/main" val="894143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454475331"/>
                    </a:ext>
                  </a:extLst>
                </a:gridCol>
                <a:gridCol w="1069847">
                  <a:extLst>
                    <a:ext uri="{9D8B030D-6E8A-4147-A177-3AD203B41FA5}">
                      <a16:colId xmlns:a16="http://schemas.microsoft.com/office/drawing/2014/main" val="1281574577"/>
                    </a:ext>
                  </a:extLst>
                </a:gridCol>
                <a:gridCol w="493776">
                  <a:extLst>
                    <a:ext uri="{9D8B030D-6E8A-4147-A177-3AD203B41FA5}">
                      <a16:colId xmlns:a16="http://schemas.microsoft.com/office/drawing/2014/main" val="1298185851"/>
                    </a:ext>
                  </a:extLst>
                </a:gridCol>
                <a:gridCol w="493776">
                  <a:extLst>
                    <a:ext uri="{9D8B030D-6E8A-4147-A177-3AD203B41FA5}">
                      <a16:colId xmlns:a16="http://schemas.microsoft.com/office/drawing/2014/main" val="2866063156"/>
                    </a:ext>
                  </a:extLst>
                </a:gridCol>
                <a:gridCol w="493776">
                  <a:extLst>
                    <a:ext uri="{9D8B030D-6E8A-4147-A177-3AD203B41FA5}">
                      <a16:colId xmlns:a16="http://schemas.microsoft.com/office/drawing/2014/main" val="3792459038"/>
                    </a:ext>
                  </a:extLst>
                </a:gridCol>
                <a:gridCol w="493776">
                  <a:extLst>
                    <a:ext uri="{9D8B030D-6E8A-4147-A177-3AD203B41FA5}">
                      <a16:colId xmlns:a16="http://schemas.microsoft.com/office/drawing/2014/main" val="3453322871"/>
                    </a:ext>
                  </a:extLst>
                </a:gridCol>
                <a:gridCol w="493776">
                  <a:extLst>
                    <a:ext uri="{9D8B030D-6E8A-4147-A177-3AD203B41FA5}">
                      <a16:colId xmlns:a16="http://schemas.microsoft.com/office/drawing/2014/main" val="413642842"/>
                    </a:ext>
                  </a:extLst>
                </a:gridCol>
                <a:gridCol w="493776">
                  <a:extLst>
                    <a:ext uri="{9D8B030D-6E8A-4147-A177-3AD203B41FA5}">
                      <a16:colId xmlns:a16="http://schemas.microsoft.com/office/drawing/2014/main" val="567579931"/>
                    </a:ext>
                  </a:extLst>
                </a:gridCol>
                <a:gridCol w="493776">
                  <a:extLst>
                    <a:ext uri="{9D8B030D-6E8A-4147-A177-3AD203B41FA5}">
                      <a16:colId xmlns:a16="http://schemas.microsoft.com/office/drawing/2014/main" val="2308769716"/>
                    </a:ext>
                  </a:extLst>
                </a:gridCol>
                <a:gridCol w="493776">
                  <a:extLst>
                    <a:ext uri="{9D8B030D-6E8A-4147-A177-3AD203B41FA5}">
                      <a16:colId xmlns:a16="http://schemas.microsoft.com/office/drawing/2014/main" val="2688809084"/>
                    </a:ext>
                  </a:extLst>
                </a:gridCol>
                <a:gridCol w="493776">
                  <a:extLst>
                    <a:ext uri="{9D8B030D-6E8A-4147-A177-3AD203B41FA5}">
                      <a16:colId xmlns:a16="http://schemas.microsoft.com/office/drawing/2014/main" val="2553815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9550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Schlösser Alt - 2020-09-29 18:36:04</a:t>
                      </a:r>
                      <a:r>
                        <a:rPr kumimoji="0" lang="en-US" sz="1000" b="0" i="0" u="none" strike="noStrike" kern="1200" cap="none" spc="0" normalizeH="0" baseline="0" noProof="0">
                          <a:ln>
                            <a:noFill/>
                          </a:ln>
                          <a:solidFill>
                            <a:prstClr val="black"/>
                          </a:solidFill>
                          <a:effectLst/>
                          <a:uLnTx/>
                          <a:uFillTx/>
                          <a:latin typeface="+mn-lt"/>
                          <a:ea typeface="+mn-ea"/>
                          <a:cs typeface="+mn-cs"/>
                        </a:rPr>
                        <a:t>
 It‘s a match! Wenn das Outfit zum Schlösser passt und die Skyline alles vollkommen macht. ❤ #schlösseralt #düsseldorf #grossstadtdschungel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21:03:35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536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Schlösser Alt - 2020-08-11 13:43:39</a:t>
                      </a:r>
                      <a:r>
                        <a:rPr kumimoji="0" lang="de-DE" sz="1000" b="0" i="0" u="none" strike="noStrike" kern="1200" cap="none" spc="0" normalizeH="0" baseline="0" noProof="0">
                          <a:ln>
                            <a:noFill/>
                          </a:ln>
                          <a:solidFill>
                            <a:prstClr val="black"/>
                          </a:solidFill>
                          <a:effectLst/>
                          <a:uLnTx/>
                          <a:uFillTx/>
                          <a:latin typeface="+mn-lt"/>
                          <a:ea typeface="+mn-ea"/>
                          <a:cs typeface="+mn-cs"/>
                        </a:rPr>
                        <a:t>
 Beide Versionen von Altglas finden wir gut! Eine bringt ihr bitte nach Gebrauch zurück in den Handel. 😉 #schlösseralt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17:58:45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4083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Schlösser Alt - 2020-05-21 11:36:10</a:t>
                      </a:r>
                      <a:r>
                        <a:rPr kumimoji="0" lang="de-DE" sz="1000" b="0" i="0" u="none" strike="noStrike" kern="1200" cap="none" spc="0" normalizeH="0" baseline="0" noProof="0">
                          <a:ln>
                            <a:noFill/>
                          </a:ln>
                          <a:solidFill>
                            <a:prstClr val="black"/>
                          </a:solidFill>
                          <a:effectLst/>
                          <a:uLnTx/>
                          <a:uFillTx/>
                          <a:latin typeface="+mn-lt"/>
                          <a:ea typeface="+mn-ea"/>
                          <a:cs typeface="+mn-cs"/>
                        </a:rPr>
                        <a:t>
 Zum Vatertag nur das Beste! 😉😌#schlösseralt #grossstadtdschungel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17:58:45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0421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Schlösser Alt - 2020-05-10 13:22:49</a:t>
                      </a:r>
                      <a:r>
                        <a:rPr kumimoji="0" lang="en-US" sz="1000" b="0" i="0" u="none" strike="noStrike" kern="1200" cap="none" spc="0" normalizeH="0" baseline="0" noProof="0">
                          <a:ln>
                            <a:noFill/>
                          </a:ln>
                          <a:solidFill>
                            <a:prstClr val="black"/>
                          </a:solidFill>
                          <a:effectLst/>
                          <a:uLnTx/>
                          <a:uFillTx/>
                          <a:latin typeface="+mn-lt"/>
                          <a:ea typeface="+mn-ea"/>
                          <a:cs typeface="+mn-cs"/>
                        </a:rPr>
                        <a:t>
 An alle Muttis – gönnt euch ‘ne Altzeit, ihr habt sie euch wirklich verdient! Happy
Mothersday! 🥰❣ #schloesseralt #grossstadtdschungel #biergarten #altzeit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17:58:45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2308341"/>
                  </a:ext>
                </a:extLst>
              </a:tr>
            </a:tbl>
          </a:graphicData>
        </a:graphic>
      </p:graphicFrame>
      <p:sp>
        <p:nvSpPr>
          <p:cNvPr id="4" name="Text Placeholder 3">
            <a:extLst>
              <a:ext uri="{FF2B5EF4-FFF2-40B4-BE49-F238E27FC236}">
                <a16:creationId xmlns:a16="http://schemas.microsoft.com/office/drawing/2014/main" id="{2E578104-CE61-4138-8B81-B08C1053FA56}"/>
              </a:ext>
            </a:extLst>
          </p:cNvPr>
          <p:cNvSpPr>
            <a:spLocks noGrp="1"/>
          </p:cNvSpPr>
          <p:nvPr>
            <p:ph type="body" sz="quarter" idx="14"/>
          </p:nvPr>
        </p:nvSpPr>
        <p:spPr/>
        <p:txBody>
          <a:bodyPr/>
          <a:lstStyle/>
          <a:p>
            <a:r>
              <a:rPr lang="en-US"/>
              <a:t>01/01/2020 - 10/06/2020</a:t>
            </a:r>
          </a:p>
        </p:txBody>
      </p:sp>
    </p:spTree>
    <p:extLst>
      <p:ext uri="{BB962C8B-B14F-4D97-AF65-F5344CB8AC3E}">
        <p14:creationId xmlns:p14="http://schemas.microsoft.com/office/powerpoint/2010/main" val="174831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31585-D71F-4C81-ACC4-12ED488413EC}"/>
              </a:ext>
            </a:extLst>
          </p:cNvPr>
          <p:cNvSpPr>
            <a:spLocks noGrp="1"/>
          </p:cNvSpPr>
          <p:nvPr>
            <p:ph type="title"/>
          </p:nvPr>
        </p:nvSpPr>
        <p:spPr/>
        <p:txBody>
          <a:bodyPr/>
          <a:lstStyle/>
          <a:p>
            <a:r>
              <a:rPr lang="en-US"/>
              <a:t>Facebook Own Posts Table | Schlösser Alt - 5 of 9</a:t>
            </a:r>
          </a:p>
        </p:txBody>
      </p:sp>
      <p:graphicFrame>
        <p:nvGraphicFramePr>
          <p:cNvPr id="5" name="Table Placeholder 4">
            <a:extLst>
              <a:ext uri="{FF2B5EF4-FFF2-40B4-BE49-F238E27FC236}">
                <a16:creationId xmlns:a16="http://schemas.microsoft.com/office/drawing/2014/main" id="{DFEEA694-2995-4064-A261-77A0628603ED}"/>
              </a:ext>
            </a:extLst>
          </p:cNvPr>
          <p:cNvGraphicFramePr>
            <a:graphicFrameLocks noGrp="1"/>
          </p:cNvGraphicFramePr>
          <p:nvPr>
            <p:ph type="tbl" sz="quarter" idx="13"/>
            <p:extLst>
              <p:ext uri="{D42A27DB-BD31-4B8C-83A1-F6EECF244321}">
                <p14:modId xmlns:p14="http://schemas.microsoft.com/office/powerpoint/2010/main" val="2901387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906023486"/>
                    </a:ext>
                  </a:extLst>
                </a:gridCol>
                <a:gridCol w="1069847">
                  <a:extLst>
                    <a:ext uri="{9D8B030D-6E8A-4147-A177-3AD203B41FA5}">
                      <a16:colId xmlns:a16="http://schemas.microsoft.com/office/drawing/2014/main" val="923300411"/>
                    </a:ext>
                  </a:extLst>
                </a:gridCol>
                <a:gridCol w="493776">
                  <a:extLst>
                    <a:ext uri="{9D8B030D-6E8A-4147-A177-3AD203B41FA5}">
                      <a16:colId xmlns:a16="http://schemas.microsoft.com/office/drawing/2014/main" val="3606741203"/>
                    </a:ext>
                  </a:extLst>
                </a:gridCol>
                <a:gridCol w="493776">
                  <a:extLst>
                    <a:ext uri="{9D8B030D-6E8A-4147-A177-3AD203B41FA5}">
                      <a16:colId xmlns:a16="http://schemas.microsoft.com/office/drawing/2014/main" val="944435699"/>
                    </a:ext>
                  </a:extLst>
                </a:gridCol>
                <a:gridCol w="493776">
                  <a:extLst>
                    <a:ext uri="{9D8B030D-6E8A-4147-A177-3AD203B41FA5}">
                      <a16:colId xmlns:a16="http://schemas.microsoft.com/office/drawing/2014/main" val="3252171728"/>
                    </a:ext>
                  </a:extLst>
                </a:gridCol>
                <a:gridCol w="493776">
                  <a:extLst>
                    <a:ext uri="{9D8B030D-6E8A-4147-A177-3AD203B41FA5}">
                      <a16:colId xmlns:a16="http://schemas.microsoft.com/office/drawing/2014/main" val="2619907567"/>
                    </a:ext>
                  </a:extLst>
                </a:gridCol>
                <a:gridCol w="493776">
                  <a:extLst>
                    <a:ext uri="{9D8B030D-6E8A-4147-A177-3AD203B41FA5}">
                      <a16:colId xmlns:a16="http://schemas.microsoft.com/office/drawing/2014/main" val="1793401529"/>
                    </a:ext>
                  </a:extLst>
                </a:gridCol>
                <a:gridCol w="493776">
                  <a:extLst>
                    <a:ext uri="{9D8B030D-6E8A-4147-A177-3AD203B41FA5}">
                      <a16:colId xmlns:a16="http://schemas.microsoft.com/office/drawing/2014/main" val="3547484013"/>
                    </a:ext>
                  </a:extLst>
                </a:gridCol>
                <a:gridCol w="493776">
                  <a:extLst>
                    <a:ext uri="{9D8B030D-6E8A-4147-A177-3AD203B41FA5}">
                      <a16:colId xmlns:a16="http://schemas.microsoft.com/office/drawing/2014/main" val="3373924108"/>
                    </a:ext>
                  </a:extLst>
                </a:gridCol>
                <a:gridCol w="493776">
                  <a:extLst>
                    <a:ext uri="{9D8B030D-6E8A-4147-A177-3AD203B41FA5}">
                      <a16:colId xmlns:a16="http://schemas.microsoft.com/office/drawing/2014/main" val="3972680689"/>
                    </a:ext>
                  </a:extLst>
                </a:gridCol>
                <a:gridCol w="493776">
                  <a:extLst>
                    <a:ext uri="{9D8B030D-6E8A-4147-A177-3AD203B41FA5}">
                      <a16:colId xmlns:a16="http://schemas.microsoft.com/office/drawing/2014/main" val="776814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597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Schlösser Alt - 2020-01-24 13:11:02</a:t>
                      </a:r>
                      <a:r>
                        <a:rPr kumimoji="0" lang="en-US" sz="1000" b="0" i="0" u="none" strike="noStrike" kern="1200" cap="none" spc="0" normalizeH="0" baseline="0" noProof="0">
                          <a:ln>
                            <a:noFill/>
                          </a:ln>
                          <a:solidFill>
                            <a:prstClr val="black"/>
                          </a:solidFill>
                          <a:effectLst/>
                          <a:uLnTx/>
                          <a:uFillTx/>
                          <a:latin typeface="+mn-lt"/>
                          <a:ea typeface="+mn-ea"/>
                          <a:cs typeface="+mn-cs"/>
                        </a:rPr>
                        <a:t>
 Was passt zu einem frisch-würzigen Schlösser Alt? Hausgeräucherte Smoked Spare Ribs mit Altbier-BBQ-Sauce des *hirschchen. 🙌 Lasst es euch schmecken und genießt euer Wochenende! #schlösseralt #düsseldorf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10/06/2020 09:20:53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9117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Schlösser Alt - 2020-03-08 12:00:49</a:t>
                      </a:r>
                      <a:r>
                        <a:rPr kumimoji="0" lang="en-US" sz="1000" b="0" i="0" u="none" strike="noStrike" kern="1200" cap="none" spc="0" normalizeH="0" baseline="0" noProof="0">
                          <a:ln>
                            <a:noFill/>
                          </a:ln>
                          <a:solidFill>
                            <a:prstClr val="black"/>
                          </a:solidFill>
                          <a:effectLst/>
                          <a:uLnTx/>
                          <a:uFillTx/>
                          <a:latin typeface="+mn-lt"/>
                          <a:ea typeface="+mn-ea"/>
                          <a:cs typeface="+mn-cs"/>
                        </a:rPr>
                        <a:t>
 Happy Weltfrauentag! 🎉 #schlösseralt #grossstadtdschungel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17:58:45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12070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Schlösser Alt - 2020-01-10 10:31:15</a:t>
                      </a:r>
                      <a:r>
                        <a:rPr kumimoji="0" lang="en-US" sz="1000" b="0" i="0" u="none" strike="noStrike" kern="1200" cap="none" spc="0" normalizeH="0" baseline="0" noProof="0">
                          <a:ln>
                            <a:noFill/>
                          </a:ln>
                          <a:solidFill>
                            <a:prstClr val="black"/>
                          </a:solidFill>
                          <a:effectLst/>
                          <a:uLnTx/>
                          <a:uFillTx/>
                          <a:latin typeface="+mn-lt"/>
                          <a:ea typeface="+mn-ea"/>
                          <a:cs typeface="+mn-cs"/>
                        </a:rPr>
                        <a:t>
 Schlösser 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17:58:45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86663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Schlösser Alt - 2020-05-23 13:54:31</a:t>
                      </a:r>
                      <a:r>
                        <a:rPr kumimoji="0" lang="de-DE" sz="1000" b="0" i="0" u="none" strike="noStrike" kern="1200" cap="none" spc="0" normalizeH="0" baseline="0" noProof="0">
                          <a:ln>
                            <a:noFill/>
                          </a:ln>
                          <a:solidFill>
                            <a:prstClr val="black"/>
                          </a:solidFill>
                          <a:effectLst/>
                          <a:uLnTx/>
                          <a:uFillTx/>
                          <a:latin typeface="+mn-lt"/>
                          <a:ea typeface="+mn-ea"/>
                          <a:cs typeface="+mn-cs"/>
                        </a:rPr>
                        <a:t>
 Zu Alt, um warmgehalten zu werden. 😉 #schlösseralt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17:58:45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427992"/>
                  </a:ext>
                </a:extLst>
              </a:tr>
            </a:tbl>
          </a:graphicData>
        </a:graphic>
      </p:graphicFrame>
      <p:sp>
        <p:nvSpPr>
          <p:cNvPr id="4" name="Text Placeholder 3">
            <a:extLst>
              <a:ext uri="{FF2B5EF4-FFF2-40B4-BE49-F238E27FC236}">
                <a16:creationId xmlns:a16="http://schemas.microsoft.com/office/drawing/2014/main" id="{3EDB25BA-6BAB-4905-93FE-1A3A272706A8}"/>
              </a:ext>
            </a:extLst>
          </p:cNvPr>
          <p:cNvSpPr>
            <a:spLocks noGrp="1"/>
          </p:cNvSpPr>
          <p:nvPr>
            <p:ph type="body" sz="quarter" idx="14"/>
          </p:nvPr>
        </p:nvSpPr>
        <p:spPr/>
        <p:txBody>
          <a:bodyPr/>
          <a:lstStyle/>
          <a:p>
            <a:r>
              <a:rPr lang="en-US"/>
              <a:t>01/01/2020 - 10/06/2020</a:t>
            </a:r>
          </a:p>
        </p:txBody>
      </p:sp>
    </p:spTree>
    <p:extLst>
      <p:ext uri="{BB962C8B-B14F-4D97-AF65-F5344CB8AC3E}">
        <p14:creationId xmlns:p14="http://schemas.microsoft.com/office/powerpoint/2010/main" val="2709266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F284-5BC6-4CD3-A5EB-33941B396E0F}"/>
              </a:ext>
            </a:extLst>
          </p:cNvPr>
          <p:cNvSpPr>
            <a:spLocks noGrp="1"/>
          </p:cNvSpPr>
          <p:nvPr>
            <p:ph type="title"/>
          </p:nvPr>
        </p:nvSpPr>
        <p:spPr/>
        <p:txBody>
          <a:bodyPr/>
          <a:lstStyle/>
          <a:p>
            <a:r>
              <a:rPr lang="en-US"/>
              <a:t>Facebook Own Posts Table | Schlösser Alt - 6 of 9</a:t>
            </a:r>
          </a:p>
        </p:txBody>
      </p:sp>
      <p:graphicFrame>
        <p:nvGraphicFramePr>
          <p:cNvPr id="5" name="Table Placeholder 4">
            <a:extLst>
              <a:ext uri="{FF2B5EF4-FFF2-40B4-BE49-F238E27FC236}">
                <a16:creationId xmlns:a16="http://schemas.microsoft.com/office/drawing/2014/main" id="{5A374EC1-39FE-476E-94E0-0AE4F74965AC}"/>
              </a:ext>
            </a:extLst>
          </p:cNvPr>
          <p:cNvGraphicFramePr>
            <a:graphicFrameLocks noGrp="1"/>
          </p:cNvGraphicFramePr>
          <p:nvPr>
            <p:ph type="tbl" sz="quarter" idx="13"/>
            <p:extLst>
              <p:ext uri="{D42A27DB-BD31-4B8C-83A1-F6EECF244321}">
                <p14:modId xmlns:p14="http://schemas.microsoft.com/office/powerpoint/2010/main" val="1365282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384445861"/>
                    </a:ext>
                  </a:extLst>
                </a:gridCol>
                <a:gridCol w="1069847">
                  <a:extLst>
                    <a:ext uri="{9D8B030D-6E8A-4147-A177-3AD203B41FA5}">
                      <a16:colId xmlns:a16="http://schemas.microsoft.com/office/drawing/2014/main" val="144845471"/>
                    </a:ext>
                  </a:extLst>
                </a:gridCol>
                <a:gridCol w="493776">
                  <a:extLst>
                    <a:ext uri="{9D8B030D-6E8A-4147-A177-3AD203B41FA5}">
                      <a16:colId xmlns:a16="http://schemas.microsoft.com/office/drawing/2014/main" val="2317288608"/>
                    </a:ext>
                  </a:extLst>
                </a:gridCol>
                <a:gridCol w="493776">
                  <a:extLst>
                    <a:ext uri="{9D8B030D-6E8A-4147-A177-3AD203B41FA5}">
                      <a16:colId xmlns:a16="http://schemas.microsoft.com/office/drawing/2014/main" val="1143022890"/>
                    </a:ext>
                  </a:extLst>
                </a:gridCol>
                <a:gridCol w="493776">
                  <a:extLst>
                    <a:ext uri="{9D8B030D-6E8A-4147-A177-3AD203B41FA5}">
                      <a16:colId xmlns:a16="http://schemas.microsoft.com/office/drawing/2014/main" val="819005580"/>
                    </a:ext>
                  </a:extLst>
                </a:gridCol>
                <a:gridCol w="493776">
                  <a:extLst>
                    <a:ext uri="{9D8B030D-6E8A-4147-A177-3AD203B41FA5}">
                      <a16:colId xmlns:a16="http://schemas.microsoft.com/office/drawing/2014/main" val="1015655063"/>
                    </a:ext>
                  </a:extLst>
                </a:gridCol>
                <a:gridCol w="493776">
                  <a:extLst>
                    <a:ext uri="{9D8B030D-6E8A-4147-A177-3AD203B41FA5}">
                      <a16:colId xmlns:a16="http://schemas.microsoft.com/office/drawing/2014/main" val="1307673551"/>
                    </a:ext>
                  </a:extLst>
                </a:gridCol>
                <a:gridCol w="493776">
                  <a:extLst>
                    <a:ext uri="{9D8B030D-6E8A-4147-A177-3AD203B41FA5}">
                      <a16:colId xmlns:a16="http://schemas.microsoft.com/office/drawing/2014/main" val="1064811992"/>
                    </a:ext>
                  </a:extLst>
                </a:gridCol>
                <a:gridCol w="493776">
                  <a:extLst>
                    <a:ext uri="{9D8B030D-6E8A-4147-A177-3AD203B41FA5}">
                      <a16:colId xmlns:a16="http://schemas.microsoft.com/office/drawing/2014/main" val="19198904"/>
                    </a:ext>
                  </a:extLst>
                </a:gridCol>
                <a:gridCol w="493776">
                  <a:extLst>
                    <a:ext uri="{9D8B030D-6E8A-4147-A177-3AD203B41FA5}">
                      <a16:colId xmlns:a16="http://schemas.microsoft.com/office/drawing/2014/main" val="688783956"/>
                    </a:ext>
                  </a:extLst>
                </a:gridCol>
                <a:gridCol w="493776">
                  <a:extLst>
                    <a:ext uri="{9D8B030D-6E8A-4147-A177-3AD203B41FA5}">
                      <a16:colId xmlns:a16="http://schemas.microsoft.com/office/drawing/2014/main" val="1252048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2104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Schlösser Alt - 2020-02-12 19:41:57</a:t>
                      </a:r>
                      <a:r>
                        <a:rPr kumimoji="0" lang="de-DE" sz="1000" b="0" i="0" u="none" strike="noStrike" kern="1200" cap="none" spc="0" normalizeH="0" baseline="0" noProof="0">
                          <a:ln>
                            <a:noFill/>
                          </a:ln>
                          <a:solidFill>
                            <a:prstClr val="black"/>
                          </a:solidFill>
                          <a:effectLst/>
                          <a:uLnTx/>
                          <a:uFillTx/>
                          <a:latin typeface="+mn-lt"/>
                          <a:ea typeface="+mn-ea"/>
                          <a:cs typeface="+mn-cs"/>
                        </a:rPr>
                        <a:t>
 Heute startet auf unserem Instagram Account die erste Runde unseres Karneval Gewinnspiels! Drei Gruppen à 8 Personen erhalten die Chance Freitickets dieser Veranstaltung zu gewinnen und obendrauf ein 10 L Fässchen pro Gewinner-Gruppe abzustauben – vorbeischauen lohnt sich! 😉
Den Gewinnspiel Beitrag findet ihr hier: https://urlgeni.us/instagram/JQCQ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17:58:45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14484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Schlösser Alt - 2020-07-01 14:59:49</a:t>
                      </a:r>
                      <a:r>
                        <a:rPr kumimoji="0" lang="de-DE" sz="1000" b="0" i="0" u="none" strike="noStrike" kern="1200" cap="none" spc="0" normalizeH="0" baseline="0" noProof="0">
                          <a:ln>
                            <a:noFill/>
                          </a:ln>
                          <a:solidFill>
                            <a:prstClr val="black"/>
                          </a:solidFill>
                          <a:effectLst/>
                          <a:uLnTx/>
                          <a:uFillTx/>
                          <a:latin typeface="+mn-lt"/>
                          <a:ea typeface="+mn-ea"/>
                          <a:cs typeface="+mn-cs"/>
                        </a:rPr>
                        <a:t>
 Das Wetter schreit nach Abkühlung! 😍 Das Rezept für unseren Altbier-Ice-Cooler findet ihr in unserem Instagram Story-Beitrag und in den Rezept Highlights! #schlösseralt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17:58:45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3660556"/>
                  </a:ext>
                </a:extLst>
              </a:tr>
            </a:tbl>
          </a:graphicData>
        </a:graphic>
      </p:graphicFrame>
      <p:sp>
        <p:nvSpPr>
          <p:cNvPr id="4" name="Text Placeholder 3">
            <a:extLst>
              <a:ext uri="{FF2B5EF4-FFF2-40B4-BE49-F238E27FC236}">
                <a16:creationId xmlns:a16="http://schemas.microsoft.com/office/drawing/2014/main" id="{FD73A343-47B9-4FCB-B5A4-02FCAE4791B0}"/>
              </a:ext>
            </a:extLst>
          </p:cNvPr>
          <p:cNvSpPr>
            <a:spLocks noGrp="1"/>
          </p:cNvSpPr>
          <p:nvPr>
            <p:ph type="body" sz="quarter" idx="14"/>
          </p:nvPr>
        </p:nvSpPr>
        <p:spPr/>
        <p:txBody>
          <a:bodyPr/>
          <a:lstStyle/>
          <a:p>
            <a:r>
              <a:rPr lang="en-US"/>
              <a:t>01/01/2020 - 10/06/2020</a:t>
            </a:r>
          </a:p>
        </p:txBody>
      </p:sp>
    </p:spTree>
    <p:extLst>
      <p:ext uri="{BB962C8B-B14F-4D97-AF65-F5344CB8AC3E}">
        <p14:creationId xmlns:p14="http://schemas.microsoft.com/office/powerpoint/2010/main" val="4085850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01DDB-6071-481D-B17A-779AE9531618}"/>
              </a:ext>
            </a:extLst>
          </p:cNvPr>
          <p:cNvSpPr>
            <a:spLocks noGrp="1"/>
          </p:cNvSpPr>
          <p:nvPr>
            <p:ph type="title"/>
          </p:nvPr>
        </p:nvSpPr>
        <p:spPr/>
        <p:txBody>
          <a:bodyPr/>
          <a:lstStyle/>
          <a:p>
            <a:r>
              <a:rPr lang="en-US"/>
              <a:t>Facebook Own Posts Table | Schlösser Alt - 7 of 9</a:t>
            </a:r>
          </a:p>
        </p:txBody>
      </p:sp>
      <p:graphicFrame>
        <p:nvGraphicFramePr>
          <p:cNvPr id="5" name="Table Placeholder 4">
            <a:extLst>
              <a:ext uri="{FF2B5EF4-FFF2-40B4-BE49-F238E27FC236}">
                <a16:creationId xmlns:a16="http://schemas.microsoft.com/office/drawing/2014/main" id="{47DAF99F-8CFA-4256-99D4-4338EF26CAF3}"/>
              </a:ext>
            </a:extLst>
          </p:cNvPr>
          <p:cNvGraphicFramePr>
            <a:graphicFrameLocks noGrp="1"/>
          </p:cNvGraphicFramePr>
          <p:nvPr>
            <p:ph type="tbl" sz="quarter" idx="13"/>
            <p:extLst>
              <p:ext uri="{D42A27DB-BD31-4B8C-83A1-F6EECF244321}">
                <p14:modId xmlns:p14="http://schemas.microsoft.com/office/powerpoint/2010/main" val="3357272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151535941"/>
                    </a:ext>
                  </a:extLst>
                </a:gridCol>
                <a:gridCol w="1069847">
                  <a:extLst>
                    <a:ext uri="{9D8B030D-6E8A-4147-A177-3AD203B41FA5}">
                      <a16:colId xmlns:a16="http://schemas.microsoft.com/office/drawing/2014/main" val="1666067731"/>
                    </a:ext>
                  </a:extLst>
                </a:gridCol>
                <a:gridCol w="493776">
                  <a:extLst>
                    <a:ext uri="{9D8B030D-6E8A-4147-A177-3AD203B41FA5}">
                      <a16:colId xmlns:a16="http://schemas.microsoft.com/office/drawing/2014/main" val="3704261258"/>
                    </a:ext>
                  </a:extLst>
                </a:gridCol>
                <a:gridCol w="493776">
                  <a:extLst>
                    <a:ext uri="{9D8B030D-6E8A-4147-A177-3AD203B41FA5}">
                      <a16:colId xmlns:a16="http://schemas.microsoft.com/office/drawing/2014/main" val="3226504875"/>
                    </a:ext>
                  </a:extLst>
                </a:gridCol>
                <a:gridCol w="493776">
                  <a:extLst>
                    <a:ext uri="{9D8B030D-6E8A-4147-A177-3AD203B41FA5}">
                      <a16:colId xmlns:a16="http://schemas.microsoft.com/office/drawing/2014/main" val="697569087"/>
                    </a:ext>
                  </a:extLst>
                </a:gridCol>
                <a:gridCol w="493776">
                  <a:extLst>
                    <a:ext uri="{9D8B030D-6E8A-4147-A177-3AD203B41FA5}">
                      <a16:colId xmlns:a16="http://schemas.microsoft.com/office/drawing/2014/main" val="1039877869"/>
                    </a:ext>
                  </a:extLst>
                </a:gridCol>
                <a:gridCol w="493776">
                  <a:extLst>
                    <a:ext uri="{9D8B030D-6E8A-4147-A177-3AD203B41FA5}">
                      <a16:colId xmlns:a16="http://schemas.microsoft.com/office/drawing/2014/main" val="723757438"/>
                    </a:ext>
                  </a:extLst>
                </a:gridCol>
                <a:gridCol w="493776">
                  <a:extLst>
                    <a:ext uri="{9D8B030D-6E8A-4147-A177-3AD203B41FA5}">
                      <a16:colId xmlns:a16="http://schemas.microsoft.com/office/drawing/2014/main" val="3163361169"/>
                    </a:ext>
                  </a:extLst>
                </a:gridCol>
                <a:gridCol w="493776">
                  <a:extLst>
                    <a:ext uri="{9D8B030D-6E8A-4147-A177-3AD203B41FA5}">
                      <a16:colId xmlns:a16="http://schemas.microsoft.com/office/drawing/2014/main" val="2348955620"/>
                    </a:ext>
                  </a:extLst>
                </a:gridCol>
                <a:gridCol w="493776">
                  <a:extLst>
                    <a:ext uri="{9D8B030D-6E8A-4147-A177-3AD203B41FA5}">
                      <a16:colId xmlns:a16="http://schemas.microsoft.com/office/drawing/2014/main" val="4176032249"/>
                    </a:ext>
                  </a:extLst>
                </a:gridCol>
                <a:gridCol w="493776">
                  <a:extLst>
                    <a:ext uri="{9D8B030D-6E8A-4147-A177-3AD203B41FA5}">
                      <a16:colId xmlns:a16="http://schemas.microsoft.com/office/drawing/2014/main" val="2166371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51313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Schlösser Alt - 2020-09-10 17:50:01</a:t>
                      </a:r>
                      <a:r>
                        <a:rPr kumimoji="0" lang="de-DE" sz="1000" b="0" i="0" u="none" strike="noStrike" kern="1200" cap="none" spc="0" normalizeH="0" baseline="0" noProof="0">
                          <a:ln>
                            <a:noFill/>
                          </a:ln>
                          <a:solidFill>
                            <a:prstClr val="black"/>
                          </a:solidFill>
                          <a:effectLst/>
                          <a:uLnTx/>
                          <a:uFillTx/>
                          <a:latin typeface="+mn-lt"/>
                          <a:ea typeface="+mn-ea"/>
                          <a:cs typeface="+mn-cs"/>
                        </a:rPr>
                        <a:t>
 Ein Klassiker, den ihr euch in der Gaststätte Vossen - Klönen. Essen. Trinken. nicht entgehen lassen solltet! #schlösseralt #schlössergastro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10/06/2020 09:20:53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7608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Schlösser Alt - 2020-04-16 13:49:52</a:t>
                      </a:r>
                      <a:r>
                        <a:rPr kumimoji="0" lang="de-DE" sz="1000" b="0" i="0" u="none" strike="noStrike" kern="1200" cap="none" spc="0" normalizeH="0" baseline="0" noProof="0">
                          <a:ln>
                            <a:noFill/>
                          </a:ln>
                          <a:solidFill>
                            <a:prstClr val="black"/>
                          </a:solidFill>
                          <a:effectLst/>
                          <a:uLnTx/>
                          <a:uFillTx/>
                          <a:latin typeface="+mn-lt"/>
                          <a:ea typeface="+mn-ea"/>
                          <a:cs typeface="+mn-cs"/>
                        </a:rPr>
                        <a:t>
 20. Jahre Erfolgsgeschichte – ja, das habt ihr geschrieben KG Regenbogen! Wir wünschen zum 20. jährigen Bestehen herzlichen Glückwunsch. 🎉 Auf viele weitere Jahre voller bunter und einzigartiger Karnevalszeiten, Spaß und Erfolg!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17:58:45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8534887"/>
                  </a:ext>
                </a:extLst>
              </a:tr>
            </a:tbl>
          </a:graphicData>
        </a:graphic>
      </p:graphicFrame>
      <p:sp>
        <p:nvSpPr>
          <p:cNvPr id="4" name="Text Placeholder 3">
            <a:extLst>
              <a:ext uri="{FF2B5EF4-FFF2-40B4-BE49-F238E27FC236}">
                <a16:creationId xmlns:a16="http://schemas.microsoft.com/office/drawing/2014/main" id="{2B4AA6F3-5394-49B2-9986-088E71A57CAC}"/>
              </a:ext>
            </a:extLst>
          </p:cNvPr>
          <p:cNvSpPr>
            <a:spLocks noGrp="1"/>
          </p:cNvSpPr>
          <p:nvPr>
            <p:ph type="body" sz="quarter" idx="14"/>
          </p:nvPr>
        </p:nvSpPr>
        <p:spPr/>
        <p:txBody>
          <a:bodyPr/>
          <a:lstStyle/>
          <a:p>
            <a:r>
              <a:rPr lang="en-US"/>
              <a:t>01/01/2020 - 10/06/2020</a:t>
            </a:r>
          </a:p>
        </p:txBody>
      </p:sp>
    </p:spTree>
    <p:extLst>
      <p:ext uri="{BB962C8B-B14F-4D97-AF65-F5344CB8AC3E}">
        <p14:creationId xmlns:p14="http://schemas.microsoft.com/office/powerpoint/2010/main" val="123459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38189-A30B-4ECD-BB8D-870767D23CA9}"/>
              </a:ext>
            </a:extLst>
          </p:cNvPr>
          <p:cNvSpPr>
            <a:spLocks noGrp="1"/>
          </p:cNvSpPr>
          <p:nvPr>
            <p:ph type="title"/>
          </p:nvPr>
        </p:nvSpPr>
        <p:spPr/>
        <p:txBody>
          <a:bodyPr/>
          <a:lstStyle/>
          <a:p>
            <a:r>
              <a:rPr lang="en-US"/>
              <a:t>Facebook Own Posts Table | Schlösser Alt - 8 of 9</a:t>
            </a:r>
          </a:p>
        </p:txBody>
      </p:sp>
      <p:graphicFrame>
        <p:nvGraphicFramePr>
          <p:cNvPr id="5" name="Table Placeholder 4">
            <a:extLst>
              <a:ext uri="{FF2B5EF4-FFF2-40B4-BE49-F238E27FC236}">
                <a16:creationId xmlns:a16="http://schemas.microsoft.com/office/drawing/2014/main" id="{4A7B2EDB-8058-40F5-B045-9785147653A7}"/>
              </a:ext>
            </a:extLst>
          </p:cNvPr>
          <p:cNvGraphicFramePr>
            <a:graphicFrameLocks noGrp="1"/>
          </p:cNvGraphicFramePr>
          <p:nvPr>
            <p:ph type="tbl" sz="quarter" idx="13"/>
            <p:extLst>
              <p:ext uri="{D42A27DB-BD31-4B8C-83A1-F6EECF244321}">
                <p14:modId xmlns:p14="http://schemas.microsoft.com/office/powerpoint/2010/main" val="2321592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587354065"/>
                    </a:ext>
                  </a:extLst>
                </a:gridCol>
                <a:gridCol w="1069847">
                  <a:extLst>
                    <a:ext uri="{9D8B030D-6E8A-4147-A177-3AD203B41FA5}">
                      <a16:colId xmlns:a16="http://schemas.microsoft.com/office/drawing/2014/main" val="2155755461"/>
                    </a:ext>
                  </a:extLst>
                </a:gridCol>
                <a:gridCol w="493776">
                  <a:extLst>
                    <a:ext uri="{9D8B030D-6E8A-4147-A177-3AD203B41FA5}">
                      <a16:colId xmlns:a16="http://schemas.microsoft.com/office/drawing/2014/main" val="3500192166"/>
                    </a:ext>
                  </a:extLst>
                </a:gridCol>
                <a:gridCol w="493776">
                  <a:extLst>
                    <a:ext uri="{9D8B030D-6E8A-4147-A177-3AD203B41FA5}">
                      <a16:colId xmlns:a16="http://schemas.microsoft.com/office/drawing/2014/main" val="3554240641"/>
                    </a:ext>
                  </a:extLst>
                </a:gridCol>
                <a:gridCol w="493776">
                  <a:extLst>
                    <a:ext uri="{9D8B030D-6E8A-4147-A177-3AD203B41FA5}">
                      <a16:colId xmlns:a16="http://schemas.microsoft.com/office/drawing/2014/main" val="3965923275"/>
                    </a:ext>
                  </a:extLst>
                </a:gridCol>
                <a:gridCol w="493776">
                  <a:extLst>
                    <a:ext uri="{9D8B030D-6E8A-4147-A177-3AD203B41FA5}">
                      <a16:colId xmlns:a16="http://schemas.microsoft.com/office/drawing/2014/main" val="2685590291"/>
                    </a:ext>
                  </a:extLst>
                </a:gridCol>
                <a:gridCol w="493776">
                  <a:extLst>
                    <a:ext uri="{9D8B030D-6E8A-4147-A177-3AD203B41FA5}">
                      <a16:colId xmlns:a16="http://schemas.microsoft.com/office/drawing/2014/main" val="1627167772"/>
                    </a:ext>
                  </a:extLst>
                </a:gridCol>
                <a:gridCol w="493776">
                  <a:extLst>
                    <a:ext uri="{9D8B030D-6E8A-4147-A177-3AD203B41FA5}">
                      <a16:colId xmlns:a16="http://schemas.microsoft.com/office/drawing/2014/main" val="1228490282"/>
                    </a:ext>
                  </a:extLst>
                </a:gridCol>
                <a:gridCol w="493776">
                  <a:extLst>
                    <a:ext uri="{9D8B030D-6E8A-4147-A177-3AD203B41FA5}">
                      <a16:colId xmlns:a16="http://schemas.microsoft.com/office/drawing/2014/main" val="1847403230"/>
                    </a:ext>
                  </a:extLst>
                </a:gridCol>
                <a:gridCol w="493776">
                  <a:extLst>
                    <a:ext uri="{9D8B030D-6E8A-4147-A177-3AD203B41FA5}">
                      <a16:colId xmlns:a16="http://schemas.microsoft.com/office/drawing/2014/main" val="351457344"/>
                    </a:ext>
                  </a:extLst>
                </a:gridCol>
                <a:gridCol w="493776">
                  <a:extLst>
                    <a:ext uri="{9D8B030D-6E8A-4147-A177-3AD203B41FA5}">
                      <a16:colId xmlns:a16="http://schemas.microsoft.com/office/drawing/2014/main" val="4057702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9597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Schlösser Alt - 2020-06-22 15:28:36</a:t>
                      </a:r>
                      <a:r>
                        <a:rPr kumimoji="0" lang="de-DE" sz="1000" b="0" i="0" u="none" strike="noStrike" kern="1200" cap="none" spc="0" normalizeH="0" baseline="0" noProof="0">
                          <a:ln>
                            <a:noFill/>
                          </a:ln>
                          <a:solidFill>
                            <a:prstClr val="black"/>
                          </a:solidFill>
                          <a:effectLst/>
                          <a:uLnTx/>
                          <a:uFillTx/>
                          <a:latin typeface="+mn-lt"/>
                          <a:ea typeface="+mn-ea"/>
                          <a:cs typeface="+mn-cs"/>
                        </a:rPr>
                        <a:t>
 Gewinne mit etwas Glück einen von zwei 50-Euro-Gutscheinen von @greennotehouseplants und nimm dir ne Altzeit in deinem persönlichen #grossstadtdschungel. 🌴 Zeig uns in den Kommentaren unseres aktuellen Instagram Gewinnspiel Beitrags deinen perfekten Smiley-Großstadtdschungel. 🤩 #schlösseralt #düsseldorf​
https://urlgeni.us/instagram/_bK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17:58:45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599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Schlösser Alt - 2020-03-26 10:57:43</a:t>
                      </a:r>
                      <a:r>
                        <a:rPr kumimoji="0" lang="de-DE" sz="1000" b="0" i="0" u="none" strike="noStrike" kern="1200" cap="none" spc="0" normalizeH="0" baseline="0" noProof="0">
                          <a:ln>
                            <a:noFill/>
                          </a:ln>
                          <a:solidFill>
                            <a:prstClr val="black"/>
                          </a:solidFill>
                          <a:effectLst/>
                          <a:uLnTx/>
                          <a:uFillTx/>
                          <a:latin typeface="+mn-lt"/>
                          <a:ea typeface="+mn-ea"/>
                          <a:cs typeface="+mn-cs"/>
                        </a:rPr>
                        <a:t>
 Die aktuellen Gegebenheiten fordern gemeinsames Handeln! Wir setzen alles daran dir neues Schlösser Alt in den Handel zu bringen, hilf du uns im gleichen Zug und bringe bei deinem nächsten Einkauf dein Leergut weg. 😊 #schlösseralt #zusammenhalt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17:58:45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85039222"/>
                  </a:ext>
                </a:extLst>
              </a:tr>
            </a:tbl>
          </a:graphicData>
        </a:graphic>
      </p:graphicFrame>
      <p:sp>
        <p:nvSpPr>
          <p:cNvPr id="4" name="Text Placeholder 3">
            <a:extLst>
              <a:ext uri="{FF2B5EF4-FFF2-40B4-BE49-F238E27FC236}">
                <a16:creationId xmlns:a16="http://schemas.microsoft.com/office/drawing/2014/main" id="{BBC6E032-6D9A-4049-B78F-4E89782FC3B6}"/>
              </a:ext>
            </a:extLst>
          </p:cNvPr>
          <p:cNvSpPr>
            <a:spLocks noGrp="1"/>
          </p:cNvSpPr>
          <p:nvPr>
            <p:ph type="body" sz="quarter" idx="14"/>
          </p:nvPr>
        </p:nvSpPr>
        <p:spPr/>
        <p:txBody>
          <a:bodyPr/>
          <a:lstStyle/>
          <a:p>
            <a:r>
              <a:rPr lang="en-US"/>
              <a:t>01/01/2020 - 10/06/2020</a:t>
            </a:r>
          </a:p>
        </p:txBody>
      </p:sp>
    </p:spTree>
    <p:extLst>
      <p:ext uri="{BB962C8B-B14F-4D97-AF65-F5344CB8AC3E}">
        <p14:creationId xmlns:p14="http://schemas.microsoft.com/office/powerpoint/2010/main" val="3447682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47315-30A0-461A-931F-439C4EE38C10}"/>
              </a:ext>
            </a:extLst>
          </p:cNvPr>
          <p:cNvSpPr>
            <a:spLocks noGrp="1"/>
          </p:cNvSpPr>
          <p:nvPr>
            <p:ph type="title"/>
          </p:nvPr>
        </p:nvSpPr>
        <p:spPr/>
        <p:txBody>
          <a:bodyPr/>
          <a:lstStyle/>
          <a:p>
            <a:r>
              <a:rPr lang="en-US"/>
              <a:t>Facebook Own Posts Table | Schlösser Alt - 9 of 9</a:t>
            </a:r>
          </a:p>
        </p:txBody>
      </p:sp>
      <p:graphicFrame>
        <p:nvGraphicFramePr>
          <p:cNvPr id="5" name="Table Placeholder 4">
            <a:extLst>
              <a:ext uri="{FF2B5EF4-FFF2-40B4-BE49-F238E27FC236}">
                <a16:creationId xmlns:a16="http://schemas.microsoft.com/office/drawing/2014/main" id="{07E77827-1AE3-4240-9FD5-2DB1CCF8B799}"/>
              </a:ext>
            </a:extLst>
          </p:cNvPr>
          <p:cNvGraphicFramePr>
            <a:graphicFrameLocks noGrp="1"/>
          </p:cNvGraphicFramePr>
          <p:nvPr>
            <p:ph type="tbl" sz="quarter" idx="13"/>
            <p:extLst>
              <p:ext uri="{D42A27DB-BD31-4B8C-83A1-F6EECF244321}">
                <p14:modId xmlns:p14="http://schemas.microsoft.com/office/powerpoint/2010/main" val="4236691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002918585"/>
                    </a:ext>
                  </a:extLst>
                </a:gridCol>
                <a:gridCol w="1069847">
                  <a:extLst>
                    <a:ext uri="{9D8B030D-6E8A-4147-A177-3AD203B41FA5}">
                      <a16:colId xmlns:a16="http://schemas.microsoft.com/office/drawing/2014/main" val="3812904832"/>
                    </a:ext>
                  </a:extLst>
                </a:gridCol>
                <a:gridCol w="493776">
                  <a:extLst>
                    <a:ext uri="{9D8B030D-6E8A-4147-A177-3AD203B41FA5}">
                      <a16:colId xmlns:a16="http://schemas.microsoft.com/office/drawing/2014/main" val="3910031365"/>
                    </a:ext>
                  </a:extLst>
                </a:gridCol>
                <a:gridCol w="493776">
                  <a:extLst>
                    <a:ext uri="{9D8B030D-6E8A-4147-A177-3AD203B41FA5}">
                      <a16:colId xmlns:a16="http://schemas.microsoft.com/office/drawing/2014/main" val="2504552428"/>
                    </a:ext>
                  </a:extLst>
                </a:gridCol>
                <a:gridCol w="493776">
                  <a:extLst>
                    <a:ext uri="{9D8B030D-6E8A-4147-A177-3AD203B41FA5}">
                      <a16:colId xmlns:a16="http://schemas.microsoft.com/office/drawing/2014/main" val="1541154090"/>
                    </a:ext>
                  </a:extLst>
                </a:gridCol>
                <a:gridCol w="493776">
                  <a:extLst>
                    <a:ext uri="{9D8B030D-6E8A-4147-A177-3AD203B41FA5}">
                      <a16:colId xmlns:a16="http://schemas.microsoft.com/office/drawing/2014/main" val="1745041041"/>
                    </a:ext>
                  </a:extLst>
                </a:gridCol>
                <a:gridCol w="493776">
                  <a:extLst>
                    <a:ext uri="{9D8B030D-6E8A-4147-A177-3AD203B41FA5}">
                      <a16:colId xmlns:a16="http://schemas.microsoft.com/office/drawing/2014/main" val="1090863841"/>
                    </a:ext>
                  </a:extLst>
                </a:gridCol>
                <a:gridCol w="493776">
                  <a:extLst>
                    <a:ext uri="{9D8B030D-6E8A-4147-A177-3AD203B41FA5}">
                      <a16:colId xmlns:a16="http://schemas.microsoft.com/office/drawing/2014/main" val="1828320774"/>
                    </a:ext>
                  </a:extLst>
                </a:gridCol>
                <a:gridCol w="493776">
                  <a:extLst>
                    <a:ext uri="{9D8B030D-6E8A-4147-A177-3AD203B41FA5}">
                      <a16:colId xmlns:a16="http://schemas.microsoft.com/office/drawing/2014/main" val="4056107560"/>
                    </a:ext>
                  </a:extLst>
                </a:gridCol>
                <a:gridCol w="493776">
                  <a:extLst>
                    <a:ext uri="{9D8B030D-6E8A-4147-A177-3AD203B41FA5}">
                      <a16:colId xmlns:a16="http://schemas.microsoft.com/office/drawing/2014/main" val="2022039832"/>
                    </a:ext>
                  </a:extLst>
                </a:gridCol>
                <a:gridCol w="493776">
                  <a:extLst>
                    <a:ext uri="{9D8B030D-6E8A-4147-A177-3AD203B41FA5}">
                      <a16:colId xmlns:a16="http://schemas.microsoft.com/office/drawing/2014/main" val="766792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3331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Schlösser Alt - 2020-09-07 17:35:02</a:t>
                      </a:r>
                      <a:r>
                        <a:rPr kumimoji="0" lang="de-DE" sz="1000" b="0" i="0" u="none" strike="noStrike" kern="1200" cap="none" spc="0" normalizeH="0" baseline="0" noProof="0">
                          <a:ln>
                            <a:noFill/>
                          </a:ln>
                          <a:solidFill>
                            <a:prstClr val="black"/>
                          </a:solidFill>
                          <a:effectLst/>
                          <a:uLnTx/>
                          <a:uFillTx/>
                          <a:latin typeface="+mn-lt"/>
                          <a:ea typeface="+mn-ea"/>
                          <a:cs typeface="+mn-cs"/>
                        </a:rPr>
                        <a:t>
 Kuriose Feiertage, die wir uns nicht entgehen lassen können: Der amerikanische Beer Lover's Day. 😍 Hoch das Schlösser! #schlösseralt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17:58:45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8664328"/>
                  </a:ext>
                </a:extLst>
              </a:tr>
            </a:tbl>
          </a:graphicData>
        </a:graphic>
      </p:graphicFrame>
      <p:sp>
        <p:nvSpPr>
          <p:cNvPr id="4" name="Text Placeholder 3">
            <a:extLst>
              <a:ext uri="{FF2B5EF4-FFF2-40B4-BE49-F238E27FC236}">
                <a16:creationId xmlns:a16="http://schemas.microsoft.com/office/drawing/2014/main" id="{99EA8DC9-55FA-4A11-956E-6B41E7119498}"/>
              </a:ext>
            </a:extLst>
          </p:cNvPr>
          <p:cNvSpPr>
            <a:spLocks noGrp="1"/>
          </p:cNvSpPr>
          <p:nvPr>
            <p:ph type="body" sz="quarter" idx="14"/>
          </p:nvPr>
        </p:nvSpPr>
        <p:spPr/>
        <p:txBody>
          <a:bodyPr/>
          <a:lstStyle/>
          <a:p>
            <a:r>
              <a:rPr lang="en-US"/>
              <a:t>01/01/2020 - 10/06/2020</a:t>
            </a:r>
          </a:p>
        </p:txBody>
      </p:sp>
    </p:spTree>
    <p:extLst>
      <p:ext uri="{BB962C8B-B14F-4D97-AF65-F5344CB8AC3E}">
        <p14:creationId xmlns:p14="http://schemas.microsoft.com/office/powerpoint/2010/main" val="11420663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763</Words>
  <Application>Microsoft Office PowerPoint</Application>
  <PresentationFormat>On-screen Show (4:3)</PresentationFormat>
  <Paragraphs>392</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Facebook Own Posts Table | Schlösser Alt - 1 of 9</vt:lpstr>
      <vt:lpstr>Facebook Own Posts Table | Schlösser Alt - 2 of 9</vt:lpstr>
      <vt:lpstr>Facebook Own Posts Table | Schlösser Alt - 3 of 9</vt:lpstr>
      <vt:lpstr>Facebook Own Posts Table | Schlösser Alt - 4 of 9</vt:lpstr>
      <vt:lpstr>Facebook Own Posts Table | Schlösser Alt - 5 of 9</vt:lpstr>
      <vt:lpstr>Facebook Own Posts Table | Schlösser Alt - 6 of 9</vt:lpstr>
      <vt:lpstr>Facebook Own Posts Table | Schlösser Alt - 7 of 9</vt:lpstr>
      <vt:lpstr>Facebook Own Posts Table | Schlösser Alt - 8 of 9</vt:lpstr>
      <vt:lpstr>Facebook Own Posts Table | Schlösser Alt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Schlösser Alt - 1 of 9</dc:title>
  <dc:creator>Frederik Peiniger</dc:creator>
  <cp:lastModifiedBy>Frederik Peiniger</cp:lastModifiedBy>
  <cp:revision>1</cp:revision>
  <dcterms:created xsi:type="dcterms:W3CDTF">2020-10-06T06:41:45Z</dcterms:created>
  <dcterms:modified xsi:type="dcterms:W3CDTF">2020-10-06T06:45:19Z</dcterms:modified>
</cp:coreProperties>
</file>