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8C9FC-D909-43A2-BB92-16E439C80D72}"/>
              </a:ext>
            </a:extLst>
          </p:cNvPr>
          <p:cNvSpPr>
            <a:spLocks noGrp="1"/>
          </p:cNvSpPr>
          <p:nvPr>
            <p:ph type="title"/>
          </p:nvPr>
        </p:nvSpPr>
        <p:spPr/>
        <p:txBody>
          <a:bodyPr/>
          <a:lstStyle/>
          <a:p>
            <a:r>
              <a:rPr lang="de-DE"/>
              <a:t>Instagram Posts Table | Warsteiner Wettbewerber - 1 of 10</a:t>
            </a:r>
            <a:endParaRPr lang="en-US"/>
          </a:p>
        </p:txBody>
      </p:sp>
      <p:graphicFrame>
        <p:nvGraphicFramePr>
          <p:cNvPr id="5" name="Table Placeholder 4">
            <a:extLst>
              <a:ext uri="{FF2B5EF4-FFF2-40B4-BE49-F238E27FC236}">
                <a16:creationId xmlns:a16="http://schemas.microsoft.com/office/drawing/2014/main" id="{54E7193A-690A-4077-ACA7-45186C4A1A5D}"/>
              </a:ext>
            </a:extLst>
          </p:cNvPr>
          <p:cNvGraphicFramePr>
            <a:graphicFrameLocks noGrp="1"/>
          </p:cNvGraphicFramePr>
          <p:nvPr>
            <p:ph type="tbl" sz="quarter" idx="13"/>
            <p:extLst>
              <p:ext uri="{D42A27DB-BD31-4B8C-83A1-F6EECF244321}">
                <p14:modId xmlns:p14="http://schemas.microsoft.com/office/powerpoint/2010/main" val="2431020726"/>
              </p:ext>
            </p:extLst>
          </p:nvPr>
        </p:nvGraphicFramePr>
        <p:xfrm>
          <a:off x="457200" y="1731963"/>
          <a:ext cx="8147304" cy="396240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30715803"/>
                    </a:ext>
                  </a:extLst>
                </a:gridCol>
                <a:gridCol w="1810512">
                  <a:extLst>
                    <a:ext uri="{9D8B030D-6E8A-4147-A177-3AD203B41FA5}">
                      <a16:colId xmlns:a16="http://schemas.microsoft.com/office/drawing/2014/main" val="511259652"/>
                    </a:ext>
                  </a:extLst>
                </a:gridCol>
                <a:gridCol w="822960">
                  <a:extLst>
                    <a:ext uri="{9D8B030D-6E8A-4147-A177-3AD203B41FA5}">
                      <a16:colId xmlns:a16="http://schemas.microsoft.com/office/drawing/2014/main" val="1408104078"/>
                    </a:ext>
                  </a:extLst>
                </a:gridCol>
                <a:gridCol w="822960">
                  <a:extLst>
                    <a:ext uri="{9D8B030D-6E8A-4147-A177-3AD203B41FA5}">
                      <a16:colId xmlns:a16="http://schemas.microsoft.com/office/drawing/2014/main" val="2682464072"/>
                    </a:ext>
                  </a:extLst>
                </a:gridCol>
                <a:gridCol w="822960">
                  <a:extLst>
                    <a:ext uri="{9D8B030D-6E8A-4147-A177-3AD203B41FA5}">
                      <a16:colId xmlns:a16="http://schemas.microsoft.com/office/drawing/2014/main" val="1899769010"/>
                    </a:ext>
                  </a:extLst>
                </a:gridCol>
                <a:gridCol w="822960">
                  <a:extLst>
                    <a:ext uri="{9D8B030D-6E8A-4147-A177-3AD203B41FA5}">
                      <a16:colId xmlns:a16="http://schemas.microsoft.com/office/drawing/2014/main" val="342513735"/>
                    </a:ext>
                  </a:extLst>
                </a:gridCol>
                <a:gridCol w="822960">
                  <a:extLst>
                    <a:ext uri="{9D8B030D-6E8A-4147-A177-3AD203B41FA5}">
                      <a16:colId xmlns:a16="http://schemas.microsoft.com/office/drawing/2014/main" val="1307915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1657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astra - 2020-06-30 13:31:54</a:t>
                      </a:r>
                      <a:r>
                        <a:rPr kumimoji="0" lang="de-DE" sz="1000" b="0" i="0" u="none" strike="noStrike" kern="1200" cap="none" spc="0" normalizeH="0" baseline="0" noProof="0">
                          <a:ln>
                            <a:noFill/>
                          </a:ln>
                          <a:solidFill>
                            <a:prstClr val="black"/>
                          </a:solidFill>
                          <a:effectLst/>
                          <a:uLnTx/>
                          <a:uFillTx/>
                          <a:latin typeface="+mn-lt"/>
                          <a:ea typeface="+mn-ea"/>
                          <a:cs typeface="+mn-cs"/>
                        </a:rPr>
                        <a:t>
 Nichts darf man hier. #reprost von bier.lieb #astrabier #wasdagegen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https://www.instagram.com/p/CCDsKkuCQCT/media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0352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warsteiner - 2020-06-30 10:29:10</a:t>
                      </a:r>
                      <a:r>
                        <a:rPr kumimoji="0" lang="de-DE" sz="1000" b="0" i="0" u="none" strike="noStrike" kern="1200" cap="none" spc="0" normalizeH="0" baseline="0" noProof="0">
                          <a:ln>
                            <a:noFill/>
                          </a:ln>
                          <a:solidFill>
                            <a:prstClr val="black"/>
                          </a:solidFill>
                          <a:effectLst/>
                          <a:uLnTx/>
                          <a:uFillTx/>
                          <a:latin typeface="+mn-lt"/>
                          <a:ea typeface="+mn-ea"/>
                          <a:cs typeface="+mn-cs"/>
                        </a:rPr>
                        <a:t>
 Ruckelfrei seit 1753. Wir brauen unser Bier auf dem neuesten Stand der Technik. 🍻 #Warsteiner #Videocall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https://www.instagram.com/p/CCDXQKNAqrU/media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1612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veltins_vplus - 2020-06-29 17:05:29</a:t>
                      </a:r>
                      <a:r>
                        <a:rPr kumimoji="0" lang="de-DE" sz="1000" b="0" i="0" u="none" strike="noStrike" kern="1200" cap="none" spc="0" normalizeH="0" baseline="0" noProof="0">
                          <a:ln>
                            <a:noFill/>
                          </a:ln>
                          <a:solidFill>
                            <a:prstClr val="black"/>
                          </a:solidFill>
                          <a:effectLst/>
                          <a:uLnTx/>
                          <a:uFillTx/>
                          <a:latin typeface="+mn-lt"/>
                          <a:ea typeface="+mn-ea"/>
                          <a:cs typeface="+mn-cs"/>
                        </a:rPr>
                        <a:t>
 Wir verbringen den Sonnenuntergang am liebsten auf der Dachterrasse. Was ist euer Lieblingsort diesen Sommer? 
#vplus #machsachen #sunset #rooftop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https://www.instagram.com/p/CCBfw3VqJbj/media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542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warsteiner - 2020-06-29 10:16:43</a:t>
                      </a:r>
                      <a:r>
                        <a:rPr kumimoji="0" lang="en-US" sz="1000" b="0" i="0" u="none" strike="noStrike" kern="1200" cap="none" spc="0" normalizeH="0" baseline="0" noProof="0">
                          <a:ln>
                            <a:noFill/>
                          </a:ln>
                          <a:solidFill>
                            <a:prstClr val="black"/>
                          </a:solidFill>
                          <a:effectLst/>
                          <a:uLnTx/>
                          <a:uFillTx/>
                          <a:latin typeface="+mn-lt"/>
                          <a:ea typeface="+mn-ea"/>
                          <a:cs typeface="+mn-cs"/>
                        </a:rPr>
                        <a:t>
 Noch bis Freitag könnt ihr euch für die hyroxger Virtual Championships of Fitness anmelden. Gebt bei der Anmeldung einfach #Warsteiner an und schon tretet ihr in unserer Liga an. Alle Infos findet ihr per Swipe up in unserer Story! 👀 #Warsteiner #Hyrox #HyroxWorld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https://www.instagram.com/p/CCAxCIND24X/media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2420842"/>
                  </a:ext>
                </a:extLst>
              </a:tr>
            </a:tbl>
          </a:graphicData>
        </a:graphic>
      </p:graphicFrame>
      <p:sp>
        <p:nvSpPr>
          <p:cNvPr id="4" name="Text Placeholder 3">
            <a:extLst>
              <a:ext uri="{FF2B5EF4-FFF2-40B4-BE49-F238E27FC236}">
                <a16:creationId xmlns:a16="http://schemas.microsoft.com/office/drawing/2014/main" id="{1D12E565-3B7A-4A40-8790-9684F61797A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889834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00270-E55C-4E46-AECE-DA911E340724}"/>
              </a:ext>
            </a:extLst>
          </p:cNvPr>
          <p:cNvSpPr>
            <a:spLocks noGrp="1"/>
          </p:cNvSpPr>
          <p:nvPr>
            <p:ph type="title"/>
          </p:nvPr>
        </p:nvSpPr>
        <p:spPr/>
        <p:txBody>
          <a:bodyPr/>
          <a:lstStyle/>
          <a:p>
            <a:r>
              <a:rPr lang="de-DE"/>
              <a:t>Instagram Posts Table | Warsteiner Wettbewerber - 2 of 10</a:t>
            </a:r>
            <a:endParaRPr lang="en-US"/>
          </a:p>
        </p:txBody>
      </p:sp>
      <p:graphicFrame>
        <p:nvGraphicFramePr>
          <p:cNvPr id="5" name="Table Placeholder 4">
            <a:extLst>
              <a:ext uri="{FF2B5EF4-FFF2-40B4-BE49-F238E27FC236}">
                <a16:creationId xmlns:a16="http://schemas.microsoft.com/office/drawing/2014/main" id="{D37CD488-387D-471E-8941-596CFEE51CA6}"/>
              </a:ext>
            </a:extLst>
          </p:cNvPr>
          <p:cNvGraphicFramePr>
            <a:graphicFrameLocks noGrp="1"/>
          </p:cNvGraphicFramePr>
          <p:nvPr>
            <p:ph type="tbl" sz="quarter" idx="13"/>
            <p:extLst>
              <p:ext uri="{D42A27DB-BD31-4B8C-83A1-F6EECF244321}">
                <p14:modId xmlns:p14="http://schemas.microsoft.com/office/powerpoint/2010/main" val="1423969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50340347"/>
                    </a:ext>
                  </a:extLst>
                </a:gridCol>
                <a:gridCol w="1810512">
                  <a:extLst>
                    <a:ext uri="{9D8B030D-6E8A-4147-A177-3AD203B41FA5}">
                      <a16:colId xmlns:a16="http://schemas.microsoft.com/office/drawing/2014/main" val="3470949837"/>
                    </a:ext>
                  </a:extLst>
                </a:gridCol>
                <a:gridCol w="822960">
                  <a:extLst>
                    <a:ext uri="{9D8B030D-6E8A-4147-A177-3AD203B41FA5}">
                      <a16:colId xmlns:a16="http://schemas.microsoft.com/office/drawing/2014/main" val="2996562377"/>
                    </a:ext>
                  </a:extLst>
                </a:gridCol>
                <a:gridCol w="822960">
                  <a:extLst>
                    <a:ext uri="{9D8B030D-6E8A-4147-A177-3AD203B41FA5}">
                      <a16:colId xmlns:a16="http://schemas.microsoft.com/office/drawing/2014/main" val="724659178"/>
                    </a:ext>
                  </a:extLst>
                </a:gridCol>
                <a:gridCol w="822960">
                  <a:extLst>
                    <a:ext uri="{9D8B030D-6E8A-4147-A177-3AD203B41FA5}">
                      <a16:colId xmlns:a16="http://schemas.microsoft.com/office/drawing/2014/main" val="2718780461"/>
                    </a:ext>
                  </a:extLst>
                </a:gridCol>
                <a:gridCol w="822960">
                  <a:extLst>
                    <a:ext uri="{9D8B030D-6E8A-4147-A177-3AD203B41FA5}">
                      <a16:colId xmlns:a16="http://schemas.microsoft.com/office/drawing/2014/main" val="688608325"/>
                    </a:ext>
                  </a:extLst>
                </a:gridCol>
                <a:gridCol w="822960">
                  <a:extLst>
                    <a:ext uri="{9D8B030D-6E8A-4147-A177-3AD203B41FA5}">
                      <a16:colId xmlns:a16="http://schemas.microsoft.com/office/drawing/2014/main" val="2182162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520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bitburger - 2020-06-27 20:27:57</a:t>
                      </a:r>
                      <a:r>
                        <a:rPr kumimoji="0" lang="en-US" sz="1000" b="0" i="0" u="none" strike="noStrike" kern="1200" cap="none" spc="0" normalizeH="0" baseline="0" noProof="0">
                          <a:ln>
                            <a:noFill/>
                          </a:ln>
                          <a:solidFill>
                            <a:prstClr val="black"/>
                          </a:solidFill>
                          <a:effectLst/>
                          <a:uLnTx/>
                          <a:uFillTx/>
                          <a:latin typeface="+mn-lt"/>
                          <a:ea typeface="+mn-ea"/>
                          <a:cs typeface="+mn-cs"/>
                        </a:rPr>
                        <a:t>
 Leckeres Premium Pils gefällig?
. .
Perfectly draft
__________________
#draft #hops #🍻 #🍺 #craftbeer #bier #beer #beerlover #beernerd #weekend #hochdiehändewochenende #beerlove #samstag #beergasm #foodie #instabeer #prost #beerstagram #instadrink #beerbeerbeer #cheers #alcohol #delicious #beeroclock #holdmybeer #craftbeerporn #feierabendbier #kneipe #beersofinstagram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https://www.instagram.com/p/CB8tSFQKVkV/media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63181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warsteiner - 2020-06-27 11:14:23</a:t>
                      </a:r>
                      <a:r>
                        <a:rPr kumimoji="0" lang="de-DE" sz="1000" b="0" i="0" u="none" strike="noStrike" kern="1200" cap="none" spc="0" normalizeH="0" baseline="0" noProof="0">
                          <a:ln>
                            <a:noFill/>
                          </a:ln>
                          <a:solidFill>
                            <a:prstClr val="black"/>
                          </a:solidFill>
                          <a:effectLst/>
                          <a:uLnTx/>
                          <a:uFillTx/>
                          <a:latin typeface="+mn-lt"/>
                          <a:ea typeface="+mn-ea"/>
                          <a:cs typeface="+mn-cs"/>
                        </a:rPr>
                        <a:t>
 Das servieren wir doch gerne. 😊 #Warsteiner #Grapefruit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https://www.instagram.com/p/CB7uCs8AjUO/media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00731875"/>
                  </a:ext>
                </a:extLst>
              </a:tr>
            </a:tbl>
          </a:graphicData>
        </a:graphic>
      </p:graphicFrame>
      <p:sp>
        <p:nvSpPr>
          <p:cNvPr id="4" name="Text Placeholder 3">
            <a:extLst>
              <a:ext uri="{FF2B5EF4-FFF2-40B4-BE49-F238E27FC236}">
                <a16:creationId xmlns:a16="http://schemas.microsoft.com/office/drawing/2014/main" id="{A23C7B61-E9E0-43FE-8713-29E5B173502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028731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AD1F4-F889-4D44-8A5D-DD8993EE54A9}"/>
              </a:ext>
            </a:extLst>
          </p:cNvPr>
          <p:cNvSpPr>
            <a:spLocks noGrp="1"/>
          </p:cNvSpPr>
          <p:nvPr>
            <p:ph type="title"/>
          </p:nvPr>
        </p:nvSpPr>
        <p:spPr/>
        <p:txBody>
          <a:bodyPr/>
          <a:lstStyle/>
          <a:p>
            <a:r>
              <a:rPr lang="de-DE"/>
              <a:t>Instagram Posts Table | Warsteiner Wettbewerber - 3 of 10</a:t>
            </a:r>
            <a:endParaRPr lang="en-US"/>
          </a:p>
        </p:txBody>
      </p:sp>
      <p:graphicFrame>
        <p:nvGraphicFramePr>
          <p:cNvPr id="5" name="Table Placeholder 4">
            <a:extLst>
              <a:ext uri="{FF2B5EF4-FFF2-40B4-BE49-F238E27FC236}">
                <a16:creationId xmlns:a16="http://schemas.microsoft.com/office/drawing/2014/main" id="{6789597D-51D4-4694-8F95-C903C43EE069}"/>
              </a:ext>
            </a:extLst>
          </p:cNvPr>
          <p:cNvGraphicFramePr>
            <a:graphicFrameLocks noGrp="1"/>
          </p:cNvGraphicFramePr>
          <p:nvPr>
            <p:ph type="tbl" sz="quarter" idx="13"/>
            <p:extLst>
              <p:ext uri="{D42A27DB-BD31-4B8C-83A1-F6EECF244321}">
                <p14:modId xmlns:p14="http://schemas.microsoft.com/office/powerpoint/2010/main" val="4022098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44131311"/>
                    </a:ext>
                  </a:extLst>
                </a:gridCol>
                <a:gridCol w="1810512">
                  <a:extLst>
                    <a:ext uri="{9D8B030D-6E8A-4147-A177-3AD203B41FA5}">
                      <a16:colId xmlns:a16="http://schemas.microsoft.com/office/drawing/2014/main" val="2737493659"/>
                    </a:ext>
                  </a:extLst>
                </a:gridCol>
                <a:gridCol w="822960">
                  <a:extLst>
                    <a:ext uri="{9D8B030D-6E8A-4147-A177-3AD203B41FA5}">
                      <a16:colId xmlns:a16="http://schemas.microsoft.com/office/drawing/2014/main" val="574208620"/>
                    </a:ext>
                  </a:extLst>
                </a:gridCol>
                <a:gridCol w="822960">
                  <a:extLst>
                    <a:ext uri="{9D8B030D-6E8A-4147-A177-3AD203B41FA5}">
                      <a16:colId xmlns:a16="http://schemas.microsoft.com/office/drawing/2014/main" val="3227042703"/>
                    </a:ext>
                  </a:extLst>
                </a:gridCol>
                <a:gridCol w="822960">
                  <a:extLst>
                    <a:ext uri="{9D8B030D-6E8A-4147-A177-3AD203B41FA5}">
                      <a16:colId xmlns:a16="http://schemas.microsoft.com/office/drawing/2014/main" val="1290992201"/>
                    </a:ext>
                  </a:extLst>
                </a:gridCol>
                <a:gridCol w="822960">
                  <a:extLst>
                    <a:ext uri="{9D8B030D-6E8A-4147-A177-3AD203B41FA5}">
                      <a16:colId xmlns:a16="http://schemas.microsoft.com/office/drawing/2014/main" val="1126967062"/>
                    </a:ext>
                  </a:extLst>
                </a:gridCol>
                <a:gridCol w="822960">
                  <a:extLst>
                    <a:ext uri="{9D8B030D-6E8A-4147-A177-3AD203B41FA5}">
                      <a16:colId xmlns:a16="http://schemas.microsoft.com/office/drawing/2014/main" val="622930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5025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warsteiner - 2020-06-26 17:02:06</a:t>
                      </a:r>
                      <a:r>
                        <a:rPr kumimoji="0" lang="de-DE" sz="1000" b="0" i="0" u="none" strike="noStrike" kern="1200" cap="none" spc="0" normalizeH="0" baseline="0" noProof="0">
                          <a:ln>
                            <a:noFill/>
                          </a:ln>
                          <a:solidFill>
                            <a:prstClr val="black"/>
                          </a:solidFill>
                          <a:effectLst/>
                          <a:uLnTx/>
                          <a:uFillTx/>
                          <a:latin typeface="+mn-lt"/>
                          <a:ea typeface="+mn-ea"/>
                          <a:cs typeface="+mn-cs"/>
                        </a:rPr>
                        <a:t>
 Warsteiner x hyroxger 
Wir sind Official Main &amp; Beer Partner der dritten Saison. Freut euch auf Events in Deutschland, Österreich, der Schweiz und den Niederlanden von Oktober 2020 bis April 2021.
Was ihr erwarten könnt? Den passenden Finisher Drink im Ziel und weitere Aktionen vor Ort. 😎💪 #warsteiner #hyrox #hyroxworld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https://www.instagram.com/p/CB5xCo_gIWU/media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029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veltins_vplus - 2020-06-26 12:01:03</a:t>
                      </a:r>
                      <a:r>
                        <a:rPr kumimoji="0" lang="de-DE" sz="1000" b="0" i="0" u="none" strike="noStrike" kern="1200" cap="none" spc="0" normalizeH="0" baseline="0" noProof="0">
                          <a:ln>
                            <a:noFill/>
                          </a:ln>
                          <a:solidFill>
                            <a:prstClr val="black"/>
                          </a:solidFill>
                          <a:effectLst/>
                          <a:uLnTx/>
                          <a:uFillTx/>
                          <a:latin typeface="+mn-lt"/>
                          <a:ea typeface="+mn-ea"/>
                          <a:cs typeface="+mn-cs"/>
                        </a:rPr>
                        <a:t>
 Ab in den Pool! Was sind eure Tipps für den Sommer? ☀️🌊
#vplus #machsachen #pool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https://www.instagram.com/p/CB5Oi7kgKqW/media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4666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radeberger - 2020-06-25 17:42:17</a:t>
                      </a:r>
                      <a:r>
                        <a:rPr kumimoji="0" lang="de-DE" sz="1000" b="0" i="0" u="none" strike="noStrike" kern="1200" cap="none" spc="0" normalizeH="0" baseline="0" noProof="0">
                          <a:ln>
                            <a:noFill/>
                          </a:ln>
                          <a:solidFill>
                            <a:prstClr val="black"/>
                          </a:solidFill>
                          <a:effectLst/>
                          <a:uLnTx/>
                          <a:uFillTx/>
                          <a:latin typeface="+mn-lt"/>
                          <a:ea typeface="+mn-ea"/>
                          <a:cs typeface="+mn-cs"/>
                        </a:rPr>
                        <a:t>
 Wer hat's schon kalt gestellt?
#radeberger #radebergerpilsner #daspilsner #bereitfürradeberger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https://www.instagram.com/p/CB3Qz-XIsXV/media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80270360"/>
                  </a:ext>
                </a:extLst>
              </a:tr>
            </a:tbl>
          </a:graphicData>
        </a:graphic>
      </p:graphicFrame>
      <p:sp>
        <p:nvSpPr>
          <p:cNvPr id="4" name="Text Placeholder 3">
            <a:extLst>
              <a:ext uri="{FF2B5EF4-FFF2-40B4-BE49-F238E27FC236}">
                <a16:creationId xmlns:a16="http://schemas.microsoft.com/office/drawing/2014/main" id="{D10939FE-9EDB-4EF2-BA45-4B871517501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761701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8BA7A-BE4C-4086-B244-36960F1FA1CE}"/>
              </a:ext>
            </a:extLst>
          </p:cNvPr>
          <p:cNvSpPr>
            <a:spLocks noGrp="1"/>
          </p:cNvSpPr>
          <p:nvPr>
            <p:ph type="title"/>
          </p:nvPr>
        </p:nvSpPr>
        <p:spPr/>
        <p:txBody>
          <a:bodyPr/>
          <a:lstStyle/>
          <a:p>
            <a:r>
              <a:rPr lang="de-DE"/>
              <a:t>Instagram Posts Table | Warsteiner Wettbewerber - 4 of 10</a:t>
            </a:r>
            <a:endParaRPr lang="en-US"/>
          </a:p>
        </p:txBody>
      </p:sp>
      <p:graphicFrame>
        <p:nvGraphicFramePr>
          <p:cNvPr id="5" name="Table Placeholder 4">
            <a:extLst>
              <a:ext uri="{FF2B5EF4-FFF2-40B4-BE49-F238E27FC236}">
                <a16:creationId xmlns:a16="http://schemas.microsoft.com/office/drawing/2014/main" id="{4413C9CC-9C19-4390-8647-4D01CF24C1A3}"/>
              </a:ext>
            </a:extLst>
          </p:cNvPr>
          <p:cNvGraphicFramePr>
            <a:graphicFrameLocks noGrp="1"/>
          </p:cNvGraphicFramePr>
          <p:nvPr>
            <p:ph type="tbl" sz="quarter" idx="13"/>
            <p:extLst>
              <p:ext uri="{D42A27DB-BD31-4B8C-83A1-F6EECF244321}">
                <p14:modId xmlns:p14="http://schemas.microsoft.com/office/powerpoint/2010/main" val="3056080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3416354"/>
                    </a:ext>
                  </a:extLst>
                </a:gridCol>
                <a:gridCol w="1810512">
                  <a:extLst>
                    <a:ext uri="{9D8B030D-6E8A-4147-A177-3AD203B41FA5}">
                      <a16:colId xmlns:a16="http://schemas.microsoft.com/office/drawing/2014/main" val="1831735162"/>
                    </a:ext>
                  </a:extLst>
                </a:gridCol>
                <a:gridCol w="822960">
                  <a:extLst>
                    <a:ext uri="{9D8B030D-6E8A-4147-A177-3AD203B41FA5}">
                      <a16:colId xmlns:a16="http://schemas.microsoft.com/office/drawing/2014/main" val="3655494434"/>
                    </a:ext>
                  </a:extLst>
                </a:gridCol>
                <a:gridCol w="822960">
                  <a:extLst>
                    <a:ext uri="{9D8B030D-6E8A-4147-A177-3AD203B41FA5}">
                      <a16:colId xmlns:a16="http://schemas.microsoft.com/office/drawing/2014/main" val="2335243909"/>
                    </a:ext>
                  </a:extLst>
                </a:gridCol>
                <a:gridCol w="822960">
                  <a:extLst>
                    <a:ext uri="{9D8B030D-6E8A-4147-A177-3AD203B41FA5}">
                      <a16:colId xmlns:a16="http://schemas.microsoft.com/office/drawing/2014/main" val="2456809922"/>
                    </a:ext>
                  </a:extLst>
                </a:gridCol>
                <a:gridCol w="822960">
                  <a:extLst>
                    <a:ext uri="{9D8B030D-6E8A-4147-A177-3AD203B41FA5}">
                      <a16:colId xmlns:a16="http://schemas.microsoft.com/office/drawing/2014/main" val="1144616829"/>
                    </a:ext>
                  </a:extLst>
                </a:gridCol>
                <a:gridCol w="822960">
                  <a:extLst>
                    <a:ext uri="{9D8B030D-6E8A-4147-A177-3AD203B41FA5}">
                      <a16:colId xmlns:a16="http://schemas.microsoft.com/office/drawing/2014/main" val="4241432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74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warsteiner - 2020-06-25 17:32:42</a:t>
                      </a:r>
                      <a:r>
                        <a:rPr kumimoji="0" lang="de-DE" sz="1000" b="0" i="0" u="none" strike="noStrike" kern="1200" cap="none" spc="0" normalizeH="0" baseline="0" noProof="0">
                          <a:ln>
                            <a:noFill/>
                          </a:ln>
                          <a:solidFill>
                            <a:prstClr val="black"/>
                          </a:solidFill>
                          <a:effectLst/>
                          <a:uLnTx/>
                          <a:uFillTx/>
                          <a:latin typeface="+mn-lt"/>
                          <a:ea typeface="+mn-ea"/>
                          <a:cs typeface="+mn-cs"/>
                        </a:rPr>
                        <a:t>
 Die großen CSD-Veranstaltungen fallen aus? Flagge zeigen wir trotzdem. 😋 Denn für Gleichberechtigung und Vielfalt setzen wir uns auch in diesem Jahr mit unserer neuen, nationalen Kampagne „Cheers to global unity“ ein. Egal ob hier auf Instagram, auf Facebook, bei uns in Warstein oder in Berlin, Köln, Hamburg, Frankfurt und Mannheim. ❤🧡💛💙💚💜 #Warsteiner #CheersToGlobalUnity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https://www.instagram.com/p/CB3Pv1mAFZV/media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9522260"/>
                  </a:ext>
                </a:extLst>
              </a:tr>
            </a:tbl>
          </a:graphicData>
        </a:graphic>
      </p:graphicFrame>
      <p:sp>
        <p:nvSpPr>
          <p:cNvPr id="4" name="Text Placeholder 3">
            <a:extLst>
              <a:ext uri="{FF2B5EF4-FFF2-40B4-BE49-F238E27FC236}">
                <a16:creationId xmlns:a16="http://schemas.microsoft.com/office/drawing/2014/main" id="{DFAB6959-CDCA-45CB-8A51-F0DE777938D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535461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931F1-D4AE-48A7-A97D-E3E9E21979E3}"/>
              </a:ext>
            </a:extLst>
          </p:cNvPr>
          <p:cNvSpPr>
            <a:spLocks noGrp="1"/>
          </p:cNvSpPr>
          <p:nvPr>
            <p:ph type="title"/>
          </p:nvPr>
        </p:nvSpPr>
        <p:spPr/>
        <p:txBody>
          <a:bodyPr/>
          <a:lstStyle/>
          <a:p>
            <a:r>
              <a:rPr lang="de-DE"/>
              <a:t>Instagram Posts Table | Warsteiner Wettbewerber - 5 of 10</a:t>
            </a:r>
            <a:endParaRPr lang="en-US"/>
          </a:p>
        </p:txBody>
      </p:sp>
      <p:graphicFrame>
        <p:nvGraphicFramePr>
          <p:cNvPr id="5" name="Table Placeholder 4">
            <a:extLst>
              <a:ext uri="{FF2B5EF4-FFF2-40B4-BE49-F238E27FC236}">
                <a16:creationId xmlns:a16="http://schemas.microsoft.com/office/drawing/2014/main" id="{9263D775-5C93-4093-A0E7-45B7FE7768BA}"/>
              </a:ext>
            </a:extLst>
          </p:cNvPr>
          <p:cNvGraphicFramePr>
            <a:graphicFrameLocks noGrp="1"/>
          </p:cNvGraphicFramePr>
          <p:nvPr>
            <p:ph type="tbl" sz="quarter" idx="13"/>
            <p:extLst>
              <p:ext uri="{D42A27DB-BD31-4B8C-83A1-F6EECF244321}">
                <p14:modId xmlns:p14="http://schemas.microsoft.com/office/powerpoint/2010/main" val="3453085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40350861"/>
                    </a:ext>
                  </a:extLst>
                </a:gridCol>
                <a:gridCol w="1810512">
                  <a:extLst>
                    <a:ext uri="{9D8B030D-6E8A-4147-A177-3AD203B41FA5}">
                      <a16:colId xmlns:a16="http://schemas.microsoft.com/office/drawing/2014/main" val="3086940197"/>
                    </a:ext>
                  </a:extLst>
                </a:gridCol>
                <a:gridCol w="822960">
                  <a:extLst>
                    <a:ext uri="{9D8B030D-6E8A-4147-A177-3AD203B41FA5}">
                      <a16:colId xmlns:a16="http://schemas.microsoft.com/office/drawing/2014/main" val="4081720460"/>
                    </a:ext>
                  </a:extLst>
                </a:gridCol>
                <a:gridCol w="822960">
                  <a:extLst>
                    <a:ext uri="{9D8B030D-6E8A-4147-A177-3AD203B41FA5}">
                      <a16:colId xmlns:a16="http://schemas.microsoft.com/office/drawing/2014/main" val="771695287"/>
                    </a:ext>
                  </a:extLst>
                </a:gridCol>
                <a:gridCol w="822960">
                  <a:extLst>
                    <a:ext uri="{9D8B030D-6E8A-4147-A177-3AD203B41FA5}">
                      <a16:colId xmlns:a16="http://schemas.microsoft.com/office/drawing/2014/main" val="846329945"/>
                    </a:ext>
                  </a:extLst>
                </a:gridCol>
                <a:gridCol w="822960">
                  <a:extLst>
                    <a:ext uri="{9D8B030D-6E8A-4147-A177-3AD203B41FA5}">
                      <a16:colId xmlns:a16="http://schemas.microsoft.com/office/drawing/2014/main" val="921278514"/>
                    </a:ext>
                  </a:extLst>
                </a:gridCol>
                <a:gridCol w="822960">
                  <a:extLst>
                    <a:ext uri="{9D8B030D-6E8A-4147-A177-3AD203B41FA5}">
                      <a16:colId xmlns:a16="http://schemas.microsoft.com/office/drawing/2014/main" val="3131847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6833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veltins_vplus - 2020-06-25 17:00:36</a:t>
                      </a:r>
                      <a:r>
                        <a:rPr kumimoji="0" lang="de-DE" sz="1000" b="0" i="0" u="none" strike="noStrike" kern="1200" cap="none" spc="0" normalizeH="0" baseline="0" noProof="0">
                          <a:ln>
                            <a:noFill/>
                          </a:ln>
                          <a:solidFill>
                            <a:prstClr val="black"/>
                          </a:solidFill>
                          <a:effectLst/>
                          <a:uLnTx/>
                          <a:uFillTx/>
                          <a:latin typeface="+mn-lt"/>
                          <a:ea typeface="+mn-ea"/>
                          <a:cs typeface="+mn-cs"/>
                        </a:rPr>
                        <a:t>
 Bock auf einen besonderen Abend? 🧡 Wir verlosen 1 x 2 VIP Tickets für das Bonn.Live Autokonzert von leshuuk Am Westwerk in Bonn – mit exklusiven Sitzplätzen in unserem V+ Amarok in der ersten Reihe! Wie du gewinnen kannst? Folge veltins_vplus und verrate uns, mit wem du dieses einzigartige Erlebnis teilen möchtest. 
Autokonzert Le Shuuk: 03.07.2020, 22:15 Uhr
Das Gewinnspiel endet am Mittwoch, den 01.07.2020, 16:00 Uhr. Die Teilnahmebedingungen findest du in unserer Bio. Viel Glück! 🍀 🍀
#vplus #machsachen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https://www.instagram.com/p/CB3MB2_oW1E/media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07/01/2020 14:13:28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161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veltins - 2020-06-25 16:04:47</a:t>
                      </a:r>
                      <a:r>
                        <a:rPr kumimoji="0" lang="en-US" sz="1000" b="0" i="0" u="none" strike="noStrike" kern="1200" cap="none" spc="0" normalizeH="0" baseline="0" noProof="0">
                          <a:ln>
                            <a:noFill/>
                          </a:ln>
                          <a:solidFill>
                            <a:prstClr val="black"/>
                          </a:solidFill>
                          <a:effectLst/>
                          <a:uLnTx/>
                          <a:uFillTx/>
                          <a:latin typeface="+mn-lt"/>
                          <a:ea typeface="+mn-ea"/>
                          <a:cs typeface="+mn-cs"/>
                        </a:rPr>
                        <a:t>
 Hauptsache, der Kasten hat Schatten. Oder? 🍻☀️ #veltins #frischesveltins #leidenschaftverbindet #veltinsbeer #freshveltins  #sommer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https://www.instagram.com/p/CB3Fr8hB50C/media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2589251"/>
                  </a:ext>
                </a:extLst>
              </a:tr>
            </a:tbl>
          </a:graphicData>
        </a:graphic>
      </p:graphicFrame>
      <p:sp>
        <p:nvSpPr>
          <p:cNvPr id="4" name="Text Placeholder 3">
            <a:extLst>
              <a:ext uri="{FF2B5EF4-FFF2-40B4-BE49-F238E27FC236}">
                <a16:creationId xmlns:a16="http://schemas.microsoft.com/office/drawing/2014/main" id="{0F2D7E71-1511-48ED-B395-BEF59A42266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463515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ADDC8-350E-49A1-AE2F-674177689255}"/>
              </a:ext>
            </a:extLst>
          </p:cNvPr>
          <p:cNvSpPr>
            <a:spLocks noGrp="1"/>
          </p:cNvSpPr>
          <p:nvPr>
            <p:ph type="title"/>
          </p:nvPr>
        </p:nvSpPr>
        <p:spPr/>
        <p:txBody>
          <a:bodyPr/>
          <a:lstStyle/>
          <a:p>
            <a:r>
              <a:rPr lang="de-DE"/>
              <a:t>Instagram Posts Table | Warsteiner Wettbewerber - 6 of 10</a:t>
            </a:r>
            <a:endParaRPr lang="en-US"/>
          </a:p>
        </p:txBody>
      </p:sp>
      <p:graphicFrame>
        <p:nvGraphicFramePr>
          <p:cNvPr id="5" name="Table Placeholder 4">
            <a:extLst>
              <a:ext uri="{FF2B5EF4-FFF2-40B4-BE49-F238E27FC236}">
                <a16:creationId xmlns:a16="http://schemas.microsoft.com/office/drawing/2014/main" id="{D9F3F105-2C31-422F-8318-CBD5192B414C}"/>
              </a:ext>
            </a:extLst>
          </p:cNvPr>
          <p:cNvGraphicFramePr>
            <a:graphicFrameLocks noGrp="1"/>
          </p:cNvGraphicFramePr>
          <p:nvPr>
            <p:ph type="tbl" sz="quarter" idx="13"/>
            <p:extLst>
              <p:ext uri="{D42A27DB-BD31-4B8C-83A1-F6EECF244321}">
                <p14:modId xmlns:p14="http://schemas.microsoft.com/office/powerpoint/2010/main" val="3641769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92060620"/>
                    </a:ext>
                  </a:extLst>
                </a:gridCol>
                <a:gridCol w="1810512">
                  <a:extLst>
                    <a:ext uri="{9D8B030D-6E8A-4147-A177-3AD203B41FA5}">
                      <a16:colId xmlns:a16="http://schemas.microsoft.com/office/drawing/2014/main" val="1676448116"/>
                    </a:ext>
                  </a:extLst>
                </a:gridCol>
                <a:gridCol w="822960">
                  <a:extLst>
                    <a:ext uri="{9D8B030D-6E8A-4147-A177-3AD203B41FA5}">
                      <a16:colId xmlns:a16="http://schemas.microsoft.com/office/drawing/2014/main" val="2267888486"/>
                    </a:ext>
                  </a:extLst>
                </a:gridCol>
                <a:gridCol w="822960">
                  <a:extLst>
                    <a:ext uri="{9D8B030D-6E8A-4147-A177-3AD203B41FA5}">
                      <a16:colId xmlns:a16="http://schemas.microsoft.com/office/drawing/2014/main" val="1198216475"/>
                    </a:ext>
                  </a:extLst>
                </a:gridCol>
                <a:gridCol w="822960">
                  <a:extLst>
                    <a:ext uri="{9D8B030D-6E8A-4147-A177-3AD203B41FA5}">
                      <a16:colId xmlns:a16="http://schemas.microsoft.com/office/drawing/2014/main" val="3087321170"/>
                    </a:ext>
                  </a:extLst>
                </a:gridCol>
                <a:gridCol w="822960">
                  <a:extLst>
                    <a:ext uri="{9D8B030D-6E8A-4147-A177-3AD203B41FA5}">
                      <a16:colId xmlns:a16="http://schemas.microsoft.com/office/drawing/2014/main" val="1386894615"/>
                    </a:ext>
                  </a:extLst>
                </a:gridCol>
                <a:gridCol w="822960">
                  <a:extLst>
                    <a:ext uri="{9D8B030D-6E8A-4147-A177-3AD203B41FA5}">
                      <a16:colId xmlns:a16="http://schemas.microsoft.com/office/drawing/2014/main" val="3352508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336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astra - 2020-06-25 14:18:24</a:t>
                      </a:r>
                      <a:r>
                        <a:rPr kumimoji="0" lang="de-DE" sz="1000" b="0" i="0" u="none" strike="noStrike" kern="1200" cap="none" spc="0" normalizeH="0" baseline="0" noProof="0">
                          <a:ln>
                            <a:noFill/>
                          </a:ln>
                          <a:solidFill>
                            <a:prstClr val="black"/>
                          </a:solidFill>
                          <a:effectLst/>
                          <a:uLnTx/>
                          <a:uFillTx/>
                          <a:latin typeface="+mn-lt"/>
                          <a:ea typeface="+mn-ea"/>
                          <a:cs typeface="+mn-cs"/>
                        </a:rPr>
                        <a:t>
 Haut ganz schön rein. #astrabier #wasdagegen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https://www.instagram.com/p/CB25gwIiRf0/media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169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warsteiner - 2020-06-24 17:14:26</a:t>
                      </a:r>
                      <a:r>
                        <a:rPr kumimoji="0" lang="de-DE" sz="1000" b="0" i="0" u="none" strike="noStrike" kern="1200" cap="none" spc="0" normalizeH="0" baseline="0" noProof="0">
                          <a:ln>
                            <a:noFill/>
                          </a:ln>
                          <a:solidFill>
                            <a:prstClr val="black"/>
                          </a:solidFill>
                          <a:effectLst/>
                          <a:uLnTx/>
                          <a:uFillTx/>
                          <a:latin typeface="+mn-lt"/>
                          <a:ea typeface="+mn-ea"/>
                          <a:cs typeface="+mn-cs"/>
                        </a:rPr>
                        <a:t>
 Erst Balkonien, jetzt wieder Biergarten: Mit den neuesten Regelungen klappt der Biergenuss zum Glück auch wieder auswärts. ❤ #Warsteiner #AufEuch #Biergarten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https://www.instagram.com/p/CB0o3K-Aga8/media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7935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astra - 2020-06-24 16:15:25</a:t>
                      </a:r>
                      <a:r>
                        <a:rPr kumimoji="0" lang="de-DE" sz="1000" b="0" i="0" u="none" strike="noStrike" kern="1200" cap="none" spc="0" normalizeH="0" baseline="0" noProof="0">
                          <a:ln>
                            <a:noFill/>
                          </a:ln>
                          <a:solidFill>
                            <a:prstClr val="black"/>
                          </a:solidFill>
                          <a:effectLst/>
                          <a:uLnTx/>
                          <a:uFillTx/>
                          <a:latin typeface="+mn-lt"/>
                          <a:ea typeface="+mn-ea"/>
                          <a:cs typeface="+mn-cs"/>
                        </a:rPr>
                        <a:t>
 Mir scheint die Sonne aus dem Hals. #reprost von bjodie_photo #astrabier #wasdagegen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https://www.instagram.com/p/CB0iG-WiYI4/media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830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veltins_vplus - 2020-06-23 17:00:35</a:t>
                      </a:r>
                      <a:r>
                        <a:rPr kumimoji="0" lang="de-DE" sz="1000" b="0" i="0" u="none" strike="noStrike" kern="1200" cap="none" spc="0" normalizeH="0" baseline="0" noProof="0">
                          <a:ln>
                            <a:noFill/>
                          </a:ln>
                          <a:solidFill>
                            <a:prstClr val="black"/>
                          </a:solidFill>
                          <a:effectLst/>
                          <a:uLnTx/>
                          <a:uFillTx/>
                          <a:latin typeface="+mn-lt"/>
                          <a:ea typeface="+mn-ea"/>
                          <a:cs typeface="+mn-cs"/>
                        </a:rPr>
                        <a:t>
 Manchmal sind Freunde, Sonne und ein eiskaltes V+ Curuba alles was man für einen gelungenen Sommertag braucht 🙌
#vplus #machsachen #friendshipgoals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https://www.instagram.com/p/CByCb7XC0qS/media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2137300"/>
                  </a:ext>
                </a:extLst>
              </a:tr>
            </a:tbl>
          </a:graphicData>
        </a:graphic>
      </p:graphicFrame>
      <p:sp>
        <p:nvSpPr>
          <p:cNvPr id="4" name="Text Placeholder 3">
            <a:extLst>
              <a:ext uri="{FF2B5EF4-FFF2-40B4-BE49-F238E27FC236}">
                <a16:creationId xmlns:a16="http://schemas.microsoft.com/office/drawing/2014/main" id="{AE29A26A-3072-46C4-BFAB-05F157A123E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732586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E34D5-E558-4647-B2AA-FE65B0F5BF43}"/>
              </a:ext>
            </a:extLst>
          </p:cNvPr>
          <p:cNvSpPr>
            <a:spLocks noGrp="1"/>
          </p:cNvSpPr>
          <p:nvPr>
            <p:ph type="title"/>
          </p:nvPr>
        </p:nvSpPr>
        <p:spPr/>
        <p:txBody>
          <a:bodyPr/>
          <a:lstStyle/>
          <a:p>
            <a:r>
              <a:rPr lang="de-DE"/>
              <a:t>Instagram Posts Table | Warsteiner Wettbewerber - 7 of 10</a:t>
            </a:r>
            <a:endParaRPr lang="en-US"/>
          </a:p>
        </p:txBody>
      </p:sp>
      <p:graphicFrame>
        <p:nvGraphicFramePr>
          <p:cNvPr id="5" name="Table Placeholder 4">
            <a:extLst>
              <a:ext uri="{FF2B5EF4-FFF2-40B4-BE49-F238E27FC236}">
                <a16:creationId xmlns:a16="http://schemas.microsoft.com/office/drawing/2014/main" id="{0B41F76F-4FC3-4BD1-BBC0-68C45A912026}"/>
              </a:ext>
            </a:extLst>
          </p:cNvPr>
          <p:cNvGraphicFramePr>
            <a:graphicFrameLocks noGrp="1"/>
          </p:cNvGraphicFramePr>
          <p:nvPr>
            <p:ph type="tbl" sz="quarter" idx="13"/>
            <p:extLst>
              <p:ext uri="{D42A27DB-BD31-4B8C-83A1-F6EECF244321}">
                <p14:modId xmlns:p14="http://schemas.microsoft.com/office/powerpoint/2010/main" val="992516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58758960"/>
                    </a:ext>
                  </a:extLst>
                </a:gridCol>
                <a:gridCol w="1810512">
                  <a:extLst>
                    <a:ext uri="{9D8B030D-6E8A-4147-A177-3AD203B41FA5}">
                      <a16:colId xmlns:a16="http://schemas.microsoft.com/office/drawing/2014/main" val="696289517"/>
                    </a:ext>
                  </a:extLst>
                </a:gridCol>
                <a:gridCol w="822960">
                  <a:extLst>
                    <a:ext uri="{9D8B030D-6E8A-4147-A177-3AD203B41FA5}">
                      <a16:colId xmlns:a16="http://schemas.microsoft.com/office/drawing/2014/main" val="3565663715"/>
                    </a:ext>
                  </a:extLst>
                </a:gridCol>
                <a:gridCol w="822960">
                  <a:extLst>
                    <a:ext uri="{9D8B030D-6E8A-4147-A177-3AD203B41FA5}">
                      <a16:colId xmlns:a16="http://schemas.microsoft.com/office/drawing/2014/main" val="3066931168"/>
                    </a:ext>
                  </a:extLst>
                </a:gridCol>
                <a:gridCol w="822960">
                  <a:extLst>
                    <a:ext uri="{9D8B030D-6E8A-4147-A177-3AD203B41FA5}">
                      <a16:colId xmlns:a16="http://schemas.microsoft.com/office/drawing/2014/main" val="2167791493"/>
                    </a:ext>
                  </a:extLst>
                </a:gridCol>
                <a:gridCol w="822960">
                  <a:extLst>
                    <a:ext uri="{9D8B030D-6E8A-4147-A177-3AD203B41FA5}">
                      <a16:colId xmlns:a16="http://schemas.microsoft.com/office/drawing/2014/main" val="4174164769"/>
                    </a:ext>
                  </a:extLst>
                </a:gridCol>
                <a:gridCol w="822960">
                  <a:extLst>
                    <a:ext uri="{9D8B030D-6E8A-4147-A177-3AD203B41FA5}">
                      <a16:colId xmlns:a16="http://schemas.microsoft.com/office/drawing/2014/main" val="691327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045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veltins - 2020-06-23 16:06:44</a:t>
                      </a:r>
                      <a:r>
                        <a:rPr kumimoji="0" lang="en-US" sz="1000" b="0" i="0" u="none" strike="noStrike" kern="1200" cap="none" spc="0" normalizeH="0" baseline="0" noProof="0">
                          <a:ln>
                            <a:noFill/>
                          </a:ln>
                          <a:solidFill>
                            <a:prstClr val="black"/>
                          </a:solidFill>
                          <a:effectLst/>
                          <a:uLnTx/>
                          <a:uFillTx/>
                          <a:latin typeface="+mn-lt"/>
                          <a:ea typeface="+mn-ea"/>
                          <a:cs typeface="+mn-cs"/>
                        </a:rPr>
                        <a:t>
 Aller guten Dinge sind ... ?😉🍻 #veltins #frischesveltins #leidenschaftverbindet #veltinsbeer #freshveltins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https://www.instagram.com/p/CBx8UdiBWDW/media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47428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krombacher - 2020-06-23 14:03:26</a:t>
                      </a:r>
                      <a:r>
                        <a:rPr kumimoji="0" lang="en-US" sz="1000" b="0" i="0" u="none" strike="noStrike" kern="1200" cap="none" spc="0" normalizeH="0" baseline="0" noProof="0">
                          <a:ln>
                            <a:noFill/>
                          </a:ln>
                          <a:solidFill>
                            <a:prstClr val="black"/>
                          </a:solidFill>
                          <a:effectLst/>
                          <a:uLnTx/>
                          <a:uFillTx/>
                          <a:latin typeface="+mn-lt"/>
                          <a:ea typeface="+mn-ea"/>
                          <a:cs typeface="+mn-cs"/>
                        </a:rPr>
                        <a:t>
 Unser neues Krombacher Limobier stellt die Verhältnisse mächtig auf den Kopf: 70% naturtrübe Zitronenlimonade, 30% Krombacher Pils und nur 1,5% Alkohol. So anders, dass sich selbst die Flasche neu erfunden hat. Jetzt probieren! 🍋🍻
.
.
.
#krombacher#limo#bier#zitrone#erfrischung#limobier#dontdrinkanddrive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https://www.instagram.com/p/CBxuBO6IC4j/media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3939371"/>
                  </a:ext>
                </a:extLst>
              </a:tr>
            </a:tbl>
          </a:graphicData>
        </a:graphic>
      </p:graphicFrame>
      <p:sp>
        <p:nvSpPr>
          <p:cNvPr id="4" name="Text Placeholder 3">
            <a:extLst>
              <a:ext uri="{FF2B5EF4-FFF2-40B4-BE49-F238E27FC236}">
                <a16:creationId xmlns:a16="http://schemas.microsoft.com/office/drawing/2014/main" id="{3F93D971-C098-4405-872F-8888B331AB8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54753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A9791-B0E3-48EB-80CA-856A385245B6}"/>
              </a:ext>
            </a:extLst>
          </p:cNvPr>
          <p:cNvSpPr>
            <a:spLocks noGrp="1"/>
          </p:cNvSpPr>
          <p:nvPr>
            <p:ph type="title"/>
          </p:nvPr>
        </p:nvSpPr>
        <p:spPr/>
        <p:txBody>
          <a:bodyPr/>
          <a:lstStyle/>
          <a:p>
            <a:r>
              <a:rPr lang="de-DE"/>
              <a:t>Instagram Posts Table | Warsteiner Wettbewerber - 8 of 10</a:t>
            </a:r>
            <a:endParaRPr lang="en-US"/>
          </a:p>
        </p:txBody>
      </p:sp>
      <p:graphicFrame>
        <p:nvGraphicFramePr>
          <p:cNvPr id="5" name="Table Placeholder 4">
            <a:extLst>
              <a:ext uri="{FF2B5EF4-FFF2-40B4-BE49-F238E27FC236}">
                <a16:creationId xmlns:a16="http://schemas.microsoft.com/office/drawing/2014/main" id="{BF35E4F2-C4ED-4DB4-9AF3-D922F80C89FF}"/>
              </a:ext>
            </a:extLst>
          </p:cNvPr>
          <p:cNvGraphicFramePr>
            <a:graphicFrameLocks noGrp="1"/>
          </p:cNvGraphicFramePr>
          <p:nvPr>
            <p:ph type="tbl" sz="quarter" idx="13"/>
            <p:extLst>
              <p:ext uri="{D42A27DB-BD31-4B8C-83A1-F6EECF244321}">
                <p14:modId xmlns:p14="http://schemas.microsoft.com/office/powerpoint/2010/main" val="4136211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5138200"/>
                    </a:ext>
                  </a:extLst>
                </a:gridCol>
                <a:gridCol w="1810512">
                  <a:extLst>
                    <a:ext uri="{9D8B030D-6E8A-4147-A177-3AD203B41FA5}">
                      <a16:colId xmlns:a16="http://schemas.microsoft.com/office/drawing/2014/main" val="2328601558"/>
                    </a:ext>
                  </a:extLst>
                </a:gridCol>
                <a:gridCol w="822960">
                  <a:extLst>
                    <a:ext uri="{9D8B030D-6E8A-4147-A177-3AD203B41FA5}">
                      <a16:colId xmlns:a16="http://schemas.microsoft.com/office/drawing/2014/main" val="1645654131"/>
                    </a:ext>
                  </a:extLst>
                </a:gridCol>
                <a:gridCol w="822960">
                  <a:extLst>
                    <a:ext uri="{9D8B030D-6E8A-4147-A177-3AD203B41FA5}">
                      <a16:colId xmlns:a16="http://schemas.microsoft.com/office/drawing/2014/main" val="3669041815"/>
                    </a:ext>
                  </a:extLst>
                </a:gridCol>
                <a:gridCol w="822960">
                  <a:extLst>
                    <a:ext uri="{9D8B030D-6E8A-4147-A177-3AD203B41FA5}">
                      <a16:colId xmlns:a16="http://schemas.microsoft.com/office/drawing/2014/main" val="3273161471"/>
                    </a:ext>
                  </a:extLst>
                </a:gridCol>
                <a:gridCol w="822960">
                  <a:extLst>
                    <a:ext uri="{9D8B030D-6E8A-4147-A177-3AD203B41FA5}">
                      <a16:colId xmlns:a16="http://schemas.microsoft.com/office/drawing/2014/main" val="3609252417"/>
                    </a:ext>
                  </a:extLst>
                </a:gridCol>
                <a:gridCol w="822960">
                  <a:extLst>
                    <a:ext uri="{9D8B030D-6E8A-4147-A177-3AD203B41FA5}">
                      <a16:colId xmlns:a16="http://schemas.microsoft.com/office/drawing/2014/main" val="3176512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182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warsteiner - 2020-06-23 13:08:03</a:t>
                      </a:r>
                      <a:r>
                        <a:rPr kumimoji="0" lang="en-US" sz="1000" b="0" i="0" u="none" strike="noStrike" kern="1200" cap="none" spc="0" normalizeH="0" baseline="0" noProof="0">
                          <a:ln>
                            <a:noFill/>
                          </a:ln>
                          <a:solidFill>
                            <a:prstClr val="black"/>
                          </a:solidFill>
                          <a:effectLst/>
                          <a:uLnTx/>
                          <a:uFillTx/>
                          <a:latin typeface="+mn-lt"/>
                          <a:ea typeface="+mn-ea"/>
                          <a:cs typeface="+mn-cs"/>
                        </a:rPr>
                        <a:t>
 Was 2020 jetzt dringend braucht? Jede Menge Liebe. Bewerbt euch ab heute für eine Trauung auf dem parookaville in unserer Parooka Church. Einfach unsere Story hochwischen und Formular ausfüllen.❤🧡💛💙💚💜 #warsteiner #parookaville #livefromthecity #dreamscannotbecancelled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https://www.instagram.com/p/CBxn3u6Ajk3/media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354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astra - 2020-06-22 15:51:37</a:t>
                      </a:r>
                      <a:r>
                        <a:rPr kumimoji="0" lang="de-DE" sz="1000" b="0" i="0" u="none" strike="noStrike" kern="1200" cap="none" spc="0" normalizeH="0" baseline="0" noProof="0">
                          <a:ln>
                            <a:noFill/>
                          </a:ln>
                          <a:solidFill>
                            <a:prstClr val="black"/>
                          </a:solidFill>
                          <a:effectLst/>
                          <a:uLnTx/>
                          <a:uFillTx/>
                          <a:latin typeface="+mn-lt"/>
                          <a:ea typeface="+mn-ea"/>
                          <a:cs typeface="+mn-cs"/>
                        </a:rPr>
                        <a:t>
 Hat ne ganz schöne Fahne.​ #reprost von peters.christa #astrabier #wasdagegen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https://www.instagram.com/p/CBvVy0uC44c/media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6040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bitburger - 2020-06-21 12:56:27</a:t>
                      </a:r>
                      <a:r>
                        <a:rPr kumimoji="0" lang="de-DE" sz="1000" b="0" i="0" u="none" strike="noStrike" kern="1200" cap="none" spc="0" normalizeH="0" baseline="0" noProof="0">
                          <a:ln>
                            <a:noFill/>
                          </a:ln>
                          <a:solidFill>
                            <a:prstClr val="black"/>
                          </a:solidFill>
                          <a:effectLst/>
                          <a:uLnTx/>
                          <a:uFillTx/>
                          <a:latin typeface="+mn-lt"/>
                          <a:ea typeface="+mn-ea"/>
                          <a:cs typeface="+mn-cs"/>
                        </a:rPr>
                        <a:t>
 Hello! Für heute übernehmen wir den Kanal unserer Freunde von Bitburger 🍻 und versorgen euch mit Behind the scene Einblicken zu unserem Live Streaming Konzert, sowie leckeres BBQ und natürlich jede Menge Bier 🍺🤘🏻Prost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https://www.instagram.com/p/CBsc8_-qUNa/media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3740561"/>
                  </a:ext>
                </a:extLst>
              </a:tr>
            </a:tbl>
          </a:graphicData>
        </a:graphic>
      </p:graphicFrame>
      <p:sp>
        <p:nvSpPr>
          <p:cNvPr id="4" name="Text Placeholder 3">
            <a:extLst>
              <a:ext uri="{FF2B5EF4-FFF2-40B4-BE49-F238E27FC236}">
                <a16:creationId xmlns:a16="http://schemas.microsoft.com/office/drawing/2014/main" id="{3F2B31C3-1D3A-4BF7-85A6-EA57704C364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91375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F8647-A833-44DD-858D-708DEA9DA582}"/>
              </a:ext>
            </a:extLst>
          </p:cNvPr>
          <p:cNvSpPr>
            <a:spLocks noGrp="1"/>
          </p:cNvSpPr>
          <p:nvPr>
            <p:ph type="title"/>
          </p:nvPr>
        </p:nvSpPr>
        <p:spPr/>
        <p:txBody>
          <a:bodyPr/>
          <a:lstStyle/>
          <a:p>
            <a:r>
              <a:rPr lang="de-DE"/>
              <a:t>Instagram Posts Table | Warsteiner Wettbewerber - 9 of 10</a:t>
            </a:r>
            <a:endParaRPr lang="en-US"/>
          </a:p>
        </p:txBody>
      </p:sp>
      <p:graphicFrame>
        <p:nvGraphicFramePr>
          <p:cNvPr id="5" name="Table Placeholder 4">
            <a:extLst>
              <a:ext uri="{FF2B5EF4-FFF2-40B4-BE49-F238E27FC236}">
                <a16:creationId xmlns:a16="http://schemas.microsoft.com/office/drawing/2014/main" id="{003FED20-FFE2-4FB1-A642-EF165E04C96B}"/>
              </a:ext>
            </a:extLst>
          </p:cNvPr>
          <p:cNvGraphicFramePr>
            <a:graphicFrameLocks noGrp="1"/>
          </p:cNvGraphicFramePr>
          <p:nvPr>
            <p:ph type="tbl" sz="quarter" idx="13"/>
            <p:extLst>
              <p:ext uri="{D42A27DB-BD31-4B8C-83A1-F6EECF244321}">
                <p14:modId xmlns:p14="http://schemas.microsoft.com/office/powerpoint/2010/main" val="38018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79610744"/>
                    </a:ext>
                  </a:extLst>
                </a:gridCol>
                <a:gridCol w="1810512">
                  <a:extLst>
                    <a:ext uri="{9D8B030D-6E8A-4147-A177-3AD203B41FA5}">
                      <a16:colId xmlns:a16="http://schemas.microsoft.com/office/drawing/2014/main" val="3132112639"/>
                    </a:ext>
                  </a:extLst>
                </a:gridCol>
                <a:gridCol w="822960">
                  <a:extLst>
                    <a:ext uri="{9D8B030D-6E8A-4147-A177-3AD203B41FA5}">
                      <a16:colId xmlns:a16="http://schemas.microsoft.com/office/drawing/2014/main" val="3415042515"/>
                    </a:ext>
                  </a:extLst>
                </a:gridCol>
                <a:gridCol w="822960">
                  <a:extLst>
                    <a:ext uri="{9D8B030D-6E8A-4147-A177-3AD203B41FA5}">
                      <a16:colId xmlns:a16="http://schemas.microsoft.com/office/drawing/2014/main" val="1534650602"/>
                    </a:ext>
                  </a:extLst>
                </a:gridCol>
                <a:gridCol w="822960">
                  <a:extLst>
                    <a:ext uri="{9D8B030D-6E8A-4147-A177-3AD203B41FA5}">
                      <a16:colId xmlns:a16="http://schemas.microsoft.com/office/drawing/2014/main" val="1980552035"/>
                    </a:ext>
                  </a:extLst>
                </a:gridCol>
                <a:gridCol w="822960">
                  <a:extLst>
                    <a:ext uri="{9D8B030D-6E8A-4147-A177-3AD203B41FA5}">
                      <a16:colId xmlns:a16="http://schemas.microsoft.com/office/drawing/2014/main" val="2299823601"/>
                    </a:ext>
                  </a:extLst>
                </a:gridCol>
                <a:gridCol w="822960">
                  <a:extLst>
                    <a:ext uri="{9D8B030D-6E8A-4147-A177-3AD203B41FA5}">
                      <a16:colId xmlns:a16="http://schemas.microsoft.com/office/drawing/2014/main" val="2909453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452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krombacher - 2020-06-20 14:00:15</a:t>
                      </a:r>
                      <a:r>
                        <a:rPr kumimoji="0" lang="en-US" sz="1000" b="0" i="0" u="none" strike="noStrike" kern="1200" cap="none" spc="0" normalizeH="0" baseline="0" noProof="0">
                          <a:ln>
                            <a:noFill/>
                          </a:ln>
                          <a:solidFill>
                            <a:prstClr val="black"/>
                          </a:solidFill>
                          <a:effectLst/>
                          <a:uLnTx/>
                          <a:uFillTx/>
                          <a:latin typeface="+mn-lt"/>
                          <a:ea typeface="+mn-ea"/>
                          <a:cs typeface="+mn-cs"/>
                        </a:rPr>
                        <a:t>
 Na, wer von euch ist auch im DIY-Wahn? 😍
Hier findet ihr die 3L Magnumflasche: krombacher.de/shop
.
.
.
#krombacher #internationalertagderproduktivität #pils #DIY #bierbewusstgenießen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https://www.instagram.com/p/CBp_dCGi9_p/media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29035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veltins - 2020-06-20 12:21:09</a:t>
                      </a:r>
                      <a:r>
                        <a:rPr kumimoji="0" lang="en-US" sz="1000" b="0" i="0" u="none" strike="noStrike" kern="1200" cap="none" spc="0" normalizeH="0" baseline="0" noProof="0">
                          <a:ln>
                            <a:noFill/>
                          </a:ln>
                          <a:solidFill>
                            <a:prstClr val="black"/>
                          </a:solidFill>
                          <a:effectLst/>
                          <a:uLnTx/>
                          <a:uFillTx/>
                          <a:latin typeface="+mn-lt"/>
                          <a:ea typeface="+mn-ea"/>
                          <a:cs typeface="+mn-cs"/>
                        </a:rPr>
                        <a:t>
 Mit wem trinkst du heute ein frisches VELTINS?🍻 #veltins #frischesveltins #leidenschaftverbindet #veltinsbeer #freshveltins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https://www.instagram.com/p/CBp0HrBh3ZT/media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2668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warsteiner - 2020-06-20 11:48:49</a:t>
                      </a:r>
                      <a:r>
                        <a:rPr kumimoji="0" lang="de-DE" sz="1000" b="0" i="0" u="none" strike="noStrike" kern="1200" cap="none" spc="0" normalizeH="0" baseline="0" noProof="0">
                          <a:ln>
                            <a:noFill/>
                          </a:ln>
                          <a:solidFill>
                            <a:prstClr val="black"/>
                          </a:solidFill>
                          <a:effectLst/>
                          <a:uLnTx/>
                          <a:uFillTx/>
                          <a:latin typeface="+mn-lt"/>
                          <a:ea typeface="+mn-ea"/>
                          <a:cs typeface="+mn-cs"/>
                        </a:rPr>
                        <a:t>
 Begegnunen ganz nach unseren Geschmacksvorstellungen. 🙌 #Warsteiner #AufEuch #WiedersehenMachtFreude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https://www.instagram.com/p/CBpwa3kAWb9/media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59232280"/>
                  </a:ext>
                </a:extLst>
              </a:tr>
            </a:tbl>
          </a:graphicData>
        </a:graphic>
      </p:graphicFrame>
      <p:sp>
        <p:nvSpPr>
          <p:cNvPr id="4" name="Text Placeholder 3">
            <a:extLst>
              <a:ext uri="{FF2B5EF4-FFF2-40B4-BE49-F238E27FC236}">
                <a16:creationId xmlns:a16="http://schemas.microsoft.com/office/drawing/2014/main" id="{7801772E-6533-4938-9E45-700901A8DA6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946245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988C6-217A-47E7-88ED-29BBC741972D}"/>
              </a:ext>
            </a:extLst>
          </p:cNvPr>
          <p:cNvSpPr>
            <a:spLocks noGrp="1"/>
          </p:cNvSpPr>
          <p:nvPr>
            <p:ph type="title"/>
          </p:nvPr>
        </p:nvSpPr>
        <p:spPr/>
        <p:txBody>
          <a:bodyPr/>
          <a:lstStyle/>
          <a:p>
            <a:r>
              <a:rPr lang="de-DE"/>
              <a:t>Instagram Posts Table | Warsteiner Wettbewerber - 10 of 10</a:t>
            </a:r>
            <a:endParaRPr lang="en-US"/>
          </a:p>
        </p:txBody>
      </p:sp>
      <p:graphicFrame>
        <p:nvGraphicFramePr>
          <p:cNvPr id="5" name="Table Placeholder 4">
            <a:extLst>
              <a:ext uri="{FF2B5EF4-FFF2-40B4-BE49-F238E27FC236}">
                <a16:creationId xmlns:a16="http://schemas.microsoft.com/office/drawing/2014/main" id="{F2C28DB3-47B6-43CC-A725-25FEAC2557F5}"/>
              </a:ext>
            </a:extLst>
          </p:cNvPr>
          <p:cNvGraphicFramePr>
            <a:graphicFrameLocks noGrp="1"/>
          </p:cNvGraphicFramePr>
          <p:nvPr>
            <p:ph type="tbl" sz="quarter" idx="13"/>
            <p:extLst>
              <p:ext uri="{D42A27DB-BD31-4B8C-83A1-F6EECF244321}">
                <p14:modId xmlns:p14="http://schemas.microsoft.com/office/powerpoint/2010/main" val="1266352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57617272"/>
                    </a:ext>
                  </a:extLst>
                </a:gridCol>
                <a:gridCol w="1810512">
                  <a:extLst>
                    <a:ext uri="{9D8B030D-6E8A-4147-A177-3AD203B41FA5}">
                      <a16:colId xmlns:a16="http://schemas.microsoft.com/office/drawing/2014/main" val="3818438347"/>
                    </a:ext>
                  </a:extLst>
                </a:gridCol>
                <a:gridCol w="822960">
                  <a:extLst>
                    <a:ext uri="{9D8B030D-6E8A-4147-A177-3AD203B41FA5}">
                      <a16:colId xmlns:a16="http://schemas.microsoft.com/office/drawing/2014/main" val="1993887221"/>
                    </a:ext>
                  </a:extLst>
                </a:gridCol>
                <a:gridCol w="822960">
                  <a:extLst>
                    <a:ext uri="{9D8B030D-6E8A-4147-A177-3AD203B41FA5}">
                      <a16:colId xmlns:a16="http://schemas.microsoft.com/office/drawing/2014/main" val="3131524657"/>
                    </a:ext>
                  </a:extLst>
                </a:gridCol>
                <a:gridCol w="822960">
                  <a:extLst>
                    <a:ext uri="{9D8B030D-6E8A-4147-A177-3AD203B41FA5}">
                      <a16:colId xmlns:a16="http://schemas.microsoft.com/office/drawing/2014/main" val="1243420347"/>
                    </a:ext>
                  </a:extLst>
                </a:gridCol>
                <a:gridCol w="822960">
                  <a:extLst>
                    <a:ext uri="{9D8B030D-6E8A-4147-A177-3AD203B41FA5}">
                      <a16:colId xmlns:a16="http://schemas.microsoft.com/office/drawing/2014/main" val="1949357856"/>
                    </a:ext>
                  </a:extLst>
                </a:gridCol>
                <a:gridCol w="822960">
                  <a:extLst>
                    <a:ext uri="{9D8B030D-6E8A-4147-A177-3AD203B41FA5}">
                      <a16:colId xmlns:a16="http://schemas.microsoft.com/office/drawing/2014/main" val="4071919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859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radeberger - 2020-06-20 10:04:16</a:t>
                      </a:r>
                      <a:r>
                        <a:rPr kumimoji="0" lang="en-US" sz="1000" b="0" i="0" u="none" strike="noStrike" kern="1200" cap="none" spc="0" normalizeH="0" baseline="0" noProof="0">
                          <a:ln>
                            <a:noFill/>
                          </a:ln>
                          <a:solidFill>
                            <a:prstClr val="black"/>
                          </a:solidFill>
                          <a:effectLst/>
                          <a:uLnTx/>
                          <a:uFillTx/>
                          <a:latin typeface="+mn-lt"/>
                          <a:ea typeface="+mn-ea"/>
                          <a:cs typeface="+mn-cs"/>
                        </a:rPr>
                        <a:t>
 Beste Jahreszeit – bestes Pilsener! Auf den #Sommeranfang! 🙌🏻
#radeberger #radebergerpilsner #daspilsner #bereitfürradeberger #sommer2020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https://www.instagram.com/p/CBpka6VoPWr/media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43601007"/>
                  </a:ext>
                </a:extLst>
              </a:tr>
            </a:tbl>
          </a:graphicData>
        </a:graphic>
      </p:graphicFrame>
      <p:sp>
        <p:nvSpPr>
          <p:cNvPr id="4" name="Text Placeholder 3">
            <a:extLst>
              <a:ext uri="{FF2B5EF4-FFF2-40B4-BE49-F238E27FC236}">
                <a16:creationId xmlns:a16="http://schemas.microsoft.com/office/drawing/2014/main" id="{38D6281A-6B76-460B-BAB6-B72DC4A2D758}"/>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4105323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916</Words>
  <Application>Microsoft Office PowerPoint</Application>
  <PresentationFormat>On-screen Show (4:3)</PresentationFormat>
  <Paragraphs>264</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Instagram Posts Table | Warsteiner Wettbewerber - 1 of 10</vt:lpstr>
      <vt:lpstr>Instagram Posts Table | Warsteiner Wettbewerber - 2 of 10</vt:lpstr>
      <vt:lpstr>Instagram Posts Table | Warsteiner Wettbewerber - 3 of 10</vt:lpstr>
      <vt:lpstr>Instagram Posts Table | Warsteiner Wettbewerber - 4 of 10</vt:lpstr>
      <vt:lpstr>Instagram Posts Table | Warsteiner Wettbewerber - 5 of 10</vt:lpstr>
      <vt:lpstr>Instagram Posts Table | Warsteiner Wettbewerber - 6 of 10</vt:lpstr>
      <vt:lpstr>Instagram Posts Table | Warsteiner Wettbewerber - 7 of 10</vt:lpstr>
      <vt:lpstr>Instagram Posts Table | Warsteiner Wettbewerber - 8 of 10</vt:lpstr>
      <vt:lpstr>Instagram Posts Table | Warsteiner Wettbewerber - 9 of 10</vt:lpstr>
      <vt:lpstr>Instagram Posts Table | Warsteiner Wettbewerber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Warsteiner Wettbewerber - 1 of 10</dc:title>
  <dc:creator>Frederik Peiniger</dc:creator>
  <cp:lastModifiedBy>Frederik Peiniger</cp:lastModifiedBy>
  <cp:revision>1</cp:revision>
  <dcterms:created xsi:type="dcterms:W3CDTF">2020-07-07T09:03:58Z</dcterms:created>
  <dcterms:modified xsi:type="dcterms:W3CDTF">2020-07-07T09:05:48Z</dcterms:modified>
</cp:coreProperties>
</file>