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26170-85A5-459E-AE9D-8023E5F4B606}"/>
              </a:ext>
            </a:extLst>
          </p:cNvPr>
          <p:cNvSpPr>
            <a:spLocks noGrp="1"/>
          </p:cNvSpPr>
          <p:nvPr>
            <p:ph type="title"/>
          </p:nvPr>
        </p:nvSpPr>
        <p:spPr/>
        <p:txBody>
          <a:bodyPr/>
          <a:lstStyle/>
          <a:p>
            <a:r>
              <a:rPr lang="fr-FR"/>
              <a:t>Instagram Posts Table | dertour_de - 1 of 25</a:t>
            </a:r>
            <a:endParaRPr lang="en-US"/>
          </a:p>
        </p:txBody>
      </p:sp>
      <p:graphicFrame>
        <p:nvGraphicFramePr>
          <p:cNvPr id="5" name="Table Placeholder 4">
            <a:extLst>
              <a:ext uri="{FF2B5EF4-FFF2-40B4-BE49-F238E27FC236}">
                <a16:creationId xmlns:a16="http://schemas.microsoft.com/office/drawing/2014/main" id="{6EAB7AF0-F246-4CE9-812C-824AF41FB8C2}"/>
              </a:ext>
            </a:extLst>
          </p:cNvPr>
          <p:cNvGraphicFramePr>
            <a:graphicFrameLocks noGrp="1"/>
          </p:cNvGraphicFramePr>
          <p:nvPr>
            <p:ph type="tbl" sz="quarter" idx="13"/>
            <p:extLst>
              <p:ext uri="{D42A27DB-BD31-4B8C-83A1-F6EECF244321}">
                <p14:modId xmlns:p14="http://schemas.microsoft.com/office/powerpoint/2010/main" val="3080305355"/>
              </p:ext>
            </p:extLst>
          </p:nvPr>
        </p:nvGraphicFramePr>
        <p:xfrm>
          <a:off x="457200" y="1731963"/>
          <a:ext cx="8147304" cy="338328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25961959"/>
                    </a:ext>
                  </a:extLst>
                </a:gridCol>
                <a:gridCol w="1810512">
                  <a:extLst>
                    <a:ext uri="{9D8B030D-6E8A-4147-A177-3AD203B41FA5}">
                      <a16:colId xmlns:a16="http://schemas.microsoft.com/office/drawing/2014/main" val="3715104596"/>
                    </a:ext>
                  </a:extLst>
                </a:gridCol>
                <a:gridCol w="822960">
                  <a:extLst>
                    <a:ext uri="{9D8B030D-6E8A-4147-A177-3AD203B41FA5}">
                      <a16:colId xmlns:a16="http://schemas.microsoft.com/office/drawing/2014/main" val="2969867971"/>
                    </a:ext>
                  </a:extLst>
                </a:gridCol>
                <a:gridCol w="822960">
                  <a:extLst>
                    <a:ext uri="{9D8B030D-6E8A-4147-A177-3AD203B41FA5}">
                      <a16:colId xmlns:a16="http://schemas.microsoft.com/office/drawing/2014/main" val="250204597"/>
                    </a:ext>
                  </a:extLst>
                </a:gridCol>
                <a:gridCol w="822960">
                  <a:extLst>
                    <a:ext uri="{9D8B030D-6E8A-4147-A177-3AD203B41FA5}">
                      <a16:colId xmlns:a16="http://schemas.microsoft.com/office/drawing/2014/main" val="4168580067"/>
                    </a:ext>
                  </a:extLst>
                </a:gridCol>
                <a:gridCol w="822960">
                  <a:extLst>
                    <a:ext uri="{9D8B030D-6E8A-4147-A177-3AD203B41FA5}">
                      <a16:colId xmlns:a16="http://schemas.microsoft.com/office/drawing/2014/main" val="3566451802"/>
                    </a:ext>
                  </a:extLst>
                </a:gridCol>
                <a:gridCol w="822960">
                  <a:extLst>
                    <a:ext uri="{9D8B030D-6E8A-4147-A177-3AD203B41FA5}">
                      <a16:colId xmlns:a16="http://schemas.microsoft.com/office/drawing/2014/main" val="2696100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9240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- 2020-05-18 19:01:54</a:t>
                      </a:r>
                      <a:r>
                        <a:rPr kumimoji="0" lang="en-US" sz="1000" b="0" i="0" u="none" strike="noStrike" kern="1200" cap="none" spc="0" normalizeH="0" baseline="0" noProof="0">
                          <a:ln>
                            <a:noFill/>
                          </a:ln>
                          <a:solidFill>
                            <a:prstClr val="black"/>
                          </a:solidFill>
                          <a:effectLst/>
                          <a:uLnTx/>
                          <a:uFillTx/>
                          <a:latin typeface="+mn-lt"/>
                          <a:ea typeface="+mn-ea"/>
                          <a:cs typeface="+mn-cs"/>
                        </a:rPr>
                        <a:t>
 Bucketlist Spot Nr. 3 - Hängeseilbrücke Geierlay, Hunsrück. 🤩🇩🇪
Wer hat die letzten Wochen auch nur auf der Couch gechillt und sehnt sich nach ein wenig Action? 💥 In schwindelerregender Höhe genießt ihr hier einen phänomenalen Ausblick über das Mörsdorfer Bachtal. 🌲
.
.
.
.
#fürmichperfekt #bucketlistdeutschland #bucketlistgermany #hängebrücke #fotospot #fernweh #weltenbummler #heimatliebe #deutschlandurlaub #hunsrück #endlichwieDERurlaub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https://www.instagram.com/p/CAVjv6LCThL/media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5181789"/>
                  </a:ext>
                </a:extLst>
              </a:tr>
            </a:tbl>
          </a:graphicData>
        </a:graphic>
      </p:graphicFrame>
      <p:sp>
        <p:nvSpPr>
          <p:cNvPr id="4" name="Text Placeholder 3">
            <a:extLst>
              <a:ext uri="{FF2B5EF4-FFF2-40B4-BE49-F238E27FC236}">
                <a16:creationId xmlns:a16="http://schemas.microsoft.com/office/drawing/2014/main" id="{1300D5D5-B527-41BA-812B-EF7D19172F91}"/>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644827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FFD0E-48A8-48B0-8ACD-1FFD29278CCF}"/>
              </a:ext>
            </a:extLst>
          </p:cNvPr>
          <p:cNvSpPr>
            <a:spLocks noGrp="1"/>
          </p:cNvSpPr>
          <p:nvPr>
            <p:ph type="title"/>
          </p:nvPr>
        </p:nvSpPr>
        <p:spPr/>
        <p:txBody>
          <a:bodyPr/>
          <a:lstStyle/>
          <a:p>
            <a:r>
              <a:rPr lang="fr-FR"/>
              <a:t>Instagram Posts Table | dertour_de - 2 of 25</a:t>
            </a:r>
            <a:endParaRPr lang="en-US"/>
          </a:p>
        </p:txBody>
      </p:sp>
      <p:graphicFrame>
        <p:nvGraphicFramePr>
          <p:cNvPr id="5" name="Table Placeholder 4">
            <a:extLst>
              <a:ext uri="{FF2B5EF4-FFF2-40B4-BE49-F238E27FC236}">
                <a16:creationId xmlns:a16="http://schemas.microsoft.com/office/drawing/2014/main" id="{28C60547-9495-4CD5-B715-AA769043FF33}"/>
              </a:ext>
            </a:extLst>
          </p:cNvPr>
          <p:cNvGraphicFramePr>
            <a:graphicFrameLocks noGrp="1"/>
          </p:cNvGraphicFramePr>
          <p:nvPr>
            <p:ph type="tbl" sz="quarter" idx="13"/>
            <p:extLst>
              <p:ext uri="{D42A27DB-BD31-4B8C-83A1-F6EECF244321}">
                <p14:modId xmlns:p14="http://schemas.microsoft.com/office/powerpoint/2010/main" val="38307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4927622"/>
                    </a:ext>
                  </a:extLst>
                </a:gridCol>
                <a:gridCol w="1810512">
                  <a:extLst>
                    <a:ext uri="{9D8B030D-6E8A-4147-A177-3AD203B41FA5}">
                      <a16:colId xmlns:a16="http://schemas.microsoft.com/office/drawing/2014/main" val="1520727317"/>
                    </a:ext>
                  </a:extLst>
                </a:gridCol>
                <a:gridCol w="822960">
                  <a:extLst>
                    <a:ext uri="{9D8B030D-6E8A-4147-A177-3AD203B41FA5}">
                      <a16:colId xmlns:a16="http://schemas.microsoft.com/office/drawing/2014/main" val="3506023708"/>
                    </a:ext>
                  </a:extLst>
                </a:gridCol>
                <a:gridCol w="822960">
                  <a:extLst>
                    <a:ext uri="{9D8B030D-6E8A-4147-A177-3AD203B41FA5}">
                      <a16:colId xmlns:a16="http://schemas.microsoft.com/office/drawing/2014/main" val="3995068448"/>
                    </a:ext>
                  </a:extLst>
                </a:gridCol>
                <a:gridCol w="822960">
                  <a:extLst>
                    <a:ext uri="{9D8B030D-6E8A-4147-A177-3AD203B41FA5}">
                      <a16:colId xmlns:a16="http://schemas.microsoft.com/office/drawing/2014/main" val="154478812"/>
                    </a:ext>
                  </a:extLst>
                </a:gridCol>
                <a:gridCol w="822960">
                  <a:extLst>
                    <a:ext uri="{9D8B030D-6E8A-4147-A177-3AD203B41FA5}">
                      <a16:colId xmlns:a16="http://schemas.microsoft.com/office/drawing/2014/main" val="3643067961"/>
                    </a:ext>
                  </a:extLst>
                </a:gridCol>
                <a:gridCol w="822960">
                  <a:extLst>
                    <a:ext uri="{9D8B030D-6E8A-4147-A177-3AD203B41FA5}">
                      <a16:colId xmlns:a16="http://schemas.microsoft.com/office/drawing/2014/main" val="1011368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5588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- 2020-05-17 10:45:40</a:t>
                      </a:r>
                      <a:r>
                        <a:rPr kumimoji="0" lang="en-US" sz="1000" b="0" i="0" u="none" strike="noStrike" kern="1200" cap="none" spc="0" normalizeH="0" baseline="0" noProof="0">
                          <a:ln>
                            <a:noFill/>
                          </a:ln>
                          <a:solidFill>
                            <a:prstClr val="black"/>
                          </a:solidFill>
                          <a:effectLst/>
                          <a:uLnTx/>
                          <a:uFillTx/>
                          <a:latin typeface="+mn-lt"/>
                          <a:ea typeface="+mn-ea"/>
                          <a:cs typeface="+mn-cs"/>
                        </a:rPr>
                        <a:t>
 Bucketlist Spot Nr. 2 - Königsee, Bayern.
Kristallklares Wasser und eine unglaubliche Berglandschaft! 🤩 Sieht aus wie Kanada oder Neuseeland, ist aber direkt vor unserer Haustür. 😏Mit wem möchtest du diese unglaubliche Naturkulisse genießen? 🇩🇪
.
.
.
.
#fürmichperfekt #deutschlandreise #bucketlistgermany #bucketlistdeutschland #fotospots #bayernurlaub #königssee #urlaubsmodus #urlaubsreif #heimatliebe #endlichwieDERurlaub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https://www.instagram.com/p/CASGKhXCYTJ/media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0400801"/>
                  </a:ext>
                </a:extLst>
              </a:tr>
            </a:tbl>
          </a:graphicData>
        </a:graphic>
      </p:graphicFrame>
      <p:sp>
        <p:nvSpPr>
          <p:cNvPr id="4" name="Text Placeholder 3">
            <a:extLst>
              <a:ext uri="{FF2B5EF4-FFF2-40B4-BE49-F238E27FC236}">
                <a16:creationId xmlns:a16="http://schemas.microsoft.com/office/drawing/2014/main" id="{0DB161F1-FF3A-4426-949B-A333DC57B454}"/>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426368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88A7A-2749-4B77-B981-D00977522776}"/>
              </a:ext>
            </a:extLst>
          </p:cNvPr>
          <p:cNvSpPr>
            <a:spLocks noGrp="1"/>
          </p:cNvSpPr>
          <p:nvPr>
            <p:ph type="title"/>
          </p:nvPr>
        </p:nvSpPr>
        <p:spPr/>
        <p:txBody>
          <a:bodyPr/>
          <a:lstStyle/>
          <a:p>
            <a:r>
              <a:rPr lang="fr-FR"/>
              <a:t>Instagram Posts Table | dertour_de - 3 of 25</a:t>
            </a:r>
            <a:endParaRPr lang="en-US"/>
          </a:p>
        </p:txBody>
      </p:sp>
      <p:graphicFrame>
        <p:nvGraphicFramePr>
          <p:cNvPr id="5" name="Table Placeholder 4">
            <a:extLst>
              <a:ext uri="{FF2B5EF4-FFF2-40B4-BE49-F238E27FC236}">
                <a16:creationId xmlns:a16="http://schemas.microsoft.com/office/drawing/2014/main" id="{DA6AE9AB-0AB8-480C-8067-A35550017087}"/>
              </a:ext>
            </a:extLst>
          </p:cNvPr>
          <p:cNvGraphicFramePr>
            <a:graphicFrameLocks noGrp="1"/>
          </p:cNvGraphicFramePr>
          <p:nvPr>
            <p:ph type="tbl" sz="quarter" idx="13"/>
            <p:extLst>
              <p:ext uri="{D42A27DB-BD31-4B8C-83A1-F6EECF244321}">
                <p14:modId xmlns:p14="http://schemas.microsoft.com/office/powerpoint/2010/main" val="1918740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8774105"/>
                    </a:ext>
                  </a:extLst>
                </a:gridCol>
                <a:gridCol w="1810512">
                  <a:extLst>
                    <a:ext uri="{9D8B030D-6E8A-4147-A177-3AD203B41FA5}">
                      <a16:colId xmlns:a16="http://schemas.microsoft.com/office/drawing/2014/main" val="4149575446"/>
                    </a:ext>
                  </a:extLst>
                </a:gridCol>
                <a:gridCol w="822960">
                  <a:extLst>
                    <a:ext uri="{9D8B030D-6E8A-4147-A177-3AD203B41FA5}">
                      <a16:colId xmlns:a16="http://schemas.microsoft.com/office/drawing/2014/main" val="3173500600"/>
                    </a:ext>
                  </a:extLst>
                </a:gridCol>
                <a:gridCol w="822960">
                  <a:extLst>
                    <a:ext uri="{9D8B030D-6E8A-4147-A177-3AD203B41FA5}">
                      <a16:colId xmlns:a16="http://schemas.microsoft.com/office/drawing/2014/main" val="425344523"/>
                    </a:ext>
                  </a:extLst>
                </a:gridCol>
                <a:gridCol w="822960">
                  <a:extLst>
                    <a:ext uri="{9D8B030D-6E8A-4147-A177-3AD203B41FA5}">
                      <a16:colId xmlns:a16="http://schemas.microsoft.com/office/drawing/2014/main" val="1299156159"/>
                    </a:ext>
                  </a:extLst>
                </a:gridCol>
                <a:gridCol w="822960">
                  <a:extLst>
                    <a:ext uri="{9D8B030D-6E8A-4147-A177-3AD203B41FA5}">
                      <a16:colId xmlns:a16="http://schemas.microsoft.com/office/drawing/2014/main" val="418250810"/>
                    </a:ext>
                  </a:extLst>
                </a:gridCol>
                <a:gridCol w="822960">
                  <a:extLst>
                    <a:ext uri="{9D8B030D-6E8A-4147-A177-3AD203B41FA5}">
                      <a16:colId xmlns:a16="http://schemas.microsoft.com/office/drawing/2014/main" val="1236135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273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dertour_de - 2020-05-16 09:31:06</a:t>
                      </a:r>
                      <a:r>
                        <a:rPr kumimoji="0" lang="de-DE" sz="1000" b="0" i="0" u="none" strike="noStrike" kern="1200" cap="none" spc="0" normalizeH="0" baseline="0" noProof="0">
                          <a:ln>
                            <a:noFill/>
                          </a:ln>
                          <a:solidFill>
                            <a:prstClr val="black"/>
                          </a:solidFill>
                          <a:effectLst/>
                          <a:uLnTx/>
                          <a:uFillTx/>
                          <a:latin typeface="+mn-lt"/>
                          <a:ea typeface="+mn-ea"/>
                          <a:cs typeface="+mn-cs"/>
                        </a:rPr>
                        <a:t>
 So langsam lockern sich die Beschränkungen! 😍Ab dem 18.05.2020 öffnen erste Urlaubsregionen in Deutschland wieder für den Tourismus. Der perfekte Zeitpunkt, um die Heimat von ihrer schönsten Seite kennenzulernen! Deswegen teilen wir ab sofort jeden Tag einen deutschen Bucketlist Spot mit dir! Und weil er so unfassbar schön ist, macht der Eibsee den Anfang! 🇩🇪❤️
.
.
.
.
#heimatliebe  #deutschland🇩🇪 #deutschlandurlaub #eibsee #eibseelake #fürmichperfekt #urlaubzuhause #urlaubinderheimat #bayernliebe #bucketlisttravel #urlaubsreif #vorfreudepur #endlichwieDERurlaub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https://www.instagram.com/p/CAPY1gyC_-i/media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230196"/>
                  </a:ext>
                </a:extLst>
              </a:tr>
            </a:tbl>
          </a:graphicData>
        </a:graphic>
      </p:graphicFrame>
      <p:sp>
        <p:nvSpPr>
          <p:cNvPr id="4" name="Text Placeholder 3">
            <a:extLst>
              <a:ext uri="{FF2B5EF4-FFF2-40B4-BE49-F238E27FC236}">
                <a16:creationId xmlns:a16="http://schemas.microsoft.com/office/drawing/2014/main" id="{2F8E7721-EBA6-498B-ACEB-36353776397E}"/>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1917339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8D32D-1C59-42B4-B470-897B232362A7}"/>
              </a:ext>
            </a:extLst>
          </p:cNvPr>
          <p:cNvSpPr>
            <a:spLocks noGrp="1"/>
          </p:cNvSpPr>
          <p:nvPr>
            <p:ph type="title"/>
          </p:nvPr>
        </p:nvSpPr>
        <p:spPr/>
        <p:txBody>
          <a:bodyPr/>
          <a:lstStyle/>
          <a:p>
            <a:r>
              <a:rPr lang="fr-FR"/>
              <a:t>Instagram Posts Table | dertour_de - 4 of 25</a:t>
            </a:r>
            <a:endParaRPr lang="en-US"/>
          </a:p>
        </p:txBody>
      </p:sp>
      <p:graphicFrame>
        <p:nvGraphicFramePr>
          <p:cNvPr id="5" name="Table Placeholder 4">
            <a:extLst>
              <a:ext uri="{FF2B5EF4-FFF2-40B4-BE49-F238E27FC236}">
                <a16:creationId xmlns:a16="http://schemas.microsoft.com/office/drawing/2014/main" id="{2E91DDD5-B7EC-4FD0-A41B-D0F4DC12FFC6}"/>
              </a:ext>
            </a:extLst>
          </p:cNvPr>
          <p:cNvGraphicFramePr>
            <a:graphicFrameLocks noGrp="1"/>
          </p:cNvGraphicFramePr>
          <p:nvPr>
            <p:ph type="tbl" sz="quarter" idx="13"/>
            <p:extLst>
              <p:ext uri="{D42A27DB-BD31-4B8C-83A1-F6EECF244321}">
                <p14:modId xmlns:p14="http://schemas.microsoft.com/office/powerpoint/2010/main" val="216536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31807762"/>
                    </a:ext>
                  </a:extLst>
                </a:gridCol>
                <a:gridCol w="1810512">
                  <a:extLst>
                    <a:ext uri="{9D8B030D-6E8A-4147-A177-3AD203B41FA5}">
                      <a16:colId xmlns:a16="http://schemas.microsoft.com/office/drawing/2014/main" val="202518342"/>
                    </a:ext>
                  </a:extLst>
                </a:gridCol>
                <a:gridCol w="822960">
                  <a:extLst>
                    <a:ext uri="{9D8B030D-6E8A-4147-A177-3AD203B41FA5}">
                      <a16:colId xmlns:a16="http://schemas.microsoft.com/office/drawing/2014/main" val="2809759049"/>
                    </a:ext>
                  </a:extLst>
                </a:gridCol>
                <a:gridCol w="822960">
                  <a:extLst>
                    <a:ext uri="{9D8B030D-6E8A-4147-A177-3AD203B41FA5}">
                      <a16:colId xmlns:a16="http://schemas.microsoft.com/office/drawing/2014/main" val="1225076304"/>
                    </a:ext>
                  </a:extLst>
                </a:gridCol>
                <a:gridCol w="822960">
                  <a:extLst>
                    <a:ext uri="{9D8B030D-6E8A-4147-A177-3AD203B41FA5}">
                      <a16:colId xmlns:a16="http://schemas.microsoft.com/office/drawing/2014/main" val="265944024"/>
                    </a:ext>
                  </a:extLst>
                </a:gridCol>
                <a:gridCol w="822960">
                  <a:extLst>
                    <a:ext uri="{9D8B030D-6E8A-4147-A177-3AD203B41FA5}">
                      <a16:colId xmlns:a16="http://schemas.microsoft.com/office/drawing/2014/main" val="2519184884"/>
                    </a:ext>
                  </a:extLst>
                </a:gridCol>
                <a:gridCol w="822960">
                  <a:extLst>
                    <a:ext uri="{9D8B030D-6E8A-4147-A177-3AD203B41FA5}">
                      <a16:colId xmlns:a16="http://schemas.microsoft.com/office/drawing/2014/main" val="456895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3308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- 2020-05-13 10:00:55</a:t>
                      </a:r>
                      <a:r>
                        <a:rPr kumimoji="0" lang="en-US" sz="1000" b="0" i="0" u="none" strike="noStrike" kern="1200" cap="none" spc="0" normalizeH="0" baseline="0" noProof="0">
                          <a:ln>
                            <a:noFill/>
                          </a:ln>
                          <a:solidFill>
                            <a:prstClr val="black"/>
                          </a:solidFill>
                          <a:effectLst/>
                          <a:uLnTx/>
                          <a:uFillTx/>
                          <a:latin typeface="+mn-lt"/>
                          <a:ea typeface="+mn-ea"/>
                          <a:cs typeface="+mn-cs"/>
                        </a:rPr>
                        <a:t>
 Wir haben da mal eine Frage an euch: Wer hat euch während der Quarantänezeit mit besonders coolem Reisecontent versorgt? 😎Taggt euren Lieblingsreiseblogger einfach unter diesem wunderschönen Bild der Azoren. 😍
.
.
.
.
#l#lieblingsblogger #reiseinfluencer #travelcontent #urlaubsmodus #urlaubsreif #fernweh #weltenbummler #vorfreude #azoren #azoresislands #portugaltravel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https://www.instagram.com/p/CAHt3QOC18C/media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6890909"/>
                  </a:ext>
                </a:extLst>
              </a:tr>
            </a:tbl>
          </a:graphicData>
        </a:graphic>
      </p:graphicFrame>
      <p:sp>
        <p:nvSpPr>
          <p:cNvPr id="4" name="Text Placeholder 3">
            <a:extLst>
              <a:ext uri="{FF2B5EF4-FFF2-40B4-BE49-F238E27FC236}">
                <a16:creationId xmlns:a16="http://schemas.microsoft.com/office/drawing/2014/main" id="{B29CFF6E-A00F-4297-BC3A-94FE297D1F3A}"/>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2560428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2FFCB-36FD-42A5-8620-862EE9C28677}"/>
              </a:ext>
            </a:extLst>
          </p:cNvPr>
          <p:cNvSpPr>
            <a:spLocks noGrp="1"/>
          </p:cNvSpPr>
          <p:nvPr>
            <p:ph type="title"/>
          </p:nvPr>
        </p:nvSpPr>
        <p:spPr/>
        <p:txBody>
          <a:bodyPr/>
          <a:lstStyle/>
          <a:p>
            <a:r>
              <a:rPr lang="fr-FR"/>
              <a:t>Instagram Posts Table | dertour_de - 5 of 25</a:t>
            </a:r>
            <a:endParaRPr lang="en-US"/>
          </a:p>
        </p:txBody>
      </p:sp>
      <p:graphicFrame>
        <p:nvGraphicFramePr>
          <p:cNvPr id="5" name="Table Placeholder 4">
            <a:extLst>
              <a:ext uri="{FF2B5EF4-FFF2-40B4-BE49-F238E27FC236}">
                <a16:creationId xmlns:a16="http://schemas.microsoft.com/office/drawing/2014/main" id="{FE1A6915-A26A-4B08-9936-2E5F2F402735}"/>
              </a:ext>
            </a:extLst>
          </p:cNvPr>
          <p:cNvGraphicFramePr>
            <a:graphicFrameLocks noGrp="1"/>
          </p:cNvGraphicFramePr>
          <p:nvPr>
            <p:ph type="tbl" sz="quarter" idx="13"/>
            <p:extLst>
              <p:ext uri="{D42A27DB-BD31-4B8C-83A1-F6EECF244321}">
                <p14:modId xmlns:p14="http://schemas.microsoft.com/office/powerpoint/2010/main" val="2929727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34123964"/>
                    </a:ext>
                  </a:extLst>
                </a:gridCol>
                <a:gridCol w="1810512">
                  <a:extLst>
                    <a:ext uri="{9D8B030D-6E8A-4147-A177-3AD203B41FA5}">
                      <a16:colId xmlns:a16="http://schemas.microsoft.com/office/drawing/2014/main" val="3562809894"/>
                    </a:ext>
                  </a:extLst>
                </a:gridCol>
                <a:gridCol w="822960">
                  <a:extLst>
                    <a:ext uri="{9D8B030D-6E8A-4147-A177-3AD203B41FA5}">
                      <a16:colId xmlns:a16="http://schemas.microsoft.com/office/drawing/2014/main" val="1720882128"/>
                    </a:ext>
                  </a:extLst>
                </a:gridCol>
                <a:gridCol w="822960">
                  <a:extLst>
                    <a:ext uri="{9D8B030D-6E8A-4147-A177-3AD203B41FA5}">
                      <a16:colId xmlns:a16="http://schemas.microsoft.com/office/drawing/2014/main" val="644808788"/>
                    </a:ext>
                  </a:extLst>
                </a:gridCol>
                <a:gridCol w="822960">
                  <a:extLst>
                    <a:ext uri="{9D8B030D-6E8A-4147-A177-3AD203B41FA5}">
                      <a16:colId xmlns:a16="http://schemas.microsoft.com/office/drawing/2014/main" val="1106465476"/>
                    </a:ext>
                  </a:extLst>
                </a:gridCol>
                <a:gridCol w="822960">
                  <a:extLst>
                    <a:ext uri="{9D8B030D-6E8A-4147-A177-3AD203B41FA5}">
                      <a16:colId xmlns:a16="http://schemas.microsoft.com/office/drawing/2014/main" val="3356447111"/>
                    </a:ext>
                  </a:extLst>
                </a:gridCol>
                <a:gridCol w="822960">
                  <a:extLst>
                    <a:ext uri="{9D8B030D-6E8A-4147-A177-3AD203B41FA5}">
                      <a16:colId xmlns:a16="http://schemas.microsoft.com/office/drawing/2014/main" val="2469021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609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dertour_de - 2020-05-11 10:00:18</a:t>
                      </a:r>
                      <a:r>
                        <a:rPr kumimoji="0" lang="de-DE" sz="1000" b="0" i="0" u="none" strike="noStrike" kern="1200" cap="none" spc="0" normalizeH="0" baseline="0" noProof="0">
                          <a:ln>
                            <a:noFill/>
                          </a:ln>
                          <a:solidFill>
                            <a:prstClr val="black"/>
                          </a:solidFill>
                          <a:effectLst/>
                          <a:uLnTx/>
                          <a:uFillTx/>
                          <a:latin typeface="+mn-lt"/>
                          <a:ea typeface="+mn-ea"/>
                          <a:cs typeface="+mn-cs"/>
                        </a:rPr>
                        <a:t>
 Gedankenverloren durch einen Tempel laufen und die ersten Sonnenstrahlen des Tages genießen - so einen Start in den Tag wünschen wir uns wieder. Und ihr? 🌅🌴❤️ Du möchtest so wie ablondespassport deinen Urlaubsmoment mit uns teilen? Dann tagge dein Bild mit #fürmichperfekt und verlinke dertour_de für einen Repost. 😍
.
.
.
.
#fürmichperfekt #perfekterstartindentag #kambodscha #entdecker #fernweh #abenteuerlust #tempel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https://www.instagram.com/p/CACkMfdCzSP/media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9104671"/>
                  </a:ext>
                </a:extLst>
              </a:tr>
            </a:tbl>
          </a:graphicData>
        </a:graphic>
      </p:graphicFrame>
      <p:sp>
        <p:nvSpPr>
          <p:cNvPr id="4" name="Text Placeholder 3">
            <a:extLst>
              <a:ext uri="{FF2B5EF4-FFF2-40B4-BE49-F238E27FC236}">
                <a16:creationId xmlns:a16="http://schemas.microsoft.com/office/drawing/2014/main" id="{D1BE82C3-34B1-4155-B63F-4CA1FE0D234C}"/>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1245297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5F6D8-238F-471B-BCAD-0A4BD16BED9F}"/>
              </a:ext>
            </a:extLst>
          </p:cNvPr>
          <p:cNvSpPr>
            <a:spLocks noGrp="1"/>
          </p:cNvSpPr>
          <p:nvPr>
            <p:ph type="title"/>
          </p:nvPr>
        </p:nvSpPr>
        <p:spPr/>
        <p:txBody>
          <a:bodyPr/>
          <a:lstStyle/>
          <a:p>
            <a:r>
              <a:rPr lang="fr-FR"/>
              <a:t>Instagram Posts Table | dertour_de - 6 of 25</a:t>
            </a:r>
            <a:endParaRPr lang="en-US"/>
          </a:p>
        </p:txBody>
      </p:sp>
      <p:graphicFrame>
        <p:nvGraphicFramePr>
          <p:cNvPr id="5" name="Table Placeholder 4">
            <a:extLst>
              <a:ext uri="{FF2B5EF4-FFF2-40B4-BE49-F238E27FC236}">
                <a16:creationId xmlns:a16="http://schemas.microsoft.com/office/drawing/2014/main" id="{0455F85D-3EFC-415A-8533-0AFDD48FA9ED}"/>
              </a:ext>
            </a:extLst>
          </p:cNvPr>
          <p:cNvGraphicFramePr>
            <a:graphicFrameLocks noGrp="1"/>
          </p:cNvGraphicFramePr>
          <p:nvPr>
            <p:ph type="tbl" sz="quarter" idx="13"/>
            <p:extLst>
              <p:ext uri="{D42A27DB-BD31-4B8C-83A1-F6EECF244321}">
                <p14:modId xmlns:p14="http://schemas.microsoft.com/office/powerpoint/2010/main" val="155728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4615918"/>
                    </a:ext>
                  </a:extLst>
                </a:gridCol>
                <a:gridCol w="1810512">
                  <a:extLst>
                    <a:ext uri="{9D8B030D-6E8A-4147-A177-3AD203B41FA5}">
                      <a16:colId xmlns:a16="http://schemas.microsoft.com/office/drawing/2014/main" val="1686304394"/>
                    </a:ext>
                  </a:extLst>
                </a:gridCol>
                <a:gridCol w="822960">
                  <a:extLst>
                    <a:ext uri="{9D8B030D-6E8A-4147-A177-3AD203B41FA5}">
                      <a16:colId xmlns:a16="http://schemas.microsoft.com/office/drawing/2014/main" val="1262204870"/>
                    </a:ext>
                  </a:extLst>
                </a:gridCol>
                <a:gridCol w="822960">
                  <a:extLst>
                    <a:ext uri="{9D8B030D-6E8A-4147-A177-3AD203B41FA5}">
                      <a16:colId xmlns:a16="http://schemas.microsoft.com/office/drawing/2014/main" val="4131628055"/>
                    </a:ext>
                  </a:extLst>
                </a:gridCol>
                <a:gridCol w="822960">
                  <a:extLst>
                    <a:ext uri="{9D8B030D-6E8A-4147-A177-3AD203B41FA5}">
                      <a16:colId xmlns:a16="http://schemas.microsoft.com/office/drawing/2014/main" val="2165110239"/>
                    </a:ext>
                  </a:extLst>
                </a:gridCol>
                <a:gridCol w="822960">
                  <a:extLst>
                    <a:ext uri="{9D8B030D-6E8A-4147-A177-3AD203B41FA5}">
                      <a16:colId xmlns:a16="http://schemas.microsoft.com/office/drawing/2014/main" val="4027505476"/>
                    </a:ext>
                  </a:extLst>
                </a:gridCol>
                <a:gridCol w="822960">
                  <a:extLst>
                    <a:ext uri="{9D8B030D-6E8A-4147-A177-3AD203B41FA5}">
                      <a16:colId xmlns:a16="http://schemas.microsoft.com/office/drawing/2014/main" val="2298231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2472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- 2020-05-10 10:02:26</a:t>
                      </a:r>
                      <a:r>
                        <a:rPr kumimoji="0" lang="en-US" sz="1000" b="0" i="0" u="none" strike="noStrike" kern="1200" cap="none" spc="0" normalizeH="0" baseline="0" noProof="0">
                          <a:ln>
                            <a:noFill/>
                          </a:ln>
                          <a:solidFill>
                            <a:prstClr val="black"/>
                          </a:solidFill>
                          <a:effectLst/>
                          <a:uLnTx/>
                          <a:uFillTx/>
                          <a:latin typeface="+mn-lt"/>
                          <a:ea typeface="+mn-ea"/>
                          <a:cs typeface="+mn-cs"/>
                        </a:rPr>
                        <a:t>
 Welchen dieser Sätze hast du auch schon mal von Mama gehört? 😂
1. Solange du deine Füße unter meinem Tisch hast...🦶
2. Deine Augen werden noch viereckig.
👀
3. Trägt man das jetzt so?
🤔
4. 50€? Mensch das sind ja 100 Mark!
🤭
5. Wenn deine Freunde von der Brücke springen, springst du dann auch?
🤓
6. Meld dich, wenn du angekommen bist.
❤️
An alle Mamis: Bleibt genauso wie ihr seid, denn so lieben wir euch! Habt einen wunderschönen Muttertag. 😇
.
.
.
.
#muttertag #mamaistdiebeste #mamakind #mutti #mamasprüche #fürmichperfekt #mamiblogger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https://www.instagram.com/p/B___p0KB-rX/media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7690289"/>
                  </a:ext>
                </a:extLst>
              </a:tr>
            </a:tbl>
          </a:graphicData>
        </a:graphic>
      </p:graphicFrame>
      <p:sp>
        <p:nvSpPr>
          <p:cNvPr id="4" name="Text Placeholder 3">
            <a:extLst>
              <a:ext uri="{FF2B5EF4-FFF2-40B4-BE49-F238E27FC236}">
                <a16:creationId xmlns:a16="http://schemas.microsoft.com/office/drawing/2014/main" id="{B9779AC4-63EB-40C5-963B-D7A5D9E456AA}"/>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391275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4A55C-661A-4F27-8E23-6B73E27770FA}"/>
              </a:ext>
            </a:extLst>
          </p:cNvPr>
          <p:cNvSpPr>
            <a:spLocks noGrp="1"/>
          </p:cNvSpPr>
          <p:nvPr>
            <p:ph type="title"/>
          </p:nvPr>
        </p:nvSpPr>
        <p:spPr/>
        <p:txBody>
          <a:bodyPr/>
          <a:lstStyle/>
          <a:p>
            <a:r>
              <a:rPr lang="fr-FR"/>
              <a:t>Instagram Posts Table | dertour_de - 7 of 25</a:t>
            </a:r>
            <a:endParaRPr lang="en-US"/>
          </a:p>
        </p:txBody>
      </p:sp>
      <p:graphicFrame>
        <p:nvGraphicFramePr>
          <p:cNvPr id="5" name="Table Placeholder 4">
            <a:extLst>
              <a:ext uri="{FF2B5EF4-FFF2-40B4-BE49-F238E27FC236}">
                <a16:creationId xmlns:a16="http://schemas.microsoft.com/office/drawing/2014/main" id="{34111F45-6F00-467E-9674-5D638F54DC18}"/>
              </a:ext>
            </a:extLst>
          </p:cNvPr>
          <p:cNvGraphicFramePr>
            <a:graphicFrameLocks noGrp="1"/>
          </p:cNvGraphicFramePr>
          <p:nvPr>
            <p:ph type="tbl" sz="quarter" idx="13"/>
            <p:extLst>
              <p:ext uri="{D42A27DB-BD31-4B8C-83A1-F6EECF244321}">
                <p14:modId xmlns:p14="http://schemas.microsoft.com/office/powerpoint/2010/main" val="2139603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4375854"/>
                    </a:ext>
                  </a:extLst>
                </a:gridCol>
                <a:gridCol w="1810512">
                  <a:extLst>
                    <a:ext uri="{9D8B030D-6E8A-4147-A177-3AD203B41FA5}">
                      <a16:colId xmlns:a16="http://schemas.microsoft.com/office/drawing/2014/main" val="3593029800"/>
                    </a:ext>
                  </a:extLst>
                </a:gridCol>
                <a:gridCol w="822960">
                  <a:extLst>
                    <a:ext uri="{9D8B030D-6E8A-4147-A177-3AD203B41FA5}">
                      <a16:colId xmlns:a16="http://schemas.microsoft.com/office/drawing/2014/main" val="14437406"/>
                    </a:ext>
                  </a:extLst>
                </a:gridCol>
                <a:gridCol w="822960">
                  <a:extLst>
                    <a:ext uri="{9D8B030D-6E8A-4147-A177-3AD203B41FA5}">
                      <a16:colId xmlns:a16="http://schemas.microsoft.com/office/drawing/2014/main" val="3866252322"/>
                    </a:ext>
                  </a:extLst>
                </a:gridCol>
                <a:gridCol w="822960">
                  <a:extLst>
                    <a:ext uri="{9D8B030D-6E8A-4147-A177-3AD203B41FA5}">
                      <a16:colId xmlns:a16="http://schemas.microsoft.com/office/drawing/2014/main" val="323976441"/>
                    </a:ext>
                  </a:extLst>
                </a:gridCol>
                <a:gridCol w="822960">
                  <a:extLst>
                    <a:ext uri="{9D8B030D-6E8A-4147-A177-3AD203B41FA5}">
                      <a16:colId xmlns:a16="http://schemas.microsoft.com/office/drawing/2014/main" val="3094094156"/>
                    </a:ext>
                  </a:extLst>
                </a:gridCol>
                <a:gridCol w="822960">
                  <a:extLst>
                    <a:ext uri="{9D8B030D-6E8A-4147-A177-3AD203B41FA5}">
                      <a16:colId xmlns:a16="http://schemas.microsoft.com/office/drawing/2014/main" val="2167930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903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dertour_de - 2020-05-09 12:51:30</a:t>
                      </a:r>
                      <a:r>
                        <a:rPr kumimoji="0" lang="de-DE" sz="1000" b="0" i="0" u="none" strike="noStrike" kern="1200" cap="none" spc="0" normalizeH="0" baseline="0" noProof="0">
                          <a:ln>
                            <a:noFill/>
                          </a:ln>
                          <a:solidFill>
                            <a:prstClr val="black"/>
                          </a:solidFill>
                          <a:effectLst/>
                          <a:uLnTx/>
                          <a:uFillTx/>
                          <a:latin typeface="+mn-lt"/>
                          <a:ea typeface="+mn-ea"/>
                          <a:cs typeface="+mn-cs"/>
                        </a:rPr>
                        <a:t>
 Ihr habt entschieden! Der Gewinner #DERfotochallenge steht fest. 🏆 Herzlichen Glückwunsch an travelmina_ und ganz viel Spaß mit dem Gewinn! ✈️ Und natürlich ein ganz großes Dankeschön an alle Teilnehmer, die so viele tolle Reisebilder eingereicht haben.❤️ Die nächste Challenge wird schon bald folgen...😎
.
.
.
.
#gewinner #reisegutschein #fotochallenge #fernweh #reiseliebe #urlaubsreif #vorfreudepur #fotocontest #fürmichperfekt #horseshoebend #arizona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https://www.instagram.com/p/B_9uNNNBXds/media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8772925"/>
                  </a:ext>
                </a:extLst>
              </a:tr>
            </a:tbl>
          </a:graphicData>
        </a:graphic>
      </p:graphicFrame>
      <p:sp>
        <p:nvSpPr>
          <p:cNvPr id="4" name="Text Placeholder 3">
            <a:extLst>
              <a:ext uri="{FF2B5EF4-FFF2-40B4-BE49-F238E27FC236}">
                <a16:creationId xmlns:a16="http://schemas.microsoft.com/office/drawing/2014/main" id="{77F02325-54CA-429D-A737-07F518B0BA01}"/>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4202207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CB9D-1C0C-4F61-A4B2-DF4934FFAD9E}"/>
              </a:ext>
            </a:extLst>
          </p:cNvPr>
          <p:cNvSpPr>
            <a:spLocks noGrp="1"/>
          </p:cNvSpPr>
          <p:nvPr>
            <p:ph type="title"/>
          </p:nvPr>
        </p:nvSpPr>
        <p:spPr/>
        <p:txBody>
          <a:bodyPr/>
          <a:lstStyle/>
          <a:p>
            <a:r>
              <a:rPr lang="fr-FR"/>
              <a:t>Instagram Posts Table | dertour_de - 8 of 25</a:t>
            </a:r>
            <a:endParaRPr lang="en-US"/>
          </a:p>
        </p:txBody>
      </p:sp>
      <p:graphicFrame>
        <p:nvGraphicFramePr>
          <p:cNvPr id="5" name="Table Placeholder 4">
            <a:extLst>
              <a:ext uri="{FF2B5EF4-FFF2-40B4-BE49-F238E27FC236}">
                <a16:creationId xmlns:a16="http://schemas.microsoft.com/office/drawing/2014/main" id="{BAD040C1-7A6C-41B8-A33A-94E225C673D8}"/>
              </a:ext>
            </a:extLst>
          </p:cNvPr>
          <p:cNvGraphicFramePr>
            <a:graphicFrameLocks noGrp="1"/>
          </p:cNvGraphicFramePr>
          <p:nvPr>
            <p:ph type="tbl" sz="quarter" idx="13"/>
            <p:extLst>
              <p:ext uri="{D42A27DB-BD31-4B8C-83A1-F6EECF244321}">
                <p14:modId xmlns:p14="http://schemas.microsoft.com/office/powerpoint/2010/main" val="98972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471889"/>
                    </a:ext>
                  </a:extLst>
                </a:gridCol>
                <a:gridCol w="1810512">
                  <a:extLst>
                    <a:ext uri="{9D8B030D-6E8A-4147-A177-3AD203B41FA5}">
                      <a16:colId xmlns:a16="http://schemas.microsoft.com/office/drawing/2014/main" val="3221443969"/>
                    </a:ext>
                  </a:extLst>
                </a:gridCol>
                <a:gridCol w="822960">
                  <a:extLst>
                    <a:ext uri="{9D8B030D-6E8A-4147-A177-3AD203B41FA5}">
                      <a16:colId xmlns:a16="http://schemas.microsoft.com/office/drawing/2014/main" val="2643468075"/>
                    </a:ext>
                  </a:extLst>
                </a:gridCol>
                <a:gridCol w="822960">
                  <a:extLst>
                    <a:ext uri="{9D8B030D-6E8A-4147-A177-3AD203B41FA5}">
                      <a16:colId xmlns:a16="http://schemas.microsoft.com/office/drawing/2014/main" val="1791650403"/>
                    </a:ext>
                  </a:extLst>
                </a:gridCol>
                <a:gridCol w="822960">
                  <a:extLst>
                    <a:ext uri="{9D8B030D-6E8A-4147-A177-3AD203B41FA5}">
                      <a16:colId xmlns:a16="http://schemas.microsoft.com/office/drawing/2014/main" val="792628232"/>
                    </a:ext>
                  </a:extLst>
                </a:gridCol>
                <a:gridCol w="822960">
                  <a:extLst>
                    <a:ext uri="{9D8B030D-6E8A-4147-A177-3AD203B41FA5}">
                      <a16:colId xmlns:a16="http://schemas.microsoft.com/office/drawing/2014/main" val="1140037312"/>
                    </a:ext>
                  </a:extLst>
                </a:gridCol>
                <a:gridCol w="822960">
                  <a:extLst>
                    <a:ext uri="{9D8B030D-6E8A-4147-A177-3AD203B41FA5}">
                      <a16:colId xmlns:a16="http://schemas.microsoft.com/office/drawing/2014/main" val="3882246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071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- 2020-05-06 10:04:20</a:t>
                      </a:r>
                      <a:r>
                        <a:rPr kumimoji="0" lang="en-US" sz="1000" b="0" i="0" u="none" strike="noStrike" kern="1200" cap="none" spc="0" normalizeH="0" baseline="0" noProof="0">
                          <a:ln>
                            <a:noFill/>
                          </a:ln>
                          <a:solidFill>
                            <a:prstClr val="black"/>
                          </a:solidFill>
                          <a:effectLst/>
                          <a:uLnTx/>
                          <a:uFillTx/>
                          <a:latin typeface="+mn-lt"/>
                          <a:ea typeface="+mn-ea"/>
                          <a:cs typeface="+mn-cs"/>
                        </a:rPr>
                        <a:t>
 Hallo Strand.👋🏻 Wir vermissen dich. Kommentiere mit dem schönsten Strand, an dem du je warst! Wir machen mal den Anfang: Bondi Beach in Australien.😍
.
.
.
.
#fürmichperfekt #fernweh #reiseliebe #reisenmachtglücklich #entspannungpur #vorfreude #bleibtgesund #australien #bondibeachsydney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https://www.instagram.com/p/B_1ssLshId2/media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624365"/>
                  </a:ext>
                </a:extLst>
              </a:tr>
            </a:tbl>
          </a:graphicData>
        </a:graphic>
      </p:graphicFrame>
      <p:sp>
        <p:nvSpPr>
          <p:cNvPr id="4" name="Text Placeholder 3">
            <a:extLst>
              <a:ext uri="{FF2B5EF4-FFF2-40B4-BE49-F238E27FC236}">
                <a16:creationId xmlns:a16="http://schemas.microsoft.com/office/drawing/2014/main" id="{4D0EF979-C722-4762-9AAB-F0C7C6D39772}"/>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1141245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684E2-EF28-4E46-BD05-7BFF2D646B97}"/>
              </a:ext>
            </a:extLst>
          </p:cNvPr>
          <p:cNvSpPr>
            <a:spLocks noGrp="1"/>
          </p:cNvSpPr>
          <p:nvPr>
            <p:ph type="title"/>
          </p:nvPr>
        </p:nvSpPr>
        <p:spPr/>
        <p:txBody>
          <a:bodyPr/>
          <a:lstStyle/>
          <a:p>
            <a:r>
              <a:rPr lang="fr-FR"/>
              <a:t>Instagram Posts Table | dertour_de - 9 of 25</a:t>
            </a:r>
            <a:endParaRPr lang="en-US"/>
          </a:p>
        </p:txBody>
      </p:sp>
      <p:graphicFrame>
        <p:nvGraphicFramePr>
          <p:cNvPr id="5" name="Table Placeholder 4">
            <a:extLst>
              <a:ext uri="{FF2B5EF4-FFF2-40B4-BE49-F238E27FC236}">
                <a16:creationId xmlns:a16="http://schemas.microsoft.com/office/drawing/2014/main" id="{C57F6F1B-31F4-43FF-A89B-F21EAF5C5B9B}"/>
              </a:ext>
            </a:extLst>
          </p:cNvPr>
          <p:cNvGraphicFramePr>
            <a:graphicFrameLocks noGrp="1"/>
          </p:cNvGraphicFramePr>
          <p:nvPr>
            <p:ph type="tbl" sz="quarter" idx="13"/>
            <p:extLst>
              <p:ext uri="{D42A27DB-BD31-4B8C-83A1-F6EECF244321}">
                <p14:modId xmlns:p14="http://schemas.microsoft.com/office/powerpoint/2010/main" val="2877144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9741370"/>
                    </a:ext>
                  </a:extLst>
                </a:gridCol>
                <a:gridCol w="1810512">
                  <a:extLst>
                    <a:ext uri="{9D8B030D-6E8A-4147-A177-3AD203B41FA5}">
                      <a16:colId xmlns:a16="http://schemas.microsoft.com/office/drawing/2014/main" val="3139365439"/>
                    </a:ext>
                  </a:extLst>
                </a:gridCol>
                <a:gridCol w="822960">
                  <a:extLst>
                    <a:ext uri="{9D8B030D-6E8A-4147-A177-3AD203B41FA5}">
                      <a16:colId xmlns:a16="http://schemas.microsoft.com/office/drawing/2014/main" val="469289173"/>
                    </a:ext>
                  </a:extLst>
                </a:gridCol>
                <a:gridCol w="822960">
                  <a:extLst>
                    <a:ext uri="{9D8B030D-6E8A-4147-A177-3AD203B41FA5}">
                      <a16:colId xmlns:a16="http://schemas.microsoft.com/office/drawing/2014/main" val="1793070714"/>
                    </a:ext>
                  </a:extLst>
                </a:gridCol>
                <a:gridCol w="822960">
                  <a:extLst>
                    <a:ext uri="{9D8B030D-6E8A-4147-A177-3AD203B41FA5}">
                      <a16:colId xmlns:a16="http://schemas.microsoft.com/office/drawing/2014/main" val="1545369454"/>
                    </a:ext>
                  </a:extLst>
                </a:gridCol>
                <a:gridCol w="822960">
                  <a:extLst>
                    <a:ext uri="{9D8B030D-6E8A-4147-A177-3AD203B41FA5}">
                      <a16:colId xmlns:a16="http://schemas.microsoft.com/office/drawing/2014/main" val="988328891"/>
                    </a:ext>
                  </a:extLst>
                </a:gridCol>
                <a:gridCol w="822960">
                  <a:extLst>
                    <a:ext uri="{9D8B030D-6E8A-4147-A177-3AD203B41FA5}">
                      <a16:colId xmlns:a16="http://schemas.microsoft.com/office/drawing/2014/main" val="2678235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884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- 2020-05-04 10:00:15</a:t>
                      </a:r>
                      <a:r>
                        <a:rPr kumimoji="0" lang="en-US" sz="1000" b="0" i="0" u="none" strike="noStrike" kern="1200" cap="none" spc="0" normalizeH="0" baseline="0" noProof="0">
                          <a:ln>
                            <a:noFill/>
                          </a:ln>
                          <a:solidFill>
                            <a:prstClr val="black"/>
                          </a:solidFill>
                          <a:effectLst/>
                          <a:uLnTx/>
                          <a:uFillTx/>
                          <a:latin typeface="+mn-lt"/>
                          <a:ea typeface="+mn-ea"/>
                          <a:cs typeface="+mn-cs"/>
                        </a:rPr>
                        <a:t>
 Wenn ich wieder reisen kann, geht mein erster Berg-Urlaub nach  ___ ? ⛰️🌲 Du möchtest so wie the.adventure.foxx deinen Urlaubsmoment mit uns teilen? Dann tagge dein Bild mit #fürmichperfekt und verlinke dertour_de für einen Repost. 😍
.
.
.
.
#fürmichperfekt #urlaubserinnerungen #ausblick #entdecker #fernweh #abenteuerlust #bergreif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https://www.instagram.com/p/B_win-_i7Cg/media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8151172"/>
                  </a:ext>
                </a:extLst>
              </a:tr>
            </a:tbl>
          </a:graphicData>
        </a:graphic>
      </p:graphicFrame>
      <p:sp>
        <p:nvSpPr>
          <p:cNvPr id="4" name="Text Placeholder 3">
            <a:extLst>
              <a:ext uri="{FF2B5EF4-FFF2-40B4-BE49-F238E27FC236}">
                <a16:creationId xmlns:a16="http://schemas.microsoft.com/office/drawing/2014/main" id="{488C2E9A-7082-46BE-8A3D-82B7AD66CAF6}"/>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1892051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59C96-B6DA-44AD-8CF8-B60FA96A4A37}"/>
              </a:ext>
            </a:extLst>
          </p:cNvPr>
          <p:cNvSpPr>
            <a:spLocks noGrp="1"/>
          </p:cNvSpPr>
          <p:nvPr>
            <p:ph type="title"/>
          </p:nvPr>
        </p:nvSpPr>
        <p:spPr/>
        <p:txBody>
          <a:bodyPr/>
          <a:lstStyle/>
          <a:p>
            <a:r>
              <a:rPr lang="fr-FR"/>
              <a:t>Instagram Posts Table | dertour_de - 10 of 25</a:t>
            </a:r>
            <a:endParaRPr lang="en-US"/>
          </a:p>
        </p:txBody>
      </p:sp>
      <p:graphicFrame>
        <p:nvGraphicFramePr>
          <p:cNvPr id="5" name="Table Placeholder 4">
            <a:extLst>
              <a:ext uri="{FF2B5EF4-FFF2-40B4-BE49-F238E27FC236}">
                <a16:creationId xmlns:a16="http://schemas.microsoft.com/office/drawing/2014/main" id="{425216D7-4CBE-4953-B970-F10367746814}"/>
              </a:ext>
            </a:extLst>
          </p:cNvPr>
          <p:cNvGraphicFramePr>
            <a:graphicFrameLocks noGrp="1"/>
          </p:cNvGraphicFramePr>
          <p:nvPr>
            <p:ph type="tbl" sz="quarter" idx="13"/>
            <p:extLst>
              <p:ext uri="{D42A27DB-BD31-4B8C-83A1-F6EECF244321}">
                <p14:modId xmlns:p14="http://schemas.microsoft.com/office/powerpoint/2010/main" val="2696820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93510058"/>
                    </a:ext>
                  </a:extLst>
                </a:gridCol>
                <a:gridCol w="1810512">
                  <a:extLst>
                    <a:ext uri="{9D8B030D-6E8A-4147-A177-3AD203B41FA5}">
                      <a16:colId xmlns:a16="http://schemas.microsoft.com/office/drawing/2014/main" val="113807320"/>
                    </a:ext>
                  </a:extLst>
                </a:gridCol>
                <a:gridCol w="822960">
                  <a:extLst>
                    <a:ext uri="{9D8B030D-6E8A-4147-A177-3AD203B41FA5}">
                      <a16:colId xmlns:a16="http://schemas.microsoft.com/office/drawing/2014/main" val="122065418"/>
                    </a:ext>
                  </a:extLst>
                </a:gridCol>
                <a:gridCol w="822960">
                  <a:extLst>
                    <a:ext uri="{9D8B030D-6E8A-4147-A177-3AD203B41FA5}">
                      <a16:colId xmlns:a16="http://schemas.microsoft.com/office/drawing/2014/main" val="3535008737"/>
                    </a:ext>
                  </a:extLst>
                </a:gridCol>
                <a:gridCol w="822960">
                  <a:extLst>
                    <a:ext uri="{9D8B030D-6E8A-4147-A177-3AD203B41FA5}">
                      <a16:colId xmlns:a16="http://schemas.microsoft.com/office/drawing/2014/main" val="1083733818"/>
                    </a:ext>
                  </a:extLst>
                </a:gridCol>
                <a:gridCol w="822960">
                  <a:extLst>
                    <a:ext uri="{9D8B030D-6E8A-4147-A177-3AD203B41FA5}">
                      <a16:colId xmlns:a16="http://schemas.microsoft.com/office/drawing/2014/main" val="2156557200"/>
                    </a:ext>
                  </a:extLst>
                </a:gridCol>
                <a:gridCol w="822960">
                  <a:extLst>
                    <a:ext uri="{9D8B030D-6E8A-4147-A177-3AD203B41FA5}">
                      <a16:colId xmlns:a16="http://schemas.microsoft.com/office/drawing/2014/main" val="1592116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419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- 2020-05-03 10:30:55</a:t>
                      </a:r>
                      <a:r>
                        <a:rPr kumimoji="0" lang="en-US" sz="1000" b="0" i="0" u="none" strike="noStrike" kern="1200" cap="none" spc="0" normalizeH="0" baseline="0" noProof="0">
                          <a:ln>
                            <a:noFill/>
                          </a:ln>
                          <a:solidFill>
                            <a:prstClr val="black"/>
                          </a:solidFill>
                          <a:effectLst/>
                          <a:uLnTx/>
                          <a:uFillTx/>
                          <a:latin typeface="+mn-lt"/>
                          <a:ea typeface="+mn-ea"/>
                          <a:cs typeface="+mn-cs"/>
                        </a:rPr>
                        <a:t>
 Nach Corona teile ich diesen schwimmenden Sonntags-Brunch mit ___________! 💚
.
.
.
.
#floatingbreakfast #floatingbreakfastbali #poolbreakfast #gutenmorgenwelt #tropicalparadise #fürmichperfekt #fernweh #reiseliebe #reisenmachtglücklich #entspannungpur  #bleibtgesund #sonntagsmodus #sonntagsfrühstück #balilife #igersbali #balitravel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https://www.instagram.com/p/B_uBWOMCbza/media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7417881"/>
                  </a:ext>
                </a:extLst>
              </a:tr>
            </a:tbl>
          </a:graphicData>
        </a:graphic>
      </p:graphicFrame>
      <p:sp>
        <p:nvSpPr>
          <p:cNvPr id="4" name="Text Placeholder 3">
            <a:extLst>
              <a:ext uri="{FF2B5EF4-FFF2-40B4-BE49-F238E27FC236}">
                <a16:creationId xmlns:a16="http://schemas.microsoft.com/office/drawing/2014/main" id="{222E4CB5-7F80-4284-BCD7-398B90E7FA76}"/>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2433368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BD1DD-35DE-45CB-B699-65C69487D827}"/>
              </a:ext>
            </a:extLst>
          </p:cNvPr>
          <p:cNvSpPr>
            <a:spLocks noGrp="1"/>
          </p:cNvSpPr>
          <p:nvPr>
            <p:ph type="title"/>
          </p:nvPr>
        </p:nvSpPr>
        <p:spPr/>
        <p:txBody>
          <a:bodyPr/>
          <a:lstStyle/>
          <a:p>
            <a:r>
              <a:rPr lang="fr-FR"/>
              <a:t>Instagram Posts Table | dertour_de - 11 of 25</a:t>
            </a:r>
            <a:endParaRPr lang="en-US"/>
          </a:p>
        </p:txBody>
      </p:sp>
      <p:graphicFrame>
        <p:nvGraphicFramePr>
          <p:cNvPr id="5" name="Table Placeholder 4">
            <a:extLst>
              <a:ext uri="{FF2B5EF4-FFF2-40B4-BE49-F238E27FC236}">
                <a16:creationId xmlns:a16="http://schemas.microsoft.com/office/drawing/2014/main" id="{3D30C53F-F50E-49BB-A9BD-231B9CF9531E}"/>
              </a:ext>
            </a:extLst>
          </p:cNvPr>
          <p:cNvGraphicFramePr>
            <a:graphicFrameLocks noGrp="1"/>
          </p:cNvGraphicFramePr>
          <p:nvPr>
            <p:ph type="tbl" sz="quarter" idx="13"/>
            <p:extLst>
              <p:ext uri="{D42A27DB-BD31-4B8C-83A1-F6EECF244321}">
                <p14:modId xmlns:p14="http://schemas.microsoft.com/office/powerpoint/2010/main" val="2704737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2938338"/>
                    </a:ext>
                  </a:extLst>
                </a:gridCol>
                <a:gridCol w="1810512">
                  <a:extLst>
                    <a:ext uri="{9D8B030D-6E8A-4147-A177-3AD203B41FA5}">
                      <a16:colId xmlns:a16="http://schemas.microsoft.com/office/drawing/2014/main" val="3799660828"/>
                    </a:ext>
                  </a:extLst>
                </a:gridCol>
                <a:gridCol w="822960">
                  <a:extLst>
                    <a:ext uri="{9D8B030D-6E8A-4147-A177-3AD203B41FA5}">
                      <a16:colId xmlns:a16="http://schemas.microsoft.com/office/drawing/2014/main" val="954572052"/>
                    </a:ext>
                  </a:extLst>
                </a:gridCol>
                <a:gridCol w="822960">
                  <a:extLst>
                    <a:ext uri="{9D8B030D-6E8A-4147-A177-3AD203B41FA5}">
                      <a16:colId xmlns:a16="http://schemas.microsoft.com/office/drawing/2014/main" val="2590876340"/>
                    </a:ext>
                  </a:extLst>
                </a:gridCol>
                <a:gridCol w="822960">
                  <a:extLst>
                    <a:ext uri="{9D8B030D-6E8A-4147-A177-3AD203B41FA5}">
                      <a16:colId xmlns:a16="http://schemas.microsoft.com/office/drawing/2014/main" val="1571940921"/>
                    </a:ext>
                  </a:extLst>
                </a:gridCol>
                <a:gridCol w="822960">
                  <a:extLst>
                    <a:ext uri="{9D8B030D-6E8A-4147-A177-3AD203B41FA5}">
                      <a16:colId xmlns:a16="http://schemas.microsoft.com/office/drawing/2014/main" val="643144255"/>
                    </a:ext>
                  </a:extLst>
                </a:gridCol>
                <a:gridCol w="822960">
                  <a:extLst>
                    <a:ext uri="{9D8B030D-6E8A-4147-A177-3AD203B41FA5}">
                      <a16:colId xmlns:a16="http://schemas.microsoft.com/office/drawing/2014/main" val="854459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0954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dertour_de - 2020-05-01 10:30:15</a:t>
                      </a:r>
                      <a:r>
                        <a:rPr kumimoji="0" lang="de-DE" sz="1000" b="0" i="0" u="none" strike="noStrike" kern="1200" cap="none" spc="0" normalizeH="0" baseline="0" noProof="0">
                          <a:ln>
                            <a:noFill/>
                          </a:ln>
                          <a:solidFill>
                            <a:prstClr val="black"/>
                          </a:solidFill>
                          <a:effectLst/>
                          <a:uLnTx/>
                          <a:uFillTx/>
                          <a:latin typeface="+mn-lt"/>
                          <a:ea typeface="+mn-ea"/>
                          <a:cs typeface="+mn-cs"/>
                        </a:rPr>
                        <a:t>
 Mit Distanz in den Mai... Damit wir euch bald wieder ein schönes Plätzchen am Strand reservieren können. 😍
.
.
.
.
#fürmichperfekt #fernweh #reiseliebe #reisenmachtglücklich #entspannungpur #bleibtgesund #maledivenurlaub #malediven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https://www.instagram.com/p/B_o3rk9CBkR/media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936433"/>
                  </a:ext>
                </a:extLst>
              </a:tr>
            </a:tbl>
          </a:graphicData>
        </a:graphic>
      </p:graphicFrame>
      <p:sp>
        <p:nvSpPr>
          <p:cNvPr id="4" name="Text Placeholder 3">
            <a:extLst>
              <a:ext uri="{FF2B5EF4-FFF2-40B4-BE49-F238E27FC236}">
                <a16:creationId xmlns:a16="http://schemas.microsoft.com/office/drawing/2014/main" id="{418FC185-1A96-42F0-B8C6-2801528EA72A}"/>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903767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F9736-DFAE-4F63-909D-D97BB8E9ADF2}"/>
              </a:ext>
            </a:extLst>
          </p:cNvPr>
          <p:cNvSpPr>
            <a:spLocks noGrp="1"/>
          </p:cNvSpPr>
          <p:nvPr>
            <p:ph type="title"/>
          </p:nvPr>
        </p:nvSpPr>
        <p:spPr/>
        <p:txBody>
          <a:bodyPr/>
          <a:lstStyle/>
          <a:p>
            <a:r>
              <a:rPr lang="fr-FR"/>
              <a:t>Instagram Posts Table | dertour_de - 12 of 25</a:t>
            </a:r>
            <a:endParaRPr lang="en-US"/>
          </a:p>
        </p:txBody>
      </p:sp>
      <p:graphicFrame>
        <p:nvGraphicFramePr>
          <p:cNvPr id="5" name="Table Placeholder 4">
            <a:extLst>
              <a:ext uri="{FF2B5EF4-FFF2-40B4-BE49-F238E27FC236}">
                <a16:creationId xmlns:a16="http://schemas.microsoft.com/office/drawing/2014/main" id="{0636555F-F36B-4F84-951A-CA6597383DAB}"/>
              </a:ext>
            </a:extLst>
          </p:cNvPr>
          <p:cNvGraphicFramePr>
            <a:graphicFrameLocks noGrp="1"/>
          </p:cNvGraphicFramePr>
          <p:nvPr>
            <p:ph type="tbl" sz="quarter" idx="13"/>
            <p:extLst>
              <p:ext uri="{D42A27DB-BD31-4B8C-83A1-F6EECF244321}">
                <p14:modId xmlns:p14="http://schemas.microsoft.com/office/powerpoint/2010/main" val="1161285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0921070"/>
                    </a:ext>
                  </a:extLst>
                </a:gridCol>
                <a:gridCol w="1810512">
                  <a:extLst>
                    <a:ext uri="{9D8B030D-6E8A-4147-A177-3AD203B41FA5}">
                      <a16:colId xmlns:a16="http://schemas.microsoft.com/office/drawing/2014/main" val="3943348091"/>
                    </a:ext>
                  </a:extLst>
                </a:gridCol>
                <a:gridCol w="822960">
                  <a:extLst>
                    <a:ext uri="{9D8B030D-6E8A-4147-A177-3AD203B41FA5}">
                      <a16:colId xmlns:a16="http://schemas.microsoft.com/office/drawing/2014/main" val="4009336750"/>
                    </a:ext>
                  </a:extLst>
                </a:gridCol>
                <a:gridCol w="822960">
                  <a:extLst>
                    <a:ext uri="{9D8B030D-6E8A-4147-A177-3AD203B41FA5}">
                      <a16:colId xmlns:a16="http://schemas.microsoft.com/office/drawing/2014/main" val="2237348871"/>
                    </a:ext>
                  </a:extLst>
                </a:gridCol>
                <a:gridCol w="822960">
                  <a:extLst>
                    <a:ext uri="{9D8B030D-6E8A-4147-A177-3AD203B41FA5}">
                      <a16:colId xmlns:a16="http://schemas.microsoft.com/office/drawing/2014/main" val="3718850381"/>
                    </a:ext>
                  </a:extLst>
                </a:gridCol>
                <a:gridCol w="822960">
                  <a:extLst>
                    <a:ext uri="{9D8B030D-6E8A-4147-A177-3AD203B41FA5}">
                      <a16:colId xmlns:a16="http://schemas.microsoft.com/office/drawing/2014/main" val="3499369469"/>
                    </a:ext>
                  </a:extLst>
                </a:gridCol>
                <a:gridCol w="822960">
                  <a:extLst>
                    <a:ext uri="{9D8B030D-6E8A-4147-A177-3AD203B41FA5}">
                      <a16:colId xmlns:a16="http://schemas.microsoft.com/office/drawing/2014/main" val="367171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1498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- 2020-04-30 16:40:54</a:t>
                      </a:r>
                      <a:r>
                        <a:rPr kumimoji="0" lang="en-US" sz="1000" b="0" i="0" u="none" strike="noStrike" kern="1200" cap="none" spc="0" normalizeH="0" baseline="0" noProof="0">
                          <a:ln>
                            <a:noFill/>
                          </a:ln>
                          <a:solidFill>
                            <a:prstClr val="black"/>
                          </a:solidFill>
                          <a:effectLst/>
                          <a:uLnTx/>
                          <a:uFillTx/>
                          <a:latin typeface="+mn-lt"/>
                          <a:ea typeface="+mn-ea"/>
                          <a:cs typeface="+mn-cs"/>
                        </a:rPr>
                        <a:t>
 💸💸200€ Reisegutschein zu gewinnen! 💸💸
So nimmst du an unserer #DERfotochallenge teil:
➡️1. Folge dertour_de
➡️2. Setze den Hashtag #DERfotochallenge unter ein Urlaubsbild in deinem Feed! 📷
➡️3. Markiere jemanden, mit dem du deine nächste Reise verbingen möchtest! 😎
.
.
Wir sammeln eure Bilder bis zum 07.05. und geben dann die 2 Finalisten bekannt. Die Bilder der 2 Finalisten laden wir in unsere Story hoch und unsere Community darf via Instagram-Story Befragung für den Gewinner voten! Have Fun, wir freuen uns auf ganz viele tolle Urlaubsbilder von euch! 😍
http://dertour.eu/teilnahmebedingungen_fotochallenge
.
.
.
.
#DERfotochallenge #gewinnspiel #reisegutschein #mitmachenundgewinnen #fernweh #reiseliebe #urlaubsreif #vorfreudepur #fotocontest #fürmichperfekt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https://www.instagram.com/p/B_m9TcECODF/media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8514069"/>
                  </a:ext>
                </a:extLst>
              </a:tr>
            </a:tbl>
          </a:graphicData>
        </a:graphic>
      </p:graphicFrame>
      <p:sp>
        <p:nvSpPr>
          <p:cNvPr id="4" name="Text Placeholder 3">
            <a:extLst>
              <a:ext uri="{FF2B5EF4-FFF2-40B4-BE49-F238E27FC236}">
                <a16:creationId xmlns:a16="http://schemas.microsoft.com/office/drawing/2014/main" id="{D7427BD2-D91F-4320-9D95-29CD6F8E9AF3}"/>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3724374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48BE-9AA4-49B8-8FAB-0955F7BDE359}"/>
              </a:ext>
            </a:extLst>
          </p:cNvPr>
          <p:cNvSpPr>
            <a:spLocks noGrp="1"/>
          </p:cNvSpPr>
          <p:nvPr>
            <p:ph type="title"/>
          </p:nvPr>
        </p:nvSpPr>
        <p:spPr/>
        <p:txBody>
          <a:bodyPr/>
          <a:lstStyle/>
          <a:p>
            <a:r>
              <a:rPr lang="fr-FR"/>
              <a:t>Instagram Posts Table | dertour_de - 13 of 25</a:t>
            </a:r>
            <a:endParaRPr lang="en-US"/>
          </a:p>
        </p:txBody>
      </p:sp>
      <p:graphicFrame>
        <p:nvGraphicFramePr>
          <p:cNvPr id="5" name="Table Placeholder 4">
            <a:extLst>
              <a:ext uri="{FF2B5EF4-FFF2-40B4-BE49-F238E27FC236}">
                <a16:creationId xmlns:a16="http://schemas.microsoft.com/office/drawing/2014/main" id="{FB40313A-1E3F-4E23-91B9-0A9474833836}"/>
              </a:ext>
            </a:extLst>
          </p:cNvPr>
          <p:cNvGraphicFramePr>
            <a:graphicFrameLocks noGrp="1"/>
          </p:cNvGraphicFramePr>
          <p:nvPr>
            <p:ph type="tbl" sz="quarter" idx="13"/>
            <p:extLst>
              <p:ext uri="{D42A27DB-BD31-4B8C-83A1-F6EECF244321}">
                <p14:modId xmlns:p14="http://schemas.microsoft.com/office/powerpoint/2010/main" val="421343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92414404"/>
                    </a:ext>
                  </a:extLst>
                </a:gridCol>
                <a:gridCol w="1810512">
                  <a:extLst>
                    <a:ext uri="{9D8B030D-6E8A-4147-A177-3AD203B41FA5}">
                      <a16:colId xmlns:a16="http://schemas.microsoft.com/office/drawing/2014/main" val="3118187123"/>
                    </a:ext>
                  </a:extLst>
                </a:gridCol>
                <a:gridCol w="822960">
                  <a:extLst>
                    <a:ext uri="{9D8B030D-6E8A-4147-A177-3AD203B41FA5}">
                      <a16:colId xmlns:a16="http://schemas.microsoft.com/office/drawing/2014/main" val="3469065447"/>
                    </a:ext>
                  </a:extLst>
                </a:gridCol>
                <a:gridCol w="822960">
                  <a:extLst>
                    <a:ext uri="{9D8B030D-6E8A-4147-A177-3AD203B41FA5}">
                      <a16:colId xmlns:a16="http://schemas.microsoft.com/office/drawing/2014/main" val="4039501247"/>
                    </a:ext>
                  </a:extLst>
                </a:gridCol>
                <a:gridCol w="822960">
                  <a:extLst>
                    <a:ext uri="{9D8B030D-6E8A-4147-A177-3AD203B41FA5}">
                      <a16:colId xmlns:a16="http://schemas.microsoft.com/office/drawing/2014/main" val="405207360"/>
                    </a:ext>
                  </a:extLst>
                </a:gridCol>
                <a:gridCol w="822960">
                  <a:extLst>
                    <a:ext uri="{9D8B030D-6E8A-4147-A177-3AD203B41FA5}">
                      <a16:colId xmlns:a16="http://schemas.microsoft.com/office/drawing/2014/main" val="1233097772"/>
                    </a:ext>
                  </a:extLst>
                </a:gridCol>
                <a:gridCol w="822960">
                  <a:extLst>
                    <a:ext uri="{9D8B030D-6E8A-4147-A177-3AD203B41FA5}">
                      <a16:colId xmlns:a16="http://schemas.microsoft.com/office/drawing/2014/main" val="3794604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947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- 2020-04-28 18:41:08</a:t>
                      </a:r>
                      <a:r>
                        <a:rPr kumimoji="0" lang="en-US" sz="1000" b="0" i="0" u="none" strike="noStrike" kern="1200" cap="none" spc="0" normalizeH="0" baseline="0" noProof="0">
                          <a:ln>
                            <a:noFill/>
                          </a:ln>
                          <a:solidFill>
                            <a:prstClr val="black"/>
                          </a:solidFill>
                          <a:effectLst/>
                          <a:uLnTx/>
                          <a:uFillTx/>
                          <a:latin typeface="+mn-lt"/>
                          <a:ea typeface="+mn-ea"/>
                          <a:cs typeface="+mn-cs"/>
                        </a:rPr>
                        <a:t>
 Einfach mal die Zeit vorspulen und endlich wieder einen Sundowner wie diesen erleben.☀️🇮🇹
.
.
.
.
#fürmichperfekt #fernweh #vorfreudepur #urlaubsreif #reiselust #weltenbummler #weltentdecker #urlaubsziele #bleibtgesund #citytrips #citytripping #italienurlaub #italygram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https://www.instagram.com/p/B_iBT-joyxI/media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56762867"/>
                  </a:ext>
                </a:extLst>
              </a:tr>
            </a:tbl>
          </a:graphicData>
        </a:graphic>
      </p:graphicFrame>
      <p:sp>
        <p:nvSpPr>
          <p:cNvPr id="4" name="Text Placeholder 3">
            <a:extLst>
              <a:ext uri="{FF2B5EF4-FFF2-40B4-BE49-F238E27FC236}">
                <a16:creationId xmlns:a16="http://schemas.microsoft.com/office/drawing/2014/main" id="{33C0F1B4-EA5D-4812-AD55-830FEE13AC7F}"/>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2983955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86A16-D36F-4C58-B154-50A53971F1A8}"/>
              </a:ext>
            </a:extLst>
          </p:cNvPr>
          <p:cNvSpPr>
            <a:spLocks noGrp="1"/>
          </p:cNvSpPr>
          <p:nvPr>
            <p:ph type="title"/>
          </p:nvPr>
        </p:nvSpPr>
        <p:spPr/>
        <p:txBody>
          <a:bodyPr/>
          <a:lstStyle/>
          <a:p>
            <a:r>
              <a:rPr lang="fr-FR"/>
              <a:t>Instagram Posts Table | dertour_de - 14 of 25</a:t>
            </a:r>
            <a:endParaRPr lang="en-US"/>
          </a:p>
        </p:txBody>
      </p:sp>
      <p:graphicFrame>
        <p:nvGraphicFramePr>
          <p:cNvPr id="5" name="Table Placeholder 4">
            <a:extLst>
              <a:ext uri="{FF2B5EF4-FFF2-40B4-BE49-F238E27FC236}">
                <a16:creationId xmlns:a16="http://schemas.microsoft.com/office/drawing/2014/main" id="{D3F5E28B-D820-42A8-B9CD-1F3337BD53EA}"/>
              </a:ext>
            </a:extLst>
          </p:cNvPr>
          <p:cNvGraphicFramePr>
            <a:graphicFrameLocks noGrp="1"/>
          </p:cNvGraphicFramePr>
          <p:nvPr>
            <p:ph type="tbl" sz="quarter" idx="13"/>
            <p:extLst>
              <p:ext uri="{D42A27DB-BD31-4B8C-83A1-F6EECF244321}">
                <p14:modId xmlns:p14="http://schemas.microsoft.com/office/powerpoint/2010/main" val="1515502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23128041"/>
                    </a:ext>
                  </a:extLst>
                </a:gridCol>
                <a:gridCol w="1810512">
                  <a:extLst>
                    <a:ext uri="{9D8B030D-6E8A-4147-A177-3AD203B41FA5}">
                      <a16:colId xmlns:a16="http://schemas.microsoft.com/office/drawing/2014/main" val="3660824605"/>
                    </a:ext>
                  </a:extLst>
                </a:gridCol>
                <a:gridCol w="822960">
                  <a:extLst>
                    <a:ext uri="{9D8B030D-6E8A-4147-A177-3AD203B41FA5}">
                      <a16:colId xmlns:a16="http://schemas.microsoft.com/office/drawing/2014/main" val="185015013"/>
                    </a:ext>
                  </a:extLst>
                </a:gridCol>
                <a:gridCol w="822960">
                  <a:extLst>
                    <a:ext uri="{9D8B030D-6E8A-4147-A177-3AD203B41FA5}">
                      <a16:colId xmlns:a16="http://schemas.microsoft.com/office/drawing/2014/main" val="1353222135"/>
                    </a:ext>
                  </a:extLst>
                </a:gridCol>
                <a:gridCol w="822960">
                  <a:extLst>
                    <a:ext uri="{9D8B030D-6E8A-4147-A177-3AD203B41FA5}">
                      <a16:colId xmlns:a16="http://schemas.microsoft.com/office/drawing/2014/main" val="3732687567"/>
                    </a:ext>
                  </a:extLst>
                </a:gridCol>
                <a:gridCol w="822960">
                  <a:extLst>
                    <a:ext uri="{9D8B030D-6E8A-4147-A177-3AD203B41FA5}">
                      <a16:colId xmlns:a16="http://schemas.microsoft.com/office/drawing/2014/main" val="24729318"/>
                    </a:ext>
                  </a:extLst>
                </a:gridCol>
                <a:gridCol w="822960">
                  <a:extLst>
                    <a:ext uri="{9D8B030D-6E8A-4147-A177-3AD203B41FA5}">
                      <a16:colId xmlns:a16="http://schemas.microsoft.com/office/drawing/2014/main" val="235771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230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dertour_de - 2020-04-27 10:00:18</a:t>
                      </a:r>
                      <a:r>
                        <a:rPr kumimoji="0" lang="de-DE" sz="1000" b="0" i="0" u="none" strike="noStrike" kern="1200" cap="none" spc="0" normalizeH="0" baseline="0" noProof="0">
                          <a:ln>
                            <a:noFill/>
                          </a:ln>
                          <a:solidFill>
                            <a:prstClr val="black"/>
                          </a:solidFill>
                          <a:effectLst/>
                          <a:uLnTx/>
                          <a:uFillTx/>
                          <a:latin typeface="+mn-lt"/>
                          <a:ea typeface="+mn-ea"/>
                          <a:cs typeface="+mn-cs"/>
                        </a:rPr>
                        <a:t>
 Kleines Ratespiel am Morgen: Wer weiß wo dieses traumhafte Foto aufgenommen wurde? 🤩⛰️
**** Du möchtest so wie martinzurekphotography
deinen Urlaubsmoment mit uns teilen? Dann tagge dein Bild mit #fürmichperfekt und verlinke dertour_de für einen Repost. 😍
.
.
.
.
#fürmichperfekt #urlaubserinnerungen #ausblick #entdecker #fernweh #abenteuerlust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https://www.instagram.com/p/B_ehETyCqqU/media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920353"/>
                  </a:ext>
                </a:extLst>
              </a:tr>
            </a:tbl>
          </a:graphicData>
        </a:graphic>
      </p:graphicFrame>
      <p:sp>
        <p:nvSpPr>
          <p:cNvPr id="4" name="Text Placeholder 3">
            <a:extLst>
              <a:ext uri="{FF2B5EF4-FFF2-40B4-BE49-F238E27FC236}">
                <a16:creationId xmlns:a16="http://schemas.microsoft.com/office/drawing/2014/main" id="{43C28A27-2022-4959-A2D7-AEA100FCE0ED}"/>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2402996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9ABB2-8B35-4995-B123-97E232A6945B}"/>
              </a:ext>
            </a:extLst>
          </p:cNvPr>
          <p:cNvSpPr>
            <a:spLocks noGrp="1"/>
          </p:cNvSpPr>
          <p:nvPr>
            <p:ph type="title"/>
          </p:nvPr>
        </p:nvSpPr>
        <p:spPr/>
        <p:txBody>
          <a:bodyPr/>
          <a:lstStyle/>
          <a:p>
            <a:r>
              <a:rPr lang="fr-FR"/>
              <a:t>Instagram Posts Table | dertour_de - 15 of 25</a:t>
            </a:r>
            <a:endParaRPr lang="en-US"/>
          </a:p>
        </p:txBody>
      </p:sp>
      <p:graphicFrame>
        <p:nvGraphicFramePr>
          <p:cNvPr id="5" name="Table Placeholder 4">
            <a:extLst>
              <a:ext uri="{FF2B5EF4-FFF2-40B4-BE49-F238E27FC236}">
                <a16:creationId xmlns:a16="http://schemas.microsoft.com/office/drawing/2014/main" id="{4C302AFB-93FE-4198-9B33-5F0DC812D840}"/>
              </a:ext>
            </a:extLst>
          </p:cNvPr>
          <p:cNvGraphicFramePr>
            <a:graphicFrameLocks noGrp="1"/>
          </p:cNvGraphicFramePr>
          <p:nvPr>
            <p:ph type="tbl" sz="quarter" idx="13"/>
            <p:extLst>
              <p:ext uri="{D42A27DB-BD31-4B8C-83A1-F6EECF244321}">
                <p14:modId xmlns:p14="http://schemas.microsoft.com/office/powerpoint/2010/main" val="91261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49373439"/>
                    </a:ext>
                  </a:extLst>
                </a:gridCol>
                <a:gridCol w="1810512">
                  <a:extLst>
                    <a:ext uri="{9D8B030D-6E8A-4147-A177-3AD203B41FA5}">
                      <a16:colId xmlns:a16="http://schemas.microsoft.com/office/drawing/2014/main" val="1385499484"/>
                    </a:ext>
                  </a:extLst>
                </a:gridCol>
                <a:gridCol w="822960">
                  <a:extLst>
                    <a:ext uri="{9D8B030D-6E8A-4147-A177-3AD203B41FA5}">
                      <a16:colId xmlns:a16="http://schemas.microsoft.com/office/drawing/2014/main" val="2118503154"/>
                    </a:ext>
                  </a:extLst>
                </a:gridCol>
                <a:gridCol w="822960">
                  <a:extLst>
                    <a:ext uri="{9D8B030D-6E8A-4147-A177-3AD203B41FA5}">
                      <a16:colId xmlns:a16="http://schemas.microsoft.com/office/drawing/2014/main" val="3271252626"/>
                    </a:ext>
                  </a:extLst>
                </a:gridCol>
                <a:gridCol w="822960">
                  <a:extLst>
                    <a:ext uri="{9D8B030D-6E8A-4147-A177-3AD203B41FA5}">
                      <a16:colId xmlns:a16="http://schemas.microsoft.com/office/drawing/2014/main" val="1301289592"/>
                    </a:ext>
                  </a:extLst>
                </a:gridCol>
                <a:gridCol w="822960">
                  <a:extLst>
                    <a:ext uri="{9D8B030D-6E8A-4147-A177-3AD203B41FA5}">
                      <a16:colId xmlns:a16="http://schemas.microsoft.com/office/drawing/2014/main" val="815204762"/>
                    </a:ext>
                  </a:extLst>
                </a:gridCol>
                <a:gridCol w="822960">
                  <a:extLst>
                    <a:ext uri="{9D8B030D-6E8A-4147-A177-3AD203B41FA5}">
                      <a16:colId xmlns:a16="http://schemas.microsoft.com/office/drawing/2014/main" val="3307915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580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- 2020-04-26 15:47:09</a:t>
                      </a:r>
                      <a:r>
                        <a:rPr kumimoji="0" lang="en-US" sz="1000" b="0" i="0" u="none" strike="noStrike" kern="1200" cap="none" spc="0" normalizeH="0" baseline="0" noProof="0">
                          <a:ln>
                            <a:noFill/>
                          </a:ln>
                          <a:solidFill>
                            <a:prstClr val="black"/>
                          </a:solidFill>
                          <a:effectLst/>
                          <a:uLnTx/>
                          <a:uFillTx/>
                          <a:latin typeface="+mn-lt"/>
                          <a:ea typeface="+mn-ea"/>
                          <a:cs typeface="+mn-cs"/>
                        </a:rPr>
                        <a:t>
 Was steht auf deiner “After Corona Bucket List”? ✏️ Verrate uns deine Top 3 Ziele! Checke unsere Story und nominiere deine Freunde für einen Repost! 😎
.
.
.
.
#fürmichperfekt #fernweh #vorfreudepur #urlaubsreif #reiselust #weltenbummler #weltentdecker #urlaubsziele #bleibtgesund #bucketlisttravel #bucketlistgoals #placestosee #top3challenge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https://www.instagram.com/p/B_cj-T0hyzU/media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0548682"/>
                  </a:ext>
                </a:extLst>
              </a:tr>
            </a:tbl>
          </a:graphicData>
        </a:graphic>
      </p:graphicFrame>
      <p:sp>
        <p:nvSpPr>
          <p:cNvPr id="4" name="Text Placeholder 3">
            <a:extLst>
              <a:ext uri="{FF2B5EF4-FFF2-40B4-BE49-F238E27FC236}">
                <a16:creationId xmlns:a16="http://schemas.microsoft.com/office/drawing/2014/main" id="{2BEDF6AC-1C52-4BE0-8ECC-4FFB424C2E44}"/>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2098318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F4BEF-E4AD-4BD7-BA35-7109A9F0E285}"/>
              </a:ext>
            </a:extLst>
          </p:cNvPr>
          <p:cNvSpPr>
            <a:spLocks noGrp="1"/>
          </p:cNvSpPr>
          <p:nvPr>
            <p:ph type="title"/>
          </p:nvPr>
        </p:nvSpPr>
        <p:spPr/>
        <p:txBody>
          <a:bodyPr/>
          <a:lstStyle/>
          <a:p>
            <a:r>
              <a:rPr lang="fr-FR"/>
              <a:t>Instagram Posts Table | dertour_de - 16 of 25</a:t>
            </a:r>
            <a:endParaRPr lang="en-US"/>
          </a:p>
        </p:txBody>
      </p:sp>
      <p:graphicFrame>
        <p:nvGraphicFramePr>
          <p:cNvPr id="5" name="Table Placeholder 4">
            <a:extLst>
              <a:ext uri="{FF2B5EF4-FFF2-40B4-BE49-F238E27FC236}">
                <a16:creationId xmlns:a16="http://schemas.microsoft.com/office/drawing/2014/main" id="{FA14B093-9881-404E-837D-1E721C8D42C5}"/>
              </a:ext>
            </a:extLst>
          </p:cNvPr>
          <p:cNvGraphicFramePr>
            <a:graphicFrameLocks noGrp="1"/>
          </p:cNvGraphicFramePr>
          <p:nvPr>
            <p:ph type="tbl" sz="quarter" idx="13"/>
            <p:extLst>
              <p:ext uri="{D42A27DB-BD31-4B8C-83A1-F6EECF244321}">
                <p14:modId xmlns:p14="http://schemas.microsoft.com/office/powerpoint/2010/main" val="1656965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8719528"/>
                    </a:ext>
                  </a:extLst>
                </a:gridCol>
                <a:gridCol w="1810512">
                  <a:extLst>
                    <a:ext uri="{9D8B030D-6E8A-4147-A177-3AD203B41FA5}">
                      <a16:colId xmlns:a16="http://schemas.microsoft.com/office/drawing/2014/main" val="2474186094"/>
                    </a:ext>
                  </a:extLst>
                </a:gridCol>
                <a:gridCol w="822960">
                  <a:extLst>
                    <a:ext uri="{9D8B030D-6E8A-4147-A177-3AD203B41FA5}">
                      <a16:colId xmlns:a16="http://schemas.microsoft.com/office/drawing/2014/main" val="3442852982"/>
                    </a:ext>
                  </a:extLst>
                </a:gridCol>
                <a:gridCol w="822960">
                  <a:extLst>
                    <a:ext uri="{9D8B030D-6E8A-4147-A177-3AD203B41FA5}">
                      <a16:colId xmlns:a16="http://schemas.microsoft.com/office/drawing/2014/main" val="4294540749"/>
                    </a:ext>
                  </a:extLst>
                </a:gridCol>
                <a:gridCol w="822960">
                  <a:extLst>
                    <a:ext uri="{9D8B030D-6E8A-4147-A177-3AD203B41FA5}">
                      <a16:colId xmlns:a16="http://schemas.microsoft.com/office/drawing/2014/main" val="3501289101"/>
                    </a:ext>
                  </a:extLst>
                </a:gridCol>
                <a:gridCol w="822960">
                  <a:extLst>
                    <a:ext uri="{9D8B030D-6E8A-4147-A177-3AD203B41FA5}">
                      <a16:colId xmlns:a16="http://schemas.microsoft.com/office/drawing/2014/main" val="3689535824"/>
                    </a:ext>
                  </a:extLst>
                </a:gridCol>
                <a:gridCol w="822960">
                  <a:extLst>
                    <a:ext uri="{9D8B030D-6E8A-4147-A177-3AD203B41FA5}">
                      <a16:colId xmlns:a16="http://schemas.microsoft.com/office/drawing/2014/main" val="4023053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841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- 2020-04-25 13:52:49</a:t>
                      </a:r>
                      <a:r>
                        <a:rPr kumimoji="0" lang="en-US" sz="1000" b="0" i="0" u="none" strike="noStrike" kern="1200" cap="none" spc="0" normalizeH="0" baseline="0" noProof="0">
                          <a:ln>
                            <a:noFill/>
                          </a:ln>
                          <a:solidFill>
                            <a:prstClr val="black"/>
                          </a:solidFill>
                          <a:effectLst/>
                          <a:uLnTx/>
                          <a:uFillTx/>
                          <a:latin typeface="+mn-lt"/>
                          <a:ea typeface="+mn-ea"/>
                          <a:cs typeface="+mn-cs"/>
                        </a:rPr>
                        <a:t>
 #museumfromhome wie wäre es mit einer Online-Tour durch das legendäre Pariser Louvre-Museum? 😍 Oder bist du eher der Netflixparty-Typ? 📺 Schau in unserer Story vorbei und sicher dir ein paar Entertainment-Tipps! 👆🏻
.
.
.
.
#staypositive #fürmichperfekt #unterhaltung #tipps #gegenlangeweile #netflixparty #louvremuseum #urlaubzuhause #zuhausebleiben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https://www.instagram.com/p/B_ZyGDTBCx8/media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8694513"/>
                  </a:ext>
                </a:extLst>
              </a:tr>
            </a:tbl>
          </a:graphicData>
        </a:graphic>
      </p:graphicFrame>
      <p:sp>
        <p:nvSpPr>
          <p:cNvPr id="4" name="Text Placeholder 3">
            <a:extLst>
              <a:ext uri="{FF2B5EF4-FFF2-40B4-BE49-F238E27FC236}">
                <a16:creationId xmlns:a16="http://schemas.microsoft.com/office/drawing/2014/main" id="{28B033CF-41CD-403E-B804-243C86AB5EDA}"/>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2293756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06320-AC1A-48AE-8FBD-7B5F03AF6387}"/>
              </a:ext>
            </a:extLst>
          </p:cNvPr>
          <p:cNvSpPr>
            <a:spLocks noGrp="1"/>
          </p:cNvSpPr>
          <p:nvPr>
            <p:ph type="title"/>
          </p:nvPr>
        </p:nvSpPr>
        <p:spPr/>
        <p:txBody>
          <a:bodyPr/>
          <a:lstStyle/>
          <a:p>
            <a:r>
              <a:rPr lang="fr-FR"/>
              <a:t>Instagram Posts Table | dertour_de - 17 of 25</a:t>
            </a:r>
            <a:endParaRPr lang="en-US"/>
          </a:p>
        </p:txBody>
      </p:sp>
      <p:graphicFrame>
        <p:nvGraphicFramePr>
          <p:cNvPr id="5" name="Table Placeholder 4">
            <a:extLst>
              <a:ext uri="{FF2B5EF4-FFF2-40B4-BE49-F238E27FC236}">
                <a16:creationId xmlns:a16="http://schemas.microsoft.com/office/drawing/2014/main" id="{0FB69084-BB12-4811-866A-916F3867F841}"/>
              </a:ext>
            </a:extLst>
          </p:cNvPr>
          <p:cNvGraphicFramePr>
            <a:graphicFrameLocks noGrp="1"/>
          </p:cNvGraphicFramePr>
          <p:nvPr>
            <p:ph type="tbl" sz="quarter" idx="13"/>
            <p:extLst>
              <p:ext uri="{D42A27DB-BD31-4B8C-83A1-F6EECF244321}">
                <p14:modId xmlns:p14="http://schemas.microsoft.com/office/powerpoint/2010/main" val="1338549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90343342"/>
                    </a:ext>
                  </a:extLst>
                </a:gridCol>
                <a:gridCol w="1810512">
                  <a:extLst>
                    <a:ext uri="{9D8B030D-6E8A-4147-A177-3AD203B41FA5}">
                      <a16:colId xmlns:a16="http://schemas.microsoft.com/office/drawing/2014/main" val="3329030001"/>
                    </a:ext>
                  </a:extLst>
                </a:gridCol>
                <a:gridCol w="822960">
                  <a:extLst>
                    <a:ext uri="{9D8B030D-6E8A-4147-A177-3AD203B41FA5}">
                      <a16:colId xmlns:a16="http://schemas.microsoft.com/office/drawing/2014/main" val="182030574"/>
                    </a:ext>
                  </a:extLst>
                </a:gridCol>
                <a:gridCol w="822960">
                  <a:extLst>
                    <a:ext uri="{9D8B030D-6E8A-4147-A177-3AD203B41FA5}">
                      <a16:colId xmlns:a16="http://schemas.microsoft.com/office/drawing/2014/main" val="88391460"/>
                    </a:ext>
                  </a:extLst>
                </a:gridCol>
                <a:gridCol w="822960">
                  <a:extLst>
                    <a:ext uri="{9D8B030D-6E8A-4147-A177-3AD203B41FA5}">
                      <a16:colId xmlns:a16="http://schemas.microsoft.com/office/drawing/2014/main" val="1769647011"/>
                    </a:ext>
                  </a:extLst>
                </a:gridCol>
                <a:gridCol w="822960">
                  <a:extLst>
                    <a:ext uri="{9D8B030D-6E8A-4147-A177-3AD203B41FA5}">
                      <a16:colId xmlns:a16="http://schemas.microsoft.com/office/drawing/2014/main" val="278096591"/>
                    </a:ext>
                  </a:extLst>
                </a:gridCol>
                <a:gridCol w="822960">
                  <a:extLst>
                    <a:ext uri="{9D8B030D-6E8A-4147-A177-3AD203B41FA5}">
                      <a16:colId xmlns:a16="http://schemas.microsoft.com/office/drawing/2014/main" val="1279038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252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- 2020-04-24 17:37:21</a:t>
                      </a:r>
                      <a:r>
                        <a:rPr kumimoji="0" lang="en-US" sz="1000" b="0" i="0" u="none" strike="noStrike" kern="1200" cap="none" spc="0" normalizeH="0" baseline="0" noProof="0">
                          <a:ln>
                            <a:noFill/>
                          </a:ln>
                          <a:solidFill>
                            <a:prstClr val="black"/>
                          </a:solidFill>
                          <a:effectLst/>
                          <a:uLnTx/>
                          <a:uFillTx/>
                          <a:latin typeface="+mn-lt"/>
                          <a:ea typeface="+mn-ea"/>
                          <a:cs typeface="+mn-cs"/>
                        </a:rPr>
                        <a:t>
 Na, wie läuft der Alltag auf Balkonien? Gehen dir so langsam die Ideen aus? Keine Sorge! Wir versorgen dich gerne mit Nachschub!💡Ob coole Gestaltungsideen oder Entspannung im Home-Spa - in unserer Story findest du die passenden Tipps! 👆🏻
.
.
.
.
#langweile #wirbleibenzuhause #tippsundtricks #urlaubzuhause #urlaubindeutschland #dekoideen #homespa #fürmichperfekt #balkonien #homegoals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https://www.instagram.com/p/B_Xm_sUBVXj/media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15061456"/>
                  </a:ext>
                </a:extLst>
              </a:tr>
            </a:tbl>
          </a:graphicData>
        </a:graphic>
      </p:graphicFrame>
      <p:sp>
        <p:nvSpPr>
          <p:cNvPr id="4" name="Text Placeholder 3">
            <a:extLst>
              <a:ext uri="{FF2B5EF4-FFF2-40B4-BE49-F238E27FC236}">
                <a16:creationId xmlns:a16="http://schemas.microsoft.com/office/drawing/2014/main" id="{DAC3D898-3972-4916-BC87-22777898FB55}"/>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2154024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CE287-BF4D-4587-B3F2-A6DE210955C4}"/>
              </a:ext>
            </a:extLst>
          </p:cNvPr>
          <p:cNvSpPr>
            <a:spLocks noGrp="1"/>
          </p:cNvSpPr>
          <p:nvPr>
            <p:ph type="title"/>
          </p:nvPr>
        </p:nvSpPr>
        <p:spPr/>
        <p:txBody>
          <a:bodyPr/>
          <a:lstStyle/>
          <a:p>
            <a:r>
              <a:rPr lang="fr-FR"/>
              <a:t>Instagram Posts Table | dertour_de - 18 of 25</a:t>
            </a:r>
            <a:endParaRPr lang="en-US"/>
          </a:p>
        </p:txBody>
      </p:sp>
      <p:graphicFrame>
        <p:nvGraphicFramePr>
          <p:cNvPr id="5" name="Table Placeholder 4">
            <a:extLst>
              <a:ext uri="{FF2B5EF4-FFF2-40B4-BE49-F238E27FC236}">
                <a16:creationId xmlns:a16="http://schemas.microsoft.com/office/drawing/2014/main" id="{EA3D6938-9AFF-46DB-9624-8359E369218C}"/>
              </a:ext>
            </a:extLst>
          </p:cNvPr>
          <p:cNvGraphicFramePr>
            <a:graphicFrameLocks noGrp="1"/>
          </p:cNvGraphicFramePr>
          <p:nvPr>
            <p:ph type="tbl" sz="quarter" idx="13"/>
            <p:extLst>
              <p:ext uri="{D42A27DB-BD31-4B8C-83A1-F6EECF244321}">
                <p14:modId xmlns:p14="http://schemas.microsoft.com/office/powerpoint/2010/main" val="1640941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36329751"/>
                    </a:ext>
                  </a:extLst>
                </a:gridCol>
                <a:gridCol w="1810512">
                  <a:extLst>
                    <a:ext uri="{9D8B030D-6E8A-4147-A177-3AD203B41FA5}">
                      <a16:colId xmlns:a16="http://schemas.microsoft.com/office/drawing/2014/main" val="173464975"/>
                    </a:ext>
                  </a:extLst>
                </a:gridCol>
                <a:gridCol w="822960">
                  <a:extLst>
                    <a:ext uri="{9D8B030D-6E8A-4147-A177-3AD203B41FA5}">
                      <a16:colId xmlns:a16="http://schemas.microsoft.com/office/drawing/2014/main" val="2756980706"/>
                    </a:ext>
                  </a:extLst>
                </a:gridCol>
                <a:gridCol w="822960">
                  <a:extLst>
                    <a:ext uri="{9D8B030D-6E8A-4147-A177-3AD203B41FA5}">
                      <a16:colId xmlns:a16="http://schemas.microsoft.com/office/drawing/2014/main" val="3213885079"/>
                    </a:ext>
                  </a:extLst>
                </a:gridCol>
                <a:gridCol w="822960">
                  <a:extLst>
                    <a:ext uri="{9D8B030D-6E8A-4147-A177-3AD203B41FA5}">
                      <a16:colId xmlns:a16="http://schemas.microsoft.com/office/drawing/2014/main" val="2256580918"/>
                    </a:ext>
                  </a:extLst>
                </a:gridCol>
                <a:gridCol w="822960">
                  <a:extLst>
                    <a:ext uri="{9D8B030D-6E8A-4147-A177-3AD203B41FA5}">
                      <a16:colId xmlns:a16="http://schemas.microsoft.com/office/drawing/2014/main" val="527230057"/>
                    </a:ext>
                  </a:extLst>
                </a:gridCol>
                <a:gridCol w="822960">
                  <a:extLst>
                    <a:ext uri="{9D8B030D-6E8A-4147-A177-3AD203B41FA5}">
                      <a16:colId xmlns:a16="http://schemas.microsoft.com/office/drawing/2014/main" val="777861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1979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- 2020-04-23 12:46:25</a:t>
                      </a:r>
                      <a:r>
                        <a:rPr kumimoji="0" lang="en-US" sz="1000" b="0" i="0" u="none" strike="noStrike" kern="1200" cap="none" spc="0" normalizeH="0" baseline="0" noProof="0">
                          <a:ln>
                            <a:noFill/>
                          </a:ln>
                          <a:solidFill>
                            <a:prstClr val="black"/>
                          </a:solidFill>
                          <a:effectLst/>
                          <a:uLnTx/>
                          <a:uFillTx/>
                          <a:latin typeface="+mn-lt"/>
                          <a:ea typeface="+mn-ea"/>
                          <a:cs typeface="+mn-cs"/>
                        </a:rPr>
                        <a:t>
 Tausche Bett gegen Dschungel-Ausblick. 😴🌴 Wer würde zu diesem Flying Bed in Ubud auch nicht nein sagen? 🤩
.
.
.
.
#fürmichperfekt #fernweh #flyingbed #reiseliebe #reisenmachtglücklich #entspannungpur #bleibtgesund #instagrammableplaces #balidaily #balitravel #ubudbali #bucketlistcheck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https://www.instagram.com/p/B_Ug55kiAki/media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2126082"/>
                  </a:ext>
                </a:extLst>
              </a:tr>
            </a:tbl>
          </a:graphicData>
        </a:graphic>
      </p:graphicFrame>
      <p:sp>
        <p:nvSpPr>
          <p:cNvPr id="4" name="Text Placeholder 3">
            <a:extLst>
              <a:ext uri="{FF2B5EF4-FFF2-40B4-BE49-F238E27FC236}">
                <a16:creationId xmlns:a16="http://schemas.microsoft.com/office/drawing/2014/main" id="{06DD978B-C5DB-4F39-80A7-6EE65AA1A1BE}"/>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1409212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A124E-72F9-43BA-B5F6-7ADBD549F28A}"/>
              </a:ext>
            </a:extLst>
          </p:cNvPr>
          <p:cNvSpPr>
            <a:spLocks noGrp="1"/>
          </p:cNvSpPr>
          <p:nvPr>
            <p:ph type="title"/>
          </p:nvPr>
        </p:nvSpPr>
        <p:spPr/>
        <p:txBody>
          <a:bodyPr/>
          <a:lstStyle/>
          <a:p>
            <a:r>
              <a:rPr lang="fr-FR"/>
              <a:t>Instagram Posts Table | dertour_de - 19 of 25</a:t>
            </a:r>
            <a:endParaRPr lang="en-US"/>
          </a:p>
        </p:txBody>
      </p:sp>
      <p:graphicFrame>
        <p:nvGraphicFramePr>
          <p:cNvPr id="5" name="Table Placeholder 4">
            <a:extLst>
              <a:ext uri="{FF2B5EF4-FFF2-40B4-BE49-F238E27FC236}">
                <a16:creationId xmlns:a16="http://schemas.microsoft.com/office/drawing/2014/main" id="{630401E9-C951-453B-8EF2-41DF9BD0714D}"/>
              </a:ext>
            </a:extLst>
          </p:cNvPr>
          <p:cNvGraphicFramePr>
            <a:graphicFrameLocks noGrp="1"/>
          </p:cNvGraphicFramePr>
          <p:nvPr>
            <p:ph type="tbl" sz="quarter" idx="13"/>
            <p:extLst>
              <p:ext uri="{D42A27DB-BD31-4B8C-83A1-F6EECF244321}">
                <p14:modId xmlns:p14="http://schemas.microsoft.com/office/powerpoint/2010/main" val="1675289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59061438"/>
                    </a:ext>
                  </a:extLst>
                </a:gridCol>
                <a:gridCol w="1810512">
                  <a:extLst>
                    <a:ext uri="{9D8B030D-6E8A-4147-A177-3AD203B41FA5}">
                      <a16:colId xmlns:a16="http://schemas.microsoft.com/office/drawing/2014/main" val="720622408"/>
                    </a:ext>
                  </a:extLst>
                </a:gridCol>
                <a:gridCol w="822960">
                  <a:extLst>
                    <a:ext uri="{9D8B030D-6E8A-4147-A177-3AD203B41FA5}">
                      <a16:colId xmlns:a16="http://schemas.microsoft.com/office/drawing/2014/main" val="4157400542"/>
                    </a:ext>
                  </a:extLst>
                </a:gridCol>
                <a:gridCol w="822960">
                  <a:extLst>
                    <a:ext uri="{9D8B030D-6E8A-4147-A177-3AD203B41FA5}">
                      <a16:colId xmlns:a16="http://schemas.microsoft.com/office/drawing/2014/main" val="2873570341"/>
                    </a:ext>
                  </a:extLst>
                </a:gridCol>
                <a:gridCol w="822960">
                  <a:extLst>
                    <a:ext uri="{9D8B030D-6E8A-4147-A177-3AD203B41FA5}">
                      <a16:colId xmlns:a16="http://schemas.microsoft.com/office/drawing/2014/main" val="951525020"/>
                    </a:ext>
                  </a:extLst>
                </a:gridCol>
                <a:gridCol w="822960">
                  <a:extLst>
                    <a:ext uri="{9D8B030D-6E8A-4147-A177-3AD203B41FA5}">
                      <a16:colId xmlns:a16="http://schemas.microsoft.com/office/drawing/2014/main" val="4022065549"/>
                    </a:ext>
                  </a:extLst>
                </a:gridCol>
                <a:gridCol w="822960">
                  <a:extLst>
                    <a:ext uri="{9D8B030D-6E8A-4147-A177-3AD203B41FA5}">
                      <a16:colId xmlns:a16="http://schemas.microsoft.com/office/drawing/2014/main" val="3695583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5743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dertour_de - 2020-04-20 10:00:14</a:t>
                      </a:r>
                      <a:r>
                        <a:rPr kumimoji="0" lang="de-DE" sz="1000" b="0" i="0" u="none" strike="noStrike" kern="1200" cap="none" spc="0" normalizeH="0" baseline="0" noProof="0">
                          <a:ln>
                            <a:noFill/>
                          </a:ln>
                          <a:solidFill>
                            <a:prstClr val="black"/>
                          </a:solidFill>
                          <a:effectLst/>
                          <a:uLnTx/>
                          <a:uFillTx/>
                          <a:latin typeface="+mn-lt"/>
                          <a:ea typeface="+mn-ea"/>
                          <a:cs typeface="+mn-cs"/>
                        </a:rPr>
                        <a:t>
 Hinsetzen, Ausblick genießen, durchatmen. ⛰️ Wer freut sich auch darauf, bald wieder Urlaubserinnerungen zu sammeln? ****
Du möchtest so wie intohimoni deinen Urlaubsmoment mit uns teilen? Dann tagge dein Bild mit #fürmichperfekt und verlinke dertour_de für einen Repost. 😍
.
.
.
.
#fürmichperfekt #färöer #ausblick #entdecker #fernweh #urlaubserinnerungen #abenteuerlust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https://www.instagram.com/p/B_MffsgCR2V/media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4310637"/>
                  </a:ext>
                </a:extLst>
              </a:tr>
            </a:tbl>
          </a:graphicData>
        </a:graphic>
      </p:graphicFrame>
      <p:sp>
        <p:nvSpPr>
          <p:cNvPr id="4" name="Text Placeholder 3">
            <a:extLst>
              <a:ext uri="{FF2B5EF4-FFF2-40B4-BE49-F238E27FC236}">
                <a16:creationId xmlns:a16="http://schemas.microsoft.com/office/drawing/2014/main" id="{D128B001-CF5F-4290-B591-F09775C7CCB4}"/>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1529476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C47A6-B527-4B53-B21B-E3B6D9D98D7E}"/>
              </a:ext>
            </a:extLst>
          </p:cNvPr>
          <p:cNvSpPr>
            <a:spLocks noGrp="1"/>
          </p:cNvSpPr>
          <p:nvPr>
            <p:ph type="title"/>
          </p:nvPr>
        </p:nvSpPr>
        <p:spPr/>
        <p:txBody>
          <a:bodyPr/>
          <a:lstStyle/>
          <a:p>
            <a:r>
              <a:rPr lang="fr-FR"/>
              <a:t>Instagram Posts Table | dertour_de - 20 of 25</a:t>
            </a:r>
            <a:endParaRPr lang="en-US"/>
          </a:p>
        </p:txBody>
      </p:sp>
      <p:graphicFrame>
        <p:nvGraphicFramePr>
          <p:cNvPr id="5" name="Table Placeholder 4">
            <a:extLst>
              <a:ext uri="{FF2B5EF4-FFF2-40B4-BE49-F238E27FC236}">
                <a16:creationId xmlns:a16="http://schemas.microsoft.com/office/drawing/2014/main" id="{21C5BB8A-758E-4B5B-979D-920D706C77B7}"/>
              </a:ext>
            </a:extLst>
          </p:cNvPr>
          <p:cNvGraphicFramePr>
            <a:graphicFrameLocks noGrp="1"/>
          </p:cNvGraphicFramePr>
          <p:nvPr>
            <p:ph type="tbl" sz="quarter" idx="13"/>
            <p:extLst>
              <p:ext uri="{D42A27DB-BD31-4B8C-83A1-F6EECF244321}">
                <p14:modId xmlns:p14="http://schemas.microsoft.com/office/powerpoint/2010/main" val="2904425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29440142"/>
                    </a:ext>
                  </a:extLst>
                </a:gridCol>
                <a:gridCol w="1810512">
                  <a:extLst>
                    <a:ext uri="{9D8B030D-6E8A-4147-A177-3AD203B41FA5}">
                      <a16:colId xmlns:a16="http://schemas.microsoft.com/office/drawing/2014/main" val="632379683"/>
                    </a:ext>
                  </a:extLst>
                </a:gridCol>
                <a:gridCol w="822960">
                  <a:extLst>
                    <a:ext uri="{9D8B030D-6E8A-4147-A177-3AD203B41FA5}">
                      <a16:colId xmlns:a16="http://schemas.microsoft.com/office/drawing/2014/main" val="1224655583"/>
                    </a:ext>
                  </a:extLst>
                </a:gridCol>
                <a:gridCol w="822960">
                  <a:extLst>
                    <a:ext uri="{9D8B030D-6E8A-4147-A177-3AD203B41FA5}">
                      <a16:colId xmlns:a16="http://schemas.microsoft.com/office/drawing/2014/main" val="2754036312"/>
                    </a:ext>
                  </a:extLst>
                </a:gridCol>
                <a:gridCol w="822960">
                  <a:extLst>
                    <a:ext uri="{9D8B030D-6E8A-4147-A177-3AD203B41FA5}">
                      <a16:colId xmlns:a16="http://schemas.microsoft.com/office/drawing/2014/main" val="4269682"/>
                    </a:ext>
                  </a:extLst>
                </a:gridCol>
                <a:gridCol w="822960">
                  <a:extLst>
                    <a:ext uri="{9D8B030D-6E8A-4147-A177-3AD203B41FA5}">
                      <a16:colId xmlns:a16="http://schemas.microsoft.com/office/drawing/2014/main" val="847559998"/>
                    </a:ext>
                  </a:extLst>
                </a:gridCol>
                <a:gridCol w="822960">
                  <a:extLst>
                    <a:ext uri="{9D8B030D-6E8A-4147-A177-3AD203B41FA5}">
                      <a16:colId xmlns:a16="http://schemas.microsoft.com/office/drawing/2014/main" val="2455903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14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- 2020-04-18 16:30:33</a:t>
                      </a:r>
                      <a:r>
                        <a:rPr kumimoji="0" lang="en-US" sz="1000" b="0" i="0" u="none" strike="noStrike" kern="1200" cap="none" spc="0" normalizeH="0" baseline="0" noProof="0">
                          <a:ln>
                            <a:noFill/>
                          </a:ln>
                          <a:solidFill>
                            <a:prstClr val="black"/>
                          </a:solidFill>
                          <a:effectLst/>
                          <a:uLnTx/>
                          <a:uFillTx/>
                          <a:latin typeface="+mn-lt"/>
                          <a:ea typeface="+mn-ea"/>
                          <a:cs typeface="+mn-cs"/>
                        </a:rPr>
                        <a:t>
 Wer hat die meisten Länder bereist? Verrate uns deine Punktzahl und nominiere deine Freunde in unserer Story! 😎
.
.
.
.
#fürmichperfekt #fernweh #vorfreudepur #urlaubsreif #reiselust #weltenbummler #weltentdecker  #urlaubsziele #punktezählen #bleibtgesund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https://www.instagram.com/p/B_IClMmiKrB/media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8784318"/>
                  </a:ext>
                </a:extLst>
              </a:tr>
            </a:tbl>
          </a:graphicData>
        </a:graphic>
      </p:graphicFrame>
      <p:sp>
        <p:nvSpPr>
          <p:cNvPr id="4" name="Text Placeholder 3">
            <a:extLst>
              <a:ext uri="{FF2B5EF4-FFF2-40B4-BE49-F238E27FC236}">
                <a16:creationId xmlns:a16="http://schemas.microsoft.com/office/drawing/2014/main" id="{6BDA3293-BC59-44B3-A882-532D7E63652F}"/>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1724119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2EDFF-9EA9-43CD-BE50-12C192883A60}"/>
              </a:ext>
            </a:extLst>
          </p:cNvPr>
          <p:cNvSpPr>
            <a:spLocks noGrp="1"/>
          </p:cNvSpPr>
          <p:nvPr>
            <p:ph type="title"/>
          </p:nvPr>
        </p:nvSpPr>
        <p:spPr/>
        <p:txBody>
          <a:bodyPr/>
          <a:lstStyle/>
          <a:p>
            <a:r>
              <a:rPr lang="fr-FR"/>
              <a:t>Instagram Posts Table | dertour_de - 21 of 25</a:t>
            </a:r>
            <a:endParaRPr lang="en-US"/>
          </a:p>
        </p:txBody>
      </p:sp>
      <p:graphicFrame>
        <p:nvGraphicFramePr>
          <p:cNvPr id="5" name="Table Placeholder 4">
            <a:extLst>
              <a:ext uri="{FF2B5EF4-FFF2-40B4-BE49-F238E27FC236}">
                <a16:creationId xmlns:a16="http://schemas.microsoft.com/office/drawing/2014/main" id="{7D3E0081-7ADD-484C-9B7A-8E07CB286620}"/>
              </a:ext>
            </a:extLst>
          </p:cNvPr>
          <p:cNvGraphicFramePr>
            <a:graphicFrameLocks noGrp="1"/>
          </p:cNvGraphicFramePr>
          <p:nvPr>
            <p:ph type="tbl" sz="quarter" idx="13"/>
            <p:extLst>
              <p:ext uri="{D42A27DB-BD31-4B8C-83A1-F6EECF244321}">
                <p14:modId xmlns:p14="http://schemas.microsoft.com/office/powerpoint/2010/main" val="3157015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8233414"/>
                    </a:ext>
                  </a:extLst>
                </a:gridCol>
                <a:gridCol w="1810512">
                  <a:extLst>
                    <a:ext uri="{9D8B030D-6E8A-4147-A177-3AD203B41FA5}">
                      <a16:colId xmlns:a16="http://schemas.microsoft.com/office/drawing/2014/main" val="4171322137"/>
                    </a:ext>
                  </a:extLst>
                </a:gridCol>
                <a:gridCol w="822960">
                  <a:extLst>
                    <a:ext uri="{9D8B030D-6E8A-4147-A177-3AD203B41FA5}">
                      <a16:colId xmlns:a16="http://schemas.microsoft.com/office/drawing/2014/main" val="373816011"/>
                    </a:ext>
                  </a:extLst>
                </a:gridCol>
                <a:gridCol w="822960">
                  <a:extLst>
                    <a:ext uri="{9D8B030D-6E8A-4147-A177-3AD203B41FA5}">
                      <a16:colId xmlns:a16="http://schemas.microsoft.com/office/drawing/2014/main" val="3349833400"/>
                    </a:ext>
                  </a:extLst>
                </a:gridCol>
                <a:gridCol w="822960">
                  <a:extLst>
                    <a:ext uri="{9D8B030D-6E8A-4147-A177-3AD203B41FA5}">
                      <a16:colId xmlns:a16="http://schemas.microsoft.com/office/drawing/2014/main" val="4229834653"/>
                    </a:ext>
                  </a:extLst>
                </a:gridCol>
                <a:gridCol w="822960">
                  <a:extLst>
                    <a:ext uri="{9D8B030D-6E8A-4147-A177-3AD203B41FA5}">
                      <a16:colId xmlns:a16="http://schemas.microsoft.com/office/drawing/2014/main" val="3310959288"/>
                    </a:ext>
                  </a:extLst>
                </a:gridCol>
                <a:gridCol w="822960">
                  <a:extLst>
                    <a:ext uri="{9D8B030D-6E8A-4147-A177-3AD203B41FA5}">
                      <a16:colId xmlns:a16="http://schemas.microsoft.com/office/drawing/2014/main" val="1645884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767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- 2020-04-17 15:05:56</a:t>
                      </a:r>
                      <a:r>
                        <a:rPr kumimoji="0" lang="en-US" sz="1000" b="0" i="0" u="none" strike="noStrike" kern="1200" cap="none" spc="0" normalizeH="0" baseline="0" noProof="0">
                          <a:ln>
                            <a:noFill/>
                          </a:ln>
                          <a:solidFill>
                            <a:prstClr val="black"/>
                          </a:solidFill>
                          <a:effectLst/>
                          <a:uLnTx/>
                          <a:uFillTx/>
                          <a:latin typeface="+mn-lt"/>
                          <a:ea typeface="+mn-ea"/>
                          <a:cs typeface="+mn-cs"/>
                        </a:rPr>
                        <a:t>
 Heute mal ein Hoteltipp zum Vormerken.💡Für bessere Zeiten legen wir euch das LTI Maafushivaru ans Herz. ❤️ Vielleicht ist es ja schon im Herbst oder Winter soweit. .
.
.
.
#ichbraucheurlaub #fernweh #reiselust #urlaubsreif #vorfreude #malediven #urlaubsgefühle #bleibtgesund #maafushivaru #maldivesresorts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https://www.instagram.com/p/B_FUGgshHEb/media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9697928"/>
                  </a:ext>
                </a:extLst>
              </a:tr>
            </a:tbl>
          </a:graphicData>
        </a:graphic>
      </p:graphicFrame>
      <p:sp>
        <p:nvSpPr>
          <p:cNvPr id="4" name="Text Placeholder 3">
            <a:extLst>
              <a:ext uri="{FF2B5EF4-FFF2-40B4-BE49-F238E27FC236}">
                <a16:creationId xmlns:a16="http://schemas.microsoft.com/office/drawing/2014/main" id="{83C69360-C3BB-458B-A480-2CCA317AA9F4}"/>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3233688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F2572-196A-4D49-A983-300B06CF5AD2}"/>
              </a:ext>
            </a:extLst>
          </p:cNvPr>
          <p:cNvSpPr>
            <a:spLocks noGrp="1"/>
          </p:cNvSpPr>
          <p:nvPr>
            <p:ph type="title"/>
          </p:nvPr>
        </p:nvSpPr>
        <p:spPr/>
        <p:txBody>
          <a:bodyPr/>
          <a:lstStyle/>
          <a:p>
            <a:r>
              <a:rPr lang="fr-FR"/>
              <a:t>Instagram Posts Table | dertour_de - 22 of 25</a:t>
            </a:r>
            <a:endParaRPr lang="en-US"/>
          </a:p>
        </p:txBody>
      </p:sp>
      <p:graphicFrame>
        <p:nvGraphicFramePr>
          <p:cNvPr id="5" name="Table Placeholder 4">
            <a:extLst>
              <a:ext uri="{FF2B5EF4-FFF2-40B4-BE49-F238E27FC236}">
                <a16:creationId xmlns:a16="http://schemas.microsoft.com/office/drawing/2014/main" id="{0D9696F3-1642-4268-90EB-1DBBB353479A}"/>
              </a:ext>
            </a:extLst>
          </p:cNvPr>
          <p:cNvGraphicFramePr>
            <a:graphicFrameLocks noGrp="1"/>
          </p:cNvGraphicFramePr>
          <p:nvPr>
            <p:ph type="tbl" sz="quarter" idx="13"/>
            <p:extLst>
              <p:ext uri="{D42A27DB-BD31-4B8C-83A1-F6EECF244321}">
                <p14:modId xmlns:p14="http://schemas.microsoft.com/office/powerpoint/2010/main" val="2542667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6640369"/>
                    </a:ext>
                  </a:extLst>
                </a:gridCol>
                <a:gridCol w="1810512">
                  <a:extLst>
                    <a:ext uri="{9D8B030D-6E8A-4147-A177-3AD203B41FA5}">
                      <a16:colId xmlns:a16="http://schemas.microsoft.com/office/drawing/2014/main" val="488263707"/>
                    </a:ext>
                  </a:extLst>
                </a:gridCol>
                <a:gridCol w="822960">
                  <a:extLst>
                    <a:ext uri="{9D8B030D-6E8A-4147-A177-3AD203B41FA5}">
                      <a16:colId xmlns:a16="http://schemas.microsoft.com/office/drawing/2014/main" val="1286614740"/>
                    </a:ext>
                  </a:extLst>
                </a:gridCol>
                <a:gridCol w="822960">
                  <a:extLst>
                    <a:ext uri="{9D8B030D-6E8A-4147-A177-3AD203B41FA5}">
                      <a16:colId xmlns:a16="http://schemas.microsoft.com/office/drawing/2014/main" val="1780264004"/>
                    </a:ext>
                  </a:extLst>
                </a:gridCol>
                <a:gridCol w="822960">
                  <a:extLst>
                    <a:ext uri="{9D8B030D-6E8A-4147-A177-3AD203B41FA5}">
                      <a16:colId xmlns:a16="http://schemas.microsoft.com/office/drawing/2014/main" val="381767279"/>
                    </a:ext>
                  </a:extLst>
                </a:gridCol>
                <a:gridCol w="822960">
                  <a:extLst>
                    <a:ext uri="{9D8B030D-6E8A-4147-A177-3AD203B41FA5}">
                      <a16:colId xmlns:a16="http://schemas.microsoft.com/office/drawing/2014/main" val="3448318600"/>
                    </a:ext>
                  </a:extLst>
                </a:gridCol>
                <a:gridCol w="822960">
                  <a:extLst>
                    <a:ext uri="{9D8B030D-6E8A-4147-A177-3AD203B41FA5}">
                      <a16:colId xmlns:a16="http://schemas.microsoft.com/office/drawing/2014/main" val="3118067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067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- 2020-04-16 16:22:04</a:t>
                      </a:r>
                      <a:r>
                        <a:rPr kumimoji="0" lang="en-US" sz="1000" b="0" i="0" u="none" strike="noStrike" kern="1200" cap="none" spc="0" normalizeH="0" baseline="0" noProof="0">
                          <a:ln>
                            <a:noFill/>
                          </a:ln>
                          <a:solidFill>
                            <a:prstClr val="black"/>
                          </a:solidFill>
                          <a:effectLst/>
                          <a:uLnTx/>
                          <a:uFillTx/>
                          <a:latin typeface="+mn-lt"/>
                          <a:ea typeface="+mn-ea"/>
                          <a:cs typeface="+mn-cs"/>
                        </a:rPr>
                        <a:t>
 Der erste Citytrip nach Corona geht für uns nach Lissabon. Wo geht deiner hin? 🇵🇹
.
.
.
.
#fürmichperfekt #citytrips #lisbonportugal #städtetrip #baldwieder #fernweh #vorfreudeistdieschönstefreude #bleibtgesund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https://www.instagram.com/p/B_C4BSYBGTr/media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8998114"/>
                  </a:ext>
                </a:extLst>
              </a:tr>
            </a:tbl>
          </a:graphicData>
        </a:graphic>
      </p:graphicFrame>
      <p:sp>
        <p:nvSpPr>
          <p:cNvPr id="4" name="Text Placeholder 3">
            <a:extLst>
              <a:ext uri="{FF2B5EF4-FFF2-40B4-BE49-F238E27FC236}">
                <a16:creationId xmlns:a16="http://schemas.microsoft.com/office/drawing/2014/main" id="{52488510-EEA0-4E30-B858-AE33933895A6}"/>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3464923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4F331-6485-4C73-9D85-271ED4644B7C}"/>
              </a:ext>
            </a:extLst>
          </p:cNvPr>
          <p:cNvSpPr>
            <a:spLocks noGrp="1"/>
          </p:cNvSpPr>
          <p:nvPr>
            <p:ph type="title"/>
          </p:nvPr>
        </p:nvSpPr>
        <p:spPr/>
        <p:txBody>
          <a:bodyPr/>
          <a:lstStyle/>
          <a:p>
            <a:r>
              <a:rPr lang="fr-FR"/>
              <a:t>Instagram Posts Table | dertour_de - 23 of 25</a:t>
            </a:r>
            <a:endParaRPr lang="en-US"/>
          </a:p>
        </p:txBody>
      </p:sp>
      <p:graphicFrame>
        <p:nvGraphicFramePr>
          <p:cNvPr id="5" name="Table Placeholder 4">
            <a:extLst>
              <a:ext uri="{FF2B5EF4-FFF2-40B4-BE49-F238E27FC236}">
                <a16:creationId xmlns:a16="http://schemas.microsoft.com/office/drawing/2014/main" id="{BDDC1D4D-1094-4A30-B4B1-2D718ACE3BE5}"/>
              </a:ext>
            </a:extLst>
          </p:cNvPr>
          <p:cNvGraphicFramePr>
            <a:graphicFrameLocks noGrp="1"/>
          </p:cNvGraphicFramePr>
          <p:nvPr>
            <p:ph type="tbl" sz="quarter" idx="13"/>
            <p:extLst>
              <p:ext uri="{D42A27DB-BD31-4B8C-83A1-F6EECF244321}">
                <p14:modId xmlns:p14="http://schemas.microsoft.com/office/powerpoint/2010/main" val="334836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78844712"/>
                    </a:ext>
                  </a:extLst>
                </a:gridCol>
                <a:gridCol w="1810512">
                  <a:extLst>
                    <a:ext uri="{9D8B030D-6E8A-4147-A177-3AD203B41FA5}">
                      <a16:colId xmlns:a16="http://schemas.microsoft.com/office/drawing/2014/main" val="2561765538"/>
                    </a:ext>
                  </a:extLst>
                </a:gridCol>
                <a:gridCol w="822960">
                  <a:extLst>
                    <a:ext uri="{9D8B030D-6E8A-4147-A177-3AD203B41FA5}">
                      <a16:colId xmlns:a16="http://schemas.microsoft.com/office/drawing/2014/main" val="3050914657"/>
                    </a:ext>
                  </a:extLst>
                </a:gridCol>
                <a:gridCol w="822960">
                  <a:extLst>
                    <a:ext uri="{9D8B030D-6E8A-4147-A177-3AD203B41FA5}">
                      <a16:colId xmlns:a16="http://schemas.microsoft.com/office/drawing/2014/main" val="2064641339"/>
                    </a:ext>
                  </a:extLst>
                </a:gridCol>
                <a:gridCol w="822960">
                  <a:extLst>
                    <a:ext uri="{9D8B030D-6E8A-4147-A177-3AD203B41FA5}">
                      <a16:colId xmlns:a16="http://schemas.microsoft.com/office/drawing/2014/main" val="3932314467"/>
                    </a:ext>
                  </a:extLst>
                </a:gridCol>
                <a:gridCol w="822960">
                  <a:extLst>
                    <a:ext uri="{9D8B030D-6E8A-4147-A177-3AD203B41FA5}">
                      <a16:colId xmlns:a16="http://schemas.microsoft.com/office/drawing/2014/main" val="604703139"/>
                    </a:ext>
                  </a:extLst>
                </a:gridCol>
                <a:gridCol w="822960">
                  <a:extLst>
                    <a:ext uri="{9D8B030D-6E8A-4147-A177-3AD203B41FA5}">
                      <a16:colId xmlns:a16="http://schemas.microsoft.com/office/drawing/2014/main" val="1402103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597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dertour_de - 2020-04-13 08:00:13</a:t>
                      </a:r>
                      <a:r>
                        <a:rPr kumimoji="0" lang="de-DE" sz="1000" b="0" i="0" u="none" strike="noStrike" kern="1200" cap="none" spc="0" normalizeH="0" baseline="0" noProof="0">
                          <a:ln>
                            <a:noFill/>
                          </a:ln>
                          <a:solidFill>
                            <a:prstClr val="black"/>
                          </a:solidFill>
                          <a:effectLst/>
                          <a:uLnTx/>
                          <a:uFillTx/>
                          <a:latin typeface="+mn-lt"/>
                          <a:ea typeface="+mn-ea"/>
                          <a:cs typeface="+mn-cs"/>
                        </a:rPr>
                        <a:t>
 Wir haben gerade ganz große Sehnsucht nach Urlaub und... Pools! 🤩🌊 Worauf freust du dich am meisten? ****
Du möchtest so wie searchingsilver deinen Urlaubsmoment mit uns teilen? Dann tagge dein Bild mit #fürmichperfekt und verlinke dertour_de für einen Repost. 😍
.
.
.
.
#fürmichperfekt #bereitfürurlaub #poolliebe #vorfreude #entdecker #fernweh #wirkönneneskaumerwarten #abenteuerlust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https://www.instagram.com/p/B-6QMd1odwP/media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1257980"/>
                  </a:ext>
                </a:extLst>
              </a:tr>
            </a:tbl>
          </a:graphicData>
        </a:graphic>
      </p:graphicFrame>
      <p:sp>
        <p:nvSpPr>
          <p:cNvPr id="4" name="Text Placeholder 3">
            <a:extLst>
              <a:ext uri="{FF2B5EF4-FFF2-40B4-BE49-F238E27FC236}">
                <a16:creationId xmlns:a16="http://schemas.microsoft.com/office/drawing/2014/main" id="{5F83C637-12A0-4504-9ED9-073BE3428603}"/>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585855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4E433-D145-437E-9728-5A92DD8C0613}"/>
              </a:ext>
            </a:extLst>
          </p:cNvPr>
          <p:cNvSpPr>
            <a:spLocks noGrp="1"/>
          </p:cNvSpPr>
          <p:nvPr>
            <p:ph type="title"/>
          </p:nvPr>
        </p:nvSpPr>
        <p:spPr/>
        <p:txBody>
          <a:bodyPr/>
          <a:lstStyle/>
          <a:p>
            <a:r>
              <a:rPr lang="fr-FR"/>
              <a:t>Instagram Posts Table | dertour_de - 24 of 25</a:t>
            </a:r>
            <a:endParaRPr lang="en-US"/>
          </a:p>
        </p:txBody>
      </p:sp>
      <p:graphicFrame>
        <p:nvGraphicFramePr>
          <p:cNvPr id="5" name="Table Placeholder 4">
            <a:extLst>
              <a:ext uri="{FF2B5EF4-FFF2-40B4-BE49-F238E27FC236}">
                <a16:creationId xmlns:a16="http://schemas.microsoft.com/office/drawing/2014/main" id="{244F5B4C-8A27-470D-8F9D-222E0F4AAD98}"/>
              </a:ext>
            </a:extLst>
          </p:cNvPr>
          <p:cNvGraphicFramePr>
            <a:graphicFrameLocks noGrp="1"/>
          </p:cNvGraphicFramePr>
          <p:nvPr>
            <p:ph type="tbl" sz="quarter" idx="13"/>
            <p:extLst>
              <p:ext uri="{D42A27DB-BD31-4B8C-83A1-F6EECF244321}">
                <p14:modId xmlns:p14="http://schemas.microsoft.com/office/powerpoint/2010/main" val="2465080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38423546"/>
                    </a:ext>
                  </a:extLst>
                </a:gridCol>
                <a:gridCol w="1810512">
                  <a:extLst>
                    <a:ext uri="{9D8B030D-6E8A-4147-A177-3AD203B41FA5}">
                      <a16:colId xmlns:a16="http://schemas.microsoft.com/office/drawing/2014/main" val="1971846782"/>
                    </a:ext>
                  </a:extLst>
                </a:gridCol>
                <a:gridCol w="822960">
                  <a:extLst>
                    <a:ext uri="{9D8B030D-6E8A-4147-A177-3AD203B41FA5}">
                      <a16:colId xmlns:a16="http://schemas.microsoft.com/office/drawing/2014/main" val="1573516418"/>
                    </a:ext>
                  </a:extLst>
                </a:gridCol>
                <a:gridCol w="822960">
                  <a:extLst>
                    <a:ext uri="{9D8B030D-6E8A-4147-A177-3AD203B41FA5}">
                      <a16:colId xmlns:a16="http://schemas.microsoft.com/office/drawing/2014/main" val="357473814"/>
                    </a:ext>
                  </a:extLst>
                </a:gridCol>
                <a:gridCol w="822960">
                  <a:extLst>
                    <a:ext uri="{9D8B030D-6E8A-4147-A177-3AD203B41FA5}">
                      <a16:colId xmlns:a16="http://schemas.microsoft.com/office/drawing/2014/main" val="769484830"/>
                    </a:ext>
                  </a:extLst>
                </a:gridCol>
                <a:gridCol w="822960">
                  <a:extLst>
                    <a:ext uri="{9D8B030D-6E8A-4147-A177-3AD203B41FA5}">
                      <a16:colId xmlns:a16="http://schemas.microsoft.com/office/drawing/2014/main" val="3043747146"/>
                    </a:ext>
                  </a:extLst>
                </a:gridCol>
                <a:gridCol w="822960">
                  <a:extLst>
                    <a:ext uri="{9D8B030D-6E8A-4147-A177-3AD203B41FA5}">
                      <a16:colId xmlns:a16="http://schemas.microsoft.com/office/drawing/2014/main" val="2504278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004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dertour_de - 2020-04-12 10:21:29</a:t>
                      </a:r>
                      <a:r>
                        <a:rPr kumimoji="0" lang="de-DE" sz="1000" b="0" i="0" u="none" strike="noStrike" kern="1200" cap="none" spc="0" normalizeH="0" baseline="0" noProof="0">
                          <a:ln>
                            <a:noFill/>
                          </a:ln>
                          <a:solidFill>
                            <a:prstClr val="black"/>
                          </a:solidFill>
                          <a:effectLst/>
                          <a:uLnTx/>
                          <a:uFillTx/>
                          <a:latin typeface="+mn-lt"/>
                          <a:ea typeface="+mn-ea"/>
                          <a:cs typeface="+mn-cs"/>
                        </a:rPr>
                        <a:t>
 Dieses Osterfest läuft ein bisschen anders als sonst... Wir sind uns sicher: Ihr macht trotzdem das Beste draus!🐰❤️ Wir wünschen euch allen schöne Ostern und nächstes Jahr suchen wir gemeinsam die Ostereier - aber nicht einsam zuhause, sondern an einem einsamen Traumstrand! 😎🌴
.
.
.
.
#froheostern #fürmichperfekt #fernweh #travelmemes #urlaubsgefühle #reiseliebe #reisenmachtglücklich #deutschememes #urlaubzuhause #bleibtgesund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https://www.instagram.com/p/B-37MMKIsHr/media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9637649"/>
                  </a:ext>
                </a:extLst>
              </a:tr>
            </a:tbl>
          </a:graphicData>
        </a:graphic>
      </p:graphicFrame>
      <p:sp>
        <p:nvSpPr>
          <p:cNvPr id="4" name="Text Placeholder 3">
            <a:extLst>
              <a:ext uri="{FF2B5EF4-FFF2-40B4-BE49-F238E27FC236}">
                <a16:creationId xmlns:a16="http://schemas.microsoft.com/office/drawing/2014/main" id="{54F5A1B1-9B5C-4BD9-8130-97A332A9DF3E}"/>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4062870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906E6-F592-4828-8B4E-3EDF64CA854A}"/>
              </a:ext>
            </a:extLst>
          </p:cNvPr>
          <p:cNvSpPr>
            <a:spLocks noGrp="1"/>
          </p:cNvSpPr>
          <p:nvPr>
            <p:ph type="title"/>
          </p:nvPr>
        </p:nvSpPr>
        <p:spPr/>
        <p:txBody>
          <a:bodyPr/>
          <a:lstStyle/>
          <a:p>
            <a:r>
              <a:rPr lang="fr-FR"/>
              <a:t>Instagram Posts Table | dertour_de - 25 of 25</a:t>
            </a:r>
            <a:endParaRPr lang="en-US"/>
          </a:p>
        </p:txBody>
      </p:sp>
      <p:graphicFrame>
        <p:nvGraphicFramePr>
          <p:cNvPr id="5" name="Table Placeholder 4">
            <a:extLst>
              <a:ext uri="{FF2B5EF4-FFF2-40B4-BE49-F238E27FC236}">
                <a16:creationId xmlns:a16="http://schemas.microsoft.com/office/drawing/2014/main" id="{EA5C5580-3E0E-4F7E-A1DE-8CF792ECB883}"/>
              </a:ext>
            </a:extLst>
          </p:cNvPr>
          <p:cNvGraphicFramePr>
            <a:graphicFrameLocks noGrp="1"/>
          </p:cNvGraphicFramePr>
          <p:nvPr>
            <p:ph type="tbl" sz="quarter" idx="13"/>
            <p:extLst>
              <p:ext uri="{D42A27DB-BD31-4B8C-83A1-F6EECF244321}">
                <p14:modId xmlns:p14="http://schemas.microsoft.com/office/powerpoint/2010/main" val="3915220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53164557"/>
                    </a:ext>
                  </a:extLst>
                </a:gridCol>
                <a:gridCol w="1810512">
                  <a:extLst>
                    <a:ext uri="{9D8B030D-6E8A-4147-A177-3AD203B41FA5}">
                      <a16:colId xmlns:a16="http://schemas.microsoft.com/office/drawing/2014/main" val="2475105063"/>
                    </a:ext>
                  </a:extLst>
                </a:gridCol>
                <a:gridCol w="822960">
                  <a:extLst>
                    <a:ext uri="{9D8B030D-6E8A-4147-A177-3AD203B41FA5}">
                      <a16:colId xmlns:a16="http://schemas.microsoft.com/office/drawing/2014/main" val="729771895"/>
                    </a:ext>
                  </a:extLst>
                </a:gridCol>
                <a:gridCol w="822960">
                  <a:extLst>
                    <a:ext uri="{9D8B030D-6E8A-4147-A177-3AD203B41FA5}">
                      <a16:colId xmlns:a16="http://schemas.microsoft.com/office/drawing/2014/main" val="2668441580"/>
                    </a:ext>
                  </a:extLst>
                </a:gridCol>
                <a:gridCol w="822960">
                  <a:extLst>
                    <a:ext uri="{9D8B030D-6E8A-4147-A177-3AD203B41FA5}">
                      <a16:colId xmlns:a16="http://schemas.microsoft.com/office/drawing/2014/main" val="720808937"/>
                    </a:ext>
                  </a:extLst>
                </a:gridCol>
                <a:gridCol w="822960">
                  <a:extLst>
                    <a:ext uri="{9D8B030D-6E8A-4147-A177-3AD203B41FA5}">
                      <a16:colId xmlns:a16="http://schemas.microsoft.com/office/drawing/2014/main" val="3187271712"/>
                    </a:ext>
                  </a:extLst>
                </a:gridCol>
                <a:gridCol w="822960">
                  <a:extLst>
                    <a:ext uri="{9D8B030D-6E8A-4147-A177-3AD203B41FA5}">
                      <a16:colId xmlns:a16="http://schemas.microsoft.com/office/drawing/2014/main" val="2591533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1224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dertour_de - 2020-04-10 19:17:35</a:t>
                      </a:r>
                      <a:r>
                        <a:rPr kumimoji="0" lang="en-US" sz="1000" b="0" i="0" u="none" strike="noStrike" kern="1200" cap="none" spc="0" normalizeH="0" baseline="0" noProof="0">
                          <a:ln>
                            <a:noFill/>
                          </a:ln>
                          <a:solidFill>
                            <a:prstClr val="black"/>
                          </a:solidFill>
                          <a:effectLst/>
                          <a:uLnTx/>
                          <a:uFillTx/>
                          <a:latin typeface="+mn-lt"/>
                          <a:ea typeface="+mn-ea"/>
                          <a:cs typeface="+mn-cs"/>
                        </a:rPr>
                        <a:t>
 Das beste Rezept gegen Langweile ist die Bucket List zu füllen.📝 Steht der See von Bled auch schon auf deiner Liste? 😍
.
.
.
.
#bucketlistideas #bucketlisttravel #bledslovenia #lakebled ##fernweh #urlaubsträume #bleibtgesund #fürmichperfekt #seevonbled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https://www.instagram.com/p/B-zvVnRikjV/media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14:10:45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7847224"/>
                  </a:ext>
                </a:extLst>
              </a:tr>
            </a:tbl>
          </a:graphicData>
        </a:graphic>
      </p:graphicFrame>
      <p:sp>
        <p:nvSpPr>
          <p:cNvPr id="4" name="Text Placeholder 3">
            <a:extLst>
              <a:ext uri="{FF2B5EF4-FFF2-40B4-BE49-F238E27FC236}">
                <a16:creationId xmlns:a16="http://schemas.microsoft.com/office/drawing/2014/main" id="{5CA35826-8B31-4428-9786-70D2076E37D5}"/>
              </a:ext>
            </a:extLst>
          </p:cNvPr>
          <p:cNvSpPr>
            <a:spLocks noGrp="1"/>
          </p:cNvSpPr>
          <p:nvPr>
            <p:ph type="body" sz="quarter" idx="14"/>
          </p:nvPr>
        </p:nvSpPr>
        <p:spPr/>
        <p:txBody>
          <a:bodyPr/>
          <a:lstStyle/>
          <a:p>
            <a:r>
              <a:rPr lang="en-US"/>
              <a:t>03/23/2020 - 05/18/2020</a:t>
            </a:r>
          </a:p>
        </p:txBody>
      </p:sp>
    </p:spTree>
    <p:extLst>
      <p:ext uri="{BB962C8B-B14F-4D97-AF65-F5344CB8AC3E}">
        <p14:creationId xmlns:p14="http://schemas.microsoft.com/office/powerpoint/2010/main" val="892145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1489</Words>
  <Application>Microsoft Office PowerPoint</Application>
  <PresentationFormat>On-screen Show (4:3)</PresentationFormat>
  <Paragraphs>400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Posts Table | dertour_de - 1 of 25</vt:lpstr>
      <vt:lpstr>Instagram Posts Table | dertour_de - 2 of 25</vt:lpstr>
      <vt:lpstr>Instagram Posts Table | dertour_de - 3 of 25</vt:lpstr>
      <vt:lpstr>Instagram Posts Table | dertour_de - 4 of 25</vt:lpstr>
      <vt:lpstr>Instagram Posts Table | dertour_de - 5 of 25</vt:lpstr>
      <vt:lpstr>Instagram Posts Table | dertour_de - 6 of 25</vt:lpstr>
      <vt:lpstr>Instagram Posts Table | dertour_de - 7 of 25</vt:lpstr>
      <vt:lpstr>Instagram Posts Table | dertour_de - 8 of 25</vt:lpstr>
      <vt:lpstr>Instagram Posts Table | dertour_de - 9 of 25</vt:lpstr>
      <vt:lpstr>Instagram Posts Table | dertour_de - 10 of 25</vt:lpstr>
      <vt:lpstr>Instagram Posts Table | dertour_de - 11 of 25</vt:lpstr>
      <vt:lpstr>Instagram Posts Table | dertour_de - 12 of 25</vt:lpstr>
      <vt:lpstr>Instagram Posts Table | dertour_de - 13 of 25</vt:lpstr>
      <vt:lpstr>Instagram Posts Table | dertour_de - 14 of 25</vt:lpstr>
      <vt:lpstr>Instagram Posts Table | dertour_de - 15 of 25</vt:lpstr>
      <vt:lpstr>Instagram Posts Table | dertour_de - 16 of 25</vt:lpstr>
      <vt:lpstr>Instagram Posts Table | dertour_de - 17 of 25</vt:lpstr>
      <vt:lpstr>Instagram Posts Table | dertour_de - 18 of 25</vt:lpstr>
      <vt:lpstr>Instagram Posts Table | dertour_de - 19 of 25</vt:lpstr>
      <vt:lpstr>Instagram Posts Table | dertour_de - 20 of 25</vt:lpstr>
      <vt:lpstr>Instagram Posts Table | dertour_de - 21 of 25</vt:lpstr>
      <vt:lpstr>Instagram Posts Table | dertour_de - 22 of 25</vt:lpstr>
      <vt:lpstr>Instagram Posts Table | dertour_de - 23 of 25</vt:lpstr>
      <vt:lpstr>Instagram Posts Table | dertour_de - 24 of 25</vt:lpstr>
      <vt:lpstr>Instagram Posts Table | dertour_de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dertour_de - 1 of 25</dc:title>
  <dc:creator>Frederik Peiniger</dc:creator>
  <cp:lastModifiedBy>Frederik Peiniger</cp:lastModifiedBy>
  <cp:revision>1</cp:revision>
  <dcterms:created xsi:type="dcterms:W3CDTF">2020-05-25T14:29:19Z</dcterms:created>
  <dcterms:modified xsi:type="dcterms:W3CDTF">2020-05-25T14:32:37Z</dcterms:modified>
</cp:coreProperties>
</file>