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5" r:id="rId57"/>
    <p:sldId id="316" r:id="rId58"/>
    <p:sldId id="317" r:id="rId59"/>
  </p:sldIdLst>
  <p:sldSz cx="9144000" cy="6858000" type="screen4x3"/>
  <p:notesSz cx="6858000" cy="9144000"/>
  <p:embeddedFontLst>
    <p:embeddedFont>
      <p:font typeface="Calibri" panose="020F0502020204030204" pitchFamily="34" charset="0"/>
      <p:regular r:id="rId60"/>
      <p:bold r:id="rId61"/>
      <p:italic r:id="rId62"/>
      <p:boldItalic r:id="rId6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4.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1.fntdata"/><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BBC News</c:v>
                </c:pt>
              </c:strCache>
            </c:strRef>
          </c:tx>
          <c:spPr>
            <a:solidFill>
              <a:schemeClr val="accent1"/>
            </a:solidFill>
            <a:ln>
              <a:noFill/>
            </a:ln>
            <a:effectLst/>
          </c:spPr>
          <c:invertIfNegative val="0"/>
          <c:cat>
            <c:numRef>
              <c:f>Sheet1!$A$2:$A$12</c:f>
              <c:numCache>
                <c:formatCode>m/d/yyyy</c:formatCode>
                <c:ptCount val="11"/>
                <c:pt idx="0">
                  <c:v>44011</c:v>
                </c:pt>
                <c:pt idx="1">
                  <c:v>44018</c:v>
                </c:pt>
                <c:pt idx="2">
                  <c:v>44025</c:v>
                </c:pt>
                <c:pt idx="3">
                  <c:v>44032</c:v>
                </c:pt>
                <c:pt idx="4">
                  <c:v>44039</c:v>
                </c:pt>
                <c:pt idx="5">
                  <c:v>44046</c:v>
                </c:pt>
                <c:pt idx="6">
                  <c:v>44053</c:v>
                </c:pt>
                <c:pt idx="7">
                  <c:v>44060</c:v>
                </c:pt>
                <c:pt idx="8">
                  <c:v>44067</c:v>
                </c:pt>
                <c:pt idx="9">
                  <c:v>44074</c:v>
                </c:pt>
                <c:pt idx="10">
                  <c:v>44081</c:v>
                </c:pt>
              </c:numCache>
            </c:numRef>
          </c:cat>
          <c:val>
            <c:numRef>
              <c:f>Sheet1!$B$2:$B$12</c:f>
              <c:numCache>
                <c:formatCode>General</c:formatCode>
                <c:ptCount val="11"/>
                <c:pt idx="0">
                  <c:v>206</c:v>
                </c:pt>
                <c:pt idx="1">
                  <c:v>197</c:v>
                </c:pt>
                <c:pt idx="2">
                  <c:v>200</c:v>
                </c:pt>
                <c:pt idx="3">
                  <c:v>210</c:v>
                </c:pt>
                <c:pt idx="4">
                  <c:v>203</c:v>
                </c:pt>
                <c:pt idx="5">
                  <c:v>206</c:v>
                </c:pt>
                <c:pt idx="6">
                  <c:v>216</c:v>
                </c:pt>
                <c:pt idx="7">
                  <c:v>221</c:v>
                </c:pt>
                <c:pt idx="8">
                  <c:v>206</c:v>
                </c:pt>
                <c:pt idx="9">
                  <c:v>192</c:v>
                </c:pt>
                <c:pt idx="10">
                  <c:v>211</c:v>
                </c:pt>
              </c:numCache>
            </c:numRef>
          </c:val>
          <c:extLst>
            <c:ext xmlns:c16="http://schemas.microsoft.com/office/drawing/2014/chart" uri="{C3380CC4-5D6E-409C-BE32-E72D297353CC}">
              <c16:uniqueId val="{00000000-DB37-4CD8-B666-DE34D673403D}"/>
            </c:ext>
          </c:extLst>
        </c:ser>
        <c:ser>
          <c:idx val="1"/>
          <c:order val="1"/>
          <c:tx>
            <c:strRef>
              <c:f>Sheet1!$C$1</c:f>
              <c:strCache>
                <c:ptCount val="1"/>
                <c:pt idx="0">
                  <c:v>CNN</c:v>
                </c:pt>
              </c:strCache>
            </c:strRef>
          </c:tx>
          <c:spPr>
            <a:solidFill>
              <a:schemeClr val="accent2"/>
            </a:solidFill>
            <a:ln>
              <a:noFill/>
            </a:ln>
            <a:effectLst/>
          </c:spPr>
          <c:invertIfNegative val="0"/>
          <c:cat>
            <c:numRef>
              <c:f>Sheet1!$A$2:$A$12</c:f>
              <c:numCache>
                <c:formatCode>m/d/yyyy</c:formatCode>
                <c:ptCount val="11"/>
                <c:pt idx="0">
                  <c:v>44011</c:v>
                </c:pt>
                <c:pt idx="1">
                  <c:v>44018</c:v>
                </c:pt>
                <c:pt idx="2">
                  <c:v>44025</c:v>
                </c:pt>
                <c:pt idx="3">
                  <c:v>44032</c:v>
                </c:pt>
                <c:pt idx="4">
                  <c:v>44039</c:v>
                </c:pt>
                <c:pt idx="5">
                  <c:v>44046</c:v>
                </c:pt>
                <c:pt idx="6">
                  <c:v>44053</c:v>
                </c:pt>
                <c:pt idx="7">
                  <c:v>44060</c:v>
                </c:pt>
                <c:pt idx="8">
                  <c:v>44067</c:v>
                </c:pt>
                <c:pt idx="9">
                  <c:v>44074</c:v>
                </c:pt>
                <c:pt idx="10">
                  <c:v>44081</c:v>
                </c:pt>
              </c:numCache>
            </c:numRef>
          </c:cat>
          <c:val>
            <c:numRef>
              <c:f>Sheet1!$C$2:$C$12</c:f>
              <c:numCache>
                <c:formatCode>General</c:formatCode>
                <c:ptCount val="11"/>
                <c:pt idx="0">
                  <c:v>429</c:v>
                </c:pt>
                <c:pt idx="1">
                  <c:v>448</c:v>
                </c:pt>
                <c:pt idx="2">
                  <c:v>404</c:v>
                </c:pt>
                <c:pt idx="3">
                  <c:v>419</c:v>
                </c:pt>
                <c:pt idx="4">
                  <c:v>437</c:v>
                </c:pt>
                <c:pt idx="5">
                  <c:v>452</c:v>
                </c:pt>
                <c:pt idx="6">
                  <c:v>402</c:v>
                </c:pt>
                <c:pt idx="7">
                  <c:v>467</c:v>
                </c:pt>
                <c:pt idx="8">
                  <c:v>448</c:v>
                </c:pt>
                <c:pt idx="9">
                  <c:v>394</c:v>
                </c:pt>
                <c:pt idx="10">
                  <c:v>407</c:v>
                </c:pt>
              </c:numCache>
            </c:numRef>
          </c:val>
          <c:extLst>
            <c:ext xmlns:c16="http://schemas.microsoft.com/office/drawing/2014/chart" uri="{C3380CC4-5D6E-409C-BE32-E72D297353CC}">
              <c16:uniqueId val="{00000001-DB37-4CD8-B666-DE34D673403D}"/>
            </c:ext>
          </c:extLst>
        </c:ser>
        <c:ser>
          <c:idx val="2"/>
          <c:order val="2"/>
          <c:tx>
            <c:strRef>
              <c:f>Sheet1!$D$1</c:f>
              <c:strCache>
                <c:ptCount val="1"/>
                <c:pt idx="0">
                  <c:v>Fox News</c:v>
                </c:pt>
              </c:strCache>
            </c:strRef>
          </c:tx>
          <c:spPr>
            <a:solidFill>
              <a:schemeClr val="accent3"/>
            </a:solidFill>
            <a:ln>
              <a:noFill/>
            </a:ln>
            <a:effectLst/>
          </c:spPr>
          <c:invertIfNegative val="0"/>
          <c:cat>
            <c:numRef>
              <c:f>Sheet1!$A$2:$A$12</c:f>
              <c:numCache>
                <c:formatCode>m/d/yyyy</c:formatCode>
                <c:ptCount val="11"/>
                <c:pt idx="0">
                  <c:v>44011</c:v>
                </c:pt>
                <c:pt idx="1">
                  <c:v>44018</c:v>
                </c:pt>
                <c:pt idx="2">
                  <c:v>44025</c:v>
                </c:pt>
                <c:pt idx="3">
                  <c:v>44032</c:v>
                </c:pt>
                <c:pt idx="4">
                  <c:v>44039</c:v>
                </c:pt>
                <c:pt idx="5">
                  <c:v>44046</c:v>
                </c:pt>
                <c:pt idx="6">
                  <c:v>44053</c:v>
                </c:pt>
                <c:pt idx="7">
                  <c:v>44060</c:v>
                </c:pt>
                <c:pt idx="8">
                  <c:v>44067</c:v>
                </c:pt>
                <c:pt idx="9">
                  <c:v>44074</c:v>
                </c:pt>
                <c:pt idx="10">
                  <c:v>44081</c:v>
                </c:pt>
              </c:numCache>
            </c:numRef>
          </c:cat>
          <c:val>
            <c:numRef>
              <c:f>Sheet1!$D$2:$D$12</c:f>
              <c:numCache>
                <c:formatCode>General</c:formatCode>
                <c:ptCount val="11"/>
                <c:pt idx="0">
                  <c:v>347</c:v>
                </c:pt>
                <c:pt idx="1">
                  <c:v>334</c:v>
                </c:pt>
                <c:pt idx="2">
                  <c:v>330</c:v>
                </c:pt>
                <c:pt idx="3">
                  <c:v>344</c:v>
                </c:pt>
                <c:pt idx="4">
                  <c:v>347</c:v>
                </c:pt>
                <c:pt idx="5">
                  <c:v>329</c:v>
                </c:pt>
                <c:pt idx="6">
                  <c:v>320</c:v>
                </c:pt>
                <c:pt idx="7">
                  <c:v>354</c:v>
                </c:pt>
                <c:pt idx="8">
                  <c:v>399</c:v>
                </c:pt>
                <c:pt idx="9">
                  <c:v>335</c:v>
                </c:pt>
                <c:pt idx="10">
                  <c:v>344</c:v>
                </c:pt>
              </c:numCache>
            </c:numRef>
          </c:val>
          <c:extLst>
            <c:ext xmlns:c16="http://schemas.microsoft.com/office/drawing/2014/chart" uri="{C3380CC4-5D6E-409C-BE32-E72D297353CC}">
              <c16:uniqueId val="{00000002-DB37-4CD8-B666-DE34D673403D}"/>
            </c:ext>
          </c:extLst>
        </c:ser>
        <c:dLbls>
          <c:showLegendKey val="0"/>
          <c:showVal val="0"/>
          <c:showCatName val="0"/>
          <c:showSerName val="0"/>
          <c:showPercent val="0"/>
          <c:showBubbleSize val="0"/>
        </c:dLbls>
        <c:gapWidth val="219"/>
        <c:overlap val="-27"/>
        <c:axId val="46674640"/>
        <c:axId val="309531344"/>
      </c:barChart>
      <c:dateAx>
        <c:axId val="46674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531344"/>
        <c:crosses val="autoZero"/>
        <c:auto val="1"/>
        <c:lblOffset val="100"/>
        <c:baseTimeUnit val="days"/>
      </c:dateAx>
      <c:valAx>
        <c:axId val="309531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74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BBC News</c:v>
                </c:pt>
              </c:strCache>
            </c:strRef>
          </c:tx>
          <c:spPr>
            <a:solidFill>
              <a:schemeClr val="accent1"/>
            </a:solidFill>
            <a:ln>
              <a:noFill/>
            </a:ln>
            <a:effectLst/>
          </c:spPr>
          <c:invertIfNegative val="0"/>
          <c:cat>
            <c:strRef>
              <c:f>Sheet1!$A$2:$A$7</c:f>
              <c:strCache>
                <c:ptCount val="6"/>
                <c:pt idx="0">
                  <c:v>Album</c:v>
                </c:pt>
                <c:pt idx="1">
                  <c:v>Link</c:v>
                </c:pt>
                <c:pt idx="2">
                  <c:v>Live Video</c:v>
                </c:pt>
                <c:pt idx="3">
                  <c:v>Photo</c:v>
                </c:pt>
                <c:pt idx="4">
                  <c:v>Status</c:v>
                </c:pt>
                <c:pt idx="5">
                  <c:v>Video</c:v>
                </c:pt>
              </c:strCache>
            </c:strRef>
          </c:cat>
          <c:val>
            <c:numRef>
              <c:f>Sheet1!$B$2:$B$7</c:f>
              <c:numCache>
                <c:formatCode>General</c:formatCode>
                <c:ptCount val="6"/>
                <c:pt idx="0">
                  <c:v>0</c:v>
                </c:pt>
                <c:pt idx="1">
                  <c:v>2.3375199831149499E-2</c:v>
                </c:pt>
                <c:pt idx="2">
                  <c:v>1.37493439296992E-2</c:v>
                </c:pt>
                <c:pt idx="3">
                  <c:v>1.08835878058982E-3</c:v>
                </c:pt>
                <c:pt idx="4">
                  <c:v>0</c:v>
                </c:pt>
                <c:pt idx="5">
                  <c:v>1.1506427040324899E-2</c:v>
                </c:pt>
              </c:numCache>
            </c:numRef>
          </c:val>
          <c:extLst>
            <c:ext xmlns:c16="http://schemas.microsoft.com/office/drawing/2014/chart" uri="{C3380CC4-5D6E-409C-BE32-E72D297353CC}">
              <c16:uniqueId val="{00000000-BABF-411E-B9CC-45878DCDC153}"/>
            </c:ext>
          </c:extLst>
        </c:ser>
        <c:ser>
          <c:idx val="1"/>
          <c:order val="1"/>
          <c:tx>
            <c:strRef>
              <c:f>Sheet1!$C$1</c:f>
              <c:strCache>
                <c:ptCount val="1"/>
                <c:pt idx="0">
                  <c:v>CNN</c:v>
                </c:pt>
              </c:strCache>
            </c:strRef>
          </c:tx>
          <c:spPr>
            <a:solidFill>
              <a:schemeClr val="accent2"/>
            </a:solidFill>
            <a:ln>
              <a:noFill/>
            </a:ln>
            <a:effectLst/>
          </c:spPr>
          <c:invertIfNegative val="0"/>
          <c:cat>
            <c:strRef>
              <c:f>Sheet1!$A$2:$A$7</c:f>
              <c:strCache>
                <c:ptCount val="6"/>
                <c:pt idx="0">
                  <c:v>Album</c:v>
                </c:pt>
                <c:pt idx="1">
                  <c:v>Link</c:v>
                </c:pt>
                <c:pt idx="2">
                  <c:v>Live Video</c:v>
                </c:pt>
                <c:pt idx="3">
                  <c:v>Photo</c:v>
                </c:pt>
                <c:pt idx="4">
                  <c:v>Status</c:v>
                </c:pt>
                <c:pt idx="5">
                  <c:v>Video</c:v>
                </c:pt>
              </c:strCache>
            </c:strRef>
          </c:cat>
          <c:val>
            <c:numRef>
              <c:f>Sheet1!$C$2:$C$7</c:f>
              <c:numCache>
                <c:formatCode>General</c:formatCode>
                <c:ptCount val="6"/>
                <c:pt idx="0">
                  <c:v>6.4239285829790604E-2</c:v>
                </c:pt>
                <c:pt idx="1">
                  <c:v>3.7995607240077799E-2</c:v>
                </c:pt>
                <c:pt idx="2">
                  <c:v>1.85390105113508E-2</c:v>
                </c:pt>
                <c:pt idx="3">
                  <c:v>9.3714517867768202E-3</c:v>
                </c:pt>
                <c:pt idx="4">
                  <c:v>6.42075850081485E-3</c:v>
                </c:pt>
                <c:pt idx="5">
                  <c:v>1.3778465367760799E-2</c:v>
                </c:pt>
              </c:numCache>
            </c:numRef>
          </c:val>
          <c:extLst>
            <c:ext xmlns:c16="http://schemas.microsoft.com/office/drawing/2014/chart" uri="{C3380CC4-5D6E-409C-BE32-E72D297353CC}">
              <c16:uniqueId val="{00000001-BABF-411E-B9CC-45878DCDC153}"/>
            </c:ext>
          </c:extLst>
        </c:ser>
        <c:ser>
          <c:idx val="2"/>
          <c:order val="2"/>
          <c:tx>
            <c:strRef>
              <c:f>Sheet1!$D$1</c:f>
              <c:strCache>
                <c:ptCount val="1"/>
                <c:pt idx="0">
                  <c:v>Fox News</c:v>
                </c:pt>
              </c:strCache>
            </c:strRef>
          </c:tx>
          <c:spPr>
            <a:solidFill>
              <a:schemeClr val="accent3"/>
            </a:solidFill>
            <a:ln>
              <a:noFill/>
            </a:ln>
            <a:effectLst/>
          </c:spPr>
          <c:invertIfNegative val="0"/>
          <c:cat>
            <c:strRef>
              <c:f>Sheet1!$A$2:$A$7</c:f>
              <c:strCache>
                <c:ptCount val="6"/>
                <c:pt idx="0">
                  <c:v>Album</c:v>
                </c:pt>
                <c:pt idx="1">
                  <c:v>Link</c:v>
                </c:pt>
                <c:pt idx="2">
                  <c:v>Live Video</c:v>
                </c:pt>
                <c:pt idx="3">
                  <c:v>Photo</c:v>
                </c:pt>
                <c:pt idx="4">
                  <c:v>Status</c:v>
                </c:pt>
                <c:pt idx="5">
                  <c:v>Video</c:v>
                </c:pt>
              </c:strCache>
            </c:strRef>
          </c:cat>
          <c:val>
            <c:numRef>
              <c:f>Sheet1!$D$2:$D$7</c:f>
              <c:numCache>
                <c:formatCode>General</c:formatCode>
                <c:ptCount val="6"/>
                <c:pt idx="0">
                  <c:v>0.33421615682737099</c:v>
                </c:pt>
                <c:pt idx="1">
                  <c:v>0.183818802776226</c:v>
                </c:pt>
                <c:pt idx="2">
                  <c:v>0.19151851279228299</c:v>
                </c:pt>
                <c:pt idx="3">
                  <c:v>0.34737277505014003</c:v>
                </c:pt>
                <c:pt idx="4">
                  <c:v>0</c:v>
                </c:pt>
                <c:pt idx="5">
                  <c:v>5.2470775506192897E-2</c:v>
                </c:pt>
              </c:numCache>
            </c:numRef>
          </c:val>
          <c:extLst>
            <c:ext xmlns:c16="http://schemas.microsoft.com/office/drawing/2014/chart" uri="{C3380CC4-5D6E-409C-BE32-E72D297353CC}">
              <c16:uniqueId val="{00000002-BABF-411E-B9CC-45878DCDC153}"/>
            </c:ext>
          </c:extLst>
        </c:ser>
        <c:dLbls>
          <c:showLegendKey val="0"/>
          <c:showVal val="0"/>
          <c:showCatName val="0"/>
          <c:showSerName val="0"/>
          <c:showPercent val="0"/>
          <c:showBubbleSize val="0"/>
        </c:dLbls>
        <c:gapWidth val="219"/>
        <c:overlap val="-27"/>
        <c:axId val="356235512"/>
        <c:axId val="50683568"/>
      </c:barChart>
      <c:catAx>
        <c:axId val="356235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83568"/>
        <c:crosses val="autoZero"/>
        <c:auto val="1"/>
        <c:lblAlgn val="ctr"/>
        <c:lblOffset val="100"/>
        <c:noMultiLvlLbl val="0"/>
      </c:catAx>
      <c:valAx>
        <c:axId val="50683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235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BBC News</c:v>
                </c:pt>
              </c:strCache>
            </c:strRef>
          </c:tx>
          <c:spPr>
            <a:ln w="28575" cap="rnd">
              <a:solidFill>
                <a:schemeClr val="accent1"/>
              </a:solidFill>
              <a:round/>
            </a:ln>
            <a:effectLst/>
          </c:spPr>
          <c:marker>
            <c:symbol val="none"/>
          </c:marker>
          <c:cat>
            <c:numRef>
              <c:f>Sheet1!$A$2:$A$12</c:f>
              <c:numCache>
                <c:formatCode>m/d/yyyy</c:formatCode>
                <c:ptCount val="11"/>
                <c:pt idx="0">
                  <c:v>44011</c:v>
                </c:pt>
                <c:pt idx="1">
                  <c:v>44018</c:v>
                </c:pt>
                <c:pt idx="2">
                  <c:v>44025</c:v>
                </c:pt>
                <c:pt idx="3">
                  <c:v>44032</c:v>
                </c:pt>
                <c:pt idx="4">
                  <c:v>44039</c:v>
                </c:pt>
                <c:pt idx="5">
                  <c:v>44046</c:v>
                </c:pt>
                <c:pt idx="6">
                  <c:v>44053</c:v>
                </c:pt>
                <c:pt idx="7">
                  <c:v>44060</c:v>
                </c:pt>
                <c:pt idx="8">
                  <c:v>44067</c:v>
                </c:pt>
                <c:pt idx="9">
                  <c:v>44074</c:v>
                </c:pt>
                <c:pt idx="10">
                  <c:v>44081</c:v>
                </c:pt>
              </c:numCache>
            </c:numRef>
          </c:cat>
          <c:val>
            <c:numRef>
              <c:f>Sheet1!$B$2:$B$12</c:f>
              <c:numCache>
                <c:formatCode>General</c:formatCode>
                <c:ptCount val="11"/>
                <c:pt idx="0">
                  <c:v>1362</c:v>
                </c:pt>
                <c:pt idx="1">
                  <c:v>1470</c:v>
                </c:pt>
                <c:pt idx="2">
                  <c:v>1711</c:v>
                </c:pt>
                <c:pt idx="3">
                  <c:v>1466</c:v>
                </c:pt>
                <c:pt idx="4">
                  <c:v>1249</c:v>
                </c:pt>
                <c:pt idx="5">
                  <c:v>1176</c:v>
                </c:pt>
                <c:pt idx="6">
                  <c:v>1417</c:v>
                </c:pt>
                <c:pt idx="7">
                  <c:v>1762</c:v>
                </c:pt>
                <c:pt idx="8">
                  <c:v>1806</c:v>
                </c:pt>
                <c:pt idx="9">
                  <c:v>1506</c:v>
                </c:pt>
                <c:pt idx="10">
                  <c:v>1542</c:v>
                </c:pt>
              </c:numCache>
            </c:numRef>
          </c:val>
          <c:smooth val="0"/>
          <c:extLst>
            <c:ext xmlns:c16="http://schemas.microsoft.com/office/drawing/2014/chart" uri="{C3380CC4-5D6E-409C-BE32-E72D297353CC}">
              <c16:uniqueId val="{00000000-E16D-40E7-9232-76A2914BA9D6}"/>
            </c:ext>
          </c:extLst>
        </c:ser>
        <c:ser>
          <c:idx val="1"/>
          <c:order val="1"/>
          <c:tx>
            <c:strRef>
              <c:f>Sheet1!$C$1</c:f>
              <c:strCache>
                <c:ptCount val="1"/>
                <c:pt idx="0">
                  <c:v>CNN</c:v>
                </c:pt>
              </c:strCache>
            </c:strRef>
          </c:tx>
          <c:spPr>
            <a:ln w="28575" cap="rnd">
              <a:solidFill>
                <a:schemeClr val="accent2"/>
              </a:solidFill>
              <a:round/>
            </a:ln>
            <a:effectLst/>
          </c:spPr>
          <c:marker>
            <c:symbol val="none"/>
          </c:marker>
          <c:cat>
            <c:numRef>
              <c:f>Sheet1!$A$2:$A$12</c:f>
              <c:numCache>
                <c:formatCode>m/d/yyyy</c:formatCode>
                <c:ptCount val="11"/>
                <c:pt idx="0">
                  <c:v>44011</c:v>
                </c:pt>
                <c:pt idx="1">
                  <c:v>44018</c:v>
                </c:pt>
                <c:pt idx="2">
                  <c:v>44025</c:v>
                </c:pt>
                <c:pt idx="3">
                  <c:v>44032</c:v>
                </c:pt>
                <c:pt idx="4">
                  <c:v>44039</c:v>
                </c:pt>
                <c:pt idx="5">
                  <c:v>44046</c:v>
                </c:pt>
                <c:pt idx="6">
                  <c:v>44053</c:v>
                </c:pt>
                <c:pt idx="7">
                  <c:v>44060</c:v>
                </c:pt>
                <c:pt idx="8">
                  <c:v>44067</c:v>
                </c:pt>
                <c:pt idx="9">
                  <c:v>44074</c:v>
                </c:pt>
                <c:pt idx="10">
                  <c:v>44081</c:v>
                </c:pt>
              </c:numCache>
            </c:numRef>
          </c:cat>
          <c:val>
            <c:numRef>
              <c:f>Sheet1!$C$2:$C$12</c:f>
              <c:numCache>
                <c:formatCode>General</c:formatCode>
                <c:ptCount val="11"/>
                <c:pt idx="0">
                  <c:v>1647</c:v>
                </c:pt>
                <c:pt idx="1">
                  <c:v>1759</c:v>
                </c:pt>
                <c:pt idx="2">
                  <c:v>1716</c:v>
                </c:pt>
                <c:pt idx="3">
                  <c:v>1647</c:v>
                </c:pt>
                <c:pt idx="4">
                  <c:v>1523</c:v>
                </c:pt>
                <c:pt idx="5">
                  <c:v>1549</c:v>
                </c:pt>
                <c:pt idx="6">
                  <c:v>2826</c:v>
                </c:pt>
                <c:pt idx="7">
                  <c:v>2269</c:v>
                </c:pt>
                <c:pt idx="8">
                  <c:v>2441</c:v>
                </c:pt>
                <c:pt idx="9">
                  <c:v>2268</c:v>
                </c:pt>
                <c:pt idx="10">
                  <c:v>1945</c:v>
                </c:pt>
              </c:numCache>
            </c:numRef>
          </c:val>
          <c:smooth val="0"/>
          <c:extLst>
            <c:ext xmlns:c16="http://schemas.microsoft.com/office/drawing/2014/chart" uri="{C3380CC4-5D6E-409C-BE32-E72D297353CC}">
              <c16:uniqueId val="{00000001-E16D-40E7-9232-76A2914BA9D6}"/>
            </c:ext>
          </c:extLst>
        </c:ser>
        <c:ser>
          <c:idx val="2"/>
          <c:order val="2"/>
          <c:tx>
            <c:strRef>
              <c:f>Sheet1!$D$1</c:f>
              <c:strCache>
                <c:ptCount val="1"/>
                <c:pt idx="0">
                  <c:v>Fox News</c:v>
                </c:pt>
              </c:strCache>
            </c:strRef>
          </c:tx>
          <c:spPr>
            <a:ln w="28575" cap="rnd">
              <a:solidFill>
                <a:schemeClr val="accent3"/>
              </a:solidFill>
              <a:round/>
            </a:ln>
            <a:effectLst/>
          </c:spPr>
          <c:marker>
            <c:symbol val="none"/>
          </c:marker>
          <c:cat>
            <c:numRef>
              <c:f>Sheet1!$A$2:$A$12</c:f>
              <c:numCache>
                <c:formatCode>m/d/yyyy</c:formatCode>
                <c:ptCount val="11"/>
                <c:pt idx="0">
                  <c:v>44011</c:v>
                </c:pt>
                <c:pt idx="1">
                  <c:v>44018</c:v>
                </c:pt>
                <c:pt idx="2">
                  <c:v>44025</c:v>
                </c:pt>
                <c:pt idx="3">
                  <c:v>44032</c:v>
                </c:pt>
                <c:pt idx="4">
                  <c:v>44039</c:v>
                </c:pt>
                <c:pt idx="5">
                  <c:v>44046</c:v>
                </c:pt>
                <c:pt idx="6">
                  <c:v>44053</c:v>
                </c:pt>
                <c:pt idx="7">
                  <c:v>44060</c:v>
                </c:pt>
                <c:pt idx="8">
                  <c:v>44067</c:v>
                </c:pt>
                <c:pt idx="9">
                  <c:v>44074</c:v>
                </c:pt>
                <c:pt idx="10">
                  <c:v>44081</c:v>
                </c:pt>
              </c:numCache>
            </c:numRef>
          </c:cat>
          <c:val>
            <c:numRef>
              <c:f>Sheet1!$D$2:$D$12</c:f>
              <c:numCache>
                <c:formatCode>General</c:formatCode>
                <c:ptCount val="11"/>
                <c:pt idx="0">
                  <c:v>5567</c:v>
                </c:pt>
                <c:pt idx="1">
                  <c:v>6882</c:v>
                </c:pt>
                <c:pt idx="2">
                  <c:v>5342</c:v>
                </c:pt>
                <c:pt idx="3">
                  <c:v>5844</c:v>
                </c:pt>
                <c:pt idx="4">
                  <c:v>5827</c:v>
                </c:pt>
                <c:pt idx="5">
                  <c:v>6808</c:v>
                </c:pt>
                <c:pt idx="6">
                  <c:v>7560</c:v>
                </c:pt>
                <c:pt idx="7">
                  <c:v>9895</c:v>
                </c:pt>
                <c:pt idx="8">
                  <c:v>7931</c:v>
                </c:pt>
                <c:pt idx="9">
                  <c:v>7961</c:v>
                </c:pt>
                <c:pt idx="10">
                  <c:v>8040</c:v>
                </c:pt>
              </c:numCache>
            </c:numRef>
          </c:val>
          <c:smooth val="0"/>
          <c:extLst>
            <c:ext xmlns:c16="http://schemas.microsoft.com/office/drawing/2014/chart" uri="{C3380CC4-5D6E-409C-BE32-E72D297353CC}">
              <c16:uniqueId val="{00000002-E16D-40E7-9232-76A2914BA9D6}"/>
            </c:ext>
          </c:extLst>
        </c:ser>
        <c:dLbls>
          <c:showLegendKey val="0"/>
          <c:showVal val="0"/>
          <c:showCatName val="0"/>
          <c:showSerName val="0"/>
          <c:showPercent val="0"/>
          <c:showBubbleSize val="0"/>
        </c:dLbls>
        <c:smooth val="0"/>
        <c:axId val="355105832"/>
        <c:axId val="355104520"/>
      </c:lineChart>
      <c:dateAx>
        <c:axId val="355105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04520"/>
        <c:crosses val="autoZero"/>
        <c:auto val="1"/>
        <c:lblOffset val="100"/>
        <c:baseTimeUnit val="days"/>
      </c:dateAx>
      <c:valAx>
        <c:axId val="355104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05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cnn</c:v>
                </c:pt>
              </c:strCache>
            </c:strRef>
          </c:tx>
          <c:spPr>
            <a:ln w="28575" cap="rnd">
              <a:solidFill>
                <a:schemeClr val="accent1"/>
              </a:solidFill>
              <a:round/>
            </a:ln>
            <a:effectLst/>
          </c:spPr>
          <c:marker>
            <c:symbol val="none"/>
          </c:marker>
          <c:cat>
            <c:numRef>
              <c:f>Sheet1!$A$2:$A$12</c:f>
              <c:numCache>
                <c:formatCode>m/d/yyyy</c:formatCode>
                <c:ptCount val="11"/>
                <c:pt idx="0">
                  <c:v>44011</c:v>
                </c:pt>
                <c:pt idx="1">
                  <c:v>44018</c:v>
                </c:pt>
                <c:pt idx="2">
                  <c:v>44025</c:v>
                </c:pt>
                <c:pt idx="3">
                  <c:v>44032</c:v>
                </c:pt>
                <c:pt idx="4">
                  <c:v>44039</c:v>
                </c:pt>
                <c:pt idx="5">
                  <c:v>44046</c:v>
                </c:pt>
                <c:pt idx="6">
                  <c:v>44053</c:v>
                </c:pt>
                <c:pt idx="7">
                  <c:v>44060</c:v>
                </c:pt>
                <c:pt idx="8">
                  <c:v>44067</c:v>
                </c:pt>
                <c:pt idx="9">
                  <c:v>44074</c:v>
                </c:pt>
                <c:pt idx="10">
                  <c:v>44081</c:v>
                </c:pt>
              </c:numCache>
            </c:numRef>
          </c:cat>
          <c:val>
            <c:numRef>
              <c:f>Sheet1!$B$2:$B$12</c:f>
              <c:numCache>
                <c:formatCode>General</c:formatCode>
                <c:ptCount val="11"/>
                <c:pt idx="0">
                  <c:v>34</c:v>
                </c:pt>
                <c:pt idx="1">
                  <c:v>33</c:v>
                </c:pt>
                <c:pt idx="2">
                  <c:v>36</c:v>
                </c:pt>
                <c:pt idx="3">
                  <c:v>24</c:v>
                </c:pt>
                <c:pt idx="4">
                  <c:v>38</c:v>
                </c:pt>
                <c:pt idx="5">
                  <c:v>36</c:v>
                </c:pt>
                <c:pt idx="6">
                  <c:v>27</c:v>
                </c:pt>
                <c:pt idx="7">
                  <c:v>35</c:v>
                </c:pt>
                <c:pt idx="8">
                  <c:v>34</c:v>
                </c:pt>
                <c:pt idx="9">
                  <c:v>26</c:v>
                </c:pt>
                <c:pt idx="10">
                  <c:v>23</c:v>
                </c:pt>
              </c:numCache>
            </c:numRef>
          </c:val>
          <c:smooth val="0"/>
          <c:extLst>
            <c:ext xmlns:c16="http://schemas.microsoft.com/office/drawing/2014/chart" uri="{C3380CC4-5D6E-409C-BE32-E72D297353CC}">
              <c16:uniqueId val="{00000000-286B-4580-983E-66D5CA7D3511}"/>
            </c:ext>
          </c:extLst>
        </c:ser>
        <c:ser>
          <c:idx val="1"/>
          <c:order val="1"/>
          <c:tx>
            <c:strRef>
              <c:f>Sheet1!$C$1</c:f>
              <c:strCache>
                <c:ptCount val="1"/>
                <c:pt idx="0">
                  <c:v>foxnews</c:v>
                </c:pt>
              </c:strCache>
            </c:strRef>
          </c:tx>
          <c:spPr>
            <a:ln w="28575" cap="rnd">
              <a:solidFill>
                <a:schemeClr val="accent2"/>
              </a:solidFill>
              <a:round/>
            </a:ln>
            <a:effectLst/>
          </c:spPr>
          <c:marker>
            <c:symbol val="none"/>
          </c:marker>
          <c:cat>
            <c:numRef>
              <c:f>Sheet1!$A$2:$A$12</c:f>
              <c:numCache>
                <c:formatCode>m/d/yyyy</c:formatCode>
                <c:ptCount val="11"/>
                <c:pt idx="0">
                  <c:v>44011</c:v>
                </c:pt>
                <c:pt idx="1">
                  <c:v>44018</c:v>
                </c:pt>
                <c:pt idx="2">
                  <c:v>44025</c:v>
                </c:pt>
                <c:pt idx="3">
                  <c:v>44032</c:v>
                </c:pt>
                <c:pt idx="4">
                  <c:v>44039</c:v>
                </c:pt>
                <c:pt idx="5">
                  <c:v>44046</c:v>
                </c:pt>
                <c:pt idx="6">
                  <c:v>44053</c:v>
                </c:pt>
                <c:pt idx="7">
                  <c:v>44060</c:v>
                </c:pt>
                <c:pt idx="8">
                  <c:v>44067</c:v>
                </c:pt>
                <c:pt idx="9">
                  <c:v>44074</c:v>
                </c:pt>
                <c:pt idx="10">
                  <c:v>44081</c:v>
                </c:pt>
              </c:numCache>
            </c:numRef>
          </c:cat>
          <c:val>
            <c:numRef>
              <c:f>Sheet1!$C$2:$C$12</c:f>
              <c:numCache>
                <c:formatCode>General</c:formatCode>
                <c:ptCount val="11"/>
                <c:pt idx="0">
                  <c:v>117</c:v>
                </c:pt>
                <c:pt idx="1">
                  <c:v>118</c:v>
                </c:pt>
                <c:pt idx="2">
                  <c:v>109</c:v>
                </c:pt>
                <c:pt idx="3">
                  <c:v>116</c:v>
                </c:pt>
                <c:pt idx="4">
                  <c:v>117</c:v>
                </c:pt>
                <c:pt idx="5">
                  <c:v>117</c:v>
                </c:pt>
                <c:pt idx="6">
                  <c:v>110</c:v>
                </c:pt>
                <c:pt idx="7">
                  <c:v>126</c:v>
                </c:pt>
                <c:pt idx="8">
                  <c:v>119</c:v>
                </c:pt>
                <c:pt idx="9">
                  <c:v>116</c:v>
                </c:pt>
                <c:pt idx="10">
                  <c:v>111</c:v>
                </c:pt>
              </c:numCache>
            </c:numRef>
          </c:val>
          <c:smooth val="0"/>
          <c:extLst>
            <c:ext xmlns:c16="http://schemas.microsoft.com/office/drawing/2014/chart" uri="{C3380CC4-5D6E-409C-BE32-E72D297353CC}">
              <c16:uniqueId val="{00000001-286B-4580-983E-66D5CA7D3511}"/>
            </c:ext>
          </c:extLst>
        </c:ser>
        <c:ser>
          <c:idx val="2"/>
          <c:order val="2"/>
          <c:tx>
            <c:strRef>
              <c:f>Sheet1!$D$1</c:f>
              <c:strCache>
                <c:ptCount val="1"/>
                <c:pt idx="0">
                  <c:v>bbcnews</c:v>
                </c:pt>
              </c:strCache>
            </c:strRef>
          </c:tx>
          <c:spPr>
            <a:ln w="28575" cap="rnd">
              <a:solidFill>
                <a:schemeClr val="accent3"/>
              </a:solidFill>
              <a:round/>
            </a:ln>
            <a:effectLst/>
          </c:spPr>
          <c:marker>
            <c:symbol val="none"/>
          </c:marker>
          <c:cat>
            <c:numRef>
              <c:f>Sheet1!$A$2:$A$12</c:f>
              <c:numCache>
                <c:formatCode>m/d/yyyy</c:formatCode>
                <c:ptCount val="11"/>
                <c:pt idx="0">
                  <c:v>44011</c:v>
                </c:pt>
                <c:pt idx="1">
                  <c:v>44018</c:v>
                </c:pt>
                <c:pt idx="2">
                  <c:v>44025</c:v>
                </c:pt>
                <c:pt idx="3">
                  <c:v>44032</c:v>
                </c:pt>
                <c:pt idx="4">
                  <c:v>44039</c:v>
                </c:pt>
                <c:pt idx="5">
                  <c:v>44046</c:v>
                </c:pt>
                <c:pt idx="6">
                  <c:v>44053</c:v>
                </c:pt>
                <c:pt idx="7">
                  <c:v>44060</c:v>
                </c:pt>
                <c:pt idx="8">
                  <c:v>44067</c:v>
                </c:pt>
                <c:pt idx="9">
                  <c:v>44074</c:v>
                </c:pt>
                <c:pt idx="10">
                  <c:v>44081</c:v>
                </c:pt>
              </c:numCache>
            </c:numRef>
          </c:cat>
          <c:val>
            <c:numRef>
              <c:f>Sheet1!$D$2:$D$12</c:f>
              <c:numCache>
                <c:formatCode>General</c:formatCode>
                <c:ptCount val="11"/>
                <c:pt idx="0">
                  <c:v>28</c:v>
                </c:pt>
                <c:pt idx="1">
                  <c:v>30</c:v>
                </c:pt>
                <c:pt idx="2">
                  <c:v>32</c:v>
                </c:pt>
                <c:pt idx="3">
                  <c:v>30</c:v>
                </c:pt>
                <c:pt idx="4">
                  <c:v>34</c:v>
                </c:pt>
                <c:pt idx="5">
                  <c:v>34</c:v>
                </c:pt>
                <c:pt idx="6">
                  <c:v>25</c:v>
                </c:pt>
                <c:pt idx="7">
                  <c:v>37</c:v>
                </c:pt>
                <c:pt idx="8">
                  <c:v>32</c:v>
                </c:pt>
                <c:pt idx="9">
                  <c:v>23</c:v>
                </c:pt>
                <c:pt idx="10">
                  <c:v>31</c:v>
                </c:pt>
              </c:numCache>
            </c:numRef>
          </c:val>
          <c:smooth val="0"/>
          <c:extLst>
            <c:ext xmlns:c16="http://schemas.microsoft.com/office/drawing/2014/chart" uri="{C3380CC4-5D6E-409C-BE32-E72D297353CC}">
              <c16:uniqueId val="{00000002-286B-4580-983E-66D5CA7D3511}"/>
            </c:ext>
          </c:extLst>
        </c:ser>
        <c:dLbls>
          <c:showLegendKey val="0"/>
          <c:showVal val="0"/>
          <c:showCatName val="0"/>
          <c:showSerName val="0"/>
          <c:showPercent val="0"/>
          <c:showBubbleSize val="0"/>
        </c:dLbls>
        <c:smooth val="0"/>
        <c:axId val="588902304"/>
        <c:axId val="588900992"/>
      </c:lineChart>
      <c:dateAx>
        <c:axId val="588902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8900992"/>
        <c:crosses val="autoZero"/>
        <c:auto val="1"/>
        <c:lblOffset val="100"/>
        <c:baseTimeUnit val="days"/>
      </c:dateAx>
      <c:valAx>
        <c:axId val="588900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8902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6E1CE-2D20-489E-A8BA-1D3C29BFCFE5}"/>
              </a:ext>
            </a:extLst>
          </p:cNvPr>
          <p:cNvSpPr>
            <a:spLocks noGrp="1"/>
          </p:cNvSpPr>
          <p:nvPr>
            <p:ph type="ctrTitle"/>
          </p:nvPr>
        </p:nvSpPr>
        <p:spPr/>
        <p:txBody>
          <a:bodyPr/>
          <a:lstStyle/>
          <a:p>
            <a:r>
              <a:rPr lang="en-US"/>
              <a:t>Watson D</a:t>
            </a:r>
          </a:p>
        </p:txBody>
      </p:sp>
      <p:sp>
        <p:nvSpPr>
          <p:cNvPr id="3" name="Subtitle 2">
            <a:extLst>
              <a:ext uri="{FF2B5EF4-FFF2-40B4-BE49-F238E27FC236}">
                <a16:creationId xmlns:a16="http://schemas.microsoft.com/office/drawing/2014/main" id="{D576901F-14EF-4B13-849E-29661FF9FE92}"/>
              </a:ext>
            </a:extLst>
          </p:cNvPr>
          <p:cNvSpPr>
            <a:spLocks noGrp="1"/>
          </p:cNvSpPr>
          <p:nvPr>
            <p:ph type="subTitle" idx="1"/>
          </p:nvPr>
        </p:nvSpPr>
        <p:spPr/>
        <p:txBody>
          <a:bodyPr/>
          <a:lstStyle/>
          <a:p>
            <a:r>
              <a:rPr lang="en-US"/>
              <a:t>quintly</a:t>
            </a:r>
          </a:p>
        </p:txBody>
      </p:sp>
    </p:spTree>
    <p:extLst>
      <p:ext uri="{BB962C8B-B14F-4D97-AF65-F5344CB8AC3E}">
        <p14:creationId xmlns:p14="http://schemas.microsoft.com/office/powerpoint/2010/main" val="40450483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D5D54-50A8-4D44-A0AC-58E0BDC1F44A}"/>
              </a:ext>
            </a:extLst>
          </p:cNvPr>
          <p:cNvSpPr>
            <a:spLocks noGrp="1"/>
          </p:cNvSpPr>
          <p:nvPr>
            <p:ph type="title"/>
          </p:nvPr>
        </p:nvSpPr>
        <p:spPr/>
        <p:txBody>
          <a:bodyPr/>
          <a:lstStyle/>
          <a:p>
            <a:r>
              <a:rPr lang="en-US"/>
              <a:t>Facebook Number of posts | News</a:t>
            </a:r>
          </a:p>
        </p:txBody>
      </p:sp>
      <p:graphicFrame>
        <p:nvGraphicFramePr>
          <p:cNvPr id="6" name="Chart Placeholder 5">
            <a:extLst>
              <a:ext uri="{FF2B5EF4-FFF2-40B4-BE49-F238E27FC236}">
                <a16:creationId xmlns:a16="http://schemas.microsoft.com/office/drawing/2014/main" id="{9B9A14E5-DAB5-4054-997C-BF926F750A58}"/>
              </a:ext>
            </a:extLst>
          </p:cNvPr>
          <p:cNvGraphicFramePr>
            <a:graphicFrameLocks noGrp="1"/>
          </p:cNvGraphicFramePr>
          <p:nvPr>
            <p:ph type="chart" sz="quarter" idx="13"/>
            <p:extLst>
              <p:ext uri="{D42A27DB-BD31-4B8C-83A1-F6EECF244321}">
                <p14:modId xmlns:p14="http://schemas.microsoft.com/office/powerpoint/2010/main" val="4039977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97229F-5EB5-4E33-A99F-AD8700D79153}"/>
              </a:ext>
            </a:extLst>
          </p:cNvPr>
          <p:cNvSpPr>
            <a:spLocks noGrp="1"/>
          </p:cNvSpPr>
          <p:nvPr>
            <p:ph type="body" sz="quarter" idx="14"/>
          </p:nvPr>
        </p:nvSpPr>
        <p:spPr/>
        <p:txBody>
          <a:bodyPr/>
          <a:lstStyle/>
          <a:p>
            <a:r>
              <a:rPr lang="en-US"/>
              <a:t>06/29/2020 - 09/13/2020</a:t>
            </a:r>
          </a:p>
        </p:txBody>
      </p:sp>
      <p:sp>
        <p:nvSpPr>
          <p:cNvPr id="5" name="Footer Placeholder 4">
            <a:extLst>
              <a:ext uri="{FF2B5EF4-FFF2-40B4-BE49-F238E27FC236}">
                <a16:creationId xmlns:a16="http://schemas.microsoft.com/office/drawing/2014/main" id="{4331E53C-81A2-4F26-8A67-21F32AB1FC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06449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D8F16-530A-44F4-874B-052904A8DE9E}"/>
              </a:ext>
            </a:extLst>
          </p:cNvPr>
          <p:cNvSpPr>
            <a:spLocks noGrp="1"/>
          </p:cNvSpPr>
          <p:nvPr>
            <p:ph type="title"/>
          </p:nvPr>
        </p:nvSpPr>
        <p:spPr/>
        <p:txBody>
          <a:bodyPr/>
          <a:lstStyle/>
          <a:p>
            <a:r>
              <a:rPr lang="en-US"/>
              <a:t>Facebook Interaction Rate By Post Type | News</a:t>
            </a:r>
          </a:p>
        </p:txBody>
      </p:sp>
      <p:graphicFrame>
        <p:nvGraphicFramePr>
          <p:cNvPr id="6" name="Chart Placeholder 5">
            <a:extLst>
              <a:ext uri="{FF2B5EF4-FFF2-40B4-BE49-F238E27FC236}">
                <a16:creationId xmlns:a16="http://schemas.microsoft.com/office/drawing/2014/main" id="{E9E63371-2093-4813-B04D-2F7270D45009}"/>
              </a:ext>
            </a:extLst>
          </p:cNvPr>
          <p:cNvGraphicFramePr>
            <a:graphicFrameLocks noGrp="1"/>
          </p:cNvGraphicFramePr>
          <p:nvPr>
            <p:ph type="chart" sz="quarter" idx="13"/>
            <p:extLst>
              <p:ext uri="{D42A27DB-BD31-4B8C-83A1-F6EECF244321}">
                <p14:modId xmlns:p14="http://schemas.microsoft.com/office/powerpoint/2010/main" val="35726625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51AFCA-F68B-4830-A1DB-C260EB77ED8E}"/>
              </a:ext>
            </a:extLst>
          </p:cNvPr>
          <p:cNvSpPr>
            <a:spLocks noGrp="1"/>
          </p:cNvSpPr>
          <p:nvPr>
            <p:ph type="body" sz="quarter" idx="14"/>
          </p:nvPr>
        </p:nvSpPr>
        <p:spPr/>
        <p:txBody>
          <a:bodyPr/>
          <a:lstStyle/>
          <a:p>
            <a:r>
              <a:rPr lang="en-US"/>
              <a:t>07/01/2020 - 09/09/2020</a:t>
            </a:r>
          </a:p>
        </p:txBody>
      </p:sp>
      <p:sp>
        <p:nvSpPr>
          <p:cNvPr id="5" name="Footer Placeholder 4">
            <a:extLst>
              <a:ext uri="{FF2B5EF4-FFF2-40B4-BE49-F238E27FC236}">
                <a16:creationId xmlns:a16="http://schemas.microsoft.com/office/drawing/2014/main" id="{2D4AF7AA-A264-43FB-BF26-BCC2925C8D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232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AEEF2-F5A1-4F56-94C3-78B8E0E2A7FA}"/>
              </a:ext>
            </a:extLst>
          </p:cNvPr>
          <p:cNvSpPr>
            <a:spLocks noGrp="1"/>
          </p:cNvSpPr>
          <p:nvPr>
            <p:ph type="title"/>
          </p:nvPr>
        </p:nvSpPr>
        <p:spPr/>
        <p:txBody>
          <a:bodyPr/>
          <a:lstStyle/>
          <a:p>
            <a:r>
              <a:rPr lang="en-US"/>
              <a:t>Facebook Average Comments Per Post | News</a:t>
            </a:r>
          </a:p>
        </p:txBody>
      </p:sp>
      <p:graphicFrame>
        <p:nvGraphicFramePr>
          <p:cNvPr id="6" name="Chart Placeholder 5">
            <a:extLst>
              <a:ext uri="{FF2B5EF4-FFF2-40B4-BE49-F238E27FC236}">
                <a16:creationId xmlns:a16="http://schemas.microsoft.com/office/drawing/2014/main" id="{D286FCEB-2E5A-4446-8E05-9AF970E86B40}"/>
              </a:ext>
            </a:extLst>
          </p:cNvPr>
          <p:cNvGraphicFramePr>
            <a:graphicFrameLocks noGrp="1"/>
          </p:cNvGraphicFramePr>
          <p:nvPr>
            <p:ph type="chart" sz="quarter" idx="13"/>
            <p:extLst>
              <p:ext uri="{D42A27DB-BD31-4B8C-83A1-F6EECF244321}">
                <p14:modId xmlns:p14="http://schemas.microsoft.com/office/powerpoint/2010/main" val="36450544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DB7DA1-FAEF-412D-80A2-7E2A1CBD74F2}"/>
              </a:ext>
            </a:extLst>
          </p:cNvPr>
          <p:cNvSpPr>
            <a:spLocks noGrp="1"/>
          </p:cNvSpPr>
          <p:nvPr>
            <p:ph type="body" sz="quarter" idx="14"/>
          </p:nvPr>
        </p:nvSpPr>
        <p:spPr/>
        <p:txBody>
          <a:bodyPr/>
          <a:lstStyle/>
          <a:p>
            <a:r>
              <a:rPr lang="en-US"/>
              <a:t>06/29/2020 - 09/13/2020</a:t>
            </a:r>
          </a:p>
        </p:txBody>
      </p:sp>
      <p:sp>
        <p:nvSpPr>
          <p:cNvPr id="5" name="Footer Placeholder 4">
            <a:extLst>
              <a:ext uri="{FF2B5EF4-FFF2-40B4-BE49-F238E27FC236}">
                <a16:creationId xmlns:a16="http://schemas.microsoft.com/office/drawing/2014/main" id="{7337A484-05F2-4149-B25D-B865CA59D9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1993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E087E-F798-4C4A-8231-0ED6C075F07C}"/>
              </a:ext>
            </a:extLst>
          </p:cNvPr>
          <p:cNvSpPr>
            <a:spLocks noGrp="1"/>
          </p:cNvSpPr>
          <p:nvPr>
            <p:ph type="title"/>
          </p:nvPr>
        </p:nvSpPr>
        <p:spPr/>
        <p:txBody>
          <a:bodyPr/>
          <a:lstStyle/>
          <a:p>
            <a:r>
              <a:rPr lang="en-US"/>
              <a:t>Facebook Hashtag Detection | News - 1 of 3</a:t>
            </a:r>
          </a:p>
        </p:txBody>
      </p:sp>
      <p:graphicFrame>
        <p:nvGraphicFramePr>
          <p:cNvPr id="5" name="Table Placeholder 4">
            <a:extLst>
              <a:ext uri="{FF2B5EF4-FFF2-40B4-BE49-F238E27FC236}">
                <a16:creationId xmlns:a16="http://schemas.microsoft.com/office/drawing/2014/main" id="{8F0A0519-9D33-4990-A704-C9F85F104E68}"/>
              </a:ext>
            </a:extLst>
          </p:cNvPr>
          <p:cNvGraphicFramePr>
            <a:graphicFrameLocks noGrp="1"/>
          </p:cNvGraphicFramePr>
          <p:nvPr>
            <p:ph type="tbl" sz="quarter" idx="13"/>
            <p:extLst>
              <p:ext uri="{D42A27DB-BD31-4B8C-83A1-F6EECF244321}">
                <p14:modId xmlns:p14="http://schemas.microsoft.com/office/powerpoint/2010/main" val="3506867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92921952"/>
                    </a:ext>
                  </a:extLst>
                </a:gridCol>
                <a:gridCol w="1152144">
                  <a:extLst>
                    <a:ext uri="{9D8B030D-6E8A-4147-A177-3AD203B41FA5}">
                      <a16:colId xmlns:a16="http://schemas.microsoft.com/office/drawing/2014/main" val="314481920"/>
                    </a:ext>
                  </a:extLst>
                </a:gridCol>
                <a:gridCol w="1152144">
                  <a:extLst>
                    <a:ext uri="{9D8B030D-6E8A-4147-A177-3AD203B41FA5}">
                      <a16:colId xmlns:a16="http://schemas.microsoft.com/office/drawing/2014/main" val="794743206"/>
                    </a:ext>
                  </a:extLst>
                </a:gridCol>
                <a:gridCol w="1152144">
                  <a:extLst>
                    <a:ext uri="{9D8B030D-6E8A-4147-A177-3AD203B41FA5}">
                      <a16:colId xmlns:a16="http://schemas.microsoft.com/office/drawing/2014/main" val="2966073581"/>
                    </a:ext>
                  </a:extLst>
                </a:gridCol>
                <a:gridCol w="1152144">
                  <a:extLst>
                    <a:ext uri="{9D8B030D-6E8A-4147-A177-3AD203B41FA5}">
                      <a16:colId xmlns:a16="http://schemas.microsoft.com/office/drawing/2014/main" val="2999661196"/>
                    </a:ext>
                  </a:extLst>
                </a:gridCol>
                <a:gridCol w="1152144">
                  <a:extLst>
                    <a:ext uri="{9D8B030D-6E8A-4147-A177-3AD203B41FA5}">
                      <a16:colId xmlns:a16="http://schemas.microsoft.com/office/drawing/2014/main" val="588672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75144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#UnitedShades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671.35087719298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541.17543859649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153.31578947368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1365.8421052632</a:t>
                      </a:r>
                    </a:p>
                  </a:txBody>
                  <a:tcPr/>
                </a:tc>
                <a:extLst>
                  <a:ext uri="{0D108BD9-81ED-4DB2-BD59-A6C34878D82A}">
                    <a16:rowId xmlns:a16="http://schemas.microsoft.com/office/drawing/2014/main" val="363608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#CutThroughTheNoise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3852</a:t>
                      </a:r>
                    </a:p>
                  </a:txBody>
                  <a:tcPr/>
                </a:tc>
                <a:extLst>
                  <a:ext uri="{0D108BD9-81ED-4DB2-BD59-A6C34878D82A}">
                    <a16:rowId xmlns:a16="http://schemas.microsoft.com/office/drawing/2014/main" val="3127756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#ProudAmerican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36113.473684211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1639.4210526316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7062.2631578947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44815.157894737</a:t>
                      </a:r>
                    </a:p>
                  </a:txBody>
                  <a:tcPr/>
                </a:tc>
                <a:extLst>
                  <a:ext uri="{0D108BD9-81ED-4DB2-BD59-A6C34878D82A}">
                    <a16:rowId xmlns:a16="http://schemas.microsoft.com/office/drawing/2014/main" val="19654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#OnTheTrail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638.63636363636</a:t>
                      </a:r>
                    </a:p>
                  </a:txBody>
                  <a:tcPr/>
                </a:tc>
                <a:extLst>
                  <a:ext uri="{0D108BD9-81ED-4DB2-BD59-A6C34878D82A}">
                    <a16:rowId xmlns:a16="http://schemas.microsoft.com/office/drawing/2014/main" val="1695249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#CNNTownHall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1725.7</a:t>
                      </a:r>
                    </a:p>
                  </a:txBody>
                  <a:tcPr/>
                </a:tc>
                <a:extLst>
                  <a:ext uri="{0D108BD9-81ED-4DB2-BD59-A6C34878D82A}">
                    <a16:rowId xmlns:a16="http://schemas.microsoft.com/office/drawing/2014/main" val="7008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#TheWindsorsCNN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1644</a:t>
                      </a:r>
                    </a:p>
                  </a:txBody>
                  <a:tcPr/>
                </a:tc>
                <a:extLst>
                  <a:ext uri="{0D108BD9-81ED-4DB2-BD59-A6C34878D82A}">
                    <a16:rowId xmlns:a16="http://schemas.microsoft.com/office/drawing/2014/main" val="3175452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#KeepingThemHonest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6220.875</a:t>
                      </a:r>
                    </a:p>
                  </a:txBody>
                  <a:tcPr/>
                </a:tc>
                <a:extLst>
                  <a:ext uri="{0D108BD9-81ED-4DB2-BD59-A6C34878D82A}">
                    <a16:rowId xmlns:a16="http://schemas.microsoft.com/office/drawing/2014/main" val="962767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#RealityCheck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1829.5714285714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3650</a:t>
                      </a:r>
                    </a:p>
                  </a:txBody>
                  <a:tcPr/>
                </a:tc>
                <a:extLst>
                  <a:ext uri="{0D108BD9-81ED-4DB2-BD59-A6C34878D82A}">
                    <a16:rowId xmlns:a16="http://schemas.microsoft.com/office/drawing/2014/main" val="2851045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#CNNFourthOfJuly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1363</a:t>
                      </a:r>
                    </a:p>
                  </a:txBody>
                  <a:tcPr/>
                </a:tc>
                <a:extLst>
                  <a:ext uri="{0D108BD9-81ED-4DB2-BD59-A6C34878D82A}">
                    <a16:rowId xmlns:a16="http://schemas.microsoft.com/office/drawing/2014/main" val="2520534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#Democracy2020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37880.833333333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44765.166666667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88130</a:t>
                      </a:r>
                    </a:p>
                  </a:txBody>
                  <a:tcPr/>
                </a:tc>
                <a:extLst>
                  <a:ext uri="{0D108BD9-81ED-4DB2-BD59-A6C34878D82A}">
                    <a16:rowId xmlns:a16="http://schemas.microsoft.com/office/drawing/2014/main" val="787160079"/>
                  </a:ext>
                </a:extLst>
              </a:tr>
            </a:tbl>
          </a:graphicData>
        </a:graphic>
      </p:graphicFrame>
      <p:sp>
        <p:nvSpPr>
          <p:cNvPr id="4" name="Text Placeholder 3">
            <a:extLst>
              <a:ext uri="{FF2B5EF4-FFF2-40B4-BE49-F238E27FC236}">
                <a16:creationId xmlns:a16="http://schemas.microsoft.com/office/drawing/2014/main" id="{845C2E7E-56AB-4455-A230-7435216C3A30}"/>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10282343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0BFEC-CF5C-45CE-9466-6EDCCA823C50}"/>
              </a:ext>
            </a:extLst>
          </p:cNvPr>
          <p:cNvSpPr>
            <a:spLocks noGrp="1"/>
          </p:cNvSpPr>
          <p:nvPr>
            <p:ph type="title"/>
          </p:nvPr>
        </p:nvSpPr>
        <p:spPr/>
        <p:txBody>
          <a:bodyPr/>
          <a:lstStyle/>
          <a:p>
            <a:r>
              <a:rPr lang="en-US"/>
              <a:t>Facebook Hashtag Detection | News - 2 of 3</a:t>
            </a:r>
          </a:p>
        </p:txBody>
      </p:sp>
      <p:graphicFrame>
        <p:nvGraphicFramePr>
          <p:cNvPr id="5" name="Table Placeholder 4">
            <a:extLst>
              <a:ext uri="{FF2B5EF4-FFF2-40B4-BE49-F238E27FC236}">
                <a16:creationId xmlns:a16="http://schemas.microsoft.com/office/drawing/2014/main" id="{D5C67B68-AD72-41BD-841F-CC9629B243CD}"/>
              </a:ext>
            </a:extLst>
          </p:cNvPr>
          <p:cNvGraphicFramePr>
            <a:graphicFrameLocks noGrp="1"/>
          </p:cNvGraphicFramePr>
          <p:nvPr>
            <p:ph type="tbl" sz="quarter" idx="13"/>
            <p:extLst>
              <p:ext uri="{D42A27DB-BD31-4B8C-83A1-F6EECF244321}">
                <p14:modId xmlns:p14="http://schemas.microsoft.com/office/powerpoint/2010/main" val="898363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51698483"/>
                    </a:ext>
                  </a:extLst>
                </a:gridCol>
                <a:gridCol w="1152144">
                  <a:extLst>
                    <a:ext uri="{9D8B030D-6E8A-4147-A177-3AD203B41FA5}">
                      <a16:colId xmlns:a16="http://schemas.microsoft.com/office/drawing/2014/main" val="3998519271"/>
                    </a:ext>
                  </a:extLst>
                </a:gridCol>
                <a:gridCol w="1152144">
                  <a:extLst>
                    <a:ext uri="{9D8B030D-6E8A-4147-A177-3AD203B41FA5}">
                      <a16:colId xmlns:a16="http://schemas.microsoft.com/office/drawing/2014/main" val="1839144938"/>
                    </a:ext>
                  </a:extLst>
                </a:gridCol>
                <a:gridCol w="1152144">
                  <a:extLst>
                    <a:ext uri="{9D8B030D-6E8A-4147-A177-3AD203B41FA5}">
                      <a16:colId xmlns:a16="http://schemas.microsoft.com/office/drawing/2014/main" val="720791025"/>
                    </a:ext>
                  </a:extLst>
                </a:gridCol>
                <a:gridCol w="1152144">
                  <a:extLst>
                    <a:ext uri="{9D8B030D-6E8A-4147-A177-3AD203B41FA5}">
                      <a16:colId xmlns:a16="http://schemas.microsoft.com/office/drawing/2014/main" val="54466473"/>
                    </a:ext>
                  </a:extLst>
                </a:gridCol>
                <a:gridCol w="1152144">
                  <a:extLst>
                    <a:ext uri="{9D8B030D-6E8A-4147-A177-3AD203B41FA5}">
                      <a16:colId xmlns:a16="http://schemas.microsoft.com/office/drawing/2014/main" val="1373684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866417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#CallToEarth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1352.5</a:t>
                      </a:r>
                    </a:p>
                  </a:txBody>
                  <a:tcPr/>
                </a:tc>
                <a:extLst>
                  <a:ext uri="{0D108BD9-81ED-4DB2-BD59-A6C34878D82A}">
                    <a16:rowId xmlns:a16="http://schemas.microsoft.com/office/drawing/2014/main" val="2231231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#DemConvention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4995.6666666667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6919.6666666667</a:t>
                      </a:r>
                    </a:p>
                  </a:txBody>
                  <a:tcPr/>
                </a:tc>
                <a:extLst>
                  <a:ext uri="{0D108BD9-81ED-4DB2-BD59-A6C34878D82A}">
                    <a16:rowId xmlns:a16="http://schemas.microsoft.com/office/drawing/2014/main" val="90918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#AfterTruth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2410.2</a:t>
                      </a:r>
                    </a:p>
                  </a:txBody>
                  <a:tcPr/>
                </a:tc>
                <a:extLst>
                  <a:ext uri="{0D108BD9-81ED-4DB2-BD59-A6C34878D82A}">
                    <a16:rowId xmlns:a16="http://schemas.microsoft.com/office/drawing/2014/main" val="1856162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#FactsFirst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5631.3333333333</a:t>
                      </a:r>
                    </a:p>
                  </a:txBody>
                  <a:tcPr/>
                </a:tc>
                <a:extLst>
                  <a:ext uri="{0D108BD9-81ED-4DB2-BD59-A6C34878D82A}">
                    <a16:rowId xmlns:a16="http://schemas.microsoft.com/office/drawing/2014/main" val="1206388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#PerpetualPlanet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1484</a:t>
                      </a:r>
                    </a:p>
                  </a:txBody>
                  <a:tcPr/>
                </a:tc>
                <a:extLst>
                  <a:ext uri="{0D108BD9-81ED-4DB2-BD59-A6C34878D82A}">
                    <a16:rowId xmlns:a16="http://schemas.microsoft.com/office/drawing/2014/main" val="381710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#DCFanDome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a:t>
                      </a:r>
                    </a:p>
                  </a:txBody>
                  <a:tcPr/>
                </a:tc>
                <a:extLst>
                  <a:ext uri="{0D108BD9-81ED-4DB2-BD59-A6C34878D82A}">
                    <a16:rowId xmlns:a16="http://schemas.microsoft.com/office/drawing/2014/main" val="3252942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#CNNTownhall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2084.3333333333</a:t>
                      </a:r>
                    </a:p>
                  </a:txBody>
                  <a:tcPr/>
                </a:tc>
                <a:extLst>
                  <a:ext uri="{0D108BD9-81ED-4DB2-BD59-A6C34878D82A}">
                    <a16:rowId xmlns:a16="http://schemas.microsoft.com/office/drawing/2014/main" val="1335296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#CNNElection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1884</a:t>
                      </a:r>
                    </a:p>
                  </a:txBody>
                  <a:tcPr/>
                </a:tc>
                <a:extLst>
                  <a:ext uri="{0D108BD9-81ED-4DB2-BD59-A6C34878D82A}">
                    <a16:rowId xmlns:a16="http://schemas.microsoft.com/office/drawing/2014/main" val="2768252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#Covid19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25684.5</a:t>
                      </a:r>
                    </a:p>
                  </a:txBody>
                  <a:tcPr/>
                </a:tc>
                <a:extLst>
                  <a:ext uri="{0D108BD9-81ED-4DB2-BD59-A6C34878D82A}">
                    <a16:rowId xmlns:a16="http://schemas.microsoft.com/office/drawing/2014/main" val="855086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#BlackOutDay2020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13954</a:t>
                      </a:r>
                    </a:p>
                  </a:txBody>
                  <a:tcPr/>
                </a:tc>
                <a:extLst>
                  <a:ext uri="{0D108BD9-81ED-4DB2-BD59-A6C34878D82A}">
                    <a16:rowId xmlns:a16="http://schemas.microsoft.com/office/drawing/2014/main" val="2497539107"/>
                  </a:ext>
                </a:extLst>
              </a:tr>
            </a:tbl>
          </a:graphicData>
        </a:graphic>
      </p:graphicFrame>
      <p:sp>
        <p:nvSpPr>
          <p:cNvPr id="4" name="Text Placeholder 3">
            <a:extLst>
              <a:ext uri="{FF2B5EF4-FFF2-40B4-BE49-F238E27FC236}">
                <a16:creationId xmlns:a16="http://schemas.microsoft.com/office/drawing/2014/main" id="{D0A1C53A-0BD6-42E7-AFE3-B9A433C29D12}"/>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37882293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B3B70-AC8D-4F1C-AD4F-1E0BC3549010}"/>
              </a:ext>
            </a:extLst>
          </p:cNvPr>
          <p:cNvSpPr>
            <a:spLocks noGrp="1"/>
          </p:cNvSpPr>
          <p:nvPr>
            <p:ph type="title"/>
          </p:nvPr>
        </p:nvSpPr>
        <p:spPr/>
        <p:txBody>
          <a:bodyPr/>
          <a:lstStyle/>
          <a:p>
            <a:r>
              <a:rPr lang="en-US"/>
              <a:t>Facebook Hashtag Detection | News - 3 of 3</a:t>
            </a:r>
          </a:p>
        </p:txBody>
      </p:sp>
      <p:graphicFrame>
        <p:nvGraphicFramePr>
          <p:cNvPr id="5" name="Table Placeholder 4">
            <a:extLst>
              <a:ext uri="{FF2B5EF4-FFF2-40B4-BE49-F238E27FC236}">
                <a16:creationId xmlns:a16="http://schemas.microsoft.com/office/drawing/2014/main" id="{D260236F-985A-48D3-836E-EB8E1598ACEA}"/>
              </a:ext>
            </a:extLst>
          </p:cNvPr>
          <p:cNvGraphicFramePr>
            <a:graphicFrameLocks noGrp="1"/>
          </p:cNvGraphicFramePr>
          <p:nvPr>
            <p:ph type="tbl" sz="quarter" idx="13"/>
            <p:extLst>
              <p:ext uri="{D42A27DB-BD31-4B8C-83A1-F6EECF244321}">
                <p14:modId xmlns:p14="http://schemas.microsoft.com/office/powerpoint/2010/main" val="3443073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13845620"/>
                    </a:ext>
                  </a:extLst>
                </a:gridCol>
                <a:gridCol w="1152144">
                  <a:extLst>
                    <a:ext uri="{9D8B030D-6E8A-4147-A177-3AD203B41FA5}">
                      <a16:colId xmlns:a16="http://schemas.microsoft.com/office/drawing/2014/main" val="3023913647"/>
                    </a:ext>
                  </a:extLst>
                </a:gridCol>
                <a:gridCol w="1152144">
                  <a:extLst>
                    <a:ext uri="{9D8B030D-6E8A-4147-A177-3AD203B41FA5}">
                      <a16:colId xmlns:a16="http://schemas.microsoft.com/office/drawing/2014/main" val="4198853105"/>
                    </a:ext>
                  </a:extLst>
                </a:gridCol>
                <a:gridCol w="1152144">
                  <a:extLst>
                    <a:ext uri="{9D8B030D-6E8A-4147-A177-3AD203B41FA5}">
                      <a16:colId xmlns:a16="http://schemas.microsoft.com/office/drawing/2014/main" val="1527460367"/>
                    </a:ext>
                  </a:extLst>
                </a:gridCol>
                <a:gridCol w="1152144">
                  <a:extLst>
                    <a:ext uri="{9D8B030D-6E8A-4147-A177-3AD203B41FA5}">
                      <a16:colId xmlns:a16="http://schemas.microsoft.com/office/drawing/2014/main" val="3440679588"/>
                    </a:ext>
                  </a:extLst>
                </a:gridCol>
                <a:gridCol w="1152144">
                  <a:extLst>
                    <a:ext uri="{9D8B030D-6E8A-4147-A177-3AD203B41FA5}">
                      <a16:colId xmlns:a16="http://schemas.microsoft.com/office/drawing/2014/main" val="2218095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31303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#FOXNews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27047</a:t>
                      </a:r>
                    </a:p>
                  </a:txBody>
                  <a:tcPr/>
                </a:tc>
                <a:extLst>
                  <a:ext uri="{0D108BD9-81ED-4DB2-BD59-A6C34878D82A}">
                    <a16:rowId xmlns:a16="http://schemas.microsoft.com/office/drawing/2014/main" val="279083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27047</a:t>
                      </a:r>
                    </a:p>
                  </a:txBody>
                  <a:tcPr/>
                </a:tc>
                <a:extLst>
                  <a:ext uri="{0D108BD9-81ED-4DB2-BD59-A6C34878D82A}">
                    <a16:rowId xmlns:a16="http://schemas.microsoft.com/office/drawing/2014/main" val="2290576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#BlackoutDay2020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5478</a:t>
                      </a:r>
                    </a:p>
                  </a:txBody>
                  <a:tcPr/>
                </a:tc>
                <a:extLst>
                  <a:ext uri="{0D108BD9-81ED-4DB2-BD59-A6C34878D82A}">
                    <a16:rowId xmlns:a16="http://schemas.microsoft.com/office/drawing/2014/main" val="2989763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#CentralParkKaren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2749</a:t>
                      </a:r>
                    </a:p>
                  </a:txBody>
                  <a:tcPr/>
                </a:tc>
                <a:extLst>
                  <a:ext uri="{0D108BD9-81ED-4DB2-BD59-A6C34878D82A}">
                    <a16:rowId xmlns:a16="http://schemas.microsoft.com/office/drawing/2014/main" val="2097708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#RaceForWH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extLst>
                  <a:ext uri="{0D108BD9-81ED-4DB2-BD59-A6C34878D82A}">
                    <a16:rowId xmlns:a16="http://schemas.microsoft.com/office/drawing/2014/main" val="3252250620"/>
                  </a:ext>
                </a:extLst>
              </a:tr>
            </a:tbl>
          </a:graphicData>
        </a:graphic>
      </p:graphicFrame>
      <p:sp>
        <p:nvSpPr>
          <p:cNvPr id="4" name="Text Placeholder 3">
            <a:extLst>
              <a:ext uri="{FF2B5EF4-FFF2-40B4-BE49-F238E27FC236}">
                <a16:creationId xmlns:a16="http://schemas.microsoft.com/office/drawing/2014/main" id="{7B0213F0-0DFB-4532-96A9-26CE9765709C}"/>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89221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2ED14-BF55-4F7E-8084-C6D6A0027FE3}"/>
              </a:ext>
            </a:extLst>
          </p:cNvPr>
          <p:cNvSpPr>
            <a:spLocks noGrp="1"/>
          </p:cNvSpPr>
          <p:nvPr>
            <p:ph type="title"/>
          </p:nvPr>
        </p:nvSpPr>
        <p:spPr/>
        <p:txBody>
          <a:bodyPr/>
          <a:lstStyle/>
          <a:p>
            <a:r>
              <a:rPr lang="en-US"/>
              <a:t>Facebook Top Post | News - 1 of 26</a:t>
            </a:r>
          </a:p>
        </p:txBody>
      </p:sp>
      <p:graphicFrame>
        <p:nvGraphicFramePr>
          <p:cNvPr id="5" name="Table Placeholder 4">
            <a:extLst>
              <a:ext uri="{FF2B5EF4-FFF2-40B4-BE49-F238E27FC236}">
                <a16:creationId xmlns:a16="http://schemas.microsoft.com/office/drawing/2014/main" id="{9624C74E-63BA-4E48-92A2-E58DF2F5DCDE}"/>
              </a:ext>
            </a:extLst>
          </p:cNvPr>
          <p:cNvGraphicFramePr>
            <a:graphicFrameLocks noGrp="1"/>
          </p:cNvGraphicFramePr>
          <p:nvPr>
            <p:ph type="tbl" sz="quarter" idx="13"/>
            <p:extLst>
              <p:ext uri="{D42A27DB-BD31-4B8C-83A1-F6EECF244321}">
                <p14:modId xmlns:p14="http://schemas.microsoft.com/office/powerpoint/2010/main" val="766492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83256649"/>
                    </a:ext>
                  </a:extLst>
                </a:gridCol>
                <a:gridCol w="987552">
                  <a:extLst>
                    <a:ext uri="{9D8B030D-6E8A-4147-A177-3AD203B41FA5}">
                      <a16:colId xmlns:a16="http://schemas.microsoft.com/office/drawing/2014/main" val="742612036"/>
                    </a:ext>
                  </a:extLst>
                </a:gridCol>
                <a:gridCol w="658368">
                  <a:extLst>
                    <a:ext uri="{9D8B030D-6E8A-4147-A177-3AD203B41FA5}">
                      <a16:colId xmlns:a16="http://schemas.microsoft.com/office/drawing/2014/main" val="1925336495"/>
                    </a:ext>
                  </a:extLst>
                </a:gridCol>
                <a:gridCol w="329184">
                  <a:extLst>
                    <a:ext uri="{9D8B030D-6E8A-4147-A177-3AD203B41FA5}">
                      <a16:colId xmlns:a16="http://schemas.microsoft.com/office/drawing/2014/main" val="2657058576"/>
                    </a:ext>
                  </a:extLst>
                </a:gridCol>
                <a:gridCol w="329184">
                  <a:extLst>
                    <a:ext uri="{9D8B030D-6E8A-4147-A177-3AD203B41FA5}">
                      <a16:colId xmlns:a16="http://schemas.microsoft.com/office/drawing/2014/main" val="3203622043"/>
                    </a:ext>
                  </a:extLst>
                </a:gridCol>
                <a:gridCol w="329184">
                  <a:extLst>
                    <a:ext uri="{9D8B030D-6E8A-4147-A177-3AD203B41FA5}">
                      <a16:colId xmlns:a16="http://schemas.microsoft.com/office/drawing/2014/main" val="2148743991"/>
                    </a:ext>
                  </a:extLst>
                </a:gridCol>
                <a:gridCol w="329184">
                  <a:extLst>
                    <a:ext uri="{9D8B030D-6E8A-4147-A177-3AD203B41FA5}">
                      <a16:colId xmlns:a16="http://schemas.microsoft.com/office/drawing/2014/main" val="3198126035"/>
                    </a:ext>
                  </a:extLst>
                </a:gridCol>
                <a:gridCol w="329184">
                  <a:extLst>
                    <a:ext uri="{9D8B030D-6E8A-4147-A177-3AD203B41FA5}">
                      <a16:colId xmlns:a16="http://schemas.microsoft.com/office/drawing/2014/main" val="2352067576"/>
                    </a:ext>
                  </a:extLst>
                </a:gridCol>
                <a:gridCol w="329184">
                  <a:extLst>
                    <a:ext uri="{9D8B030D-6E8A-4147-A177-3AD203B41FA5}">
                      <a16:colId xmlns:a16="http://schemas.microsoft.com/office/drawing/2014/main" val="2391818918"/>
                    </a:ext>
                  </a:extLst>
                </a:gridCol>
                <a:gridCol w="329184">
                  <a:extLst>
                    <a:ext uri="{9D8B030D-6E8A-4147-A177-3AD203B41FA5}">
                      <a16:colId xmlns:a16="http://schemas.microsoft.com/office/drawing/2014/main" val="2001138751"/>
                    </a:ext>
                  </a:extLst>
                </a:gridCol>
                <a:gridCol w="329184">
                  <a:extLst>
                    <a:ext uri="{9D8B030D-6E8A-4147-A177-3AD203B41FA5}">
                      <a16:colId xmlns:a16="http://schemas.microsoft.com/office/drawing/2014/main" val="2423681632"/>
                    </a:ext>
                  </a:extLst>
                </a:gridCol>
                <a:gridCol w="329184">
                  <a:extLst>
                    <a:ext uri="{9D8B030D-6E8A-4147-A177-3AD203B41FA5}">
                      <a16:colId xmlns:a16="http://schemas.microsoft.com/office/drawing/2014/main" val="4121667502"/>
                    </a:ext>
                  </a:extLst>
                </a:gridCol>
                <a:gridCol w="329184">
                  <a:extLst>
                    <a:ext uri="{9D8B030D-6E8A-4147-A177-3AD203B41FA5}">
                      <a16:colId xmlns:a16="http://schemas.microsoft.com/office/drawing/2014/main" val="1667801454"/>
                    </a:ext>
                  </a:extLst>
                </a:gridCol>
                <a:gridCol w="329184">
                  <a:extLst>
                    <a:ext uri="{9D8B030D-6E8A-4147-A177-3AD203B41FA5}">
                      <a16:colId xmlns:a16="http://schemas.microsoft.com/office/drawing/2014/main" val="1546087586"/>
                    </a:ext>
                  </a:extLst>
                </a:gridCol>
                <a:gridCol w="329184">
                  <a:extLst>
                    <a:ext uri="{9D8B030D-6E8A-4147-A177-3AD203B41FA5}">
                      <a16:colId xmlns:a16="http://schemas.microsoft.com/office/drawing/2014/main" val="4055490805"/>
                    </a:ext>
                  </a:extLst>
                </a:gridCol>
                <a:gridCol w="329184">
                  <a:extLst>
                    <a:ext uri="{9D8B030D-6E8A-4147-A177-3AD203B41FA5}">
                      <a16:colId xmlns:a16="http://schemas.microsoft.com/office/drawing/2014/main" val="2182563813"/>
                    </a:ext>
                  </a:extLst>
                </a:gridCol>
                <a:gridCol w="329184">
                  <a:extLst>
                    <a:ext uri="{9D8B030D-6E8A-4147-A177-3AD203B41FA5}">
                      <a16:colId xmlns:a16="http://schemas.microsoft.com/office/drawing/2014/main" val="3193451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937832223"/>
                  </a:ext>
                </a:extLst>
              </a:tr>
            </a:tbl>
          </a:graphicData>
        </a:graphic>
      </p:graphicFrame>
      <p:sp>
        <p:nvSpPr>
          <p:cNvPr id="4" name="Text Placeholder 3">
            <a:extLst>
              <a:ext uri="{FF2B5EF4-FFF2-40B4-BE49-F238E27FC236}">
                <a16:creationId xmlns:a16="http://schemas.microsoft.com/office/drawing/2014/main" id="{16584E10-30A6-4642-A618-CC1CB36976CD}"/>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2199072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4A1A9-7748-4866-9DB2-6EA6438F9147}"/>
              </a:ext>
            </a:extLst>
          </p:cNvPr>
          <p:cNvSpPr>
            <a:spLocks noGrp="1"/>
          </p:cNvSpPr>
          <p:nvPr>
            <p:ph type="title"/>
          </p:nvPr>
        </p:nvSpPr>
        <p:spPr/>
        <p:txBody>
          <a:bodyPr/>
          <a:lstStyle/>
          <a:p>
            <a:r>
              <a:rPr lang="en-US"/>
              <a:t>Facebook Top Post | News - 2 of 26</a:t>
            </a:r>
          </a:p>
        </p:txBody>
      </p:sp>
      <p:graphicFrame>
        <p:nvGraphicFramePr>
          <p:cNvPr id="5" name="Table Placeholder 4">
            <a:extLst>
              <a:ext uri="{FF2B5EF4-FFF2-40B4-BE49-F238E27FC236}">
                <a16:creationId xmlns:a16="http://schemas.microsoft.com/office/drawing/2014/main" id="{A7BFDC35-F37C-4F54-8303-DC134C6AA88C}"/>
              </a:ext>
            </a:extLst>
          </p:cNvPr>
          <p:cNvGraphicFramePr>
            <a:graphicFrameLocks noGrp="1"/>
          </p:cNvGraphicFramePr>
          <p:nvPr>
            <p:ph type="tbl" sz="quarter" idx="13"/>
            <p:extLst>
              <p:ext uri="{D42A27DB-BD31-4B8C-83A1-F6EECF244321}">
                <p14:modId xmlns:p14="http://schemas.microsoft.com/office/powerpoint/2010/main" val="1644650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63573186"/>
                    </a:ext>
                  </a:extLst>
                </a:gridCol>
                <a:gridCol w="987552">
                  <a:extLst>
                    <a:ext uri="{9D8B030D-6E8A-4147-A177-3AD203B41FA5}">
                      <a16:colId xmlns:a16="http://schemas.microsoft.com/office/drawing/2014/main" val="300055718"/>
                    </a:ext>
                  </a:extLst>
                </a:gridCol>
                <a:gridCol w="658368">
                  <a:extLst>
                    <a:ext uri="{9D8B030D-6E8A-4147-A177-3AD203B41FA5}">
                      <a16:colId xmlns:a16="http://schemas.microsoft.com/office/drawing/2014/main" val="3532498837"/>
                    </a:ext>
                  </a:extLst>
                </a:gridCol>
                <a:gridCol w="329184">
                  <a:extLst>
                    <a:ext uri="{9D8B030D-6E8A-4147-A177-3AD203B41FA5}">
                      <a16:colId xmlns:a16="http://schemas.microsoft.com/office/drawing/2014/main" val="1764321743"/>
                    </a:ext>
                  </a:extLst>
                </a:gridCol>
                <a:gridCol w="329184">
                  <a:extLst>
                    <a:ext uri="{9D8B030D-6E8A-4147-A177-3AD203B41FA5}">
                      <a16:colId xmlns:a16="http://schemas.microsoft.com/office/drawing/2014/main" val="321106778"/>
                    </a:ext>
                  </a:extLst>
                </a:gridCol>
                <a:gridCol w="329184">
                  <a:extLst>
                    <a:ext uri="{9D8B030D-6E8A-4147-A177-3AD203B41FA5}">
                      <a16:colId xmlns:a16="http://schemas.microsoft.com/office/drawing/2014/main" val="2202722164"/>
                    </a:ext>
                  </a:extLst>
                </a:gridCol>
                <a:gridCol w="329184">
                  <a:extLst>
                    <a:ext uri="{9D8B030D-6E8A-4147-A177-3AD203B41FA5}">
                      <a16:colId xmlns:a16="http://schemas.microsoft.com/office/drawing/2014/main" val="2074203289"/>
                    </a:ext>
                  </a:extLst>
                </a:gridCol>
                <a:gridCol w="329184">
                  <a:extLst>
                    <a:ext uri="{9D8B030D-6E8A-4147-A177-3AD203B41FA5}">
                      <a16:colId xmlns:a16="http://schemas.microsoft.com/office/drawing/2014/main" val="3476662108"/>
                    </a:ext>
                  </a:extLst>
                </a:gridCol>
                <a:gridCol w="329184">
                  <a:extLst>
                    <a:ext uri="{9D8B030D-6E8A-4147-A177-3AD203B41FA5}">
                      <a16:colId xmlns:a16="http://schemas.microsoft.com/office/drawing/2014/main" val="109171288"/>
                    </a:ext>
                  </a:extLst>
                </a:gridCol>
                <a:gridCol w="329184">
                  <a:extLst>
                    <a:ext uri="{9D8B030D-6E8A-4147-A177-3AD203B41FA5}">
                      <a16:colId xmlns:a16="http://schemas.microsoft.com/office/drawing/2014/main" val="2545920134"/>
                    </a:ext>
                  </a:extLst>
                </a:gridCol>
                <a:gridCol w="329184">
                  <a:extLst>
                    <a:ext uri="{9D8B030D-6E8A-4147-A177-3AD203B41FA5}">
                      <a16:colId xmlns:a16="http://schemas.microsoft.com/office/drawing/2014/main" val="4287332182"/>
                    </a:ext>
                  </a:extLst>
                </a:gridCol>
                <a:gridCol w="329184">
                  <a:extLst>
                    <a:ext uri="{9D8B030D-6E8A-4147-A177-3AD203B41FA5}">
                      <a16:colId xmlns:a16="http://schemas.microsoft.com/office/drawing/2014/main" val="3574660160"/>
                    </a:ext>
                  </a:extLst>
                </a:gridCol>
                <a:gridCol w="329184">
                  <a:extLst>
                    <a:ext uri="{9D8B030D-6E8A-4147-A177-3AD203B41FA5}">
                      <a16:colId xmlns:a16="http://schemas.microsoft.com/office/drawing/2014/main" val="3445922322"/>
                    </a:ext>
                  </a:extLst>
                </a:gridCol>
                <a:gridCol w="329184">
                  <a:extLst>
                    <a:ext uri="{9D8B030D-6E8A-4147-A177-3AD203B41FA5}">
                      <a16:colId xmlns:a16="http://schemas.microsoft.com/office/drawing/2014/main" val="26245911"/>
                    </a:ext>
                  </a:extLst>
                </a:gridCol>
                <a:gridCol w="329184">
                  <a:extLst>
                    <a:ext uri="{9D8B030D-6E8A-4147-A177-3AD203B41FA5}">
                      <a16:colId xmlns:a16="http://schemas.microsoft.com/office/drawing/2014/main" val="828333792"/>
                    </a:ext>
                  </a:extLst>
                </a:gridCol>
                <a:gridCol w="329184">
                  <a:extLst>
                    <a:ext uri="{9D8B030D-6E8A-4147-A177-3AD203B41FA5}">
                      <a16:colId xmlns:a16="http://schemas.microsoft.com/office/drawing/2014/main" val="379835021"/>
                    </a:ext>
                  </a:extLst>
                </a:gridCol>
                <a:gridCol w="329184">
                  <a:extLst>
                    <a:ext uri="{9D8B030D-6E8A-4147-A177-3AD203B41FA5}">
                      <a16:colId xmlns:a16="http://schemas.microsoft.com/office/drawing/2014/main" val="1230939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948221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 News - 2020-09-09 23:36:02</a:t>
                      </a:r>
                      <a:r>
                        <a:rPr kumimoji="0" lang="en-US" sz="1000" b="0" i="0" u="none" strike="noStrike" kern="1200" cap="none" spc="0" normalizeH="0" baseline="0" noProof="0">
                          <a:ln>
                            <a:noFill/>
                          </a:ln>
                          <a:solidFill>
                            <a:prstClr val="black"/>
                          </a:solidFill>
                          <a:effectLst/>
                          <a:uLnTx/>
                          <a:uFillTx/>
                          <a:latin typeface="+mn-lt"/>
                          <a:ea typeface="+mn-ea"/>
                          <a:cs typeface="+mn-cs"/>
                        </a:rPr>
                        <a:t>
 The skies over the San Francisco Bay Area on Wednesday glowed orange as wildfires raging across California are pumping thick smoke into the air. The National Weather Service (NWS) forecast office for the Bay Area said that suspended smoke will descend  closer to the surface, which could "lead to darker skies and worsening air quality." https://fxn.ws/2For0Yd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https://scontent-iad3-1.xx.fbcdn.net/v/t1.0-0/p480x480/118940899_10159845247966336_7088592532561180887_o.jpg?_nc_cat=105&amp;_nc_sid=8024bb&amp;_nc_ohc=1nEc4eaQeVcAX825V14&amp;_nc_ht=scontent-iad3-1.xx&amp;tp=6&amp;oh=76370533dbc87a7642877cd2e89ef1d4&amp;oe=5F895FB6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55037360"/>
                  </a:ext>
                </a:extLst>
              </a:tr>
            </a:tbl>
          </a:graphicData>
        </a:graphic>
      </p:graphicFrame>
      <p:sp>
        <p:nvSpPr>
          <p:cNvPr id="4" name="Text Placeholder 3">
            <a:extLst>
              <a:ext uri="{FF2B5EF4-FFF2-40B4-BE49-F238E27FC236}">
                <a16:creationId xmlns:a16="http://schemas.microsoft.com/office/drawing/2014/main" id="{F234F40F-99C1-42F4-A965-706626BEE60D}"/>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31517674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A9884-293C-48A9-AA3C-03BBA0507826}"/>
              </a:ext>
            </a:extLst>
          </p:cNvPr>
          <p:cNvSpPr>
            <a:spLocks noGrp="1"/>
          </p:cNvSpPr>
          <p:nvPr>
            <p:ph type="title"/>
          </p:nvPr>
        </p:nvSpPr>
        <p:spPr/>
        <p:txBody>
          <a:bodyPr/>
          <a:lstStyle/>
          <a:p>
            <a:r>
              <a:rPr lang="en-US"/>
              <a:t>Facebook Top Post | News - 3 of 26</a:t>
            </a:r>
          </a:p>
        </p:txBody>
      </p:sp>
      <p:graphicFrame>
        <p:nvGraphicFramePr>
          <p:cNvPr id="5" name="Table Placeholder 4">
            <a:extLst>
              <a:ext uri="{FF2B5EF4-FFF2-40B4-BE49-F238E27FC236}">
                <a16:creationId xmlns:a16="http://schemas.microsoft.com/office/drawing/2014/main" id="{D2A5A8BF-A28B-4C07-B63E-267BCA9A0EB0}"/>
              </a:ext>
            </a:extLst>
          </p:cNvPr>
          <p:cNvGraphicFramePr>
            <a:graphicFrameLocks noGrp="1"/>
          </p:cNvGraphicFramePr>
          <p:nvPr>
            <p:ph type="tbl" sz="quarter" idx="13"/>
            <p:extLst>
              <p:ext uri="{D42A27DB-BD31-4B8C-83A1-F6EECF244321}">
                <p14:modId xmlns:p14="http://schemas.microsoft.com/office/powerpoint/2010/main" val="3782041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60169825"/>
                    </a:ext>
                  </a:extLst>
                </a:gridCol>
                <a:gridCol w="987552">
                  <a:extLst>
                    <a:ext uri="{9D8B030D-6E8A-4147-A177-3AD203B41FA5}">
                      <a16:colId xmlns:a16="http://schemas.microsoft.com/office/drawing/2014/main" val="1964562758"/>
                    </a:ext>
                  </a:extLst>
                </a:gridCol>
                <a:gridCol w="658368">
                  <a:extLst>
                    <a:ext uri="{9D8B030D-6E8A-4147-A177-3AD203B41FA5}">
                      <a16:colId xmlns:a16="http://schemas.microsoft.com/office/drawing/2014/main" val="2777300876"/>
                    </a:ext>
                  </a:extLst>
                </a:gridCol>
                <a:gridCol w="329184">
                  <a:extLst>
                    <a:ext uri="{9D8B030D-6E8A-4147-A177-3AD203B41FA5}">
                      <a16:colId xmlns:a16="http://schemas.microsoft.com/office/drawing/2014/main" val="4156215465"/>
                    </a:ext>
                  </a:extLst>
                </a:gridCol>
                <a:gridCol w="329184">
                  <a:extLst>
                    <a:ext uri="{9D8B030D-6E8A-4147-A177-3AD203B41FA5}">
                      <a16:colId xmlns:a16="http://schemas.microsoft.com/office/drawing/2014/main" val="1270085391"/>
                    </a:ext>
                  </a:extLst>
                </a:gridCol>
                <a:gridCol w="329184">
                  <a:extLst>
                    <a:ext uri="{9D8B030D-6E8A-4147-A177-3AD203B41FA5}">
                      <a16:colId xmlns:a16="http://schemas.microsoft.com/office/drawing/2014/main" val="3605654995"/>
                    </a:ext>
                  </a:extLst>
                </a:gridCol>
                <a:gridCol w="329184">
                  <a:extLst>
                    <a:ext uri="{9D8B030D-6E8A-4147-A177-3AD203B41FA5}">
                      <a16:colId xmlns:a16="http://schemas.microsoft.com/office/drawing/2014/main" val="3753108297"/>
                    </a:ext>
                  </a:extLst>
                </a:gridCol>
                <a:gridCol w="329184">
                  <a:extLst>
                    <a:ext uri="{9D8B030D-6E8A-4147-A177-3AD203B41FA5}">
                      <a16:colId xmlns:a16="http://schemas.microsoft.com/office/drawing/2014/main" val="3961043861"/>
                    </a:ext>
                  </a:extLst>
                </a:gridCol>
                <a:gridCol w="329184">
                  <a:extLst>
                    <a:ext uri="{9D8B030D-6E8A-4147-A177-3AD203B41FA5}">
                      <a16:colId xmlns:a16="http://schemas.microsoft.com/office/drawing/2014/main" val="241241651"/>
                    </a:ext>
                  </a:extLst>
                </a:gridCol>
                <a:gridCol w="329184">
                  <a:extLst>
                    <a:ext uri="{9D8B030D-6E8A-4147-A177-3AD203B41FA5}">
                      <a16:colId xmlns:a16="http://schemas.microsoft.com/office/drawing/2014/main" val="1860216462"/>
                    </a:ext>
                  </a:extLst>
                </a:gridCol>
                <a:gridCol w="329184">
                  <a:extLst>
                    <a:ext uri="{9D8B030D-6E8A-4147-A177-3AD203B41FA5}">
                      <a16:colId xmlns:a16="http://schemas.microsoft.com/office/drawing/2014/main" val="1942602182"/>
                    </a:ext>
                  </a:extLst>
                </a:gridCol>
                <a:gridCol w="329184">
                  <a:extLst>
                    <a:ext uri="{9D8B030D-6E8A-4147-A177-3AD203B41FA5}">
                      <a16:colId xmlns:a16="http://schemas.microsoft.com/office/drawing/2014/main" val="1089045407"/>
                    </a:ext>
                  </a:extLst>
                </a:gridCol>
                <a:gridCol w="329184">
                  <a:extLst>
                    <a:ext uri="{9D8B030D-6E8A-4147-A177-3AD203B41FA5}">
                      <a16:colId xmlns:a16="http://schemas.microsoft.com/office/drawing/2014/main" val="2967987525"/>
                    </a:ext>
                  </a:extLst>
                </a:gridCol>
                <a:gridCol w="329184">
                  <a:extLst>
                    <a:ext uri="{9D8B030D-6E8A-4147-A177-3AD203B41FA5}">
                      <a16:colId xmlns:a16="http://schemas.microsoft.com/office/drawing/2014/main" val="2136605118"/>
                    </a:ext>
                  </a:extLst>
                </a:gridCol>
                <a:gridCol w="329184">
                  <a:extLst>
                    <a:ext uri="{9D8B030D-6E8A-4147-A177-3AD203B41FA5}">
                      <a16:colId xmlns:a16="http://schemas.microsoft.com/office/drawing/2014/main" val="956852320"/>
                    </a:ext>
                  </a:extLst>
                </a:gridCol>
                <a:gridCol w="329184">
                  <a:extLst>
                    <a:ext uri="{9D8B030D-6E8A-4147-A177-3AD203B41FA5}">
                      <a16:colId xmlns:a16="http://schemas.microsoft.com/office/drawing/2014/main" val="1471976343"/>
                    </a:ext>
                  </a:extLst>
                </a:gridCol>
                <a:gridCol w="329184">
                  <a:extLst>
                    <a:ext uri="{9D8B030D-6E8A-4147-A177-3AD203B41FA5}">
                      <a16:colId xmlns:a16="http://schemas.microsoft.com/office/drawing/2014/main" val="306674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950717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- 2020-09-09 23:28:11</a:t>
                      </a:r>
                      <a:r>
                        <a:rPr kumimoji="0" lang="en-US" sz="1000" b="0" i="0" u="none" strike="noStrike" kern="1200" cap="none" spc="0" normalizeH="0" baseline="0" noProof="0">
                          <a:ln>
                            <a:noFill/>
                          </a:ln>
                          <a:solidFill>
                            <a:prstClr val="black"/>
                          </a:solidFill>
                          <a:effectLst/>
                          <a:uLnTx/>
                          <a:uFillTx/>
                          <a:latin typeface="+mn-lt"/>
                          <a:ea typeface="+mn-ea"/>
                          <a:cs typeface="+mn-cs"/>
                        </a:rPr>
                        <a:t>
 "Perhaps the growing pattern of catastrophes surrounding gender reveal parties is a sign from the universe that parents and families ought not to burden our unborn children with binary gender labels before they've even had a chance to take an actual breath of real air," writes Allison Hope for CNN Opinion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https://external-iad3-1.xx.fbcdn.net/safe_image.php?d=AQDho_VvYvwNd9MZ&amp;w=619&amp;h=619&amp;url=https%3A%2F%2Fcdn.cnn.com%2Fcnnnext%2Fdam%2Fassets%2F181127171540-gender-reveal-explosion-starts-wildfire-super-tease.jpg&amp;cfs=1&amp;_nc_cb=1&amp;_nc_hash=AQC2bjT2FvR71vq5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20:24:27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26750616"/>
                  </a:ext>
                </a:extLst>
              </a:tr>
            </a:tbl>
          </a:graphicData>
        </a:graphic>
      </p:graphicFrame>
      <p:sp>
        <p:nvSpPr>
          <p:cNvPr id="4" name="Text Placeholder 3">
            <a:extLst>
              <a:ext uri="{FF2B5EF4-FFF2-40B4-BE49-F238E27FC236}">
                <a16:creationId xmlns:a16="http://schemas.microsoft.com/office/drawing/2014/main" id="{BFFCCFAB-220B-4C8A-9E87-864AC1431C08}"/>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9162470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C4C59-B6D5-4D9B-B0CD-BDC0AA114628}"/>
              </a:ext>
            </a:extLst>
          </p:cNvPr>
          <p:cNvSpPr>
            <a:spLocks noGrp="1"/>
          </p:cNvSpPr>
          <p:nvPr>
            <p:ph type="title"/>
          </p:nvPr>
        </p:nvSpPr>
        <p:spPr/>
        <p:txBody>
          <a:bodyPr/>
          <a:lstStyle/>
          <a:p>
            <a:r>
              <a:rPr lang="en-US"/>
              <a:t>Facebook Top Post | News - 4 of 26</a:t>
            </a:r>
          </a:p>
        </p:txBody>
      </p:sp>
      <p:graphicFrame>
        <p:nvGraphicFramePr>
          <p:cNvPr id="5" name="Table Placeholder 4">
            <a:extLst>
              <a:ext uri="{FF2B5EF4-FFF2-40B4-BE49-F238E27FC236}">
                <a16:creationId xmlns:a16="http://schemas.microsoft.com/office/drawing/2014/main" id="{0FF92C67-F653-4C39-8624-24EBE0668C9A}"/>
              </a:ext>
            </a:extLst>
          </p:cNvPr>
          <p:cNvGraphicFramePr>
            <a:graphicFrameLocks noGrp="1"/>
          </p:cNvGraphicFramePr>
          <p:nvPr>
            <p:ph type="tbl" sz="quarter" idx="13"/>
            <p:extLst>
              <p:ext uri="{D42A27DB-BD31-4B8C-83A1-F6EECF244321}">
                <p14:modId xmlns:p14="http://schemas.microsoft.com/office/powerpoint/2010/main" val="59952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49204382"/>
                    </a:ext>
                  </a:extLst>
                </a:gridCol>
                <a:gridCol w="987552">
                  <a:extLst>
                    <a:ext uri="{9D8B030D-6E8A-4147-A177-3AD203B41FA5}">
                      <a16:colId xmlns:a16="http://schemas.microsoft.com/office/drawing/2014/main" val="4293688884"/>
                    </a:ext>
                  </a:extLst>
                </a:gridCol>
                <a:gridCol w="658368">
                  <a:extLst>
                    <a:ext uri="{9D8B030D-6E8A-4147-A177-3AD203B41FA5}">
                      <a16:colId xmlns:a16="http://schemas.microsoft.com/office/drawing/2014/main" val="2807160555"/>
                    </a:ext>
                  </a:extLst>
                </a:gridCol>
                <a:gridCol w="329184">
                  <a:extLst>
                    <a:ext uri="{9D8B030D-6E8A-4147-A177-3AD203B41FA5}">
                      <a16:colId xmlns:a16="http://schemas.microsoft.com/office/drawing/2014/main" val="1272149426"/>
                    </a:ext>
                  </a:extLst>
                </a:gridCol>
                <a:gridCol w="329184">
                  <a:extLst>
                    <a:ext uri="{9D8B030D-6E8A-4147-A177-3AD203B41FA5}">
                      <a16:colId xmlns:a16="http://schemas.microsoft.com/office/drawing/2014/main" val="1698932557"/>
                    </a:ext>
                  </a:extLst>
                </a:gridCol>
                <a:gridCol w="329184">
                  <a:extLst>
                    <a:ext uri="{9D8B030D-6E8A-4147-A177-3AD203B41FA5}">
                      <a16:colId xmlns:a16="http://schemas.microsoft.com/office/drawing/2014/main" val="1117018899"/>
                    </a:ext>
                  </a:extLst>
                </a:gridCol>
                <a:gridCol w="329184">
                  <a:extLst>
                    <a:ext uri="{9D8B030D-6E8A-4147-A177-3AD203B41FA5}">
                      <a16:colId xmlns:a16="http://schemas.microsoft.com/office/drawing/2014/main" val="2463698111"/>
                    </a:ext>
                  </a:extLst>
                </a:gridCol>
                <a:gridCol w="329184">
                  <a:extLst>
                    <a:ext uri="{9D8B030D-6E8A-4147-A177-3AD203B41FA5}">
                      <a16:colId xmlns:a16="http://schemas.microsoft.com/office/drawing/2014/main" val="3811252949"/>
                    </a:ext>
                  </a:extLst>
                </a:gridCol>
                <a:gridCol w="329184">
                  <a:extLst>
                    <a:ext uri="{9D8B030D-6E8A-4147-A177-3AD203B41FA5}">
                      <a16:colId xmlns:a16="http://schemas.microsoft.com/office/drawing/2014/main" val="407569429"/>
                    </a:ext>
                  </a:extLst>
                </a:gridCol>
                <a:gridCol w="329184">
                  <a:extLst>
                    <a:ext uri="{9D8B030D-6E8A-4147-A177-3AD203B41FA5}">
                      <a16:colId xmlns:a16="http://schemas.microsoft.com/office/drawing/2014/main" val="2158735865"/>
                    </a:ext>
                  </a:extLst>
                </a:gridCol>
                <a:gridCol w="329184">
                  <a:extLst>
                    <a:ext uri="{9D8B030D-6E8A-4147-A177-3AD203B41FA5}">
                      <a16:colId xmlns:a16="http://schemas.microsoft.com/office/drawing/2014/main" val="2230705588"/>
                    </a:ext>
                  </a:extLst>
                </a:gridCol>
                <a:gridCol w="329184">
                  <a:extLst>
                    <a:ext uri="{9D8B030D-6E8A-4147-A177-3AD203B41FA5}">
                      <a16:colId xmlns:a16="http://schemas.microsoft.com/office/drawing/2014/main" val="2177921319"/>
                    </a:ext>
                  </a:extLst>
                </a:gridCol>
                <a:gridCol w="329184">
                  <a:extLst>
                    <a:ext uri="{9D8B030D-6E8A-4147-A177-3AD203B41FA5}">
                      <a16:colId xmlns:a16="http://schemas.microsoft.com/office/drawing/2014/main" val="2816796682"/>
                    </a:ext>
                  </a:extLst>
                </a:gridCol>
                <a:gridCol w="329184">
                  <a:extLst>
                    <a:ext uri="{9D8B030D-6E8A-4147-A177-3AD203B41FA5}">
                      <a16:colId xmlns:a16="http://schemas.microsoft.com/office/drawing/2014/main" val="2147163056"/>
                    </a:ext>
                  </a:extLst>
                </a:gridCol>
                <a:gridCol w="329184">
                  <a:extLst>
                    <a:ext uri="{9D8B030D-6E8A-4147-A177-3AD203B41FA5}">
                      <a16:colId xmlns:a16="http://schemas.microsoft.com/office/drawing/2014/main" val="3548572516"/>
                    </a:ext>
                  </a:extLst>
                </a:gridCol>
                <a:gridCol w="329184">
                  <a:extLst>
                    <a:ext uri="{9D8B030D-6E8A-4147-A177-3AD203B41FA5}">
                      <a16:colId xmlns:a16="http://schemas.microsoft.com/office/drawing/2014/main" val="2028684291"/>
                    </a:ext>
                  </a:extLst>
                </a:gridCol>
                <a:gridCol w="329184">
                  <a:extLst>
                    <a:ext uri="{9D8B030D-6E8A-4147-A177-3AD203B41FA5}">
                      <a16:colId xmlns:a16="http://schemas.microsoft.com/office/drawing/2014/main" val="3597055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945104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- 2020-09-09 23:09:27</a:t>
                      </a:r>
                      <a:r>
                        <a:rPr kumimoji="0" lang="en-US" sz="1000" b="0" i="0" u="none" strike="noStrike" kern="1200" cap="none" spc="0" normalizeH="0" baseline="0" noProof="0">
                          <a:ln>
                            <a:noFill/>
                          </a:ln>
                          <a:solidFill>
                            <a:prstClr val="black"/>
                          </a:solidFill>
                          <a:effectLst/>
                          <a:uLnTx/>
                          <a:uFillTx/>
                          <a:latin typeface="+mn-lt"/>
                          <a:ea typeface="+mn-ea"/>
                          <a:cs typeface="+mn-cs"/>
                        </a:rPr>
                        <a:t>
 Small towns have been left in ruins by wildfires raging across California and other US states.
bbc.in/32dSDwb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19:31:42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34330260"/>
                  </a:ext>
                </a:extLst>
              </a:tr>
            </a:tbl>
          </a:graphicData>
        </a:graphic>
      </p:graphicFrame>
      <p:sp>
        <p:nvSpPr>
          <p:cNvPr id="4" name="Text Placeholder 3">
            <a:extLst>
              <a:ext uri="{FF2B5EF4-FFF2-40B4-BE49-F238E27FC236}">
                <a16:creationId xmlns:a16="http://schemas.microsoft.com/office/drawing/2014/main" id="{1E19F725-BD72-4696-8D09-D9194EDEDED4}"/>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2165913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13379-F24A-4E5A-9F3D-35C54B92E59B}"/>
              </a:ext>
            </a:extLst>
          </p:cNvPr>
          <p:cNvSpPr>
            <a:spLocks noGrp="1"/>
          </p:cNvSpPr>
          <p:nvPr>
            <p:ph type="title"/>
          </p:nvPr>
        </p:nvSpPr>
        <p:spPr/>
        <p:txBody>
          <a:bodyPr/>
          <a:lstStyle/>
          <a:p>
            <a:r>
              <a:rPr lang="en-US"/>
              <a:t>Facebook Top Post | News - 5 of 26</a:t>
            </a:r>
          </a:p>
        </p:txBody>
      </p:sp>
      <p:graphicFrame>
        <p:nvGraphicFramePr>
          <p:cNvPr id="5" name="Table Placeholder 4">
            <a:extLst>
              <a:ext uri="{FF2B5EF4-FFF2-40B4-BE49-F238E27FC236}">
                <a16:creationId xmlns:a16="http://schemas.microsoft.com/office/drawing/2014/main" id="{54751D0C-EBD8-4FE3-B0D1-622F2934FF3E}"/>
              </a:ext>
            </a:extLst>
          </p:cNvPr>
          <p:cNvGraphicFramePr>
            <a:graphicFrameLocks noGrp="1"/>
          </p:cNvGraphicFramePr>
          <p:nvPr>
            <p:ph type="tbl" sz="quarter" idx="13"/>
            <p:extLst>
              <p:ext uri="{D42A27DB-BD31-4B8C-83A1-F6EECF244321}">
                <p14:modId xmlns:p14="http://schemas.microsoft.com/office/powerpoint/2010/main" val="1963314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55943840"/>
                    </a:ext>
                  </a:extLst>
                </a:gridCol>
                <a:gridCol w="987552">
                  <a:extLst>
                    <a:ext uri="{9D8B030D-6E8A-4147-A177-3AD203B41FA5}">
                      <a16:colId xmlns:a16="http://schemas.microsoft.com/office/drawing/2014/main" val="186087449"/>
                    </a:ext>
                  </a:extLst>
                </a:gridCol>
                <a:gridCol w="658368">
                  <a:extLst>
                    <a:ext uri="{9D8B030D-6E8A-4147-A177-3AD203B41FA5}">
                      <a16:colId xmlns:a16="http://schemas.microsoft.com/office/drawing/2014/main" val="4246554834"/>
                    </a:ext>
                  </a:extLst>
                </a:gridCol>
                <a:gridCol w="329184">
                  <a:extLst>
                    <a:ext uri="{9D8B030D-6E8A-4147-A177-3AD203B41FA5}">
                      <a16:colId xmlns:a16="http://schemas.microsoft.com/office/drawing/2014/main" val="3446527302"/>
                    </a:ext>
                  </a:extLst>
                </a:gridCol>
                <a:gridCol w="329184">
                  <a:extLst>
                    <a:ext uri="{9D8B030D-6E8A-4147-A177-3AD203B41FA5}">
                      <a16:colId xmlns:a16="http://schemas.microsoft.com/office/drawing/2014/main" val="2007694838"/>
                    </a:ext>
                  </a:extLst>
                </a:gridCol>
                <a:gridCol w="329184">
                  <a:extLst>
                    <a:ext uri="{9D8B030D-6E8A-4147-A177-3AD203B41FA5}">
                      <a16:colId xmlns:a16="http://schemas.microsoft.com/office/drawing/2014/main" val="1105189183"/>
                    </a:ext>
                  </a:extLst>
                </a:gridCol>
                <a:gridCol w="329184">
                  <a:extLst>
                    <a:ext uri="{9D8B030D-6E8A-4147-A177-3AD203B41FA5}">
                      <a16:colId xmlns:a16="http://schemas.microsoft.com/office/drawing/2014/main" val="1025946634"/>
                    </a:ext>
                  </a:extLst>
                </a:gridCol>
                <a:gridCol w="329184">
                  <a:extLst>
                    <a:ext uri="{9D8B030D-6E8A-4147-A177-3AD203B41FA5}">
                      <a16:colId xmlns:a16="http://schemas.microsoft.com/office/drawing/2014/main" val="4290113477"/>
                    </a:ext>
                  </a:extLst>
                </a:gridCol>
                <a:gridCol w="329184">
                  <a:extLst>
                    <a:ext uri="{9D8B030D-6E8A-4147-A177-3AD203B41FA5}">
                      <a16:colId xmlns:a16="http://schemas.microsoft.com/office/drawing/2014/main" val="218933530"/>
                    </a:ext>
                  </a:extLst>
                </a:gridCol>
                <a:gridCol w="329184">
                  <a:extLst>
                    <a:ext uri="{9D8B030D-6E8A-4147-A177-3AD203B41FA5}">
                      <a16:colId xmlns:a16="http://schemas.microsoft.com/office/drawing/2014/main" val="984907547"/>
                    </a:ext>
                  </a:extLst>
                </a:gridCol>
                <a:gridCol w="329184">
                  <a:extLst>
                    <a:ext uri="{9D8B030D-6E8A-4147-A177-3AD203B41FA5}">
                      <a16:colId xmlns:a16="http://schemas.microsoft.com/office/drawing/2014/main" val="460378012"/>
                    </a:ext>
                  </a:extLst>
                </a:gridCol>
                <a:gridCol w="329184">
                  <a:extLst>
                    <a:ext uri="{9D8B030D-6E8A-4147-A177-3AD203B41FA5}">
                      <a16:colId xmlns:a16="http://schemas.microsoft.com/office/drawing/2014/main" val="15064883"/>
                    </a:ext>
                  </a:extLst>
                </a:gridCol>
                <a:gridCol w="329184">
                  <a:extLst>
                    <a:ext uri="{9D8B030D-6E8A-4147-A177-3AD203B41FA5}">
                      <a16:colId xmlns:a16="http://schemas.microsoft.com/office/drawing/2014/main" val="3943157354"/>
                    </a:ext>
                  </a:extLst>
                </a:gridCol>
                <a:gridCol w="329184">
                  <a:extLst>
                    <a:ext uri="{9D8B030D-6E8A-4147-A177-3AD203B41FA5}">
                      <a16:colId xmlns:a16="http://schemas.microsoft.com/office/drawing/2014/main" val="3727753155"/>
                    </a:ext>
                  </a:extLst>
                </a:gridCol>
                <a:gridCol w="329184">
                  <a:extLst>
                    <a:ext uri="{9D8B030D-6E8A-4147-A177-3AD203B41FA5}">
                      <a16:colId xmlns:a16="http://schemas.microsoft.com/office/drawing/2014/main" val="2719909916"/>
                    </a:ext>
                  </a:extLst>
                </a:gridCol>
                <a:gridCol w="329184">
                  <a:extLst>
                    <a:ext uri="{9D8B030D-6E8A-4147-A177-3AD203B41FA5}">
                      <a16:colId xmlns:a16="http://schemas.microsoft.com/office/drawing/2014/main" val="3204022"/>
                    </a:ext>
                  </a:extLst>
                </a:gridCol>
                <a:gridCol w="329184">
                  <a:extLst>
                    <a:ext uri="{9D8B030D-6E8A-4147-A177-3AD203B41FA5}">
                      <a16:colId xmlns:a16="http://schemas.microsoft.com/office/drawing/2014/main" val="1623799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645694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- 2020-09-09 23:01:12</a:t>
                      </a:r>
                      <a:r>
                        <a:rPr kumimoji="0" lang="en-US" sz="1000" b="0" i="0" u="none" strike="noStrike" kern="1200" cap="none" spc="0" normalizeH="0" baseline="0" noProof="0">
                          <a:ln>
                            <a:noFill/>
                          </a:ln>
                          <a:solidFill>
                            <a:prstClr val="black"/>
                          </a:solidFill>
                          <a:effectLst/>
                          <a:uLnTx/>
                          <a:uFillTx/>
                          <a:latin typeface="+mn-lt"/>
                          <a:ea typeface="+mn-ea"/>
                          <a:cs typeface="+mn-cs"/>
                        </a:rPr>
                        <a:t>
 Jeremy Remington didn't like his chances when he, his family and scores of other campers gathered on the edge of a California lake as the Creek Fire closed in. Then they heard a helicopter.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https://external-iad3-1.xx.fbcdn.net/safe_image.php?d=AQBsOr-7yvRcPJ16&amp;w=619&amp;h=619&amp;url=https%3A%2F%2Fcdn.cnn.com%2Fcnnnext%2Fdam%2Fassets%2F200907154200-mammoth-pool-thumb-1-super-tease.jpg&amp;cfs=1&amp;_nc_cb=1&amp;_nc_hash=AQBpaBth5jCIgc3z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09/16/2020 19:42:51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34941934"/>
                  </a:ext>
                </a:extLst>
              </a:tr>
            </a:tbl>
          </a:graphicData>
        </a:graphic>
      </p:graphicFrame>
      <p:sp>
        <p:nvSpPr>
          <p:cNvPr id="4" name="Text Placeholder 3">
            <a:extLst>
              <a:ext uri="{FF2B5EF4-FFF2-40B4-BE49-F238E27FC236}">
                <a16:creationId xmlns:a16="http://schemas.microsoft.com/office/drawing/2014/main" id="{F6419B5B-FBB2-4423-B9AA-D21A68AD60C6}"/>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20228017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DB8D6-661B-4A26-A89A-62566B590CA3}"/>
              </a:ext>
            </a:extLst>
          </p:cNvPr>
          <p:cNvSpPr>
            <a:spLocks noGrp="1"/>
          </p:cNvSpPr>
          <p:nvPr>
            <p:ph type="title"/>
          </p:nvPr>
        </p:nvSpPr>
        <p:spPr/>
        <p:txBody>
          <a:bodyPr/>
          <a:lstStyle/>
          <a:p>
            <a:r>
              <a:rPr lang="en-US"/>
              <a:t>Facebook Top Post | News - 6 of 26</a:t>
            </a:r>
          </a:p>
        </p:txBody>
      </p:sp>
      <p:graphicFrame>
        <p:nvGraphicFramePr>
          <p:cNvPr id="5" name="Table Placeholder 4">
            <a:extLst>
              <a:ext uri="{FF2B5EF4-FFF2-40B4-BE49-F238E27FC236}">
                <a16:creationId xmlns:a16="http://schemas.microsoft.com/office/drawing/2014/main" id="{3468FC41-F655-4BB6-AFD4-306BDBD2178E}"/>
              </a:ext>
            </a:extLst>
          </p:cNvPr>
          <p:cNvGraphicFramePr>
            <a:graphicFrameLocks noGrp="1"/>
          </p:cNvGraphicFramePr>
          <p:nvPr>
            <p:ph type="tbl" sz="quarter" idx="13"/>
            <p:extLst>
              <p:ext uri="{D42A27DB-BD31-4B8C-83A1-F6EECF244321}">
                <p14:modId xmlns:p14="http://schemas.microsoft.com/office/powerpoint/2010/main" val="3306389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917700178"/>
                    </a:ext>
                  </a:extLst>
                </a:gridCol>
                <a:gridCol w="987552">
                  <a:extLst>
                    <a:ext uri="{9D8B030D-6E8A-4147-A177-3AD203B41FA5}">
                      <a16:colId xmlns:a16="http://schemas.microsoft.com/office/drawing/2014/main" val="2456247120"/>
                    </a:ext>
                  </a:extLst>
                </a:gridCol>
                <a:gridCol w="658368">
                  <a:extLst>
                    <a:ext uri="{9D8B030D-6E8A-4147-A177-3AD203B41FA5}">
                      <a16:colId xmlns:a16="http://schemas.microsoft.com/office/drawing/2014/main" val="1543789508"/>
                    </a:ext>
                  </a:extLst>
                </a:gridCol>
                <a:gridCol w="329184">
                  <a:extLst>
                    <a:ext uri="{9D8B030D-6E8A-4147-A177-3AD203B41FA5}">
                      <a16:colId xmlns:a16="http://schemas.microsoft.com/office/drawing/2014/main" val="3338610632"/>
                    </a:ext>
                  </a:extLst>
                </a:gridCol>
                <a:gridCol w="329184">
                  <a:extLst>
                    <a:ext uri="{9D8B030D-6E8A-4147-A177-3AD203B41FA5}">
                      <a16:colId xmlns:a16="http://schemas.microsoft.com/office/drawing/2014/main" val="3297992635"/>
                    </a:ext>
                  </a:extLst>
                </a:gridCol>
                <a:gridCol w="329184">
                  <a:extLst>
                    <a:ext uri="{9D8B030D-6E8A-4147-A177-3AD203B41FA5}">
                      <a16:colId xmlns:a16="http://schemas.microsoft.com/office/drawing/2014/main" val="1743499463"/>
                    </a:ext>
                  </a:extLst>
                </a:gridCol>
                <a:gridCol w="329184">
                  <a:extLst>
                    <a:ext uri="{9D8B030D-6E8A-4147-A177-3AD203B41FA5}">
                      <a16:colId xmlns:a16="http://schemas.microsoft.com/office/drawing/2014/main" val="1128132160"/>
                    </a:ext>
                  </a:extLst>
                </a:gridCol>
                <a:gridCol w="329184">
                  <a:extLst>
                    <a:ext uri="{9D8B030D-6E8A-4147-A177-3AD203B41FA5}">
                      <a16:colId xmlns:a16="http://schemas.microsoft.com/office/drawing/2014/main" val="1242608518"/>
                    </a:ext>
                  </a:extLst>
                </a:gridCol>
                <a:gridCol w="329184">
                  <a:extLst>
                    <a:ext uri="{9D8B030D-6E8A-4147-A177-3AD203B41FA5}">
                      <a16:colId xmlns:a16="http://schemas.microsoft.com/office/drawing/2014/main" val="178540634"/>
                    </a:ext>
                  </a:extLst>
                </a:gridCol>
                <a:gridCol w="329184">
                  <a:extLst>
                    <a:ext uri="{9D8B030D-6E8A-4147-A177-3AD203B41FA5}">
                      <a16:colId xmlns:a16="http://schemas.microsoft.com/office/drawing/2014/main" val="1973421735"/>
                    </a:ext>
                  </a:extLst>
                </a:gridCol>
                <a:gridCol w="329184">
                  <a:extLst>
                    <a:ext uri="{9D8B030D-6E8A-4147-A177-3AD203B41FA5}">
                      <a16:colId xmlns:a16="http://schemas.microsoft.com/office/drawing/2014/main" val="966937966"/>
                    </a:ext>
                  </a:extLst>
                </a:gridCol>
                <a:gridCol w="329184">
                  <a:extLst>
                    <a:ext uri="{9D8B030D-6E8A-4147-A177-3AD203B41FA5}">
                      <a16:colId xmlns:a16="http://schemas.microsoft.com/office/drawing/2014/main" val="29851266"/>
                    </a:ext>
                  </a:extLst>
                </a:gridCol>
                <a:gridCol w="329184">
                  <a:extLst>
                    <a:ext uri="{9D8B030D-6E8A-4147-A177-3AD203B41FA5}">
                      <a16:colId xmlns:a16="http://schemas.microsoft.com/office/drawing/2014/main" val="414135430"/>
                    </a:ext>
                  </a:extLst>
                </a:gridCol>
                <a:gridCol w="329184">
                  <a:extLst>
                    <a:ext uri="{9D8B030D-6E8A-4147-A177-3AD203B41FA5}">
                      <a16:colId xmlns:a16="http://schemas.microsoft.com/office/drawing/2014/main" val="657163323"/>
                    </a:ext>
                  </a:extLst>
                </a:gridCol>
                <a:gridCol w="329184">
                  <a:extLst>
                    <a:ext uri="{9D8B030D-6E8A-4147-A177-3AD203B41FA5}">
                      <a16:colId xmlns:a16="http://schemas.microsoft.com/office/drawing/2014/main" val="810852060"/>
                    </a:ext>
                  </a:extLst>
                </a:gridCol>
                <a:gridCol w="329184">
                  <a:extLst>
                    <a:ext uri="{9D8B030D-6E8A-4147-A177-3AD203B41FA5}">
                      <a16:colId xmlns:a16="http://schemas.microsoft.com/office/drawing/2014/main" val="3946156238"/>
                    </a:ext>
                  </a:extLst>
                </a:gridCol>
                <a:gridCol w="329184">
                  <a:extLst>
                    <a:ext uri="{9D8B030D-6E8A-4147-A177-3AD203B41FA5}">
                      <a16:colId xmlns:a16="http://schemas.microsoft.com/office/drawing/2014/main" val="4216776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55692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 News - 2020-09-09 22:59:47</a:t>
                      </a:r>
                      <a:r>
                        <a:rPr kumimoji="0" lang="en-US" sz="1000" b="0" i="0" u="none" strike="noStrike" kern="1200" cap="none" spc="0" normalizeH="0" baseline="0" noProof="0">
                          <a:ln>
                            <a:noFill/>
                          </a:ln>
                          <a:solidFill>
                            <a:prstClr val="black"/>
                          </a:solidFill>
                          <a:effectLst/>
                          <a:uLnTx/>
                          <a:uFillTx/>
                          <a:latin typeface="+mn-lt"/>
                          <a:ea typeface="+mn-ea"/>
                          <a:cs typeface="+mn-cs"/>
                        </a:rPr>
                        <a:t>
 TUNE IN: Secretary of State Mike Pompeo discusses Iran's growing nuclear threat in an exclusive interview on 'Fox News at Night,' tonight at 11p ET on Fox News 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https://scontent-iad3-1.xx.fbcdn.net/v/t15.5256-10/s720x720/119105828_646443469581569_6870075100890227279_n.jpg?_nc_cat=105&amp;_nc_sid=ad6a45&amp;_nc_ohc=oTuR7I5N5YUAX95AjPi&amp;_nc_ht=scontent-iad3-1.xx&amp;oh=6d182d48725fff35875a30ef1e218762&amp;oe=5F89B05E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09/18/2020 13:25:15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09169581"/>
                  </a:ext>
                </a:extLst>
              </a:tr>
            </a:tbl>
          </a:graphicData>
        </a:graphic>
      </p:graphicFrame>
      <p:sp>
        <p:nvSpPr>
          <p:cNvPr id="4" name="Text Placeholder 3">
            <a:extLst>
              <a:ext uri="{FF2B5EF4-FFF2-40B4-BE49-F238E27FC236}">
                <a16:creationId xmlns:a16="http://schemas.microsoft.com/office/drawing/2014/main" id="{BE95CAE0-078B-45BE-A767-02491F540FE3}"/>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23876267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8E7C9-BB39-40B6-9635-03A425EEF19A}"/>
              </a:ext>
            </a:extLst>
          </p:cNvPr>
          <p:cNvSpPr>
            <a:spLocks noGrp="1"/>
          </p:cNvSpPr>
          <p:nvPr>
            <p:ph type="title"/>
          </p:nvPr>
        </p:nvSpPr>
        <p:spPr/>
        <p:txBody>
          <a:bodyPr/>
          <a:lstStyle/>
          <a:p>
            <a:r>
              <a:rPr lang="en-US"/>
              <a:t>Facebook Top Post | News - 7 of 26</a:t>
            </a:r>
          </a:p>
        </p:txBody>
      </p:sp>
      <p:graphicFrame>
        <p:nvGraphicFramePr>
          <p:cNvPr id="5" name="Table Placeholder 4">
            <a:extLst>
              <a:ext uri="{FF2B5EF4-FFF2-40B4-BE49-F238E27FC236}">
                <a16:creationId xmlns:a16="http://schemas.microsoft.com/office/drawing/2014/main" id="{CBEB64F3-332A-48B9-9E6C-D8B8D0420761}"/>
              </a:ext>
            </a:extLst>
          </p:cNvPr>
          <p:cNvGraphicFramePr>
            <a:graphicFrameLocks noGrp="1"/>
          </p:cNvGraphicFramePr>
          <p:nvPr>
            <p:ph type="tbl" sz="quarter" idx="13"/>
            <p:extLst>
              <p:ext uri="{D42A27DB-BD31-4B8C-83A1-F6EECF244321}">
                <p14:modId xmlns:p14="http://schemas.microsoft.com/office/powerpoint/2010/main" val="899432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6417309"/>
                    </a:ext>
                  </a:extLst>
                </a:gridCol>
                <a:gridCol w="987552">
                  <a:extLst>
                    <a:ext uri="{9D8B030D-6E8A-4147-A177-3AD203B41FA5}">
                      <a16:colId xmlns:a16="http://schemas.microsoft.com/office/drawing/2014/main" val="2000840911"/>
                    </a:ext>
                  </a:extLst>
                </a:gridCol>
                <a:gridCol w="658368">
                  <a:extLst>
                    <a:ext uri="{9D8B030D-6E8A-4147-A177-3AD203B41FA5}">
                      <a16:colId xmlns:a16="http://schemas.microsoft.com/office/drawing/2014/main" val="761791407"/>
                    </a:ext>
                  </a:extLst>
                </a:gridCol>
                <a:gridCol w="329184">
                  <a:extLst>
                    <a:ext uri="{9D8B030D-6E8A-4147-A177-3AD203B41FA5}">
                      <a16:colId xmlns:a16="http://schemas.microsoft.com/office/drawing/2014/main" val="3089157334"/>
                    </a:ext>
                  </a:extLst>
                </a:gridCol>
                <a:gridCol w="329184">
                  <a:extLst>
                    <a:ext uri="{9D8B030D-6E8A-4147-A177-3AD203B41FA5}">
                      <a16:colId xmlns:a16="http://schemas.microsoft.com/office/drawing/2014/main" val="2717066577"/>
                    </a:ext>
                  </a:extLst>
                </a:gridCol>
                <a:gridCol w="329184">
                  <a:extLst>
                    <a:ext uri="{9D8B030D-6E8A-4147-A177-3AD203B41FA5}">
                      <a16:colId xmlns:a16="http://schemas.microsoft.com/office/drawing/2014/main" val="4165241480"/>
                    </a:ext>
                  </a:extLst>
                </a:gridCol>
                <a:gridCol w="329184">
                  <a:extLst>
                    <a:ext uri="{9D8B030D-6E8A-4147-A177-3AD203B41FA5}">
                      <a16:colId xmlns:a16="http://schemas.microsoft.com/office/drawing/2014/main" val="3986692274"/>
                    </a:ext>
                  </a:extLst>
                </a:gridCol>
                <a:gridCol w="329184">
                  <a:extLst>
                    <a:ext uri="{9D8B030D-6E8A-4147-A177-3AD203B41FA5}">
                      <a16:colId xmlns:a16="http://schemas.microsoft.com/office/drawing/2014/main" val="3677553053"/>
                    </a:ext>
                  </a:extLst>
                </a:gridCol>
                <a:gridCol w="329184">
                  <a:extLst>
                    <a:ext uri="{9D8B030D-6E8A-4147-A177-3AD203B41FA5}">
                      <a16:colId xmlns:a16="http://schemas.microsoft.com/office/drawing/2014/main" val="4036623368"/>
                    </a:ext>
                  </a:extLst>
                </a:gridCol>
                <a:gridCol w="329184">
                  <a:extLst>
                    <a:ext uri="{9D8B030D-6E8A-4147-A177-3AD203B41FA5}">
                      <a16:colId xmlns:a16="http://schemas.microsoft.com/office/drawing/2014/main" val="2421135564"/>
                    </a:ext>
                  </a:extLst>
                </a:gridCol>
                <a:gridCol w="329184">
                  <a:extLst>
                    <a:ext uri="{9D8B030D-6E8A-4147-A177-3AD203B41FA5}">
                      <a16:colId xmlns:a16="http://schemas.microsoft.com/office/drawing/2014/main" val="2842997046"/>
                    </a:ext>
                  </a:extLst>
                </a:gridCol>
                <a:gridCol w="329184">
                  <a:extLst>
                    <a:ext uri="{9D8B030D-6E8A-4147-A177-3AD203B41FA5}">
                      <a16:colId xmlns:a16="http://schemas.microsoft.com/office/drawing/2014/main" val="1074210104"/>
                    </a:ext>
                  </a:extLst>
                </a:gridCol>
                <a:gridCol w="329184">
                  <a:extLst>
                    <a:ext uri="{9D8B030D-6E8A-4147-A177-3AD203B41FA5}">
                      <a16:colId xmlns:a16="http://schemas.microsoft.com/office/drawing/2014/main" val="696250290"/>
                    </a:ext>
                  </a:extLst>
                </a:gridCol>
                <a:gridCol w="329184">
                  <a:extLst>
                    <a:ext uri="{9D8B030D-6E8A-4147-A177-3AD203B41FA5}">
                      <a16:colId xmlns:a16="http://schemas.microsoft.com/office/drawing/2014/main" val="1307636719"/>
                    </a:ext>
                  </a:extLst>
                </a:gridCol>
                <a:gridCol w="329184">
                  <a:extLst>
                    <a:ext uri="{9D8B030D-6E8A-4147-A177-3AD203B41FA5}">
                      <a16:colId xmlns:a16="http://schemas.microsoft.com/office/drawing/2014/main" val="2953737413"/>
                    </a:ext>
                  </a:extLst>
                </a:gridCol>
                <a:gridCol w="329184">
                  <a:extLst>
                    <a:ext uri="{9D8B030D-6E8A-4147-A177-3AD203B41FA5}">
                      <a16:colId xmlns:a16="http://schemas.microsoft.com/office/drawing/2014/main" val="4093195711"/>
                    </a:ext>
                  </a:extLst>
                </a:gridCol>
                <a:gridCol w="329184">
                  <a:extLst>
                    <a:ext uri="{9D8B030D-6E8A-4147-A177-3AD203B41FA5}">
                      <a16:colId xmlns:a16="http://schemas.microsoft.com/office/drawing/2014/main" val="1313200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635964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- 2020-09-09 22:47:11</a:t>
                      </a:r>
                      <a:r>
                        <a:rPr kumimoji="0" lang="en-US" sz="1000" b="0" i="0" u="none" strike="noStrike" kern="1200" cap="none" spc="0" normalizeH="0" baseline="0" noProof="0">
                          <a:ln>
                            <a:noFill/>
                          </a:ln>
                          <a:solidFill>
                            <a:prstClr val="black"/>
                          </a:solidFill>
                          <a:effectLst/>
                          <a:uLnTx/>
                          <a:uFillTx/>
                          <a:latin typeface="+mn-lt"/>
                          <a:ea typeface="+mn-ea"/>
                          <a:cs typeface="+mn-cs"/>
                        </a:rPr>
                        <a:t>
 Military spending has steadily increased since Trump took office. But it's still significantly lower than during Obama's first term, after adjusting for inflation.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DPLJ_DaXQT2InK&amp;w=576&amp;h=576&amp;url=https%3A%2F%2Fichef.bbci.co.uk%2Fnews%2F1024%2Fbranded_news%2F143DC%2Fproduction%2F_114280928_gettyimages-1219637638.jpg&amp;cfs=1&amp;sx=140&amp;sy=0&amp;sw=576&amp;sh=576&amp;_nc_cb=1&amp;_nc_hash=AQC9lQ7tGKIr0eg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19:31:42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10828059"/>
                  </a:ext>
                </a:extLst>
              </a:tr>
            </a:tbl>
          </a:graphicData>
        </a:graphic>
      </p:graphicFrame>
      <p:sp>
        <p:nvSpPr>
          <p:cNvPr id="4" name="Text Placeholder 3">
            <a:extLst>
              <a:ext uri="{FF2B5EF4-FFF2-40B4-BE49-F238E27FC236}">
                <a16:creationId xmlns:a16="http://schemas.microsoft.com/office/drawing/2014/main" id="{0A21AF49-D85C-4E5E-B582-4BB5FEE9F041}"/>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2916070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7D64F-043E-41C1-A342-4B7E21632C6A}"/>
              </a:ext>
            </a:extLst>
          </p:cNvPr>
          <p:cNvSpPr>
            <a:spLocks noGrp="1"/>
          </p:cNvSpPr>
          <p:nvPr>
            <p:ph type="title"/>
          </p:nvPr>
        </p:nvSpPr>
        <p:spPr/>
        <p:txBody>
          <a:bodyPr/>
          <a:lstStyle/>
          <a:p>
            <a:r>
              <a:rPr lang="en-US"/>
              <a:t>Facebook Top Post | News - 8 of 26</a:t>
            </a:r>
          </a:p>
        </p:txBody>
      </p:sp>
      <p:graphicFrame>
        <p:nvGraphicFramePr>
          <p:cNvPr id="5" name="Table Placeholder 4">
            <a:extLst>
              <a:ext uri="{FF2B5EF4-FFF2-40B4-BE49-F238E27FC236}">
                <a16:creationId xmlns:a16="http://schemas.microsoft.com/office/drawing/2014/main" id="{93564BED-1582-4D2F-BE55-EE4E560A486D}"/>
              </a:ext>
            </a:extLst>
          </p:cNvPr>
          <p:cNvGraphicFramePr>
            <a:graphicFrameLocks noGrp="1"/>
          </p:cNvGraphicFramePr>
          <p:nvPr>
            <p:ph type="tbl" sz="quarter" idx="13"/>
            <p:extLst>
              <p:ext uri="{D42A27DB-BD31-4B8C-83A1-F6EECF244321}">
                <p14:modId xmlns:p14="http://schemas.microsoft.com/office/powerpoint/2010/main" val="2720818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03211576"/>
                    </a:ext>
                  </a:extLst>
                </a:gridCol>
                <a:gridCol w="987552">
                  <a:extLst>
                    <a:ext uri="{9D8B030D-6E8A-4147-A177-3AD203B41FA5}">
                      <a16:colId xmlns:a16="http://schemas.microsoft.com/office/drawing/2014/main" val="2662556652"/>
                    </a:ext>
                  </a:extLst>
                </a:gridCol>
                <a:gridCol w="658368">
                  <a:extLst>
                    <a:ext uri="{9D8B030D-6E8A-4147-A177-3AD203B41FA5}">
                      <a16:colId xmlns:a16="http://schemas.microsoft.com/office/drawing/2014/main" val="1144303925"/>
                    </a:ext>
                  </a:extLst>
                </a:gridCol>
                <a:gridCol w="329184">
                  <a:extLst>
                    <a:ext uri="{9D8B030D-6E8A-4147-A177-3AD203B41FA5}">
                      <a16:colId xmlns:a16="http://schemas.microsoft.com/office/drawing/2014/main" val="489367843"/>
                    </a:ext>
                  </a:extLst>
                </a:gridCol>
                <a:gridCol w="329184">
                  <a:extLst>
                    <a:ext uri="{9D8B030D-6E8A-4147-A177-3AD203B41FA5}">
                      <a16:colId xmlns:a16="http://schemas.microsoft.com/office/drawing/2014/main" val="4257708320"/>
                    </a:ext>
                  </a:extLst>
                </a:gridCol>
                <a:gridCol w="329184">
                  <a:extLst>
                    <a:ext uri="{9D8B030D-6E8A-4147-A177-3AD203B41FA5}">
                      <a16:colId xmlns:a16="http://schemas.microsoft.com/office/drawing/2014/main" val="1909062349"/>
                    </a:ext>
                  </a:extLst>
                </a:gridCol>
                <a:gridCol w="329184">
                  <a:extLst>
                    <a:ext uri="{9D8B030D-6E8A-4147-A177-3AD203B41FA5}">
                      <a16:colId xmlns:a16="http://schemas.microsoft.com/office/drawing/2014/main" val="3307273460"/>
                    </a:ext>
                  </a:extLst>
                </a:gridCol>
                <a:gridCol w="329184">
                  <a:extLst>
                    <a:ext uri="{9D8B030D-6E8A-4147-A177-3AD203B41FA5}">
                      <a16:colId xmlns:a16="http://schemas.microsoft.com/office/drawing/2014/main" val="1036326262"/>
                    </a:ext>
                  </a:extLst>
                </a:gridCol>
                <a:gridCol w="329184">
                  <a:extLst>
                    <a:ext uri="{9D8B030D-6E8A-4147-A177-3AD203B41FA5}">
                      <a16:colId xmlns:a16="http://schemas.microsoft.com/office/drawing/2014/main" val="2493688105"/>
                    </a:ext>
                  </a:extLst>
                </a:gridCol>
                <a:gridCol w="329184">
                  <a:extLst>
                    <a:ext uri="{9D8B030D-6E8A-4147-A177-3AD203B41FA5}">
                      <a16:colId xmlns:a16="http://schemas.microsoft.com/office/drawing/2014/main" val="2947454433"/>
                    </a:ext>
                  </a:extLst>
                </a:gridCol>
                <a:gridCol w="329184">
                  <a:extLst>
                    <a:ext uri="{9D8B030D-6E8A-4147-A177-3AD203B41FA5}">
                      <a16:colId xmlns:a16="http://schemas.microsoft.com/office/drawing/2014/main" val="1424517537"/>
                    </a:ext>
                  </a:extLst>
                </a:gridCol>
                <a:gridCol w="329184">
                  <a:extLst>
                    <a:ext uri="{9D8B030D-6E8A-4147-A177-3AD203B41FA5}">
                      <a16:colId xmlns:a16="http://schemas.microsoft.com/office/drawing/2014/main" val="2127930083"/>
                    </a:ext>
                  </a:extLst>
                </a:gridCol>
                <a:gridCol w="329184">
                  <a:extLst>
                    <a:ext uri="{9D8B030D-6E8A-4147-A177-3AD203B41FA5}">
                      <a16:colId xmlns:a16="http://schemas.microsoft.com/office/drawing/2014/main" val="2363475513"/>
                    </a:ext>
                  </a:extLst>
                </a:gridCol>
                <a:gridCol w="329184">
                  <a:extLst>
                    <a:ext uri="{9D8B030D-6E8A-4147-A177-3AD203B41FA5}">
                      <a16:colId xmlns:a16="http://schemas.microsoft.com/office/drawing/2014/main" val="1881121971"/>
                    </a:ext>
                  </a:extLst>
                </a:gridCol>
                <a:gridCol w="329184">
                  <a:extLst>
                    <a:ext uri="{9D8B030D-6E8A-4147-A177-3AD203B41FA5}">
                      <a16:colId xmlns:a16="http://schemas.microsoft.com/office/drawing/2014/main" val="1597313073"/>
                    </a:ext>
                  </a:extLst>
                </a:gridCol>
                <a:gridCol w="329184">
                  <a:extLst>
                    <a:ext uri="{9D8B030D-6E8A-4147-A177-3AD203B41FA5}">
                      <a16:colId xmlns:a16="http://schemas.microsoft.com/office/drawing/2014/main" val="4178821821"/>
                    </a:ext>
                  </a:extLst>
                </a:gridCol>
                <a:gridCol w="329184">
                  <a:extLst>
                    <a:ext uri="{9D8B030D-6E8A-4147-A177-3AD203B41FA5}">
                      <a16:colId xmlns:a16="http://schemas.microsoft.com/office/drawing/2014/main" val="601361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551386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- 2020-09-09 22:30:41</a:t>
                      </a:r>
                      <a:r>
                        <a:rPr kumimoji="0" lang="en-US" sz="1000" b="0" i="0" u="none" strike="noStrike" kern="1200" cap="none" spc="0" normalizeH="0" baseline="0" noProof="0">
                          <a:ln>
                            <a:noFill/>
                          </a:ln>
                          <a:solidFill>
                            <a:prstClr val="black"/>
                          </a:solidFill>
                          <a:effectLst/>
                          <a:uLnTx/>
                          <a:uFillTx/>
                          <a:latin typeface="+mn-lt"/>
                          <a:ea typeface="+mn-ea"/>
                          <a:cs typeface="+mn-cs"/>
                        </a:rPr>
                        <a:t>
 A former Columbia University gynecologist accused by the wife of former Democratic presidential candidate Andrew Yang of sexual assault has been indicted for allegedly sexually abusing female patients -- including a minor -- over nearly two decades.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BAOQnxmPboXvk0&amp;w=619&amp;h=619&amp;url=https%3A%2F%2Fcdn.cnn.com%2Fcnnnext%2Fdam%2Fassets%2F200909115020-02-robert-hadden-file-super-tease.jpg&amp;cfs=1&amp;sx=299&amp;sy=0&amp;sw=619&amp;sh=619&amp;_nc_cb=1&amp;_nc_hash=AQAsZqH625K_mX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20:24:27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33043291"/>
                  </a:ext>
                </a:extLst>
              </a:tr>
            </a:tbl>
          </a:graphicData>
        </a:graphic>
      </p:graphicFrame>
      <p:sp>
        <p:nvSpPr>
          <p:cNvPr id="4" name="Text Placeholder 3">
            <a:extLst>
              <a:ext uri="{FF2B5EF4-FFF2-40B4-BE49-F238E27FC236}">
                <a16:creationId xmlns:a16="http://schemas.microsoft.com/office/drawing/2014/main" id="{C2F7BA95-B4F3-4CDB-96CE-F39794487F36}"/>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37384005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9B1B4-03F7-42C5-922B-41D85583741D}"/>
              </a:ext>
            </a:extLst>
          </p:cNvPr>
          <p:cNvSpPr>
            <a:spLocks noGrp="1"/>
          </p:cNvSpPr>
          <p:nvPr>
            <p:ph type="title"/>
          </p:nvPr>
        </p:nvSpPr>
        <p:spPr/>
        <p:txBody>
          <a:bodyPr/>
          <a:lstStyle/>
          <a:p>
            <a:r>
              <a:rPr lang="en-US"/>
              <a:t>Facebook Top Post | News - 9 of 26</a:t>
            </a:r>
          </a:p>
        </p:txBody>
      </p:sp>
      <p:graphicFrame>
        <p:nvGraphicFramePr>
          <p:cNvPr id="5" name="Table Placeholder 4">
            <a:extLst>
              <a:ext uri="{FF2B5EF4-FFF2-40B4-BE49-F238E27FC236}">
                <a16:creationId xmlns:a16="http://schemas.microsoft.com/office/drawing/2014/main" id="{F81EAC61-0194-46FF-B877-FB1987241A7A}"/>
              </a:ext>
            </a:extLst>
          </p:cNvPr>
          <p:cNvGraphicFramePr>
            <a:graphicFrameLocks noGrp="1"/>
          </p:cNvGraphicFramePr>
          <p:nvPr>
            <p:ph type="tbl" sz="quarter" idx="13"/>
            <p:extLst>
              <p:ext uri="{D42A27DB-BD31-4B8C-83A1-F6EECF244321}">
                <p14:modId xmlns:p14="http://schemas.microsoft.com/office/powerpoint/2010/main" val="52336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58277915"/>
                    </a:ext>
                  </a:extLst>
                </a:gridCol>
                <a:gridCol w="987552">
                  <a:extLst>
                    <a:ext uri="{9D8B030D-6E8A-4147-A177-3AD203B41FA5}">
                      <a16:colId xmlns:a16="http://schemas.microsoft.com/office/drawing/2014/main" val="547166331"/>
                    </a:ext>
                  </a:extLst>
                </a:gridCol>
                <a:gridCol w="658368">
                  <a:extLst>
                    <a:ext uri="{9D8B030D-6E8A-4147-A177-3AD203B41FA5}">
                      <a16:colId xmlns:a16="http://schemas.microsoft.com/office/drawing/2014/main" val="2763836454"/>
                    </a:ext>
                  </a:extLst>
                </a:gridCol>
                <a:gridCol w="329184">
                  <a:extLst>
                    <a:ext uri="{9D8B030D-6E8A-4147-A177-3AD203B41FA5}">
                      <a16:colId xmlns:a16="http://schemas.microsoft.com/office/drawing/2014/main" val="2250047531"/>
                    </a:ext>
                  </a:extLst>
                </a:gridCol>
                <a:gridCol w="329184">
                  <a:extLst>
                    <a:ext uri="{9D8B030D-6E8A-4147-A177-3AD203B41FA5}">
                      <a16:colId xmlns:a16="http://schemas.microsoft.com/office/drawing/2014/main" val="3505020251"/>
                    </a:ext>
                  </a:extLst>
                </a:gridCol>
                <a:gridCol w="329184">
                  <a:extLst>
                    <a:ext uri="{9D8B030D-6E8A-4147-A177-3AD203B41FA5}">
                      <a16:colId xmlns:a16="http://schemas.microsoft.com/office/drawing/2014/main" val="812103911"/>
                    </a:ext>
                  </a:extLst>
                </a:gridCol>
                <a:gridCol w="329184">
                  <a:extLst>
                    <a:ext uri="{9D8B030D-6E8A-4147-A177-3AD203B41FA5}">
                      <a16:colId xmlns:a16="http://schemas.microsoft.com/office/drawing/2014/main" val="1543438845"/>
                    </a:ext>
                  </a:extLst>
                </a:gridCol>
                <a:gridCol w="329184">
                  <a:extLst>
                    <a:ext uri="{9D8B030D-6E8A-4147-A177-3AD203B41FA5}">
                      <a16:colId xmlns:a16="http://schemas.microsoft.com/office/drawing/2014/main" val="1557628003"/>
                    </a:ext>
                  </a:extLst>
                </a:gridCol>
                <a:gridCol w="329184">
                  <a:extLst>
                    <a:ext uri="{9D8B030D-6E8A-4147-A177-3AD203B41FA5}">
                      <a16:colId xmlns:a16="http://schemas.microsoft.com/office/drawing/2014/main" val="1327539678"/>
                    </a:ext>
                  </a:extLst>
                </a:gridCol>
                <a:gridCol w="329184">
                  <a:extLst>
                    <a:ext uri="{9D8B030D-6E8A-4147-A177-3AD203B41FA5}">
                      <a16:colId xmlns:a16="http://schemas.microsoft.com/office/drawing/2014/main" val="3643987313"/>
                    </a:ext>
                  </a:extLst>
                </a:gridCol>
                <a:gridCol w="329184">
                  <a:extLst>
                    <a:ext uri="{9D8B030D-6E8A-4147-A177-3AD203B41FA5}">
                      <a16:colId xmlns:a16="http://schemas.microsoft.com/office/drawing/2014/main" val="975268309"/>
                    </a:ext>
                  </a:extLst>
                </a:gridCol>
                <a:gridCol w="329184">
                  <a:extLst>
                    <a:ext uri="{9D8B030D-6E8A-4147-A177-3AD203B41FA5}">
                      <a16:colId xmlns:a16="http://schemas.microsoft.com/office/drawing/2014/main" val="4196532851"/>
                    </a:ext>
                  </a:extLst>
                </a:gridCol>
                <a:gridCol w="329184">
                  <a:extLst>
                    <a:ext uri="{9D8B030D-6E8A-4147-A177-3AD203B41FA5}">
                      <a16:colId xmlns:a16="http://schemas.microsoft.com/office/drawing/2014/main" val="4272872063"/>
                    </a:ext>
                  </a:extLst>
                </a:gridCol>
                <a:gridCol w="329184">
                  <a:extLst>
                    <a:ext uri="{9D8B030D-6E8A-4147-A177-3AD203B41FA5}">
                      <a16:colId xmlns:a16="http://schemas.microsoft.com/office/drawing/2014/main" val="28717675"/>
                    </a:ext>
                  </a:extLst>
                </a:gridCol>
                <a:gridCol w="329184">
                  <a:extLst>
                    <a:ext uri="{9D8B030D-6E8A-4147-A177-3AD203B41FA5}">
                      <a16:colId xmlns:a16="http://schemas.microsoft.com/office/drawing/2014/main" val="2243594505"/>
                    </a:ext>
                  </a:extLst>
                </a:gridCol>
                <a:gridCol w="329184">
                  <a:extLst>
                    <a:ext uri="{9D8B030D-6E8A-4147-A177-3AD203B41FA5}">
                      <a16:colId xmlns:a16="http://schemas.microsoft.com/office/drawing/2014/main" val="3041674780"/>
                    </a:ext>
                  </a:extLst>
                </a:gridCol>
                <a:gridCol w="329184">
                  <a:extLst>
                    <a:ext uri="{9D8B030D-6E8A-4147-A177-3AD203B41FA5}">
                      <a16:colId xmlns:a16="http://schemas.microsoft.com/office/drawing/2014/main" val="3736514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809732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 News - 2020-09-09 22:27:15</a:t>
                      </a:r>
                      <a:r>
                        <a:rPr kumimoji="0" lang="en-US" sz="1000" b="0" i="0" u="none" strike="noStrike" kern="1200" cap="none" spc="0" normalizeH="0" baseline="0" noProof="0">
                          <a:ln>
                            <a:noFill/>
                          </a:ln>
                          <a:solidFill>
                            <a:prstClr val="black"/>
                          </a:solidFill>
                          <a:effectLst/>
                          <a:uLnTx/>
                          <a:uFillTx/>
                          <a:latin typeface="+mn-lt"/>
                          <a:ea typeface="+mn-ea"/>
                          <a:cs typeface="+mn-cs"/>
                        </a:rPr>
                        <a:t>
 "I didn't see any discrepancies between what [President Trump] told us and what we told him, and what he came out publicly and said."
White House coronavirus task force member Dr. Anthony Fauci told "The Daily Briefing" Wednesday that he does not believe President Trump distorted facts about the coronavirus pandemic. https://fxn.ws/35lYotN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https://scontent-iad3-1.xx.fbcdn.net/v/t15.5256-10/s720x720/119099595_5122334267792793_8341425151719226590_n.jpg?_nc_cat=110&amp;_nc_sid=ad6a45&amp;_nc_ohc=qrkoLgnlWE4AX_-MrDx&amp;_nc_ht=scontent-iad3-1.xx&amp;oh=db4898b7a31b57e7cdabc59d2b607639&amp;oe=5F89DC30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09/18/2020 13:25:15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625263"/>
                  </a:ext>
                </a:extLst>
              </a:tr>
            </a:tbl>
          </a:graphicData>
        </a:graphic>
      </p:graphicFrame>
      <p:sp>
        <p:nvSpPr>
          <p:cNvPr id="4" name="Text Placeholder 3">
            <a:extLst>
              <a:ext uri="{FF2B5EF4-FFF2-40B4-BE49-F238E27FC236}">
                <a16:creationId xmlns:a16="http://schemas.microsoft.com/office/drawing/2014/main" id="{F8E0A81C-8A47-42F6-BE6F-07BF88A51311}"/>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32476602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532BA-3E9E-4FA0-9C00-733F7F9A4CC1}"/>
              </a:ext>
            </a:extLst>
          </p:cNvPr>
          <p:cNvSpPr>
            <a:spLocks noGrp="1"/>
          </p:cNvSpPr>
          <p:nvPr>
            <p:ph type="title"/>
          </p:nvPr>
        </p:nvSpPr>
        <p:spPr/>
        <p:txBody>
          <a:bodyPr/>
          <a:lstStyle/>
          <a:p>
            <a:r>
              <a:rPr lang="en-US"/>
              <a:t>Facebook Top Post | News - 10 of 26</a:t>
            </a:r>
          </a:p>
        </p:txBody>
      </p:sp>
      <p:graphicFrame>
        <p:nvGraphicFramePr>
          <p:cNvPr id="5" name="Table Placeholder 4">
            <a:extLst>
              <a:ext uri="{FF2B5EF4-FFF2-40B4-BE49-F238E27FC236}">
                <a16:creationId xmlns:a16="http://schemas.microsoft.com/office/drawing/2014/main" id="{B15E690F-8B62-4559-9C27-9CDDAEECFD73}"/>
              </a:ext>
            </a:extLst>
          </p:cNvPr>
          <p:cNvGraphicFramePr>
            <a:graphicFrameLocks noGrp="1"/>
          </p:cNvGraphicFramePr>
          <p:nvPr>
            <p:ph type="tbl" sz="quarter" idx="13"/>
            <p:extLst>
              <p:ext uri="{D42A27DB-BD31-4B8C-83A1-F6EECF244321}">
                <p14:modId xmlns:p14="http://schemas.microsoft.com/office/powerpoint/2010/main" val="847320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6106259"/>
                    </a:ext>
                  </a:extLst>
                </a:gridCol>
                <a:gridCol w="987552">
                  <a:extLst>
                    <a:ext uri="{9D8B030D-6E8A-4147-A177-3AD203B41FA5}">
                      <a16:colId xmlns:a16="http://schemas.microsoft.com/office/drawing/2014/main" val="3882363272"/>
                    </a:ext>
                  </a:extLst>
                </a:gridCol>
                <a:gridCol w="658368">
                  <a:extLst>
                    <a:ext uri="{9D8B030D-6E8A-4147-A177-3AD203B41FA5}">
                      <a16:colId xmlns:a16="http://schemas.microsoft.com/office/drawing/2014/main" val="4099460779"/>
                    </a:ext>
                  </a:extLst>
                </a:gridCol>
                <a:gridCol w="329184">
                  <a:extLst>
                    <a:ext uri="{9D8B030D-6E8A-4147-A177-3AD203B41FA5}">
                      <a16:colId xmlns:a16="http://schemas.microsoft.com/office/drawing/2014/main" val="2904357297"/>
                    </a:ext>
                  </a:extLst>
                </a:gridCol>
                <a:gridCol w="329184">
                  <a:extLst>
                    <a:ext uri="{9D8B030D-6E8A-4147-A177-3AD203B41FA5}">
                      <a16:colId xmlns:a16="http://schemas.microsoft.com/office/drawing/2014/main" val="2058782072"/>
                    </a:ext>
                  </a:extLst>
                </a:gridCol>
                <a:gridCol w="329184">
                  <a:extLst>
                    <a:ext uri="{9D8B030D-6E8A-4147-A177-3AD203B41FA5}">
                      <a16:colId xmlns:a16="http://schemas.microsoft.com/office/drawing/2014/main" val="1654533054"/>
                    </a:ext>
                  </a:extLst>
                </a:gridCol>
                <a:gridCol w="329184">
                  <a:extLst>
                    <a:ext uri="{9D8B030D-6E8A-4147-A177-3AD203B41FA5}">
                      <a16:colId xmlns:a16="http://schemas.microsoft.com/office/drawing/2014/main" val="1348272189"/>
                    </a:ext>
                  </a:extLst>
                </a:gridCol>
                <a:gridCol w="329184">
                  <a:extLst>
                    <a:ext uri="{9D8B030D-6E8A-4147-A177-3AD203B41FA5}">
                      <a16:colId xmlns:a16="http://schemas.microsoft.com/office/drawing/2014/main" val="3704863643"/>
                    </a:ext>
                  </a:extLst>
                </a:gridCol>
                <a:gridCol w="329184">
                  <a:extLst>
                    <a:ext uri="{9D8B030D-6E8A-4147-A177-3AD203B41FA5}">
                      <a16:colId xmlns:a16="http://schemas.microsoft.com/office/drawing/2014/main" val="1240414584"/>
                    </a:ext>
                  </a:extLst>
                </a:gridCol>
                <a:gridCol w="329184">
                  <a:extLst>
                    <a:ext uri="{9D8B030D-6E8A-4147-A177-3AD203B41FA5}">
                      <a16:colId xmlns:a16="http://schemas.microsoft.com/office/drawing/2014/main" val="2095171571"/>
                    </a:ext>
                  </a:extLst>
                </a:gridCol>
                <a:gridCol w="329184">
                  <a:extLst>
                    <a:ext uri="{9D8B030D-6E8A-4147-A177-3AD203B41FA5}">
                      <a16:colId xmlns:a16="http://schemas.microsoft.com/office/drawing/2014/main" val="935711206"/>
                    </a:ext>
                  </a:extLst>
                </a:gridCol>
                <a:gridCol w="329184">
                  <a:extLst>
                    <a:ext uri="{9D8B030D-6E8A-4147-A177-3AD203B41FA5}">
                      <a16:colId xmlns:a16="http://schemas.microsoft.com/office/drawing/2014/main" val="666007723"/>
                    </a:ext>
                  </a:extLst>
                </a:gridCol>
                <a:gridCol w="329184">
                  <a:extLst>
                    <a:ext uri="{9D8B030D-6E8A-4147-A177-3AD203B41FA5}">
                      <a16:colId xmlns:a16="http://schemas.microsoft.com/office/drawing/2014/main" val="3078527536"/>
                    </a:ext>
                  </a:extLst>
                </a:gridCol>
                <a:gridCol w="329184">
                  <a:extLst>
                    <a:ext uri="{9D8B030D-6E8A-4147-A177-3AD203B41FA5}">
                      <a16:colId xmlns:a16="http://schemas.microsoft.com/office/drawing/2014/main" val="2716257353"/>
                    </a:ext>
                  </a:extLst>
                </a:gridCol>
                <a:gridCol w="329184">
                  <a:extLst>
                    <a:ext uri="{9D8B030D-6E8A-4147-A177-3AD203B41FA5}">
                      <a16:colId xmlns:a16="http://schemas.microsoft.com/office/drawing/2014/main" val="1862328733"/>
                    </a:ext>
                  </a:extLst>
                </a:gridCol>
                <a:gridCol w="329184">
                  <a:extLst>
                    <a:ext uri="{9D8B030D-6E8A-4147-A177-3AD203B41FA5}">
                      <a16:colId xmlns:a16="http://schemas.microsoft.com/office/drawing/2014/main" val="3434817113"/>
                    </a:ext>
                  </a:extLst>
                </a:gridCol>
                <a:gridCol w="329184">
                  <a:extLst>
                    <a:ext uri="{9D8B030D-6E8A-4147-A177-3AD203B41FA5}">
                      <a16:colId xmlns:a16="http://schemas.microsoft.com/office/drawing/2014/main" val="2779107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834751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- 2020-09-09 22:15:58</a:t>
                      </a:r>
                      <a:r>
                        <a:rPr kumimoji="0" lang="en-US" sz="1000" b="0" i="0" u="none" strike="noStrike" kern="1200" cap="none" spc="0" normalizeH="0" baseline="0" noProof="0">
                          <a:ln>
                            <a:noFill/>
                          </a:ln>
                          <a:solidFill>
                            <a:prstClr val="black"/>
                          </a:solidFill>
                          <a:effectLst/>
                          <a:uLnTx/>
                          <a:uFillTx/>
                          <a:latin typeface="+mn-lt"/>
                          <a:ea typeface="+mn-ea"/>
                          <a:cs typeface="+mn-cs"/>
                        </a:rPr>
                        <a:t>
 Fires have destroyed Greece's largest migrant camp, an overcrowded facility on Lesbos, leaving nearly 13,000 without shelter. 
The BBC's Jean Mackenzie reflects on her time reporting from the camp.
https://bbc.in/32fxpOB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https://scontent-iad3-1.xx.fbcdn.net/v/t15.5256-10/s720x720/118700454_323495662228876_5315758163710381918_n.jpg?_nc_cat=108&amp;_nc_sid=ad6a45&amp;_nc_ohc=oN5oqzia8pIAX83zN20&amp;_nc_ht=scontent-iad3-1.xx&amp;oh=a0b1d5ea5e5266636bf3024eb6054f90&amp;oe=5F882868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09/16/2020 19:31:20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84985459"/>
                  </a:ext>
                </a:extLst>
              </a:tr>
            </a:tbl>
          </a:graphicData>
        </a:graphic>
      </p:graphicFrame>
      <p:sp>
        <p:nvSpPr>
          <p:cNvPr id="4" name="Text Placeholder 3">
            <a:extLst>
              <a:ext uri="{FF2B5EF4-FFF2-40B4-BE49-F238E27FC236}">
                <a16:creationId xmlns:a16="http://schemas.microsoft.com/office/drawing/2014/main" id="{B2C6338B-A173-4C52-A95B-79FD655E398D}"/>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30971422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8D081-16B5-4F44-A034-61913E8A6AA8}"/>
              </a:ext>
            </a:extLst>
          </p:cNvPr>
          <p:cNvSpPr>
            <a:spLocks noGrp="1"/>
          </p:cNvSpPr>
          <p:nvPr>
            <p:ph type="title"/>
          </p:nvPr>
        </p:nvSpPr>
        <p:spPr/>
        <p:txBody>
          <a:bodyPr/>
          <a:lstStyle/>
          <a:p>
            <a:r>
              <a:rPr lang="en-US"/>
              <a:t>Facebook Top Post | News - 11 of 26</a:t>
            </a:r>
          </a:p>
        </p:txBody>
      </p:sp>
      <p:graphicFrame>
        <p:nvGraphicFramePr>
          <p:cNvPr id="5" name="Table Placeholder 4">
            <a:extLst>
              <a:ext uri="{FF2B5EF4-FFF2-40B4-BE49-F238E27FC236}">
                <a16:creationId xmlns:a16="http://schemas.microsoft.com/office/drawing/2014/main" id="{316BF376-9275-44F6-BFB0-CBE5F9D61130}"/>
              </a:ext>
            </a:extLst>
          </p:cNvPr>
          <p:cNvGraphicFramePr>
            <a:graphicFrameLocks noGrp="1"/>
          </p:cNvGraphicFramePr>
          <p:nvPr>
            <p:ph type="tbl" sz="quarter" idx="13"/>
            <p:extLst>
              <p:ext uri="{D42A27DB-BD31-4B8C-83A1-F6EECF244321}">
                <p14:modId xmlns:p14="http://schemas.microsoft.com/office/powerpoint/2010/main" val="4267741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84247585"/>
                    </a:ext>
                  </a:extLst>
                </a:gridCol>
                <a:gridCol w="987552">
                  <a:extLst>
                    <a:ext uri="{9D8B030D-6E8A-4147-A177-3AD203B41FA5}">
                      <a16:colId xmlns:a16="http://schemas.microsoft.com/office/drawing/2014/main" val="460694736"/>
                    </a:ext>
                  </a:extLst>
                </a:gridCol>
                <a:gridCol w="658368">
                  <a:extLst>
                    <a:ext uri="{9D8B030D-6E8A-4147-A177-3AD203B41FA5}">
                      <a16:colId xmlns:a16="http://schemas.microsoft.com/office/drawing/2014/main" val="634502688"/>
                    </a:ext>
                  </a:extLst>
                </a:gridCol>
                <a:gridCol w="329184">
                  <a:extLst>
                    <a:ext uri="{9D8B030D-6E8A-4147-A177-3AD203B41FA5}">
                      <a16:colId xmlns:a16="http://schemas.microsoft.com/office/drawing/2014/main" val="1944058925"/>
                    </a:ext>
                  </a:extLst>
                </a:gridCol>
                <a:gridCol w="329184">
                  <a:extLst>
                    <a:ext uri="{9D8B030D-6E8A-4147-A177-3AD203B41FA5}">
                      <a16:colId xmlns:a16="http://schemas.microsoft.com/office/drawing/2014/main" val="4152668077"/>
                    </a:ext>
                  </a:extLst>
                </a:gridCol>
                <a:gridCol w="329184">
                  <a:extLst>
                    <a:ext uri="{9D8B030D-6E8A-4147-A177-3AD203B41FA5}">
                      <a16:colId xmlns:a16="http://schemas.microsoft.com/office/drawing/2014/main" val="3425029500"/>
                    </a:ext>
                  </a:extLst>
                </a:gridCol>
                <a:gridCol w="329184">
                  <a:extLst>
                    <a:ext uri="{9D8B030D-6E8A-4147-A177-3AD203B41FA5}">
                      <a16:colId xmlns:a16="http://schemas.microsoft.com/office/drawing/2014/main" val="4197490086"/>
                    </a:ext>
                  </a:extLst>
                </a:gridCol>
                <a:gridCol w="329184">
                  <a:extLst>
                    <a:ext uri="{9D8B030D-6E8A-4147-A177-3AD203B41FA5}">
                      <a16:colId xmlns:a16="http://schemas.microsoft.com/office/drawing/2014/main" val="4193472432"/>
                    </a:ext>
                  </a:extLst>
                </a:gridCol>
                <a:gridCol w="329184">
                  <a:extLst>
                    <a:ext uri="{9D8B030D-6E8A-4147-A177-3AD203B41FA5}">
                      <a16:colId xmlns:a16="http://schemas.microsoft.com/office/drawing/2014/main" val="752106722"/>
                    </a:ext>
                  </a:extLst>
                </a:gridCol>
                <a:gridCol w="329184">
                  <a:extLst>
                    <a:ext uri="{9D8B030D-6E8A-4147-A177-3AD203B41FA5}">
                      <a16:colId xmlns:a16="http://schemas.microsoft.com/office/drawing/2014/main" val="2456795074"/>
                    </a:ext>
                  </a:extLst>
                </a:gridCol>
                <a:gridCol w="329184">
                  <a:extLst>
                    <a:ext uri="{9D8B030D-6E8A-4147-A177-3AD203B41FA5}">
                      <a16:colId xmlns:a16="http://schemas.microsoft.com/office/drawing/2014/main" val="1159601900"/>
                    </a:ext>
                  </a:extLst>
                </a:gridCol>
                <a:gridCol w="329184">
                  <a:extLst>
                    <a:ext uri="{9D8B030D-6E8A-4147-A177-3AD203B41FA5}">
                      <a16:colId xmlns:a16="http://schemas.microsoft.com/office/drawing/2014/main" val="2913342564"/>
                    </a:ext>
                  </a:extLst>
                </a:gridCol>
                <a:gridCol w="329184">
                  <a:extLst>
                    <a:ext uri="{9D8B030D-6E8A-4147-A177-3AD203B41FA5}">
                      <a16:colId xmlns:a16="http://schemas.microsoft.com/office/drawing/2014/main" val="2666318520"/>
                    </a:ext>
                  </a:extLst>
                </a:gridCol>
                <a:gridCol w="329184">
                  <a:extLst>
                    <a:ext uri="{9D8B030D-6E8A-4147-A177-3AD203B41FA5}">
                      <a16:colId xmlns:a16="http://schemas.microsoft.com/office/drawing/2014/main" val="765681908"/>
                    </a:ext>
                  </a:extLst>
                </a:gridCol>
                <a:gridCol w="329184">
                  <a:extLst>
                    <a:ext uri="{9D8B030D-6E8A-4147-A177-3AD203B41FA5}">
                      <a16:colId xmlns:a16="http://schemas.microsoft.com/office/drawing/2014/main" val="1456378166"/>
                    </a:ext>
                  </a:extLst>
                </a:gridCol>
                <a:gridCol w="329184">
                  <a:extLst>
                    <a:ext uri="{9D8B030D-6E8A-4147-A177-3AD203B41FA5}">
                      <a16:colId xmlns:a16="http://schemas.microsoft.com/office/drawing/2014/main" val="1237681415"/>
                    </a:ext>
                  </a:extLst>
                </a:gridCol>
                <a:gridCol w="329184">
                  <a:extLst>
                    <a:ext uri="{9D8B030D-6E8A-4147-A177-3AD203B41FA5}">
                      <a16:colId xmlns:a16="http://schemas.microsoft.com/office/drawing/2014/main" val="2067568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282163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- 2020-09-09 22:15:34</a:t>
                      </a:r>
                      <a:r>
                        <a:rPr kumimoji="0" lang="en-US" sz="1000" b="0" i="0" u="none" strike="noStrike" kern="1200" cap="none" spc="0" normalizeH="0" baseline="0" noProof="0">
                          <a:ln>
                            <a:noFill/>
                          </a:ln>
                          <a:solidFill>
                            <a:prstClr val="black"/>
                          </a:solidFill>
                          <a:effectLst/>
                          <a:uLnTx/>
                          <a:uFillTx/>
                          <a:latin typeface="+mn-lt"/>
                          <a:ea typeface="+mn-ea"/>
                          <a:cs typeface="+mn-cs"/>
                        </a:rPr>
                        <a:t>
 In an exclusive interview, Joe Biden says President Donald J. Trump intentionally downplaying the risks of Covid-19 is “disgusting.”
“Think about what he did not do and it’s almost criminal.” https://cnn.it/2RbW6oQ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https://scontent-iad3-1.xx.fbcdn.net/v/t15.5256-10/s720x720/118928080_1197132324013138_6673919643358274706_n.jpg?_nc_cat=106&amp;_nc_sid=ad6a45&amp;_nc_ohc=NEH7mF-Iz0EAX8OoB0G&amp;_nc_ht=scontent-iad3-1.xx&amp;oh=29893bf6217fb0c0d831634106ad9cbc&amp;oe=5F87AD1C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20:24:27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49468282"/>
                  </a:ext>
                </a:extLst>
              </a:tr>
            </a:tbl>
          </a:graphicData>
        </a:graphic>
      </p:graphicFrame>
      <p:sp>
        <p:nvSpPr>
          <p:cNvPr id="4" name="Text Placeholder 3">
            <a:extLst>
              <a:ext uri="{FF2B5EF4-FFF2-40B4-BE49-F238E27FC236}">
                <a16:creationId xmlns:a16="http://schemas.microsoft.com/office/drawing/2014/main" id="{E817F4EC-5054-4AF0-832E-F0C9B9E99E83}"/>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36763949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66AB0-8CB1-488B-87A9-C24CF9A1733B}"/>
              </a:ext>
            </a:extLst>
          </p:cNvPr>
          <p:cNvSpPr>
            <a:spLocks noGrp="1"/>
          </p:cNvSpPr>
          <p:nvPr>
            <p:ph type="title"/>
          </p:nvPr>
        </p:nvSpPr>
        <p:spPr/>
        <p:txBody>
          <a:bodyPr/>
          <a:lstStyle/>
          <a:p>
            <a:r>
              <a:rPr lang="en-US"/>
              <a:t>Facebook Top Post | News - 12 of 26</a:t>
            </a:r>
          </a:p>
        </p:txBody>
      </p:sp>
      <p:graphicFrame>
        <p:nvGraphicFramePr>
          <p:cNvPr id="5" name="Table Placeholder 4">
            <a:extLst>
              <a:ext uri="{FF2B5EF4-FFF2-40B4-BE49-F238E27FC236}">
                <a16:creationId xmlns:a16="http://schemas.microsoft.com/office/drawing/2014/main" id="{60613A23-D775-4D05-9996-38DB88AEFE58}"/>
              </a:ext>
            </a:extLst>
          </p:cNvPr>
          <p:cNvGraphicFramePr>
            <a:graphicFrameLocks noGrp="1"/>
          </p:cNvGraphicFramePr>
          <p:nvPr>
            <p:ph type="tbl" sz="quarter" idx="13"/>
            <p:extLst>
              <p:ext uri="{D42A27DB-BD31-4B8C-83A1-F6EECF244321}">
                <p14:modId xmlns:p14="http://schemas.microsoft.com/office/powerpoint/2010/main" val="1244481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07134905"/>
                    </a:ext>
                  </a:extLst>
                </a:gridCol>
                <a:gridCol w="987552">
                  <a:extLst>
                    <a:ext uri="{9D8B030D-6E8A-4147-A177-3AD203B41FA5}">
                      <a16:colId xmlns:a16="http://schemas.microsoft.com/office/drawing/2014/main" val="616254728"/>
                    </a:ext>
                  </a:extLst>
                </a:gridCol>
                <a:gridCol w="658368">
                  <a:extLst>
                    <a:ext uri="{9D8B030D-6E8A-4147-A177-3AD203B41FA5}">
                      <a16:colId xmlns:a16="http://schemas.microsoft.com/office/drawing/2014/main" val="3511783861"/>
                    </a:ext>
                  </a:extLst>
                </a:gridCol>
                <a:gridCol w="329184">
                  <a:extLst>
                    <a:ext uri="{9D8B030D-6E8A-4147-A177-3AD203B41FA5}">
                      <a16:colId xmlns:a16="http://schemas.microsoft.com/office/drawing/2014/main" val="896679361"/>
                    </a:ext>
                  </a:extLst>
                </a:gridCol>
                <a:gridCol w="329184">
                  <a:extLst>
                    <a:ext uri="{9D8B030D-6E8A-4147-A177-3AD203B41FA5}">
                      <a16:colId xmlns:a16="http://schemas.microsoft.com/office/drawing/2014/main" val="3777992259"/>
                    </a:ext>
                  </a:extLst>
                </a:gridCol>
                <a:gridCol w="329184">
                  <a:extLst>
                    <a:ext uri="{9D8B030D-6E8A-4147-A177-3AD203B41FA5}">
                      <a16:colId xmlns:a16="http://schemas.microsoft.com/office/drawing/2014/main" val="1398834438"/>
                    </a:ext>
                  </a:extLst>
                </a:gridCol>
                <a:gridCol w="329184">
                  <a:extLst>
                    <a:ext uri="{9D8B030D-6E8A-4147-A177-3AD203B41FA5}">
                      <a16:colId xmlns:a16="http://schemas.microsoft.com/office/drawing/2014/main" val="3287041910"/>
                    </a:ext>
                  </a:extLst>
                </a:gridCol>
                <a:gridCol w="329184">
                  <a:extLst>
                    <a:ext uri="{9D8B030D-6E8A-4147-A177-3AD203B41FA5}">
                      <a16:colId xmlns:a16="http://schemas.microsoft.com/office/drawing/2014/main" val="2888082184"/>
                    </a:ext>
                  </a:extLst>
                </a:gridCol>
                <a:gridCol w="329184">
                  <a:extLst>
                    <a:ext uri="{9D8B030D-6E8A-4147-A177-3AD203B41FA5}">
                      <a16:colId xmlns:a16="http://schemas.microsoft.com/office/drawing/2014/main" val="1368816585"/>
                    </a:ext>
                  </a:extLst>
                </a:gridCol>
                <a:gridCol w="329184">
                  <a:extLst>
                    <a:ext uri="{9D8B030D-6E8A-4147-A177-3AD203B41FA5}">
                      <a16:colId xmlns:a16="http://schemas.microsoft.com/office/drawing/2014/main" val="1653819086"/>
                    </a:ext>
                  </a:extLst>
                </a:gridCol>
                <a:gridCol w="329184">
                  <a:extLst>
                    <a:ext uri="{9D8B030D-6E8A-4147-A177-3AD203B41FA5}">
                      <a16:colId xmlns:a16="http://schemas.microsoft.com/office/drawing/2014/main" val="2986556588"/>
                    </a:ext>
                  </a:extLst>
                </a:gridCol>
                <a:gridCol w="329184">
                  <a:extLst>
                    <a:ext uri="{9D8B030D-6E8A-4147-A177-3AD203B41FA5}">
                      <a16:colId xmlns:a16="http://schemas.microsoft.com/office/drawing/2014/main" val="2231122511"/>
                    </a:ext>
                  </a:extLst>
                </a:gridCol>
                <a:gridCol w="329184">
                  <a:extLst>
                    <a:ext uri="{9D8B030D-6E8A-4147-A177-3AD203B41FA5}">
                      <a16:colId xmlns:a16="http://schemas.microsoft.com/office/drawing/2014/main" val="4276881035"/>
                    </a:ext>
                  </a:extLst>
                </a:gridCol>
                <a:gridCol w="329184">
                  <a:extLst>
                    <a:ext uri="{9D8B030D-6E8A-4147-A177-3AD203B41FA5}">
                      <a16:colId xmlns:a16="http://schemas.microsoft.com/office/drawing/2014/main" val="3741726573"/>
                    </a:ext>
                  </a:extLst>
                </a:gridCol>
                <a:gridCol w="329184">
                  <a:extLst>
                    <a:ext uri="{9D8B030D-6E8A-4147-A177-3AD203B41FA5}">
                      <a16:colId xmlns:a16="http://schemas.microsoft.com/office/drawing/2014/main" val="2809848645"/>
                    </a:ext>
                  </a:extLst>
                </a:gridCol>
                <a:gridCol w="329184">
                  <a:extLst>
                    <a:ext uri="{9D8B030D-6E8A-4147-A177-3AD203B41FA5}">
                      <a16:colId xmlns:a16="http://schemas.microsoft.com/office/drawing/2014/main" val="1133554780"/>
                    </a:ext>
                  </a:extLst>
                </a:gridCol>
                <a:gridCol w="329184">
                  <a:extLst>
                    <a:ext uri="{9D8B030D-6E8A-4147-A177-3AD203B41FA5}">
                      <a16:colId xmlns:a16="http://schemas.microsoft.com/office/drawing/2014/main" val="4227532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17968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- 2020-09-09 22:00:49</a:t>
                      </a:r>
                      <a:r>
                        <a:rPr kumimoji="0" lang="en-US" sz="1000" b="0" i="0" u="none" strike="noStrike" kern="1200" cap="none" spc="0" normalizeH="0" baseline="0" noProof="0">
                          <a:ln>
                            <a:noFill/>
                          </a:ln>
                          <a:solidFill>
                            <a:prstClr val="black"/>
                          </a:solidFill>
                          <a:effectLst/>
                          <a:uLnTx/>
                          <a:uFillTx/>
                          <a:latin typeface="+mn-lt"/>
                          <a:ea typeface="+mn-ea"/>
                          <a:cs typeface="+mn-cs"/>
                        </a:rPr>
                        <a:t>
 A whistleblower says top Trump appointees repeatedly sought to alter intelligence to suit the President's agendas on White supremacists and Russia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https://external-iad3-1.xx.fbcdn.net/safe_image.php?d=AQCLs0h84f_OhMxK&amp;w=619&amp;h=619&amp;url=https%3A%2F%2Fcdn.cnn.com%2Fcnnnext%2Fdam%2Fassets%2F181102165132-dhs-logo-file-super-tease.jpg&amp;cfs=1&amp;_nc_cb=1&amp;_nc_hash=AQAaDLbI-BHCV5jt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20:24:27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41862940"/>
                  </a:ext>
                </a:extLst>
              </a:tr>
            </a:tbl>
          </a:graphicData>
        </a:graphic>
      </p:graphicFrame>
      <p:sp>
        <p:nvSpPr>
          <p:cNvPr id="4" name="Text Placeholder 3">
            <a:extLst>
              <a:ext uri="{FF2B5EF4-FFF2-40B4-BE49-F238E27FC236}">
                <a16:creationId xmlns:a16="http://schemas.microsoft.com/office/drawing/2014/main" id="{D1551618-706E-4BB3-8675-0E2DCBF47638}"/>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13529311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A6AF2-73E3-475A-9837-E0C1FFBE3EA3}"/>
              </a:ext>
            </a:extLst>
          </p:cNvPr>
          <p:cNvSpPr>
            <a:spLocks noGrp="1"/>
          </p:cNvSpPr>
          <p:nvPr>
            <p:ph type="title"/>
          </p:nvPr>
        </p:nvSpPr>
        <p:spPr/>
        <p:txBody>
          <a:bodyPr/>
          <a:lstStyle/>
          <a:p>
            <a:r>
              <a:rPr lang="en-US"/>
              <a:t>Facebook Top Post | News - 13 of 26</a:t>
            </a:r>
          </a:p>
        </p:txBody>
      </p:sp>
      <p:graphicFrame>
        <p:nvGraphicFramePr>
          <p:cNvPr id="5" name="Table Placeholder 4">
            <a:extLst>
              <a:ext uri="{FF2B5EF4-FFF2-40B4-BE49-F238E27FC236}">
                <a16:creationId xmlns:a16="http://schemas.microsoft.com/office/drawing/2014/main" id="{58F5EE8B-D1E9-4167-B252-13EE3006C3D6}"/>
              </a:ext>
            </a:extLst>
          </p:cNvPr>
          <p:cNvGraphicFramePr>
            <a:graphicFrameLocks noGrp="1"/>
          </p:cNvGraphicFramePr>
          <p:nvPr>
            <p:ph type="tbl" sz="quarter" idx="13"/>
            <p:extLst>
              <p:ext uri="{D42A27DB-BD31-4B8C-83A1-F6EECF244321}">
                <p14:modId xmlns:p14="http://schemas.microsoft.com/office/powerpoint/2010/main" val="213194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51949362"/>
                    </a:ext>
                  </a:extLst>
                </a:gridCol>
                <a:gridCol w="987552">
                  <a:extLst>
                    <a:ext uri="{9D8B030D-6E8A-4147-A177-3AD203B41FA5}">
                      <a16:colId xmlns:a16="http://schemas.microsoft.com/office/drawing/2014/main" val="2237779361"/>
                    </a:ext>
                  </a:extLst>
                </a:gridCol>
                <a:gridCol w="658368">
                  <a:extLst>
                    <a:ext uri="{9D8B030D-6E8A-4147-A177-3AD203B41FA5}">
                      <a16:colId xmlns:a16="http://schemas.microsoft.com/office/drawing/2014/main" val="2229955226"/>
                    </a:ext>
                  </a:extLst>
                </a:gridCol>
                <a:gridCol w="329184">
                  <a:extLst>
                    <a:ext uri="{9D8B030D-6E8A-4147-A177-3AD203B41FA5}">
                      <a16:colId xmlns:a16="http://schemas.microsoft.com/office/drawing/2014/main" val="2372123937"/>
                    </a:ext>
                  </a:extLst>
                </a:gridCol>
                <a:gridCol w="329184">
                  <a:extLst>
                    <a:ext uri="{9D8B030D-6E8A-4147-A177-3AD203B41FA5}">
                      <a16:colId xmlns:a16="http://schemas.microsoft.com/office/drawing/2014/main" val="208863389"/>
                    </a:ext>
                  </a:extLst>
                </a:gridCol>
                <a:gridCol w="329184">
                  <a:extLst>
                    <a:ext uri="{9D8B030D-6E8A-4147-A177-3AD203B41FA5}">
                      <a16:colId xmlns:a16="http://schemas.microsoft.com/office/drawing/2014/main" val="1300845955"/>
                    </a:ext>
                  </a:extLst>
                </a:gridCol>
                <a:gridCol w="329184">
                  <a:extLst>
                    <a:ext uri="{9D8B030D-6E8A-4147-A177-3AD203B41FA5}">
                      <a16:colId xmlns:a16="http://schemas.microsoft.com/office/drawing/2014/main" val="1390055108"/>
                    </a:ext>
                  </a:extLst>
                </a:gridCol>
                <a:gridCol w="329184">
                  <a:extLst>
                    <a:ext uri="{9D8B030D-6E8A-4147-A177-3AD203B41FA5}">
                      <a16:colId xmlns:a16="http://schemas.microsoft.com/office/drawing/2014/main" val="1115679"/>
                    </a:ext>
                  </a:extLst>
                </a:gridCol>
                <a:gridCol w="329184">
                  <a:extLst>
                    <a:ext uri="{9D8B030D-6E8A-4147-A177-3AD203B41FA5}">
                      <a16:colId xmlns:a16="http://schemas.microsoft.com/office/drawing/2014/main" val="389748958"/>
                    </a:ext>
                  </a:extLst>
                </a:gridCol>
                <a:gridCol w="329184">
                  <a:extLst>
                    <a:ext uri="{9D8B030D-6E8A-4147-A177-3AD203B41FA5}">
                      <a16:colId xmlns:a16="http://schemas.microsoft.com/office/drawing/2014/main" val="2379931200"/>
                    </a:ext>
                  </a:extLst>
                </a:gridCol>
                <a:gridCol w="329184">
                  <a:extLst>
                    <a:ext uri="{9D8B030D-6E8A-4147-A177-3AD203B41FA5}">
                      <a16:colId xmlns:a16="http://schemas.microsoft.com/office/drawing/2014/main" val="4117042783"/>
                    </a:ext>
                  </a:extLst>
                </a:gridCol>
                <a:gridCol w="329184">
                  <a:extLst>
                    <a:ext uri="{9D8B030D-6E8A-4147-A177-3AD203B41FA5}">
                      <a16:colId xmlns:a16="http://schemas.microsoft.com/office/drawing/2014/main" val="440893193"/>
                    </a:ext>
                  </a:extLst>
                </a:gridCol>
                <a:gridCol w="329184">
                  <a:extLst>
                    <a:ext uri="{9D8B030D-6E8A-4147-A177-3AD203B41FA5}">
                      <a16:colId xmlns:a16="http://schemas.microsoft.com/office/drawing/2014/main" val="348366922"/>
                    </a:ext>
                  </a:extLst>
                </a:gridCol>
                <a:gridCol w="329184">
                  <a:extLst>
                    <a:ext uri="{9D8B030D-6E8A-4147-A177-3AD203B41FA5}">
                      <a16:colId xmlns:a16="http://schemas.microsoft.com/office/drawing/2014/main" val="1134628088"/>
                    </a:ext>
                  </a:extLst>
                </a:gridCol>
                <a:gridCol w="329184">
                  <a:extLst>
                    <a:ext uri="{9D8B030D-6E8A-4147-A177-3AD203B41FA5}">
                      <a16:colId xmlns:a16="http://schemas.microsoft.com/office/drawing/2014/main" val="3572313474"/>
                    </a:ext>
                  </a:extLst>
                </a:gridCol>
                <a:gridCol w="329184">
                  <a:extLst>
                    <a:ext uri="{9D8B030D-6E8A-4147-A177-3AD203B41FA5}">
                      <a16:colId xmlns:a16="http://schemas.microsoft.com/office/drawing/2014/main" val="977868003"/>
                    </a:ext>
                  </a:extLst>
                </a:gridCol>
                <a:gridCol w="329184">
                  <a:extLst>
                    <a:ext uri="{9D8B030D-6E8A-4147-A177-3AD203B41FA5}">
                      <a16:colId xmlns:a16="http://schemas.microsoft.com/office/drawing/2014/main" val="1139652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901866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 News - 2020-09-09 21:55:17</a:t>
                      </a:r>
                      <a:r>
                        <a:rPr kumimoji="0" lang="en-US" sz="1000" b="0" i="0" u="none" strike="noStrike" kern="1200" cap="none" spc="0" normalizeH="0" baseline="0" noProof="0">
                          <a:ln>
                            <a:noFill/>
                          </a:ln>
                          <a:solidFill>
                            <a:prstClr val="black"/>
                          </a:solidFill>
                          <a:effectLst/>
                          <a:uLnTx/>
                          <a:uFillTx/>
                          <a:latin typeface="+mn-lt"/>
                          <a:ea typeface="+mn-ea"/>
                          <a:cs typeface="+mn-cs"/>
                        </a:rPr>
                        <a:t>
 "We’ve received a whistleblower complaint alleging DHS suppressed intel reports on Russian election interference, altered intel to match false Trump claims and made false statements to Congress," Rep. Adam Schiff tweeted.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AaaAXqXQeoFGkz&amp;w=720&amp;h=720&amp;url=https%3A%2F%2Fcf-images.us-east-1.prod.boltdns.net%2Fv1%2Fstatic%2F694940094001%2F2d7aa755-6c0a-4d9d-963a-c774cecdde86%2Fb22bf6d9-2400-40f9-9322-0e527d07d20b%2F1280x720%2Fmatch%2Fimage.jpg&amp;cfs=1&amp;sx=312&amp;sy=0&amp;sw=720&amp;sh=720&amp;_nc_cb=1&amp;_nc_hash=AQC24clmPp6j4z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09/18/2020 13:25:15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69135254"/>
                  </a:ext>
                </a:extLst>
              </a:tr>
            </a:tbl>
          </a:graphicData>
        </a:graphic>
      </p:graphicFrame>
      <p:sp>
        <p:nvSpPr>
          <p:cNvPr id="4" name="Text Placeholder 3">
            <a:extLst>
              <a:ext uri="{FF2B5EF4-FFF2-40B4-BE49-F238E27FC236}">
                <a16:creationId xmlns:a16="http://schemas.microsoft.com/office/drawing/2014/main" id="{B7A11405-9365-4D8B-8597-984C6D79CE76}"/>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12866286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9A30B-3D94-4361-9FCF-0D0D0E6E782B}"/>
              </a:ext>
            </a:extLst>
          </p:cNvPr>
          <p:cNvSpPr>
            <a:spLocks noGrp="1"/>
          </p:cNvSpPr>
          <p:nvPr>
            <p:ph type="title"/>
          </p:nvPr>
        </p:nvSpPr>
        <p:spPr/>
        <p:txBody>
          <a:bodyPr/>
          <a:lstStyle/>
          <a:p>
            <a:r>
              <a:rPr lang="en-US"/>
              <a:t>Facebook Top Post | News - 14 of 26</a:t>
            </a:r>
          </a:p>
        </p:txBody>
      </p:sp>
      <p:graphicFrame>
        <p:nvGraphicFramePr>
          <p:cNvPr id="5" name="Table Placeholder 4">
            <a:extLst>
              <a:ext uri="{FF2B5EF4-FFF2-40B4-BE49-F238E27FC236}">
                <a16:creationId xmlns:a16="http://schemas.microsoft.com/office/drawing/2014/main" id="{98545095-56AA-420C-8192-14E77481B5A7}"/>
              </a:ext>
            </a:extLst>
          </p:cNvPr>
          <p:cNvGraphicFramePr>
            <a:graphicFrameLocks noGrp="1"/>
          </p:cNvGraphicFramePr>
          <p:nvPr>
            <p:ph type="tbl" sz="quarter" idx="13"/>
            <p:extLst>
              <p:ext uri="{D42A27DB-BD31-4B8C-83A1-F6EECF244321}">
                <p14:modId xmlns:p14="http://schemas.microsoft.com/office/powerpoint/2010/main" val="66815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510472101"/>
                    </a:ext>
                  </a:extLst>
                </a:gridCol>
                <a:gridCol w="987552">
                  <a:extLst>
                    <a:ext uri="{9D8B030D-6E8A-4147-A177-3AD203B41FA5}">
                      <a16:colId xmlns:a16="http://schemas.microsoft.com/office/drawing/2014/main" val="3244883834"/>
                    </a:ext>
                  </a:extLst>
                </a:gridCol>
                <a:gridCol w="658368">
                  <a:extLst>
                    <a:ext uri="{9D8B030D-6E8A-4147-A177-3AD203B41FA5}">
                      <a16:colId xmlns:a16="http://schemas.microsoft.com/office/drawing/2014/main" val="4142765262"/>
                    </a:ext>
                  </a:extLst>
                </a:gridCol>
                <a:gridCol w="329184">
                  <a:extLst>
                    <a:ext uri="{9D8B030D-6E8A-4147-A177-3AD203B41FA5}">
                      <a16:colId xmlns:a16="http://schemas.microsoft.com/office/drawing/2014/main" val="567280804"/>
                    </a:ext>
                  </a:extLst>
                </a:gridCol>
                <a:gridCol w="329184">
                  <a:extLst>
                    <a:ext uri="{9D8B030D-6E8A-4147-A177-3AD203B41FA5}">
                      <a16:colId xmlns:a16="http://schemas.microsoft.com/office/drawing/2014/main" val="1817277767"/>
                    </a:ext>
                  </a:extLst>
                </a:gridCol>
                <a:gridCol w="329184">
                  <a:extLst>
                    <a:ext uri="{9D8B030D-6E8A-4147-A177-3AD203B41FA5}">
                      <a16:colId xmlns:a16="http://schemas.microsoft.com/office/drawing/2014/main" val="1578315485"/>
                    </a:ext>
                  </a:extLst>
                </a:gridCol>
                <a:gridCol w="329184">
                  <a:extLst>
                    <a:ext uri="{9D8B030D-6E8A-4147-A177-3AD203B41FA5}">
                      <a16:colId xmlns:a16="http://schemas.microsoft.com/office/drawing/2014/main" val="1557302852"/>
                    </a:ext>
                  </a:extLst>
                </a:gridCol>
                <a:gridCol w="329184">
                  <a:extLst>
                    <a:ext uri="{9D8B030D-6E8A-4147-A177-3AD203B41FA5}">
                      <a16:colId xmlns:a16="http://schemas.microsoft.com/office/drawing/2014/main" val="722498138"/>
                    </a:ext>
                  </a:extLst>
                </a:gridCol>
                <a:gridCol w="329184">
                  <a:extLst>
                    <a:ext uri="{9D8B030D-6E8A-4147-A177-3AD203B41FA5}">
                      <a16:colId xmlns:a16="http://schemas.microsoft.com/office/drawing/2014/main" val="1394306954"/>
                    </a:ext>
                  </a:extLst>
                </a:gridCol>
                <a:gridCol w="329184">
                  <a:extLst>
                    <a:ext uri="{9D8B030D-6E8A-4147-A177-3AD203B41FA5}">
                      <a16:colId xmlns:a16="http://schemas.microsoft.com/office/drawing/2014/main" val="625839809"/>
                    </a:ext>
                  </a:extLst>
                </a:gridCol>
                <a:gridCol w="329184">
                  <a:extLst>
                    <a:ext uri="{9D8B030D-6E8A-4147-A177-3AD203B41FA5}">
                      <a16:colId xmlns:a16="http://schemas.microsoft.com/office/drawing/2014/main" val="2017550619"/>
                    </a:ext>
                  </a:extLst>
                </a:gridCol>
                <a:gridCol w="329184">
                  <a:extLst>
                    <a:ext uri="{9D8B030D-6E8A-4147-A177-3AD203B41FA5}">
                      <a16:colId xmlns:a16="http://schemas.microsoft.com/office/drawing/2014/main" val="47929322"/>
                    </a:ext>
                  </a:extLst>
                </a:gridCol>
                <a:gridCol w="329184">
                  <a:extLst>
                    <a:ext uri="{9D8B030D-6E8A-4147-A177-3AD203B41FA5}">
                      <a16:colId xmlns:a16="http://schemas.microsoft.com/office/drawing/2014/main" val="4076503556"/>
                    </a:ext>
                  </a:extLst>
                </a:gridCol>
                <a:gridCol w="329184">
                  <a:extLst>
                    <a:ext uri="{9D8B030D-6E8A-4147-A177-3AD203B41FA5}">
                      <a16:colId xmlns:a16="http://schemas.microsoft.com/office/drawing/2014/main" val="3442238387"/>
                    </a:ext>
                  </a:extLst>
                </a:gridCol>
                <a:gridCol w="329184">
                  <a:extLst>
                    <a:ext uri="{9D8B030D-6E8A-4147-A177-3AD203B41FA5}">
                      <a16:colId xmlns:a16="http://schemas.microsoft.com/office/drawing/2014/main" val="978697131"/>
                    </a:ext>
                  </a:extLst>
                </a:gridCol>
                <a:gridCol w="329184">
                  <a:extLst>
                    <a:ext uri="{9D8B030D-6E8A-4147-A177-3AD203B41FA5}">
                      <a16:colId xmlns:a16="http://schemas.microsoft.com/office/drawing/2014/main" val="3244198911"/>
                    </a:ext>
                  </a:extLst>
                </a:gridCol>
                <a:gridCol w="329184">
                  <a:extLst>
                    <a:ext uri="{9D8B030D-6E8A-4147-A177-3AD203B41FA5}">
                      <a16:colId xmlns:a16="http://schemas.microsoft.com/office/drawing/2014/main" val="809175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607424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- 2020-09-09 21:45:56</a:t>
                      </a:r>
                      <a:r>
                        <a:rPr kumimoji="0" lang="en-US" sz="1000" b="0" i="0" u="none" strike="noStrike" kern="1200" cap="none" spc="0" normalizeH="0" baseline="0" noProof="0">
                          <a:ln>
                            <a:noFill/>
                          </a:ln>
                          <a:solidFill>
                            <a:prstClr val="black"/>
                          </a:solidFill>
                          <a:effectLst/>
                          <a:uLnTx/>
                          <a:uFillTx/>
                          <a:latin typeface="+mn-lt"/>
                          <a:ea typeface="+mn-ea"/>
                          <a:cs typeface="+mn-cs"/>
                        </a:rPr>
                        <a:t>
 The US Department of Justice, which is supposed to be independent from the White House, has taken legal action to defend President Trump.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https://external-iad3-1.xx.fbcdn.net/safe_image.php?d=AQAqVup630BUyOvY&amp;w=720&amp;h=720&amp;url=https%3A%2F%2Fs3.amazonaws.com%2Fprod-cust-photo-posts-jfaikqealaka%2F979fd303-40a7-b66e-6676-b855b5b9a74b.jpg&amp;cfs=1&amp;_nc_cb=1&amp;_nc_hash=AQCkZ8KU39uLCX9S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19:31:42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75509185"/>
                  </a:ext>
                </a:extLst>
              </a:tr>
            </a:tbl>
          </a:graphicData>
        </a:graphic>
      </p:graphicFrame>
      <p:sp>
        <p:nvSpPr>
          <p:cNvPr id="4" name="Text Placeholder 3">
            <a:extLst>
              <a:ext uri="{FF2B5EF4-FFF2-40B4-BE49-F238E27FC236}">
                <a16:creationId xmlns:a16="http://schemas.microsoft.com/office/drawing/2014/main" id="{01E7AB36-7CB0-4948-846E-06E6F5660967}"/>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1587462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FD720-8F5E-4C4F-AC88-D999C079DD0F}"/>
              </a:ext>
            </a:extLst>
          </p:cNvPr>
          <p:cNvSpPr>
            <a:spLocks noGrp="1"/>
          </p:cNvSpPr>
          <p:nvPr>
            <p:ph type="title"/>
          </p:nvPr>
        </p:nvSpPr>
        <p:spPr/>
        <p:txBody>
          <a:bodyPr/>
          <a:lstStyle/>
          <a:p>
            <a:r>
              <a:rPr lang="en-US"/>
              <a:t>Facebook Top Post | News - 15 of 26</a:t>
            </a:r>
          </a:p>
        </p:txBody>
      </p:sp>
      <p:graphicFrame>
        <p:nvGraphicFramePr>
          <p:cNvPr id="5" name="Table Placeholder 4">
            <a:extLst>
              <a:ext uri="{FF2B5EF4-FFF2-40B4-BE49-F238E27FC236}">
                <a16:creationId xmlns:a16="http://schemas.microsoft.com/office/drawing/2014/main" id="{1BE0BFB5-01C6-4630-A50F-F869C707F775}"/>
              </a:ext>
            </a:extLst>
          </p:cNvPr>
          <p:cNvGraphicFramePr>
            <a:graphicFrameLocks noGrp="1"/>
          </p:cNvGraphicFramePr>
          <p:nvPr>
            <p:ph type="tbl" sz="quarter" idx="13"/>
            <p:extLst>
              <p:ext uri="{D42A27DB-BD31-4B8C-83A1-F6EECF244321}">
                <p14:modId xmlns:p14="http://schemas.microsoft.com/office/powerpoint/2010/main" val="4156093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56232404"/>
                    </a:ext>
                  </a:extLst>
                </a:gridCol>
                <a:gridCol w="987552">
                  <a:extLst>
                    <a:ext uri="{9D8B030D-6E8A-4147-A177-3AD203B41FA5}">
                      <a16:colId xmlns:a16="http://schemas.microsoft.com/office/drawing/2014/main" val="244615034"/>
                    </a:ext>
                  </a:extLst>
                </a:gridCol>
                <a:gridCol w="658368">
                  <a:extLst>
                    <a:ext uri="{9D8B030D-6E8A-4147-A177-3AD203B41FA5}">
                      <a16:colId xmlns:a16="http://schemas.microsoft.com/office/drawing/2014/main" val="241039002"/>
                    </a:ext>
                  </a:extLst>
                </a:gridCol>
                <a:gridCol w="329184">
                  <a:extLst>
                    <a:ext uri="{9D8B030D-6E8A-4147-A177-3AD203B41FA5}">
                      <a16:colId xmlns:a16="http://schemas.microsoft.com/office/drawing/2014/main" val="1202667975"/>
                    </a:ext>
                  </a:extLst>
                </a:gridCol>
                <a:gridCol w="329184">
                  <a:extLst>
                    <a:ext uri="{9D8B030D-6E8A-4147-A177-3AD203B41FA5}">
                      <a16:colId xmlns:a16="http://schemas.microsoft.com/office/drawing/2014/main" val="27733766"/>
                    </a:ext>
                  </a:extLst>
                </a:gridCol>
                <a:gridCol w="329184">
                  <a:extLst>
                    <a:ext uri="{9D8B030D-6E8A-4147-A177-3AD203B41FA5}">
                      <a16:colId xmlns:a16="http://schemas.microsoft.com/office/drawing/2014/main" val="1691505542"/>
                    </a:ext>
                  </a:extLst>
                </a:gridCol>
                <a:gridCol w="329184">
                  <a:extLst>
                    <a:ext uri="{9D8B030D-6E8A-4147-A177-3AD203B41FA5}">
                      <a16:colId xmlns:a16="http://schemas.microsoft.com/office/drawing/2014/main" val="4033784667"/>
                    </a:ext>
                  </a:extLst>
                </a:gridCol>
                <a:gridCol w="329184">
                  <a:extLst>
                    <a:ext uri="{9D8B030D-6E8A-4147-A177-3AD203B41FA5}">
                      <a16:colId xmlns:a16="http://schemas.microsoft.com/office/drawing/2014/main" val="2752493433"/>
                    </a:ext>
                  </a:extLst>
                </a:gridCol>
                <a:gridCol w="329184">
                  <a:extLst>
                    <a:ext uri="{9D8B030D-6E8A-4147-A177-3AD203B41FA5}">
                      <a16:colId xmlns:a16="http://schemas.microsoft.com/office/drawing/2014/main" val="4241731146"/>
                    </a:ext>
                  </a:extLst>
                </a:gridCol>
                <a:gridCol w="329184">
                  <a:extLst>
                    <a:ext uri="{9D8B030D-6E8A-4147-A177-3AD203B41FA5}">
                      <a16:colId xmlns:a16="http://schemas.microsoft.com/office/drawing/2014/main" val="143800981"/>
                    </a:ext>
                  </a:extLst>
                </a:gridCol>
                <a:gridCol w="329184">
                  <a:extLst>
                    <a:ext uri="{9D8B030D-6E8A-4147-A177-3AD203B41FA5}">
                      <a16:colId xmlns:a16="http://schemas.microsoft.com/office/drawing/2014/main" val="2432128558"/>
                    </a:ext>
                  </a:extLst>
                </a:gridCol>
                <a:gridCol w="329184">
                  <a:extLst>
                    <a:ext uri="{9D8B030D-6E8A-4147-A177-3AD203B41FA5}">
                      <a16:colId xmlns:a16="http://schemas.microsoft.com/office/drawing/2014/main" val="2650948830"/>
                    </a:ext>
                  </a:extLst>
                </a:gridCol>
                <a:gridCol w="329184">
                  <a:extLst>
                    <a:ext uri="{9D8B030D-6E8A-4147-A177-3AD203B41FA5}">
                      <a16:colId xmlns:a16="http://schemas.microsoft.com/office/drawing/2014/main" val="251149508"/>
                    </a:ext>
                  </a:extLst>
                </a:gridCol>
                <a:gridCol w="329184">
                  <a:extLst>
                    <a:ext uri="{9D8B030D-6E8A-4147-A177-3AD203B41FA5}">
                      <a16:colId xmlns:a16="http://schemas.microsoft.com/office/drawing/2014/main" val="263626243"/>
                    </a:ext>
                  </a:extLst>
                </a:gridCol>
                <a:gridCol w="329184">
                  <a:extLst>
                    <a:ext uri="{9D8B030D-6E8A-4147-A177-3AD203B41FA5}">
                      <a16:colId xmlns:a16="http://schemas.microsoft.com/office/drawing/2014/main" val="178938687"/>
                    </a:ext>
                  </a:extLst>
                </a:gridCol>
                <a:gridCol w="329184">
                  <a:extLst>
                    <a:ext uri="{9D8B030D-6E8A-4147-A177-3AD203B41FA5}">
                      <a16:colId xmlns:a16="http://schemas.microsoft.com/office/drawing/2014/main" val="311729461"/>
                    </a:ext>
                  </a:extLst>
                </a:gridCol>
                <a:gridCol w="329184">
                  <a:extLst>
                    <a:ext uri="{9D8B030D-6E8A-4147-A177-3AD203B41FA5}">
                      <a16:colId xmlns:a16="http://schemas.microsoft.com/office/drawing/2014/main" val="2929375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endParaRPr lang="en-US"/>
                    </a:p>
                  </a:txBody>
                  <a:tcPr/>
                </a:tc>
                <a:extLst>
                  <a:ext uri="{0D108BD9-81ED-4DB2-BD59-A6C34878D82A}">
                    <a16:rowId xmlns:a16="http://schemas.microsoft.com/office/drawing/2014/main" val="1969428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- 2020-09-09 21:30:50</a:t>
                      </a:r>
                      <a:r>
                        <a:rPr kumimoji="0" lang="en-US" sz="1000" b="0" i="0" u="none" strike="noStrike" kern="1200" cap="none" spc="0" normalizeH="0" baseline="0" noProof="0">
                          <a:ln>
                            <a:noFill/>
                          </a:ln>
                          <a:solidFill>
                            <a:prstClr val="black"/>
                          </a:solidFill>
                          <a:effectLst/>
                          <a:uLnTx/>
                          <a:uFillTx/>
                          <a:latin typeface="+mn-lt"/>
                          <a:ea typeface="+mn-ea"/>
                          <a:cs typeface="+mn-cs"/>
                        </a:rPr>
                        <a:t>
 Dara Khosrowshahi, Uber CEO, says the company plans to operate an all-electric global fleet by 2040. He says support from private markets, car manufacturers, and governments is needed to make the transition happen. https://cnn.it/2DHAHk6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20:24:27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7957311"/>
                  </a:ext>
                </a:extLst>
              </a:tr>
            </a:tbl>
          </a:graphicData>
        </a:graphic>
      </p:graphicFrame>
      <p:sp>
        <p:nvSpPr>
          <p:cNvPr id="4" name="Text Placeholder 3">
            <a:extLst>
              <a:ext uri="{FF2B5EF4-FFF2-40B4-BE49-F238E27FC236}">
                <a16:creationId xmlns:a16="http://schemas.microsoft.com/office/drawing/2014/main" id="{14FBF066-F1C3-4944-8D2D-A1807CE07ADD}"/>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40571285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2D61B-0ABB-4996-A6E1-86FA084C8896}"/>
              </a:ext>
            </a:extLst>
          </p:cNvPr>
          <p:cNvSpPr>
            <a:spLocks noGrp="1"/>
          </p:cNvSpPr>
          <p:nvPr>
            <p:ph type="title"/>
          </p:nvPr>
        </p:nvSpPr>
        <p:spPr/>
        <p:txBody>
          <a:bodyPr/>
          <a:lstStyle/>
          <a:p>
            <a:r>
              <a:rPr lang="en-US"/>
              <a:t>Facebook Top Post | News - 16 of 26</a:t>
            </a:r>
          </a:p>
        </p:txBody>
      </p:sp>
      <p:graphicFrame>
        <p:nvGraphicFramePr>
          <p:cNvPr id="5" name="Table Placeholder 4">
            <a:extLst>
              <a:ext uri="{FF2B5EF4-FFF2-40B4-BE49-F238E27FC236}">
                <a16:creationId xmlns:a16="http://schemas.microsoft.com/office/drawing/2014/main" id="{A70C9383-92F8-4C25-BFEB-B8375A49B5BB}"/>
              </a:ext>
            </a:extLst>
          </p:cNvPr>
          <p:cNvGraphicFramePr>
            <a:graphicFrameLocks noGrp="1"/>
          </p:cNvGraphicFramePr>
          <p:nvPr>
            <p:ph type="tbl" sz="quarter" idx="13"/>
            <p:extLst>
              <p:ext uri="{D42A27DB-BD31-4B8C-83A1-F6EECF244321}">
                <p14:modId xmlns:p14="http://schemas.microsoft.com/office/powerpoint/2010/main" val="2215890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998310925"/>
                    </a:ext>
                  </a:extLst>
                </a:gridCol>
                <a:gridCol w="987552">
                  <a:extLst>
                    <a:ext uri="{9D8B030D-6E8A-4147-A177-3AD203B41FA5}">
                      <a16:colId xmlns:a16="http://schemas.microsoft.com/office/drawing/2014/main" val="828534513"/>
                    </a:ext>
                  </a:extLst>
                </a:gridCol>
                <a:gridCol w="658368">
                  <a:extLst>
                    <a:ext uri="{9D8B030D-6E8A-4147-A177-3AD203B41FA5}">
                      <a16:colId xmlns:a16="http://schemas.microsoft.com/office/drawing/2014/main" val="1809545768"/>
                    </a:ext>
                  </a:extLst>
                </a:gridCol>
                <a:gridCol w="329184">
                  <a:extLst>
                    <a:ext uri="{9D8B030D-6E8A-4147-A177-3AD203B41FA5}">
                      <a16:colId xmlns:a16="http://schemas.microsoft.com/office/drawing/2014/main" val="473335319"/>
                    </a:ext>
                  </a:extLst>
                </a:gridCol>
                <a:gridCol w="329184">
                  <a:extLst>
                    <a:ext uri="{9D8B030D-6E8A-4147-A177-3AD203B41FA5}">
                      <a16:colId xmlns:a16="http://schemas.microsoft.com/office/drawing/2014/main" val="3475626757"/>
                    </a:ext>
                  </a:extLst>
                </a:gridCol>
                <a:gridCol w="329184">
                  <a:extLst>
                    <a:ext uri="{9D8B030D-6E8A-4147-A177-3AD203B41FA5}">
                      <a16:colId xmlns:a16="http://schemas.microsoft.com/office/drawing/2014/main" val="313315510"/>
                    </a:ext>
                  </a:extLst>
                </a:gridCol>
                <a:gridCol w="329184">
                  <a:extLst>
                    <a:ext uri="{9D8B030D-6E8A-4147-A177-3AD203B41FA5}">
                      <a16:colId xmlns:a16="http://schemas.microsoft.com/office/drawing/2014/main" val="3786906071"/>
                    </a:ext>
                  </a:extLst>
                </a:gridCol>
                <a:gridCol w="329184">
                  <a:extLst>
                    <a:ext uri="{9D8B030D-6E8A-4147-A177-3AD203B41FA5}">
                      <a16:colId xmlns:a16="http://schemas.microsoft.com/office/drawing/2014/main" val="2858645143"/>
                    </a:ext>
                  </a:extLst>
                </a:gridCol>
                <a:gridCol w="329184">
                  <a:extLst>
                    <a:ext uri="{9D8B030D-6E8A-4147-A177-3AD203B41FA5}">
                      <a16:colId xmlns:a16="http://schemas.microsoft.com/office/drawing/2014/main" val="1381352390"/>
                    </a:ext>
                  </a:extLst>
                </a:gridCol>
                <a:gridCol w="329184">
                  <a:extLst>
                    <a:ext uri="{9D8B030D-6E8A-4147-A177-3AD203B41FA5}">
                      <a16:colId xmlns:a16="http://schemas.microsoft.com/office/drawing/2014/main" val="2784613344"/>
                    </a:ext>
                  </a:extLst>
                </a:gridCol>
                <a:gridCol w="329184">
                  <a:extLst>
                    <a:ext uri="{9D8B030D-6E8A-4147-A177-3AD203B41FA5}">
                      <a16:colId xmlns:a16="http://schemas.microsoft.com/office/drawing/2014/main" val="483234203"/>
                    </a:ext>
                  </a:extLst>
                </a:gridCol>
                <a:gridCol w="329184">
                  <a:extLst>
                    <a:ext uri="{9D8B030D-6E8A-4147-A177-3AD203B41FA5}">
                      <a16:colId xmlns:a16="http://schemas.microsoft.com/office/drawing/2014/main" val="1308502558"/>
                    </a:ext>
                  </a:extLst>
                </a:gridCol>
                <a:gridCol w="329184">
                  <a:extLst>
                    <a:ext uri="{9D8B030D-6E8A-4147-A177-3AD203B41FA5}">
                      <a16:colId xmlns:a16="http://schemas.microsoft.com/office/drawing/2014/main" val="4175943236"/>
                    </a:ext>
                  </a:extLst>
                </a:gridCol>
                <a:gridCol w="329184">
                  <a:extLst>
                    <a:ext uri="{9D8B030D-6E8A-4147-A177-3AD203B41FA5}">
                      <a16:colId xmlns:a16="http://schemas.microsoft.com/office/drawing/2014/main" val="3339204355"/>
                    </a:ext>
                  </a:extLst>
                </a:gridCol>
                <a:gridCol w="329184">
                  <a:extLst>
                    <a:ext uri="{9D8B030D-6E8A-4147-A177-3AD203B41FA5}">
                      <a16:colId xmlns:a16="http://schemas.microsoft.com/office/drawing/2014/main" val="2896845323"/>
                    </a:ext>
                  </a:extLst>
                </a:gridCol>
                <a:gridCol w="329184">
                  <a:extLst>
                    <a:ext uri="{9D8B030D-6E8A-4147-A177-3AD203B41FA5}">
                      <a16:colId xmlns:a16="http://schemas.microsoft.com/office/drawing/2014/main" val="1614136598"/>
                    </a:ext>
                  </a:extLst>
                </a:gridCol>
                <a:gridCol w="329184">
                  <a:extLst>
                    <a:ext uri="{9D8B030D-6E8A-4147-A177-3AD203B41FA5}">
                      <a16:colId xmlns:a16="http://schemas.microsoft.com/office/drawing/2014/main" val="3710868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330806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 News - 2020-09-09 21:14:29</a:t>
                      </a:r>
                      <a:r>
                        <a:rPr kumimoji="0" lang="en-US" sz="1000" b="0" i="0" u="none" strike="noStrike" kern="1200" cap="none" spc="0" normalizeH="0" baseline="0" noProof="0">
                          <a:ln>
                            <a:noFill/>
                          </a:ln>
                          <a:solidFill>
                            <a:prstClr val="black"/>
                          </a:solidFill>
                          <a:effectLst/>
                          <a:uLnTx/>
                          <a:uFillTx/>
                          <a:latin typeface="+mn-lt"/>
                          <a:ea typeface="+mn-ea"/>
                          <a:cs typeface="+mn-cs"/>
                        </a:rPr>
                        <a:t>
 "It’s a dereliction of duty. It’s a disgrace."
Former Vice President Joe Biden slammed President Donald J. Trump after a book by journalist Bob Woodward claimed Trump said he knew the coronavirus was “deadly” but went to great lengths to downplay the virus in 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https://scontent-iad3-1.xx.fbcdn.net/v/t15.13418-10/s720x720/118958387_328283381824562_8976759795827015811_n.jpg?_nc_cat=105&amp;_nc_sid=ad6a45&amp;_nc_ohc=AODHg3a9ReYAX_NDEi1&amp;_nc_ht=scontent-iad3-1.xx&amp;tp=7&amp;oh=c24bf7dffd0ff627229b0f7193cd2f9d&amp;oe=5F88FE8A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09/18/2020 13:25:15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0205027"/>
                  </a:ext>
                </a:extLst>
              </a:tr>
            </a:tbl>
          </a:graphicData>
        </a:graphic>
      </p:graphicFrame>
      <p:sp>
        <p:nvSpPr>
          <p:cNvPr id="4" name="Text Placeholder 3">
            <a:extLst>
              <a:ext uri="{FF2B5EF4-FFF2-40B4-BE49-F238E27FC236}">
                <a16:creationId xmlns:a16="http://schemas.microsoft.com/office/drawing/2014/main" id="{B3E73CE1-6CD2-4526-AC07-A56F68AF3F34}"/>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30706814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7D103-117C-4387-A6E8-6A2F0C7DE168}"/>
              </a:ext>
            </a:extLst>
          </p:cNvPr>
          <p:cNvSpPr>
            <a:spLocks noGrp="1"/>
          </p:cNvSpPr>
          <p:nvPr>
            <p:ph type="title"/>
          </p:nvPr>
        </p:nvSpPr>
        <p:spPr/>
        <p:txBody>
          <a:bodyPr/>
          <a:lstStyle/>
          <a:p>
            <a:r>
              <a:rPr lang="en-US"/>
              <a:t>Facebook Top Post | News - 17 of 26</a:t>
            </a:r>
          </a:p>
        </p:txBody>
      </p:sp>
      <p:graphicFrame>
        <p:nvGraphicFramePr>
          <p:cNvPr id="5" name="Table Placeholder 4">
            <a:extLst>
              <a:ext uri="{FF2B5EF4-FFF2-40B4-BE49-F238E27FC236}">
                <a16:creationId xmlns:a16="http://schemas.microsoft.com/office/drawing/2014/main" id="{8598FE15-A363-40E2-A226-9852ADA25BE7}"/>
              </a:ext>
            </a:extLst>
          </p:cNvPr>
          <p:cNvGraphicFramePr>
            <a:graphicFrameLocks noGrp="1"/>
          </p:cNvGraphicFramePr>
          <p:nvPr>
            <p:ph type="tbl" sz="quarter" idx="13"/>
            <p:extLst>
              <p:ext uri="{D42A27DB-BD31-4B8C-83A1-F6EECF244321}">
                <p14:modId xmlns:p14="http://schemas.microsoft.com/office/powerpoint/2010/main" val="4021120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699599583"/>
                    </a:ext>
                  </a:extLst>
                </a:gridCol>
                <a:gridCol w="987552">
                  <a:extLst>
                    <a:ext uri="{9D8B030D-6E8A-4147-A177-3AD203B41FA5}">
                      <a16:colId xmlns:a16="http://schemas.microsoft.com/office/drawing/2014/main" val="2921242842"/>
                    </a:ext>
                  </a:extLst>
                </a:gridCol>
                <a:gridCol w="658368">
                  <a:extLst>
                    <a:ext uri="{9D8B030D-6E8A-4147-A177-3AD203B41FA5}">
                      <a16:colId xmlns:a16="http://schemas.microsoft.com/office/drawing/2014/main" val="943507058"/>
                    </a:ext>
                  </a:extLst>
                </a:gridCol>
                <a:gridCol w="329184">
                  <a:extLst>
                    <a:ext uri="{9D8B030D-6E8A-4147-A177-3AD203B41FA5}">
                      <a16:colId xmlns:a16="http://schemas.microsoft.com/office/drawing/2014/main" val="3103738137"/>
                    </a:ext>
                  </a:extLst>
                </a:gridCol>
                <a:gridCol w="329184">
                  <a:extLst>
                    <a:ext uri="{9D8B030D-6E8A-4147-A177-3AD203B41FA5}">
                      <a16:colId xmlns:a16="http://schemas.microsoft.com/office/drawing/2014/main" val="4071250798"/>
                    </a:ext>
                  </a:extLst>
                </a:gridCol>
                <a:gridCol w="329184">
                  <a:extLst>
                    <a:ext uri="{9D8B030D-6E8A-4147-A177-3AD203B41FA5}">
                      <a16:colId xmlns:a16="http://schemas.microsoft.com/office/drawing/2014/main" val="1322154480"/>
                    </a:ext>
                  </a:extLst>
                </a:gridCol>
                <a:gridCol w="329184">
                  <a:extLst>
                    <a:ext uri="{9D8B030D-6E8A-4147-A177-3AD203B41FA5}">
                      <a16:colId xmlns:a16="http://schemas.microsoft.com/office/drawing/2014/main" val="2876052682"/>
                    </a:ext>
                  </a:extLst>
                </a:gridCol>
                <a:gridCol w="329184">
                  <a:extLst>
                    <a:ext uri="{9D8B030D-6E8A-4147-A177-3AD203B41FA5}">
                      <a16:colId xmlns:a16="http://schemas.microsoft.com/office/drawing/2014/main" val="3049644599"/>
                    </a:ext>
                  </a:extLst>
                </a:gridCol>
                <a:gridCol w="329184">
                  <a:extLst>
                    <a:ext uri="{9D8B030D-6E8A-4147-A177-3AD203B41FA5}">
                      <a16:colId xmlns:a16="http://schemas.microsoft.com/office/drawing/2014/main" val="3539408469"/>
                    </a:ext>
                  </a:extLst>
                </a:gridCol>
                <a:gridCol w="329184">
                  <a:extLst>
                    <a:ext uri="{9D8B030D-6E8A-4147-A177-3AD203B41FA5}">
                      <a16:colId xmlns:a16="http://schemas.microsoft.com/office/drawing/2014/main" val="168181128"/>
                    </a:ext>
                  </a:extLst>
                </a:gridCol>
                <a:gridCol w="329184">
                  <a:extLst>
                    <a:ext uri="{9D8B030D-6E8A-4147-A177-3AD203B41FA5}">
                      <a16:colId xmlns:a16="http://schemas.microsoft.com/office/drawing/2014/main" val="1392330401"/>
                    </a:ext>
                  </a:extLst>
                </a:gridCol>
                <a:gridCol w="329184">
                  <a:extLst>
                    <a:ext uri="{9D8B030D-6E8A-4147-A177-3AD203B41FA5}">
                      <a16:colId xmlns:a16="http://schemas.microsoft.com/office/drawing/2014/main" val="1142812813"/>
                    </a:ext>
                  </a:extLst>
                </a:gridCol>
                <a:gridCol w="329184">
                  <a:extLst>
                    <a:ext uri="{9D8B030D-6E8A-4147-A177-3AD203B41FA5}">
                      <a16:colId xmlns:a16="http://schemas.microsoft.com/office/drawing/2014/main" val="2723514171"/>
                    </a:ext>
                  </a:extLst>
                </a:gridCol>
                <a:gridCol w="329184">
                  <a:extLst>
                    <a:ext uri="{9D8B030D-6E8A-4147-A177-3AD203B41FA5}">
                      <a16:colId xmlns:a16="http://schemas.microsoft.com/office/drawing/2014/main" val="31844367"/>
                    </a:ext>
                  </a:extLst>
                </a:gridCol>
                <a:gridCol w="329184">
                  <a:extLst>
                    <a:ext uri="{9D8B030D-6E8A-4147-A177-3AD203B41FA5}">
                      <a16:colId xmlns:a16="http://schemas.microsoft.com/office/drawing/2014/main" val="1299888376"/>
                    </a:ext>
                  </a:extLst>
                </a:gridCol>
                <a:gridCol w="329184">
                  <a:extLst>
                    <a:ext uri="{9D8B030D-6E8A-4147-A177-3AD203B41FA5}">
                      <a16:colId xmlns:a16="http://schemas.microsoft.com/office/drawing/2014/main" val="836393199"/>
                    </a:ext>
                  </a:extLst>
                </a:gridCol>
                <a:gridCol w="329184">
                  <a:extLst>
                    <a:ext uri="{9D8B030D-6E8A-4147-A177-3AD203B41FA5}">
                      <a16:colId xmlns:a16="http://schemas.microsoft.com/office/drawing/2014/main" val="4073846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002123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- 2020-09-09 21:08:19</a:t>
                      </a:r>
                      <a:r>
                        <a:rPr kumimoji="0" lang="en-US" sz="1000" b="0" i="0" u="none" strike="noStrike" kern="1200" cap="none" spc="0" normalizeH="0" baseline="0" noProof="0">
                          <a:ln>
                            <a:noFill/>
                          </a:ln>
                          <a:solidFill>
                            <a:prstClr val="black"/>
                          </a:solidFill>
                          <a:effectLst/>
                          <a:uLnTx/>
                          <a:uFillTx/>
                          <a:latin typeface="+mn-lt"/>
                          <a:ea typeface="+mn-ea"/>
                          <a:cs typeface="+mn-cs"/>
                        </a:rPr>
                        <a:t>
 A new charge against the British-Iranian woman jailed in Iran is "a new stage in an long-running political game", her husband has said.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https://external-iad3-1.xx.fbcdn.net/safe_image.php?w=576&amp;h=576&amp;url=https%3A%2F%2Fichef.bbci.co.uk%2Fnews%2F1024%2Fbranded_news%2FD9CF%2Fproduction%2F_114295755_hi043694300.jpg&amp;cfs=1&amp;sx=237&amp;sy=0&amp;sw=576&amp;sh=576&amp;_nc_cb=1&amp;_nc_hash=AQB8xh7AsvqRG0zI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19:31:42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47708723"/>
                  </a:ext>
                </a:extLst>
              </a:tr>
            </a:tbl>
          </a:graphicData>
        </a:graphic>
      </p:graphicFrame>
      <p:sp>
        <p:nvSpPr>
          <p:cNvPr id="4" name="Text Placeholder 3">
            <a:extLst>
              <a:ext uri="{FF2B5EF4-FFF2-40B4-BE49-F238E27FC236}">
                <a16:creationId xmlns:a16="http://schemas.microsoft.com/office/drawing/2014/main" id="{2540F9AF-21CD-4A89-98BE-C8A2503D26E5}"/>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15971001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0AFFA-914B-413E-BB32-E088C7EFE887}"/>
              </a:ext>
            </a:extLst>
          </p:cNvPr>
          <p:cNvSpPr>
            <a:spLocks noGrp="1"/>
          </p:cNvSpPr>
          <p:nvPr>
            <p:ph type="title"/>
          </p:nvPr>
        </p:nvSpPr>
        <p:spPr/>
        <p:txBody>
          <a:bodyPr/>
          <a:lstStyle/>
          <a:p>
            <a:r>
              <a:rPr lang="en-US"/>
              <a:t>Facebook Top Post | News - 18 of 26</a:t>
            </a:r>
          </a:p>
        </p:txBody>
      </p:sp>
      <p:graphicFrame>
        <p:nvGraphicFramePr>
          <p:cNvPr id="5" name="Table Placeholder 4">
            <a:extLst>
              <a:ext uri="{FF2B5EF4-FFF2-40B4-BE49-F238E27FC236}">
                <a16:creationId xmlns:a16="http://schemas.microsoft.com/office/drawing/2014/main" id="{E5538AFF-2FD1-47C2-B7E2-1D16EDCE8234}"/>
              </a:ext>
            </a:extLst>
          </p:cNvPr>
          <p:cNvGraphicFramePr>
            <a:graphicFrameLocks noGrp="1"/>
          </p:cNvGraphicFramePr>
          <p:nvPr>
            <p:ph type="tbl" sz="quarter" idx="13"/>
            <p:extLst>
              <p:ext uri="{D42A27DB-BD31-4B8C-83A1-F6EECF244321}">
                <p14:modId xmlns:p14="http://schemas.microsoft.com/office/powerpoint/2010/main" val="2120139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3846984"/>
                    </a:ext>
                  </a:extLst>
                </a:gridCol>
                <a:gridCol w="987552">
                  <a:extLst>
                    <a:ext uri="{9D8B030D-6E8A-4147-A177-3AD203B41FA5}">
                      <a16:colId xmlns:a16="http://schemas.microsoft.com/office/drawing/2014/main" val="1111060771"/>
                    </a:ext>
                  </a:extLst>
                </a:gridCol>
                <a:gridCol w="658368">
                  <a:extLst>
                    <a:ext uri="{9D8B030D-6E8A-4147-A177-3AD203B41FA5}">
                      <a16:colId xmlns:a16="http://schemas.microsoft.com/office/drawing/2014/main" val="3597633810"/>
                    </a:ext>
                  </a:extLst>
                </a:gridCol>
                <a:gridCol w="329184">
                  <a:extLst>
                    <a:ext uri="{9D8B030D-6E8A-4147-A177-3AD203B41FA5}">
                      <a16:colId xmlns:a16="http://schemas.microsoft.com/office/drawing/2014/main" val="2097519023"/>
                    </a:ext>
                  </a:extLst>
                </a:gridCol>
                <a:gridCol w="329184">
                  <a:extLst>
                    <a:ext uri="{9D8B030D-6E8A-4147-A177-3AD203B41FA5}">
                      <a16:colId xmlns:a16="http://schemas.microsoft.com/office/drawing/2014/main" val="3416413536"/>
                    </a:ext>
                  </a:extLst>
                </a:gridCol>
                <a:gridCol w="329184">
                  <a:extLst>
                    <a:ext uri="{9D8B030D-6E8A-4147-A177-3AD203B41FA5}">
                      <a16:colId xmlns:a16="http://schemas.microsoft.com/office/drawing/2014/main" val="2641353306"/>
                    </a:ext>
                  </a:extLst>
                </a:gridCol>
                <a:gridCol w="329184">
                  <a:extLst>
                    <a:ext uri="{9D8B030D-6E8A-4147-A177-3AD203B41FA5}">
                      <a16:colId xmlns:a16="http://schemas.microsoft.com/office/drawing/2014/main" val="1726018539"/>
                    </a:ext>
                  </a:extLst>
                </a:gridCol>
                <a:gridCol w="329184">
                  <a:extLst>
                    <a:ext uri="{9D8B030D-6E8A-4147-A177-3AD203B41FA5}">
                      <a16:colId xmlns:a16="http://schemas.microsoft.com/office/drawing/2014/main" val="3251256422"/>
                    </a:ext>
                  </a:extLst>
                </a:gridCol>
                <a:gridCol w="329184">
                  <a:extLst>
                    <a:ext uri="{9D8B030D-6E8A-4147-A177-3AD203B41FA5}">
                      <a16:colId xmlns:a16="http://schemas.microsoft.com/office/drawing/2014/main" val="1794139568"/>
                    </a:ext>
                  </a:extLst>
                </a:gridCol>
                <a:gridCol w="329184">
                  <a:extLst>
                    <a:ext uri="{9D8B030D-6E8A-4147-A177-3AD203B41FA5}">
                      <a16:colId xmlns:a16="http://schemas.microsoft.com/office/drawing/2014/main" val="3798476418"/>
                    </a:ext>
                  </a:extLst>
                </a:gridCol>
                <a:gridCol w="329184">
                  <a:extLst>
                    <a:ext uri="{9D8B030D-6E8A-4147-A177-3AD203B41FA5}">
                      <a16:colId xmlns:a16="http://schemas.microsoft.com/office/drawing/2014/main" val="1270300681"/>
                    </a:ext>
                  </a:extLst>
                </a:gridCol>
                <a:gridCol w="329184">
                  <a:extLst>
                    <a:ext uri="{9D8B030D-6E8A-4147-A177-3AD203B41FA5}">
                      <a16:colId xmlns:a16="http://schemas.microsoft.com/office/drawing/2014/main" val="2585515625"/>
                    </a:ext>
                  </a:extLst>
                </a:gridCol>
                <a:gridCol w="329184">
                  <a:extLst>
                    <a:ext uri="{9D8B030D-6E8A-4147-A177-3AD203B41FA5}">
                      <a16:colId xmlns:a16="http://schemas.microsoft.com/office/drawing/2014/main" val="473850456"/>
                    </a:ext>
                  </a:extLst>
                </a:gridCol>
                <a:gridCol w="329184">
                  <a:extLst>
                    <a:ext uri="{9D8B030D-6E8A-4147-A177-3AD203B41FA5}">
                      <a16:colId xmlns:a16="http://schemas.microsoft.com/office/drawing/2014/main" val="350497473"/>
                    </a:ext>
                  </a:extLst>
                </a:gridCol>
                <a:gridCol w="329184">
                  <a:extLst>
                    <a:ext uri="{9D8B030D-6E8A-4147-A177-3AD203B41FA5}">
                      <a16:colId xmlns:a16="http://schemas.microsoft.com/office/drawing/2014/main" val="43699749"/>
                    </a:ext>
                  </a:extLst>
                </a:gridCol>
                <a:gridCol w="329184">
                  <a:extLst>
                    <a:ext uri="{9D8B030D-6E8A-4147-A177-3AD203B41FA5}">
                      <a16:colId xmlns:a16="http://schemas.microsoft.com/office/drawing/2014/main" val="460245362"/>
                    </a:ext>
                  </a:extLst>
                </a:gridCol>
                <a:gridCol w="329184">
                  <a:extLst>
                    <a:ext uri="{9D8B030D-6E8A-4147-A177-3AD203B41FA5}">
                      <a16:colId xmlns:a16="http://schemas.microsoft.com/office/drawing/2014/main" val="1344201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020372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- 2020-09-09 21:00:16</a:t>
                      </a:r>
                      <a:r>
                        <a:rPr kumimoji="0" lang="en-US" sz="1000" b="0" i="0" u="none" strike="noStrike" kern="1200" cap="none" spc="0" normalizeH="0" baseline="0" noProof="0">
                          <a:ln>
                            <a:noFill/>
                          </a:ln>
                          <a:solidFill>
                            <a:prstClr val="black"/>
                          </a:solidFill>
                          <a:effectLst/>
                          <a:uLnTx/>
                          <a:uFillTx/>
                          <a:latin typeface="+mn-lt"/>
                          <a:ea typeface="+mn-ea"/>
                          <a:cs typeface="+mn-cs"/>
                        </a:rPr>
                        <a:t>
 Democratic presidential nominee Joe Biden accused President Donald J. Trump of "a life-and-death betrayal of the American people" hours after journalist Bob Woodward revealed ahead of the publication of his new book, "Rage," that Trump had concealed the true threat posed by coronavirus.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AMN2fq4jnJxN8-&amp;w=619&amp;h=619&amp;url=https%3A%2F%2Fcdn.cnn.com%2Fcnnnext%2Fdam%2Fassets%2F200909141515-02-biden-mi-0909-super-tease.jpg&amp;cfs=1&amp;sx=82&amp;sy=0&amp;sw=619&amp;sh=619&amp;_nc_cb=1&amp;_nc_hash=AQBjUE5Gu5BjNeM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20:24:27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13310802"/>
                  </a:ext>
                </a:extLst>
              </a:tr>
            </a:tbl>
          </a:graphicData>
        </a:graphic>
      </p:graphicFrame>
      <p:sp>
        <p:nvSpPr>
          <p:cNvPr id="4" name="Text Placeholder 3">
            <a:extLst>
              <a:ext uri="{FF2B5EF4-FFF2-40B4-BE49-F238E27FC236}">
                <a16:creationId xmlns:a16="http://schemas.microsoft.com/office/drawing/2014/main" id="{EAC0C014-0296-4A23-88A5-51319D152AC4}"/>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1586498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F40BD-6A21-4B8A-97F9-6D6931AB5A80}"/>
              </a:ext>
            </a:extLst>
          </p:cNvPr>
          <p:cNvSpPr>
            <a:spLocks noGrp="1"/>
          </p:cNvSpPr>
          <p:nvPr>
            <p:ph type="title"/>
          </p:nvPr>
        </p:nvSpPr>
        <p:spPr/>
        <p:txBody>
          <a:bodyPr/>
          <a:lstStyle/>
          <a:p>
            <a:r>
              <a:rPr lang="en-US"/>
              <a:t>Facebook Top Post | News - 19 of 26</a:t>
            </a:r>
          </a:p>
        </p:txBody>
      </p:sp>
      <p:graphicFrame>
        <p:nvGraphicFramePr>
          <p:cNvPr id="5" name="Table Placeholder 4">
            <a:extLst>
              <a:ext uri="{FF2B5EF4-FFF2-40B4-BE49-F238E27FC236}">
                <a16:creationId xmlns:a16="http://schemas.microsoft.com/office/drawing/2014/main" id="{6C6D5368-3FD9-4784-A027-9D97991AF5E0}"/>
              </a:ext>
            </a:extLst>
          </p:cNvPr>
          <p:cNvGraphicFramePr>
            <a:graphicFrameLocks noGrp="1"/>
          </p:cNvGraphicFramePr>
          <p:nvPr>
            <p:ph type="tbl" sz="quarter" idx="13"/>
            <p:extLst>
              <p:ext uri="{D42A27DB-BD31-4B8C-83A1-F6EECF244321}">
                <p14:modId xmlns:p14="http://schemas.microsoft.com/office/powerpoint/2010/main" val="3067087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50692519"/>
                    </a:ext>
                  </a:extLst>
                </a:gridCol>
                <a:gridCol w="987552">
                  <a:extLst>
                    <a:ext uri="{9D8B030D-6E8A-4147-A177-3AD203B41FA5}">
                      <a16:colId xmlns:a16="http://schemas.microsoft.com/office/drawing/2014/main" val="1694466786"/>
                    </a:ext>
                  </a:extLst>
                </a:gridCol>
                <a:gridCol w="658368">
                  <a:extLst>
                    <a:ext uri="{9D8B030D-6E8A-4147-A177-3AD203B41FA5}">
                      <a16:colId xmlns:a16="http://schemas.microsoft.com/office/drawing/2014/main" val="478524083"/>
                    </a:ext>
                  </a:extLst>
                </a:gridCol>
                <a:gridCol w="329184">
                  <a:extLst>
                    <a:ext uri="{9D8B030D-6E8A-4147-A177-3AD203B41FA5}">
                      <a16:colId xmlns:a16="http://schemas.microsoft.com/office/drawing/2014/main" val="1607189851"/>
                    </a:ext>
                  </a:extLst>
                </a:gridCol>
                <a:gridCol w="329184">
                  <a:extLst>
                    <a:ext uri="{9D8B030D-6E8A-4147-A177-3AD203B41FA5}">
                      <a16:colId xmlns:a16="http://schemas.microsoft.com/office/drawing/2014/main" val="3967569519"/>
                    </a:ext>
                  </a:extLst>
                </a:gridCol>
                <a:gridCol w="329184">
                  <a:extLst>
                    <a:ext uri="{9D8B030D-6E8A-4147-A177-3AD203B41FA5}">
                      <a16:colId xmlns:a16="http://schemas.microsoft.com/office/drawing/2014/main" val="3236002735"/>
                    </a:ext>
                  </a:extLst>
                </a:gridCol>
                <a:gridCol w="329184">
                  <a:extLst>
                    <a:ext uri="{9D8B030D-6E8A-4147-A177-3AD203B41FA5}">
                      <a16:colId xmlns:a16="http://schemas.microsoft.com/office/drawing/2014/main" val="3682171267"/>
                    </a:ext>
                  </a:extLst>
                </a:gridCol>
                <a:gridCol w="329184">
                  <a:extLst>
                    <a:ext uri="{9D8B030D-6E8A-4147-A177-3AD203B41FA5}">
                      <a16:colId xmlns:a16="http://schemas.microsoft.com/office/drawing/2014/main" val="1576670396"/>
                    </a:ext>
                  </a:extLst>
                </a:gridCol>
                <a:gridCol w="329184">
                  <a:extLst>
                    <a:ext uri="{9D8B030D-6E8A-4147-A177-3AD203B41FA5}">
                      <a16:colId xmlns:a16="http://schemas.microsoft.com/office/drawing/2014/main" val="1641270101"/>
                    </a:ext>
                  </a:extLst>
                </a:gridCol>
                <a:gridCol w="329184">
                  <a:extLst>
                    <a:ext uri="{9D8B030D-6E8A-4147-A177-3AD203B41FA5}">
                      <a16:colId xmlns:a16="http://schemas.microsoft.com/office/drawing/2014/main" val="3508837055"/>
                    </a:ext>
                  </a:extLst>
                </a:gridCol>
                <a:gridCol w="329184">
                  <a:extLst>
                    <a:ext uri="{9D8B030D-6E8A-4147-A177-3AD203B41FA5}">
                      <a16:colId xmlns:a16="http://schemas.microsoft.com/office/drawing/2014/main" val="2143890252"/>
                    </a:ext>
                  </a:extLst>
                </a:gridCol>
                <a:gridCol w="329184">
                  <a:extLst>
                    <a:ext uri="{9D8B030D-6E8A-4147-A177-3AD203B41FA5}">
                      <a16:colId xmlns:a16="http://schemas.microsoft.com/office/drawing/2014/main" val="458430725"/>
                    </a:ext>
                  </a:extLst>
                </a:gridCol>
                <a:gridCol w="329184">
                  <a:extLst>
                    <a:ext uri="{9D8B030D-6E8A-4147-A177-3AD203B41FA5}">
                      <a16:colId xmlns:a16="http://schemas.microsoft.com/office/drawing/2014/main" val="3481093595"/>
                    </a:ext>
                  </a:extLst>
                </a:gridCol>
                <a:gridCol w="329184">
                  <a:extLst>
                    <a:ext uri="{9D8B030D-6E8A-4147-A177-3AD203B41FA5}">
                      <a16:colId xmlns:a16="http://schemas.microsoft.com/office/drawing/2014/main" val="2013672609"/>
                    </a:ext>
                  </a:extLst>
                </a:gridCol>
                <a:gridCol w="329184">
                  <a:extLst>
                    <a:ext uri="{9D8B030D-6E8A-4147-A177-3AD203B41FA5}">
                      <a16:colId xmlns:a16="http://schemas.microsoft.com/office/drawing/2014/main" val="2227389195"/>
                    </a:ext>
                  </a:extLst>
                </a:gridCol>
                <a:gridCol w="329184">
                  <a:extLst>
                    <a:ext uri="{9D8B030D-6E8A-4147-A177-3AD203B41FA5}">
                      <a16:colId xmlns:a16="http://schemas.microsoft.com/office/drawing/2014/main" val="507208297"/>
                    </a:ext>
                  </a:extLst>
                </a:gridCol>
                <a:gridCol w="329184">
                  <a:extLst>
                    <a:ext uri="{9D8B030D-6E8A-4147-A177-3AD203B41FA5}">
                      <a16:colId xmlns:a16="http://schemas.microsoft.com/office/drawing/2014/main" val="3432433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504161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 News - 2020-09-09 20:51:20</a:t>
                      </a:r>
                      <a:r>
                        <a:rPr kumimoji="0" lang="en-US" sz="1000" b="0" i="0" u="none" strike="noStrike" kern="1200" cap="none" spc="0" normalizeH="0" baseline="0" noProof="0">
                          <a:ln>
                            <a:noFill/>
                          </a:ln>
                          <a:solidFill>
                            <a:prstClr val="black"/>
                          </a:solidFill>
                          <a:effectLst/>
                          <a:uLnTx/>
                          <a:uFillTx/>
                          <a:latin typeface="+mn-lt"/>
                          <a:ea typeface="+mn-ea"/>
                          <a:cs typeface="+mn-cs"/>
                        </a:rPr>
                        <a:t>
 The top U.S. commander in the Middle East announced in Baghdad Wednesday that 2,200 U.S. troops will withdraw from Iraq by the end of this 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BfB_fCH6mJE7KB&amp;w=683&amp;h=683&amp;url=https%3A%2F%2Fstatic.foxnews.com%2Ffoxnews.com%2Fcontent%2Fuploads%2F2020%2F07%2FAP20189807669880.jpg&amp;cfs=1&amp;sx=168&amp;sy=0&amp;sw=683&amp;sh=683&amp;_nc_cb=1&amp;_nc_hash=AQBnw8Y46752jhv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20202939"/>
                  </a:ext>
                </a:extLst>
              </a:tr>
            </a:tbl>
          </a:graphicData>
        </a:graphic>
      </p:graphicFrame>
      <p:sp>
        <p:nvSpPr>
          <p:cNvPr id="4" name="Text Placeholder 3">
            <a:extLst>
              <a:ext uri="{FF2B5EF4-FFF2-40B4-BE49-F238E27FC236}">
                <a16:creationId xmlns:a16="http://schemas.microsoft.com/office/drawing/2014/main" id="{49977858-C2BC-4D28-A5B2-40A286D0519C}"/>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2109533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32F2C-E8F4-4A15-82CF-FE670DDC66C1}"/>
              </a:ext>
            </a:extLst>
          </p:cNvPr>
          <p:cNvSpPr>
            <a:spLocks noGrp="1"/>
          </p:cNvSpPr>
          <p:nvPr>
            <p:ph type="title"/>
          </p:nvPr>
        </p:nvSpPr>
        <p:spPr/>
        <p:txBody>
          <a:bodyPr/>
          <a:lstStyle/>
          <a:p>
            <a:r>
              <a:rPr lang="en-US"/>
              <a:t>Facebook Top Post | News - 20 of 26</a:t>
            </a:r>
          </a:p>
        </p:txBody>
      </p:sp>
      <p:graphicFrame>
        <p:nvGraphicFramePr>
          <p:cNvPr id="5" name="Table Placeholder 4">
            <a:extLst>
              <a:ext uri="{FF2B5EF4-FFF2-40B4-BE49-F238E27FC236}">
                <a16:creationId xmlns:a16="http://schemas.microsoft.com/office/drawing/2014/main" id="{6C17953D-67E5-4253-934E-B411A962A0E7}"/>
              </a:ext>
            </a:extLst>
          </p:cNvPr>
          <p:cNvGraphicFramePr>
            <a:graphicFrameLocks noGrp="1"/>
          </p:cNvGraphicFramePr>
          <p:nvPr>
            <p:ph type="tbl" sz="quarter" idx="13"/>
            <p:extLst>
              <p:ext uri="{D42A27DB-BD31-4B8C-83A1-F6EECF244321}">
                <p14:modId xmlns:p14="http://schemas.microsoft.com/office/powerpoint/2010/main" val="1798597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616785888"/>
                    </a:ext>
                  </a:extLst>
                </a:gridCol>
                <a:gridCol w="987552">
                  <a:extLst>
                    <a:ext uri="{9D8B030D-6E8A-4147-A177-3AD203B41FA5}">
                      <a16:colId xmlns:a16="http://schemas.microsoft.com/office/drawing/2014/main" val="2129356235"/>
                    </a:ext>
                  </a:extLst>
                </a:gridCol>
                <a:gridCol w="658368">
                  <a:extLst>
                    <a:ext uri="{9D8B030D-6E8A-4147-A177-3AD203B41FA5}">
                      <a16:colId xmlns:a16="http://schemas.microsoft.com/office/drawing/2014/main" val="555374233"/>
                    </a:ext>
                  </a:extLst>
                </a:gridCol>
                <a:gridCol w="329184">
                  <a:extLst>
                    <a:ext uri="{9D8B030D-6E8A-4147-A177-3AD203B41FA5}">
                      <a16:colId xmlns:a16="http://schemas.microsoft.com/office/drawing/2014/main" val="2183913086"/>
                    </a:ext>
                  </a:extLst>
                </a:gridCol>
                <a:gridCol w="329184">
                  <a:extLst>
                    <a:ext uri="{9D8B030D-6E8A-4147-A177-3AD203B41FA5}">
                      <a16:colId xmlns:a16="http://schemas.microsoft.com/office/drawing/2014/main" val="3922323003"/>
                    </a:ext>
                  </a:extLst>
                </a:gridCol>
                <a:gridCol w="329184">
                  <a:extLst>
                    <a:ext uri="{9D8B030D-6E8A-4147-A177-3AD203B41FA5}">
                      <a16:colId xmlns:a16="http://schemas.microsoft.com/office/drawing/2014/main" val="3496792901"/>
                    </a:ext>
                  </a:extLst>
                </a:gridCol>
                <a:gridCol w="329184">
                  <a:extLst>
                    <a:ext uri="{9D8B030D-6E8A-4147-A177-3AD203B41FA5}">
                      <a16:colId xmlns:a16="http://schemas.microsoft.com/office/drawing/2014/main" val="1182063768"/>
                    </a:ext>
                  </a:extLst>
                </a:gridCol>
                <a:gridCol w="329184">
                  <a:extLst>
                    <a:ext uri="{9D8B030D-6E8A-4147-A177-3AD203B41FA5}">
                      <a16:colId xmlns:a16="http://schemas.microsoft.com/office/drawing/2014/main" val="2111144896"/>
                    </a:ext>
                  </a:extLst>
                </a:gridCol>
                <a:gridCol w="329184">
                  <a:extLst>
                    <a:ext uri="{9D8B030D-6E8A-4147-A177-3AD203B41FA5}">
                      <a16:colId xmlns:a16="http://schemas.microsoft.com/office/drawing/2014/main" val="2589186238"/>
                    </a:ext>
                  </a:extLst>
                </a:gridCol>
                <a:gridCol w="329184">
                  <a:extLst>
                    <a:ext uri="{9D8B030D-6E8A-4147-A177-3AD203B41FA5}">
                      <a16:colId xmlns:a16="http://schemas.microsoft.com/office/drawing/2014/main" val="4110312033"/>
                    </a:ext>
                  </a:extLst>
                </a:gridCol>
                <a:gridCol w="329184">
                  <a:extLst>
                    <a:ext uri="{9D8B030D-6E8A-4147-A177-3AD203B41FA5}">
                      <a16:colId xmlns:a16="http://schemas.microsoft.com/office/drawing/2014/main" val="1237136058"/>
                    </a:ext>
                  </a:extLst>
                </a:gridCol>
                <a:gridCol w="329184">
                  <a:extLst>
                    <a:ext uri="{9D8B030D-6E8A-4147-A177-3AD203B41FA5}">
                      <a16:colId xmlns:a16="http://schemas.microsoft.com/office/drawing/2014/main" val="1963955374"/>
                    </a:ext>
                  </a:extLst>
                </a:gridCol>
                <a:gridCol w="329184">
                  <a:extLst>
                    <a:ext uri="{9D8B030D-6E8A-4147-A177-3AD203B41FA5}">
                      <a16:colId xmlns:a16="http://schemas.microsoft.com/office/drawing/2014/main" val="1916887351"/>
                    </a:ext>
                  </a:extLst>
                </a:gridCol>
                <a:gridCol w="329184">
                  <a:extLst>
                    <a:ext uri="{9D8B030D-6E8A-4147-A177-3AD203B41FA5}">
                      <a16:colId xmlns:a16="http://schemas.microsoft.com/office/drawing/2014/main" val="2829452253"/>
                    </a:ext>
                  </a:extLst>
                </a:gridCol>
                <a:gridCol w="329184">
                  <a:extLst>
                    <a:ext uri="{9D8B030D-6E8A-4147-A177-3AD203B41FA5}">
                      <a16:colId xmlns:a16="http://schemas.microsoft.com/office/drawing/2014/main" val="1554823528"/>
                    </a:ext>
                  </a:extLst>
                </a:gridCol>
                <a:gridCol w="329184">
                  <a:extLst>
                    <a:ext uri="{9D8B030D-6E8A-4147-A177-3AD203B41FA5}">
                      <a16:colId xmlns:a16="http://schemas.microsoft.com/office/drawing/2014/main" val="1134425734"/>
                    </a:ext>
                  </a:extLst>
                </a:gridCol>
                <a:gridCol w="329184">
                  <a:extLst>
                    <a:ext uri="{9D8B030D-6E8A-4147-A177-3AD203B41FA5}">
                      <a16:colId xmlns:a16="http://schemas.microsoft.com/office/drawing/2014/main" val="4267660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099649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- 2020-09-09 20:45:17</a:t>
                      </a:r>
                      <a:r>
                        <a:rPr kumimoji="0" lang="en-US" sz="1000" b="0" i="0" u="none" strike="noStrike" kern="1200" cap="none" spc="0" normalizeH="0" baseline="0" noProof="0">
                          <a:ln>
                            <a:noFill/>
                          </a:ln>
                          <a:solidFill>
                            <a:prstClr val="black"/>
                          </a:solidFill>
                          <a:effectLst/>
                          <a:uLnTx/>
                          <a:uFillTx/>
                          <a:latin typeface="+mn-lt"/>
                          <a:ea typeface="+mn-ea"/>
                          <a:cs typeface="+mn-cs"/>
                        </a:rPr>
                        <a:t>
 Exclusive. Democratic Presidential Nominee Joe Biden talks with Jake Tapper about his strategy to win the White House. The Lead with Jake Tapper, Thursday at 4 p.m. 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https://scontent-iad3-1.xx.fbcdn.net/v/t1.0-9/118896532_10161274509981509_6451900246136596119_n.jpg?_nc_cat=101&amp;_nc_sid=2d5d41&amp;_nc_ohc=mNEkWDQgVesAX8-nH5T&amp;_nc_ht=scontent-iad3-1.xx&amp;oh=e23a46bee065f2077ec955dcfe4ca293&amp;oe=5F8AED3B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20:24:27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53069142"/>
                  </a:ext>
                </a:extLst>
              </a:tr>
            </a:tbl>
          </a:graphicData>
        </a:graphic>
      </p:graphicFrame>
      <p:sp>
        <p:nvSpPr>
          <p:cNvPr id="4" name="Text Placeholder 3">
            <a:extLst>
              <a:ext uri="{FF2B5EF4-FFF2-40B4-BE49-F238E27FC236}">
                <a16:creationId xmlns:a16="http://schemas.microsoft.com/office/drawing/2014/main" id="{7B1AE03E-8287-4DDA-BCEE-D7ADD4AFE615}"/>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33027616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D5789-F2DB-4282-9285-03DA0031B49E}"/>
              </a:ext>
            </a:extLst>
          </p:cNvPr>
          <p:cNvSpPr>
            <a:spLocks noGrp="1"/>
          </p:cNvSpPr>
          <p:nvPr>
            <p:ph type="title"/>
          </p:nvPr>
        </p:nvSpPr>
        <p:spPr/>
        <p:txBody>
          <a:bodyPr/>
          <a:lstStyle/>
          <a:p>
            <a:r>
              <a:rPr lang="en-US"/>
              <a:t>Facebook Top Post | News - 21 of 26</a:t>
            </a:r>
          </a:p>
        </p:txBody>
      </p:sp>
      <p:graphicFrame>
        <p:nvGraphicFramePr>
          <p:cNvPr id="5" name="Table Placeholder 4">
            <a:extLst>
              <a:ext uri="{FF2B5EF4-FFF2-40B4-BE49-F238E27FC236}">
                <a16:creationId xmlns:a16="http://schemas.microsoft.com/office/drawing/2014/main" id="{6069F90D-9BDC-43A8-9A96-87A96C4D566E}"/>
              </a:ext>
            </a:extLst>
          </p:cNvPr>
          <p:cNvGraphicFramePr>
            <a:graphicFrameLocks noGrp="1"/>
          </p:cNvGraphicFramePr>
          <p:nvPr>
            <p:ph type="tbl" sz="quarter" idx="13"/>
            <p:extLst>
              <p:ext uri="{D42A27DB-BD31-4B8C-83A1-F6EECF244321}">
                <p14:modId xmlns:p14="http://schemas.microsoft.com/office/powerpoint/2010/main" val="2941308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02790987"/>
                    </a:ext>
                  </a:extLst>
                </a:gridCol>
                <a:gridCol w="987552">
                  <a:extLst>
                    <a:ext uri="{9D8B030D-6E8A-4147-A177-3AD203B41FA5}">
                      <a16:colId xmlns:a16="http://schemas.microsoft.com/office/drawing/2014/main" val="4084143673"/>
                    </a:ext>
                  </a:extLst>
                </a:gridCol>
                <a:gridCol w="658368">
                  <a:extLst>
                    <a:ext uri="{9D8B030D-6E8A-4147-A177-3AD203B41FA5}">
                      <a16:colId xmlns:a16="http://schemas.microsoft.com/office/drawing/2014/main" val="387146036"/>
                    </a:ext>
                  </a:extLst>
                </a:gridCol>
                <a:gridCol w="329184">
                  <a:extLst>
                    <a:ext uri="{9D8B030D-6E8A-4147-A177-3AD203B41FA5}">
                      <a16:colId xmlns:a16="http://schemas.microsoft.com/office/drawing/2014/main" val="450867326"/>
                    </a:ext>
                  </a:extLst>
                </a:gridCol>
                <a:gridCol w="329184">
                  <a:extLst>
                    <a:ext uri="{9D8B030D-6E8A-4147-A177-3AD203B41FA5}">
                      <a16:colId xmlns:a16="http://schemas.microsoft.com/office/drawing/2014/main" val="3374067401"/>
                    </a:ext>
                  </a:extLst>
                </a:gridCol>
                <a:gridCol w="329184">
                  <a:extLst>
                    <a:ext uri="{9D8B030D-6E8A-4147-A177-3AD203B41FA5}">
                      <a16:colId xmlns:a16="http://schemas.microsoft.com/office/drawing/2014/main" val="1154196251"/>
                    </a:ext>
                  </a:extLst>
                </a:gridCol>
                <a:gridCol w="329184">
                  <a:extLst>
                    <a:ext uri="{9D8B030D-6E8A-4147-A177-3AD203B41FA5}">
                      <a16:colId xmlns:a16="http://schemas.microsoft.com/office/drawing/2014/main" val="15352240"/>
                    </a:ext>
                  </a:extLst>
                </a:gridCol>
                <a:gridCol w="329184">
                  <a:extLst>
                    <a:ext uri="{9D8B030D-6E8A-4147-A177-3AD203B41FA5}">
                      <a16:colId xmlns:a16="http://schemas.microsoft.com/office/drawing/2014/main" val="4033175447"/>
                    </a:ext>
                  </a:extLst>
                </a:gridCol>
                <a:gridCol w="329184">
                  <a:extLst>
                    <a:ext uri="{9D8B030D-6E8A-4147-A177-3AD203B41FA5}">
                      <a16:colId xmlns:a16="http://schemas.microsoft.com/office/drawing/2014/main" val="1670085425"/>
                    </a:ext>
                  </a:extLst>
                </a:gridCol>
                <a:gridCol w="329184">
                  <a:extLst>
                    <a:ext uri="{9D8B030D-6E8A-4147-A177-3AD203B41FA5}">
                      <a16:colId xmlns:a16="http://schemas.microsoft.com/office/drawing/2014/main" val="1106810615"/>
                    </a:ext>
                  </a:extLst>
                </a:gridCol>
                <a:gridCol w="329184">
                  <a:extLst>
                    <a:ext uri="{9D8B030D-6E8A-4147-A177-3AD203B41FA5}">
                      <a16:colId xmlns:a16="http://schemas.microsoft.com/office/drawing/2014/main" val="1414606368"/>
                    </a:ext>
                  </a:extLst>
                </a:gridCol>
                <a:gridCol w="329184">
                  <a:extLst>
                    <a:ext uri="{9D8B030D-6E8A-4147-A177-3AD203B41FA5}">
                      <a16:colId xmlns:a16="http://schemas.microsoft.com/office/drawing/2014/main" val="44904837"/>
                    </a:ext>
                  </a:extLst>
                </a:gridCol>
                <a:gridCol w="329184">
                  <a:extLst>
                    <a:ext uri="{9D8B030D-6E8A-4147-A177-3AD203B41FA5}">
                      <a16:colId xmlns:a16="http://schemas.microsoft.com/office/drawing/2014/main" val="2088220285"/>
                    </a:ext>
                  </a:extLst>
                </a:gridCol>
                <a:gridCol w="329184">
                  <a:extLst>
                    <a:ext uri="{9D8B030D-6E8A-4147-A177-3AD203B41FA5}">
                      <a16:colId xmlns:a16="http://schemas.microsoft.com/office/drawing/2014/main" val="4002758034"/>
                    </a:ext>
                  </a:extLst>
                </a:gridCol>
                <a:gridCol w="329184">
                  <a:extLst>
                    <a:ext uri="{9D8B030D-6E8A-4147-A177-3AD203B41FA5}">
                      <a16:colId xmlns:a16="http://schemas.microsoft.com/office/drawing/2014/main" val="3258832629"/>
                    </a:ext>
                  </a:extLst>
                </a:gridCol>
                <a:gridCol w="329184">
                  <a:extLst>
                    <a:ext uri="{9D8B030D-6E8A-4147-A177-3AD203B41FA5}">
                      <a16:colId xmlns:a16="http://schemas.microsoft.com/office/drawing/2014/main" val="4025510284"/>
                    </a:ext>
                  </a:extLst>
                </a:gridCol>
                <a:gridCol w="329184">
                  <a:extLst>
                    <a:ext uri="{9D8B030D-6E8A-4147-A177-3AD203B41FA5}">
                      <a16:colId xmlns:a16="http://schemas.microsoft.com/office/drawing/2014/main" val="2536412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325800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- 2020-09-09 20:31:10</a:t>
                      </a:r>
                      <a:r>
                        <a:rPr kumimoji="0" lang="en-US" sz="1000" b="0" i="0" u="none" strike="noStrike" kern="1200" cap="none" spc="0" normalizeH="0" baseline="0" noProof="0">
                          <a:ln>
                            <a:noFill/>
                          </a:ln>
                          <a:solidFill>
                            <a:prstClr val="black"/>
                          </a:solidFill>
                          <a:effectLst/>
                          <a:uLnTx/>
                          <a:uFillTx/>
                          <a:latin typeface="+mn-lt"/>
                          <a:ea typeface="+mn-ea"/>
                          <a:cs typeface="+mn-cs"/>
                        </a:rPr>
                        <a:t>
 Members of the military appear to be on this President's mind only when they serve a purpose, writes Brianna Keilar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DABap1I9Gn3izW&amp;w=619&amp;h=619&amp;url=https%3A%2F%2Fcdn.cnn.com%2Fcnnnext%2Fdam%2Fassets%2F200909103326-01-trump-kelly-memorial-day-2017-super-tease.jpg&amp;cfs=1&amp;sx=199&amp;sy=0&amp;sw=619&amp;sh=619&amp;_nc_cb=1&amp;_nc_hash=AQAIcSF3vpkp8yp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20:24:27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3107379"/>
                  </a:ext>
                </a:extLst>
              </a:tr>
            </a:tbl>
          </a:graphicData>
        </a:graphic>
      </p:graphicFrame>
      <p:sp>
        <p:nvSpPr>
          <p:cNvPr id="4" name="Text Placeholder 3">
            <a:extLst>
              <a:ext uri="{FF2B5EF4-FFF2-40B4-BE49-F238E27FC236}">
                <a16:creationId xmlns:a16="http://schemas.microsoft.com/office/drawing/2014/main" id="{6770BE76-877B-4A76-9E96-D7AC9B76DFAB}"/>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21587458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7BE70-A61A-47A2-BDFD-40FAD07BD58E}"/>
              </a:ext>
            </a:extLst>
          </p:cNvPr>
          <p:cNvSpPr>
            <a:spLocks noGrp="1"/>
          </p:cNvSpPr>
          <p:nvPr>
            <p:ph type="title"/>
          </p:nvPr>
        </p:nvSpPr>
        <p:spPr/>
        <p:txBody>
          <a:bodyPr/>
          <a:lstStyle/>
          <a:p>
            <a:r>
              <a:rPr lang="en-US"/>
              <a:t>Facebook Top Post | News - 22 of 26</a:t>
            </a:r>
          </a:p>
        </p:txBody>
      </p:sp>
      <p:graphicFrame>
        <p:nvGraphicFramePr>
          <p:cNvPr id="5" name="Table Placeholder 4">
            <a:extLst>
              <a:ext uri="{FF2B5EF4-FFF2-40B4-BE49-F238E27FC236}">
                <a16:creationId xmlns:a16="http://schemas.microsoft.com/office/drawing/2014/main" id="{C25BC87B-622F-4450-8BBA-D718A1A40CC3}"/>
              </a:ext>
            </a:extLst>
          </p:cNvPr>
          <p:cNvGraphicFramePr>
            <a:graphicFrameLocks noGrp="1"/>
          </p:cNvGraphicFramePr>
          <p:nvPr>
            <p:ph type="tbl" sz="quarter" idx="13"/>
            <p:extLst>
              <p:ext uri="{D42A27DB-BD31-4B8C-83A1-F6EECF244321}">
                <p14:modId xmlns:p14="http://schemas.microsoft.com/office/powerpoint/2010/main" val="230956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55198245"/>
                    </a:ext>
                  </a:extLst>
                </a:gridCol>
                <a:gridCol w="987552">
                  <a:extLst>
                    <a:ext uri="{9D8B030D-6E8A-4147-A177-3AD203B41FA5}">
                      <a16:colId xmlns:a16="http://schemas.microsoft.com/office/drawing/2014/main" val="2809862463"/>
                    </a:ext>
                  </a:extLst>
                </a:gridCol>
                <a:gridCol w="658368">
                  <a:extLst>
                    <a:ext uri="{9D8B030D-6E8A-4147-A177-3AD203B41FA5}">
                      <a16:colId xmlns:a16="http://schemas.microsoft.com/office/drawing/2014/main" val="1808974423"/>
                    </a:ext>
                  </a:extLst>
                </a:gridCol>
                <a:gridCol w="329184">
                  <a:extLst>
                    <a:ext uri="{9D8B030D-6E8A-4147-A177-3AD203B41FA5}">
                      <a16:colId xmlns:a16="http://schemas.microsoft.com/office/drawing/2014/main" val="3468390799"/>
                    </a:ext>
                  </a:extLst>
                </a:gridCol>
                <a:gridCol w="329184">
                  <a:extLst>
                    <a:ext uri="{9D8B030D-6E8A-4147-A177-3AD203B41FA5}">
                      <a16:colId xmlns:a16="http://schemas.microsoft.com/office/drawing/2014/main" val="3211498120"/>
                    </a:ext>
                  </a:extLst>
                </a:gridCol>
                <a:gridCol w="329184">
                  <a:extLst>
                    <a:ext uri="{9D8B030D-6E8A-4147-A177-3AD203B41FA5}">
                      <a16:colId xmlns:a16="http://schemas.microsoft.com/office/drawing/2014/main" val="2829952718"/>
                    </a:ext>
                  </a:extLst>
                </a:gridCol>
                <a:gridCol w="329184">
                  <a:extLst>
                    <a:ext uri="{9D8B030D-6E8A-4147-A177-3AD203B41FA5}">
                      <a16:colId xmlns:a16="http://schemas.microsoft.com/office/drawing/2014/main" val="2878175928"/>
                    </a:ext>
                  </a:extLst>
                </a:gridCol>
                <a:gridCol w="329184">
                  <a:extLst>
                    <a:ext uri="{9D8B030D-6E8A-4147-A177-3AD203B41FA5}">
                      <a16:colId xmlns:a16="http://schemas.microsoft.com/office/drawing/2014/main" val="2120963007"/>
                    </a:ext>
                  </a:extLst>
                </a:gridCol>
                <a:gridCol w="329184">
                  <a:extLst>
                    <a:ext uri="{9D8B030D-6E8A-4147-A177-3AD203B41FA5}">
                      <a16:colId xmlns:a16="http://schemas.microsoft.com/office/drawing/2014/main" val="354228569"/>
                    </a:ext>
                  </a:extLst>
                </a:gridCol>
                <a:gridCol w="329184">
                  <a:extLst>
                    <a:ext uri="{9D8B030D-6E8A-4147-A177-3AD203B41FA5}">
                      <a16:colId xmlns:a16="http://schemas.microsoft.com/office/drawing/2014/main" val="19381434"/>
                    </a:ext>
                  </a:extLst>
                </a:gridCol>
                <a:gridCol w="329184">
                  <a:extLst>
                    <a:ext uri="{9D8B030D-6E8A-4147-A177-3AD203B41FA5}">
                      <a16:colId xmlns:a16="http://schemas.microsoft.com/office/drawing/2014/main" val="65394503"/>
                    </a:ext>
                  </a:extLst>
                </a:gridCol>
                <a:gridCol w="329184">
                  <a:extLst>
                    <a:ext uri="{9D8B030D-6E8A-4147-A177-3AD203B41FA5}">
                      <a16:colId xmlns:a16="http://schemas.microsoft.com/office/drawing/2014/main" val="1798515761"/>
                    </a:ext>
                  </a:extLst>
                </a:gridCol>
                <a:gridCol w="329184">
                  <a:extLst>
                    <a:ext uri="{9D8B030D-6E8A-4147-A177-3AD203B41FA5}">
                      <a16:colId xmlns:a16="http://schemas.microsoft.com/office/drawing/2014/main" val="2496374804"/>
                    </a:ext>
                  </a:extLst>
                </a:gridCol>
                <a:gridCol w="329184">
                  <a:extLst>
                    <a:ext uri="{9D8B030D-6E8A-4147-A177-3AD203B41FA5}">
                      <a16:colId xmlns:a16="http://schemas.microsoft.com/office/drawing/2014/main" val="3340028825"/>
                    </a:ext>
                  </a:extLst>
                </a:gridCol>
                <a:gridCol w="329184">
                  <a:extLst>
                    <a:ext uri="{9D8B030D-6E8A-4147-A177-3AD203B41FA5}">
                      <a16:colId xmlns:a16="http://schemas.microsoft.com/office/drawing/2014/main" val="2433164877"/>
                    </a:ext>
                  </a:extLst>
                </a:gridCol>
                <a:gridCol w="329184">
                  <a:extLst>
                    <a:ext uri="{9D8B030D-6E8A-4147-A177-3AD203B41FA5}">
                      <a16:colId xmlns:a16="http://schemas.microsoft.com/office/drawing/2014/main" val="760127126"/>
                    </a:ext>
                  </a:extLst>
                </a:gridCol>
                <a:gridCol w="329184">
                  <a:extLst>
                    <a:ext uri="{9D8B030D-6E8A-4147-A177-3AD203B41FA5}">
                      <a16:colId xmlns:a16="http://schemas.microsoft.com/office/drawing/2014/main" val="2071820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772330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 News - 2020-09-09 20:22:40</a:t>
                      </a:r>
                      <a:r>
                        <a:rPr kumimoji="0" lang="en-US" sz="1000" b="0" i="0" u="none" strike="noStrike" kern="1200" cap="none" spc="0" normalizeH="0" baseline="0" noProof="0">
                          <a:ln>
                            <a:noFill/>
                          </a:ln>
                          <a:solidFill>
                            <a:prstClr val="black"/>
                          </a:solidFill>
                          <a:effectLst/>
                          <a:uLnTx/>
                          <a:uFillTx/>
                          <a:latin typeface="+mn-lt"/>
                          <a:ea typeface="+mn-ea"/>
                          <a:cs typeface="+mn-cs"/>
                        </a:rPr>
                        <a:t>
 TUNE IN: President Donald J. Trump joins Sean Hannity for an exclusive interview on "Hannity," tonight at 9p ET on Fox News 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https://scontent-iad3-1.xx.fbcdn.net/v/t1.0-9/119124877_10159845134386336_5114250861149901391_n.png?_nc_cat=103&amp;_nc_sid=8024bb&amp;_nc_ohc=CZooXZ9ykQ4AX99RRNd&amp;_nc_ht=scontent-iad3-1.xx&amp;oh=04761e8b22ec288359c5de93ac685b00&amp;oe=5F897E77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73464805"/>
                  </a:ext>
                </a:extLst>
              </a:tr>
            </a:tbl>
          </a:graphicData>
        </a:graphic>
      </p:graphicFrame>
      <p:sp>
        <p:nvSpPr>
          <p:cNvPr id="4" name="Text Placeholder 3">
            <a:extLst>
              <a:ext uri="{FF2B5EF4-FFF2-40B4-BE49-F238E27FC236}">
                <a16:creationId xmlns:a16="http://schemas.microsoft.com/office/drawing/2014/main" id="{C56F1C62-5758-4292-94B4-7FC2D3ED4144}"/>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2704813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D460B-5601-4C1E-992B-B1272560D92E}"/>
              </a:ext>
            </a:extLst>
          </p:cNvPr>
          <p:cNvSpPr>
            <a:spLocks noGrp="1"/>
          </p:cNvSpPr>
          <p:nvPr>
            <p:ph type="title"/>
          </p:nvPr>
        </p:nvSpPr>
        <p:spPr/>
        <p:txBody>
          <a:bodyPr/>
          <a:lstStyle/>
          <a:p>
            <a:r>
              <a:rPr lang="en-US"/>
              <a:t>Facebook Top Post | News - 23 of 26</a:t>
            </a:r>
          </a:p>
        </p:txBody>
      </p:sp>
      <p:graphicFrame>
        <p:nvGraphicFramePr>
          <p:cNvPr id="5" name="Table Placeholder 4">
            <a:extLst>
              <a:ext uri="{FF2B5EF4-FFF2-40B4-BE49-F238E27FC236}">
                <a16:creationId xmlns:a16="http://schemas.microsoft.com/office/drawing/2014/main" id="{BEA08B51-AF80-427A-B6BB-A4B63718E7DA}"/>
              </a:ext>
            </a:extLst>
          </p:cNvPr>
          <p:cNvGraphicFramePr>
            <a:graphicFrameLocks noGrp="1"/>
          </p:cNvGraphicFramePr>
          <p:nvPr>
            <p:ph type="tbl" sz="quarter" idx="13"/>
            <p:extLst>
              <p:ext uri="{D42A27DB-BD31-4B8C-83A1-F6EECF244321}">
                <p14:modId xmlns:p14="http://schemas.microsoft.com/office/powerpoint/2010/main" val="2471811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71449348"/>
                    </a:ext>
                  </a:extLst>
                </a:gridCol>
                <a:gridCol w="987552">
                  <a:extLst>
                    <a:ext uri="{9D8B030D-6E8A-4147-A177-3AD203B41FA5}">
                      <a16:colId xmlns:a16="http://schemas.microsoft.com/office/drawing/2014/main" val="2782627097"/>
                    </a:ext>
                  </a:extLst>
                </a:gridCol>
                <a:gridCol w="658368">
                  <a:extLst>
                    <a:ext uri="{9D8B030D-6E8A-4147-A177-3AD203B41FA5}">
                      <a16:colId xmlns:a16="http://schemas.microsoft.com/office/drawing/2014/main" val="1061331034"/>
                    </a:ext>
                  </a:extLst>
                </a:gridCol>
                <a:gridCol w="329184">
                  <a:extLst>
                    <a:ext uri="{9D8B030D-6E8A-4147-A177-3AD203B41FA5}">
                      <a16:colId xmlns:a16="http://schemas.microsoft.com/office/drawing/2014/main" val="3070539970"/>
                    </a:ext>
                  </a:extLst>
                </a:gridCol>
                <a:gridCol w="329184">
                  <a:extLst>
                    <a:ext uri="{9D8B030D-6E8A-4147-A177-3AD203B41FA5}">
                      <a16:colId xmlns:a16="http://schemas.microsoft.com/office/drawing/2014/main" val="2790391620"/>
                    </a:ext>
                  </a:extLst>
                </a:gridCol>
                <a:gridCol w="329184">
                  <a:extLst>
                    <a:ext uri="{9D8B030D-6E8A-4147-A177-3AD203B41FA5}">
                      <a16:colId xmlns:a16="http://schemas.microsoft.com/office/drawing/2014/main" val="3279243492"/>
                    </a:ext>
                  </a:extLst>
                </a:gridCol>
                <a:gridCol w="329184">
                  <a:extLst>
                    <a:ext uri="{9D8B030D-6E8A-4147-A177-3AD203B41FA5}">
                      <a16:colId xmlns:a16="http://schemas.microsoft.com/office/drawing/2014/main" val="58937305"/>
                    </a:ext>
                  </a:extLst>
                </a:gridCol>
                <a:gridCol w="329184">
                  <a:extLst>
                    <a:ext uri="{9D8B030D-6E8A-4147-A177-3AD203B41FA5}">
                      <a16:colId xmlns:a16="http://schemas.microsoft.com/office/drawing/2014/main" val="2686921492"/>
                    </a:ext>
                  </a:extLst>
                </a:gridCol>
                <a:gridCol w="329184">
                  <a:extLst>
                    <a:ext uri="{9D8B030D-6E8A-4147-A177-3AD203B41FA5}">
                      <a16:colId xmlns:a16="http://schemas.microsoft.com/office/drawing/2014/main" val="176012676"/>
                    </a:ext>
                  </a:extLst>
                </a:gridCol>
                <a:gridCol w="329184">
                  <a:extLst>
                    <a:ext uri="{9D8B030D-6E8A-4147-A177-3AD203B41FA5}">
                      <a16:colId xmlns:a16="http://schemas.microsoft.com/office/drawing/2014/main" val="2319416739"/>
                    </a:ext>
                  </a:extLst>
                </a:gridCol>
                <a:gridCol w="329184">
                  <a:extLst>
                    <a:ext uri="{9D8B030D-6E8A-4147-A177-3AD203B41FA5}">
                      <a16:colId xmlns:a16="http://schemas.microsoft.com/office/drawing/2014/main" val="2109393284"/>
                    </a:ext>
                  </a:extLst>
                </a:gridCol>
                <a:gridCol w="329184">
                  <a:extLst>
                    <a:ext uri="{9D8B030D-6E8A-4147-A177-3AD203B41FA5}">
                      <a16:colId xmlns:a16="http://schemas.microsoft.com/office/drawing/2014/main" val="3782542896"/>
                    </a:ext>
                  </a:extLst>
                </a:gridCol>
                <a:gridCol w="329184">
                  <a:extLst>
                    <a:ext uri="{9D8B030D-6E8A-4147-A177-3AD203B41FA5}">
                      <a16:colId xmlns:a16="http://schemas.microsoft.com/office/drawing/2014/main" val="2043229740"/>
                    </a:ext>
                  </a:extLst>
                </a:gridCol>
                <a:gridCol w="329184">
                  <a:extLst>
                    <a:ext uri="{9D8B030D-6E8A-4147-A177-3AD203B41FA5}">
                      <a16:colId xmlns:a16="http://schemas.microsoft.com/office/drawing/2014/main" val="1876991978"/>
                    </a:ext>
                  </a:extLst>
                </a:gridCol>
                <a:gridCol w="329184">
                  <a:extLst>
                    <a:ext uri="{9D8B030D-6E8A-4147-A177-3AD203B41FA5}">
                      <a16:colId xmlns:a16="http://schemas.microsoft.com/office/drawing/2014/main" val="3099485303"/>
                    </a:ext>
                  </a:extLst>
                </a:gridCol>
                <a:gridCol w="329184">
                  <a:extLst>
                    <a:ext uri="{9D8B030D-6E8A-4147-A177-3AD203B41FA5}">
                      <a16:colId xmlns:a16="http://schemas.microsoft.com/office/drawing/2014/main" val="1099769109"/>
                    </a:ext>
                  </a:extLst>
                </a:gridCol>
                <a:gridCol w="329184">
                  <a:extLst>
                    <a:ext uri="{9D8B030D-6E8A-4147-A177-3AD203B41FA5}">
                      <a16:colId xmlns:a16="http://schemas.microsoft.com/office/drawing/2014/main" val="187664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764767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 News - 2020-09-09 20:12:27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82308980"/>
                  </a:ext>
                </a:extLst>
              </a:tr>
            </a:tbl>
          </a:graphicData>
        </a:graphic>
      </p:graphicFrame>
      <p:sp>
        <p:nvSpPr>
          <p:cNvPr id="4" name="Text Placeholder 3">
            <a:extLst>
              <a:ext uri="{FF2B5EF4-FFF2-40B4-BE49-F238E27FC236}">
                <a16:creationId xmlns:a16="http://schemas.microsoft.com/office/drawing/2014/main" id="{7DCB81DC-B802-46C6-86AB-B611AD7D229F}"/>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3581773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F28BF-C955-4FEC-B1F7-F3DE0B37178C}"/>
              </a:ext>
            </a:extLst>
          </p:cNvPr>
          <p:cNvSpPr>
            <a:spLocks noGrp="1"/>
          </p:cNvSpPr>
          <p:nvPr>
            <p:ph type="title"/>
          </p:nvPr>
        </p:nvSpPr>
        <p:spPr/>
        <p:txBody>
          <a:bodyPr/>
          <a:lstStyle/>
          <a:p>
            <a:r>
              <a:rPr lang="en-US"/>
              <a:t>Facebook Top Post | News - 24 of 26</a:t>
            </a:r>
          </a:p>
        </p:txBody>
      </p:sp>
      <p:graphicFrame>
        <p:nvGraphicFramePr>
          <p:cNvPr id="5" name="Table Placeholder 4">
            <a:extLst>
              <a:ext uri="{FF2B5EF4-FFF2-40B4-BE49-F238E27FC236}">
                <a16:creationId xmlns:a16="http://schemas.microsoft.com/office/drawing/2014/main" id="{B5808446-259B-4220-B8B6-9DF9ACD7C4BC}"/>
              </a:ext>
            </a:extLst>
          </p:cNvPr>
          <p:cNvGraphicFramePr>
            <a:graphicFrameLocks noGrp="1"/>
          </p:cNvGraphicFramePr>
          <p:nvPr>
            <p:ph type="tbl" sz="quarter" idx="13"/>
            <p:extLst>
              <p:ext uri="{D42A27DB-BD31-4B8C-83A1-F6EECF244321}">
                <p14:modId xmlns:p14="http://schemas.microsoft.com/office/powerpoint/2010/main" val="3265083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997120631"/>
                    </a:ext>
                  </a:extLst>
                </a:gridCol>
                <a:gridCol w="987552">
                  <a:extLst>
                    <a:ext uri="{9D8B030D-6E8A-4147-A177-3AD203B41FA5}">
                      <a16:colId xmlns:a16="http://schemas.microsoft.com/office/drawing/2014/main" val="1095789332"/>
                    </a:ext>
                  </a:extLst>
                </a:gridCol>
                <a:gridCol w="658368">
                  <a:extLst>
                    <a:ext uri="{9D8B030D-6E8A-4147-A177-3AD203B41FA5}">
                      <a16:colId xmlns:a16="http://schemas.microsoft.com/office/drawing/2014/main" val="1131679530"/>
                    </a:ext>
                  </a:extLst>
                </a:gridCol>
                <a:gridCol w="329184">
                  <a:extLst>
                    <a:ext uri="{9D8B030D-6E8A-4147-A177-3AD203B41FA5}">
                      <a16:colId xmlns:a16="http://schemas.microsoft.com/office/drawing/2014/main" val="4128622463"/>
                    </a:ext>
                  </a:extLst>
                </a:gridCol>
                <a:gridCol w="329184">
                  <a:extLst>
                    <a:ext uri="{9D8B030D-6E8A-4147-A177-3AD203B41FA5}">
                      <a16:colId xmlns:a16="http://schemas.microsoft.com/office/drawing/2014/main" val="2102398708"/>
                    </a:ext>
                  </a:extLst>
                </a:gridCol>
                <a:gridCol w="329184">
                  <a:extLst>
                    <a:ext uri="{9D8B030D-6E8A-4147-A177-3AD203B41FA5}">
                      <a16:colId xmlns:a16="http://schemas.microsoft.com/office/drawing/2014/main" val="3852854734"/>
                    </a:ext>
                  </a:extLst>
                </a:gridCol>
                <a:gridCol w="329184">
                  <a:extLst>
                    <a:ext uri="{9D8B030D-6E8A-4147-A177-3AD203B41FA5}">
                      <a16:colId xmlns:a16="http://schemas.microsoft.com/office/drawing/2014/main" val="654727622"/>
                    </a:ext>
                  </a:extLst>
                </a:gridCol>
                <a:gridCol w="329184">
                  <a:extLst>
                    <a:ext uri="{9D8B030D-6E8A-4147-A177-3AD203B41FA5}">
                      <a16:colId xmlns:a16="http://schemas.microsoft.com/office/drawing/2014/main" val="3314926188"/>
                    </a:ext>
                  </a:extLst>
                </a:gridCol>
                <a:gridCol w="329184">
                  <a:extLst>
                    <a:ext uri="{9D8B030D-6E8A-4147-A177-3AD203B41FA5}">
                      <a16:colId xmlns:a16="http://schemas.microsoft.com/office/drawing/2014/main" val="3385911245"/>
                    </a:ext>
                  </a:extLst>
                </a:gridCol>
                <a:gridCol w="329184">
                  <a:extLst>
                    <a:ext uri="{9D8B030D-6E8A-4147-A177-3AD203B41FA5}">
                      <a16:colId xmlns:a16="http://schemas.microsoft.com/office/drawing/2014/main" val="93875126"/>
                    </a:ext>
                  </a:extLst>
                </a:gridCol>
                <a:gridCol w="329184">
                  <a:extLst>
                    <a:ext uri="{9D8B030D-6E8A-4147-A177-3AD203B41FA5}">
                      <a16:colId xmlns:a16="http://schemas.microsoft.com/office/drawing/2014/main" val="4171695210"/>
                    </a:ext>
                  </a:extLst>
                </a:gridCol>
                <a:gridCol w="329184">
                  <a:extLst>
                    <a:ext uri="{9D8B030D-6E8A-4147-A177-3AD203B41FA5}">
                      <a16:colId xmlns:a16="http://schemas.microsoft.com/office/drawing/2014/main" val="281061954"/>
                    </a:ext>
                  </a:extLst>
                </a:gridCol>
                <a:gridCol w="329184">
                  <a:extLst>
                    <a:ext uri="{9D8B030D-6E8A-4147-A177-3AD203B41FA5}">
                      <a16:colId xmlns:a16="http://schemas.microsoft.com/office/drawing/2014/main" val="2652193443"/>
                    </a:ext>
                  </a:extLst>
                </a:gridCol>
                <a:gridCol w="329184">
                  <a:extLst>
                    <a:ext uri="{9D8B030D-6E8A-4147-A177-3AD203B41FA5}">
                      <a16:colId xmlns:a16="http://schemas.microsoft.com/office/drawing/2014/main" val="2647623487"/>
                    </a:ext>
                  </a:extLst>
                </a:gridCol>
                <a:gridCol w="329184">
                  <a:extLst>
                    <a:ext uri="{9D8B030D-6E8A-4147-A177-3AD203B41FA5}">
                      <a16:colId xmlns:a16="http://schemas.microsoft.com/office/drawing/2014/main" val="1137097711"/>
                    </a:ext>
                  </a:extLst>
                </a:gridCol>
                <a:gridCol w="329184">
                  <a:extLst>
                    <a:ext uri="{9D8B030D-6E8A-4147-A177-3AD203B41FA5}">
                      <a16:colId xmlns:a16="http://schemas.microsoft.com/office/drawing/2014/main" val="2535241657"/>
                    </a:ext>
                  </a:extLst>
                </a:gridCol>
                <a:gridCol w="329184">
                  <a:extLst>
                    <a:ext uri="{9D8B030D-6E8A-4147-A177-3AD203B41FA5}">
                      <a16:colId xmlns:a16="http://schemas.microsoft.com/office/drawing/2014/main" val="2263574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49822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- 2020-09-09 20:11:06</a:t>
                      </a:r>
                      <a:r>
                        <a:rPr kumimoji="0" lang="en-US" sz="1000" b="0" i="0" u="none" strike="noStrike" kern="1200" cap="none" spc="0" normalizeH="0" baseline="0" noProof="0">
                          <a:ln>
                            <a:noFill/>
                          </a:ln>
                          <a:solidFill>
                            <a:prstClr val="black"/>
                          </a:solidFill>
                          <a:effectLst/>
                          <a:uLnTx/>
                          <a:uFillTx/>
                          <a:latin typeface="+mn-lt"/>
                          <a:ea typeface="+mn-ea"/>
                          <a:cs typeface="+mn-cs"/>
                        </a:rPr>
                        <a:t>
 "Your life is very, very precious."
These mothers lost children to suicide. They set up the PleaseStay movement in Singapore to help other at-risk young people. bbc.in/33bMqjR
If you, or someone you know, needs support you can visit the BBC Action Line for advice: https://bbc.in/33a6Qty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https://scontent-iad3-1.xx.fbcdn.net/v/t15.5256-10/s720x720/118792525_602064923793667_1965165667789787412_n.jpg?_nc_cat=103&amp;_nc_sid=ad6a45&amp;_nc_ohc=P-qSlxpzUo8AX-M0PtK&amp;_nc_ht=scontent-iad3-1.xx&amp;oh=e6eaf364080865e5dc8e90be89d17e58&amp;oe=5F89B485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19:31:42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29846332"/>
                  </a:ext>
                </a:extLst>
              </a:tr>
            </a:tbl>
          </a:graphicData>
        </a:graphic>
      </p:graphicFrame>
      <p:sp>
        <p:nvSpPr>
          <p:cNvPr id="4" name="Text Placeholder 3">
            <a:extLst>
              <a:ext uri="{FF2B5EF4-FFF2-40B4-BE49-F238E27FC236}">
                <a16:creationId xmlns:a16="http://schemas.microsoft.com/office/drawing/2014/main" id="{E22D54F2-9269-4824-83EC-CB7CEA57C648}"/>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30336112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AC785-94E0-4FBE-A478-1DECD4F39A96}"/>
              </a:ext>
            </a:extLst>
          </p:cNvPr>
          <p:cNvSpPr>
            <a:spLocks noGrp="1"/>
          </p:cNvSpPr>
          <p:nvPr>
            <p:ph type="title"/>
          </p:nvPr>
        </p:nvSpPr>
        <p:spPr/>
        <p:txBody>
          <a:bodyPr/>
          <a:lstStyle/>
          <a:p>
            <a:r>
              <a:rPr lang="en-US"/>
              <a:t>Facebook Top Post | News - 25 of 26</a:t>
            </a:r>
          </a:p>
        </p:txBody>
      </p:sp>
      <p:graphicFrame>
        <p:nvGraphicFramePr>
          <p:cNvPr id="5" name="Table Placeholder 4">
            <a:extLst>
              <a:ext uri="{FF2B5EF4-FFF2-40B4-BE49-F238E27FC236}">
                <a16:creationId xmlns:a16="http://schemas.microsoft.com/office/drawing/2014/main" id="{E10BB763-D0CC-4F3B-B8F6-9045ECA22E1C}"/>
              </a:ext>
            </a:extLst>
          </p:cNvPr>
          <p:cNvGraphicFramePr>
            <a:graphicFrameLocks noGrp="1"/>
          </p:cNvGraphicFramePr>
          <p:nvPr>
            <p:ph type="tbl" sz="quarter" idx="13"/>
            <p:extLst>
              <p:ext uri="{D42A27DB-BD31-4B8C-83A1-F6EECF244321}">
                <p14:modId xmlns:p14="http://schemas.microsoft.com/office/powerpoint/2010/main" val="806320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56106368"/>
                    </a:ext>
                  </a:extLst>
                </a:gridCol>
                <a:gridCol w="987552">
                  <a:extLst>
                    <a:ext uri="{9D8B030D-6E8A-4147-A177-3AD203B41FA5}">
                      <a16:colId xmlns:a16="http://schemas.microsoft.com/office/drawing/2014/main" val="3933008305"/>
                    </a:ext>
                  </a:extLst>
                </a:gridCol>
                <a:gridCol w="658368">
                  <a:extLst>
                    <a:ext uri="{9D8B030D-6E8A-4147-A177-3AD203B41FA5}">
                      <a16:colId xmlns:a16="http://schemas.microsoft.com/office/drawing/2014/main" val="2917031837"/>
                    </a:ext>
                  </a:extLst>
                </a:gridCol>
                <a:gridCol w="329184">
                  <a:extLst>
                    <a:ext uri="{9D8B030D-6E8A-4147-A177-3AD203B41FA5}">
                      <a16:colId xmlns:a16="http://schemas.microsoft.com/office/drawing/2014/main" val="2495237987"/>
                    </a:ext>
                  </a:extLst>
                </a:gridCol>
                <a:gridCol w="329184">
                  <a:extLst>
                    <a:ext uri="{9D8B030D-6E8A-4147-A177-3AD203B41FA5}">
                      <a16:colId xmlns:a16="http://schemas.microsoft.com/office/drawing/2014/main" val="3190945744"/>
                    </a:ext>
                  </a:extLst>
                </a:gridCol>
                <a:gridCol w="329184">
                  <a:extLst>
                    <a:ext uri="{9D8B030D-6E8A-4147-A177-3AD203B41FA5}">
                      <a16:colId xmlns:a16="http://schemas.microsoft.com/office/drawing/2014/main" val="2972406286"/>
                    </a:ext>
                  </a:extLst>
                </a:gridCol>
                <a:gridCol w="329184">
                  <a:extLst>
                    <a:ext uri="{9D8B030D-6E8A-4147-A177-3AD203B41FA5}">
                      <a16:colId xmlns:a16="http://schemas.microsoft.com/office/drawing/2014/main" val="1501764798"/>
                    </a:ext>
                  </a:extLst>
                </a:gridCol>
                <a:gridCol w="329184">
                  <a:extLst>
                    <a:ext uri="{9D8B030D-6E8A-4147-A177-3AD203B41FA5}">
                      <a16:colId xmlns:a16="http://schemas.microsoft.com/office/drawing/2014/main" val="2377772049"/>
                    </a:ext>
                  </a:extLst>
                </a:gridCol>
                <a:gridCol w="329184">
                  <a:extLst>
                    <a:ext uri="{9D8B030D-6E8A-4147-A177-3AD203B41FA5}">
                      <a16:colId xmlns:a16="http://schemas.microsoft.com/office/drawing/2014/main" val="3207230596"/>
                    </a:ext>
                  </a:extLst>
                </a:gridCol>
                <a:gridCol w="329184">
                  <a:extLst>
                    <a:ext uri="{9D8B030D-6E8A-4147-A177-3AD203B41FA5}">
                      <a16:colId xmlns:a16="http://schemas.microsoft.com/office/drawing/2014/main" val="956499988"/>
                    </a:ext>
                  </a:extLst>
                </a:gridCol>
                <a:gridCol w="329184">
                  <a:extLst>
                    <a:ext uri="{9D8B030D-6E8A-4147-A177-3AD203B41FA5}">
                      <a16:colId xmlns:a16="http://schemas.microsoft.com/office/drawing/2014/main" val="2113178808"/>
                    </a:ext>
                  </a:extLst>
                </a:gridCol>
                <a:gridCol w="329184">
                  <a:extLst>
                    <a:ext uri="{9D8B030D-6E8A-4147-A177-3AD203B41FA5}">
                      <a16:colId xmlns:a16="http://schemas.microsoft.com/office/drawing/2014/main" val="1235137779"/>
                    </a:ext>
                  </a:extLst>
                </a:gridCol>
                <a:gridCol w="329184">
                  <a:extLst>
                    <a:ext uri="{9D8B030D-6E8A-4147-A177-3AD203B41FA5}">
                      <a16:colId xmlns:a16="http://schemas.microsoft.com/office/drawing/2014/main" val="2507165642"/>
                    </a:ext>
                  </a:extLst>
                </a:gridCol>
                <a:gridCol w="329184">
                  <a:extLst>
                    <a:ext uri="{9D8B030D-6E8A-4147-A177-3AD203B41FA5}">
                      <a16:colId xmlns:a16="http://schemas.microsoft.com/office/drawing/2014/main" val="3342157677"/>
                    </a:ext>
                  </a:extLst>
                </a:gridCol>
                <a:gridCol w="329184">
                  <a:extLst>
                    <a:ext uri="{9D8B030D-6E8A-4147-A177-3AD203B41FA5}">
                      <a16:colId xmlns:a16="http://schemas.microsoft.com/office/drawing/2014/main" val="2585798485"/>
                    </a:ext>
                  </a:extLst>
                </a:gridCol>
                <a:gridCol w="329184">
                  <a:extLst>
                    <a:ext uri="{9D8B030D-6E8A-4147-A177-3AD203B41FA5}">
                      <a16:colId xmlns:a16="http://schemas.microsoft.com/office/drawing/2014/main" val="809143259"/>
                    </a:ext>
                  </a:extLst>
                </a:gridCol>
                <a:gridCol w="329184">
                  <a:extLst>
                    <a:ext uri="{9D8B030D-6E8A-4147-A177-3AD203B41FA5}">
                      <a16:colId xmlns:a16="http://schemas.microsoft.com/office/drawing/2014/main" val="2042000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870115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- 2020-09-09 20:00:15</a:t>
                      </a:r>
                      <a:r>
                        <a:rPr kumimoji="0" lang="en-US" sz="1000" b="0" i="0" u="none" strike="noStrike" kern="1200" cap="none" spc="0" normalizeH="0" baseline="0" noProof="0">
                          <a:ln>
                            <a:noFill/>
                          </a:ln>
                          <a:solidFill>
                            <a:prstClr val="black"/>
                          </a:solidFill>
                          <a:effectLst/>
                          <a:uLnTx/>
                          <a:uFillTx/>
                          <a:latin typeface="+mn-lt"/>
                          <a:ea typeface="+mn-ea"/>
                          <a:cs typeface="+mn-cs"/>
                        </a:rPr>
                        <a:t>
 Governor Andrew Cuomo announced that New York City restaurants can restart indoor dining on September 30, but they will be limited to operating at 25% capacity.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https://external-iad3-1.xx.fbcdn.net/safe_image.php?d=AQCSt1SxmgcqOflh&amp;w=619&amp;h=619&amp;url=https%3A%2F%2Fs3.amazonaws.com%2Fprod-cust-photo-posts-jfaikqealaka%2F7687e9d3-03c1-c676-3011-4d74645927ed.jpg&amp;cfs=1&amp;_nc_cb=1&amp;_nc_hash=AQBe4yLfswhx4r0v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20:24:27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91223469"/>
                  </a:ext>
                </a:extLst>
              </a:tr>
            </a:tbl>
          </a:graphicData>
        </a:graphic>
      </p:graphicFrame>
      <p:sp>
        <p:nvSpPr>
          <p:cNvPr id="4" name="Text Placeholder 3">
            <a:extLst>
              <a:ext uri="{FF2B5EF4-FFF2-40B4-BE49-F238E27FC236}">
                <a16:creationId xmlns:a16="http://schemas.microsoft.com/office/drawing/2014/main" id="{8F8011AB-F0C3-42D9-9F07-0DF7C0BF3146}"/>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12224070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FB550-3CD0-43C1-99D2-42B52EC7B0D8}"/>
              </a:ext>
            </a:extLst>
          </p:cNvPr>
          <p:cNvSpPr>
            <a:spLocks noGrp="1"/>
          </p:cNvSpPr>
          <p:nvPr>
            <p:ph type="title"/>
          </p:nvPr>
        </p:nvSpPr>
        <p:spPr/>
        <p:txBody>
          <a:bodyPr/>
          <a:lstStyle/>
          <a:p>
            <a:r>
              <a:rPr lang="en-US"/>
              <a:t>Facebook Top Post | News - 26 of 26</a:t>
            </a:r>
          </a:p>
        </p:txBody>
      </p:sp>
      <p:graphicFrame>
        <p:nvGraphicFramePr>
          <p:cNvPr id="5" name="Table Placeholder 4">
            <a:extLst>
              <a:ext uri="{FF2B5EF4-FFF2-40B4-BE49-F238E27FC236}">
                <a16:creationId xmlns:a16="http://schemas.microsoft.com/office/drawing/2014/main" id="{606F1BA7-07A5-4693-B7B8-92B872E39CB6}"/>
              </a:ext>
            </a:extLst>
          </p:cNvPr>
          <p:cNvGraphicFramePr>
            <a:graphicFrameLocks noGrp="1"/>
          </p:cNvGraphicFramePr>
          <p:nvPr>
            <p:ph type="tbl" sz="quarter" idx="13"/>
            <p:extLst>
              <p:ext uri="{D42A27DB-BD31-4B8C-83A1-F6EECF244321}">
                <p14:modId xmlns:p14="http://schemas.microsoft.com/office/powerpoint/2010/main" val="1750723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01282582"/>
                    </a:ext>
                  </a:extLst>
                </a:gridCol>
                <a:gridCol w="987552">
                  <a:extLst>
                    <a:ext uri="{9D8B030D-6E8A-4147-A177-3AD203B41FA5}">
                      <a16:colId xmlns:a16="http://schemas.microsoft.com/office/drawing/2014/main" val="1698519301"/>
                    </a:ext>
                  </a:extLst>
                </a:gridCol>
                <a:gridCol w="658368">
                  <a:extLst>
                    <a:ext uri="{9D8B030D-6E8A-4147-A177-3AD203B41FA5}">
                      <a16:colId xmlns:a16="http://schemas.microsoft.com/office/drawing/2014/main" val="3858379857"/>
                    </a:ext>
                  </a:extLst>
                </a:gridCol>
                <a:gridCol w="329184">
                  <a:extLst>
                    <a:ext uri="{9D8B030D-6E8A-4147-A177-3AD203B41FA5}">
                      <a16:colId xmlns:a16="http://schemas.microsoft.com/office/drawing/2014/main" val="604350121"/>
                    </a:ext>
                  </a:extLst>
                </a:gridCol>
                <a:gridCol w="329184">
                  <a:extLst>
                    <a:ext uri="{9D8B030D-6E8A-4147-A177-3AD203B41FA5}">
                      <a16:colId xmlns:a16="http://schemas.microsoft.com/office/drawing/2014/main" val="1501050251"/>
                    </a:ext>
                  </a:extLst>
                </a:gridCol>
                <a:gridCol w="329184">
                  <a:extLst>
                    <a:ext uri="{9D8B030D-6E8A-4147-A177-3AD203B41FA5}">
                      <a16:colId xmlns:a16="http://schemas.microsoft.com/office/drawing/2014/main" val="52582230"/>
                    </a:ext>
                  </a:extLst>
                </a:gridCol>
                <a:gridCol w="329184">
                  <a:extLst>
                    <a:ext uri="{9D8B030D-6E8A-4147-A177-3AD203B41FA5}">
                      <a16:colId xmlns:a16="http://schemas.microsoft.com/office/drawing/2014/main" val="3401700353"/>
                    </a:ext>
                  </a:extLst>
                </a:gridCol>
                <a:gridCol w="329184">
                  <a:extLst>
                    <a:ext uri="{9D8B030D-6E8A-4147-A177-3AD203B41FA5}">
                      <a16:colId xmlns:a16="http://schemas.microsoft.com/office/drawing/2014/main" val="402795948"/>
                    </a:ext>
                  </a:extLst>
                </a:gridCol>
                <a:gridCol w="329184">
                  <a:extLst>
                    <a:ext uri="{9D8B030D-6E8A-4147-A177-3AD203B41FA5}">
                      <a16:colId xmlns:a16="http://schemas.microsoft.com/office/drawing/2014/main" val="2193927371"/>
                    </a:ext>
                  </a:extLst>
                </a:gridCol>
                <a:gridCol w="329184">
                  <a:extLst>
                    <a:ext uri="{9D8B030D-6E8A-4147-A177-3AD203B41FA5}">
                      <a16:colId xmlns:a16="http://schemas.microsoft.com/office/drawing/2014/main" val="635039894"/>
                    </a:ext>
                  </a:extLst>
                </a:gridCol>
                <a:gridCol w="329184">
                  <a:extLst>
                    <a:ext uri="{9D8B030D-6E8A-4147-A177-3AD203B41FA5}">
                      <a16:colId xmlns:a16="http://schemas.microsoft.com/office/drawing/2014/main" val="176076101"/>
                    </a:ext>
                  </a:extLst>
                </a:gridCol>
                <a:gridCol w="329184">
                  <a:extLst>
                    <a:ext uri="{9D8B030D-6E8A-4147-A177-3AD203B41FA5}">
                      <a16:colId xmlns:a16="http://schemas.microsoft.com/office/drawing/2014/main" val="1561427682"/>
                    </a:ext>
                  </a:extLst>
                </a:gridCol>
                <a:gridCol w="329184">
                  <a:extLst>
                    <a:ext uri="{9D8B030D-6E8A-4147-A177-3AD203B41FA5}">
                      <a16:colId xmlns:a16="http://schemas.microsoft.com/office/drawing/2014/main" val="1132573293"/>
                    </a:ext>
                  </a:extLst>
                </a:gridCol>
                <a:gridCol w="329184">
                  <a:extLst>
                    <a:ext uri="{9D8B030D-6E8A-4147-A177-3AD203B41FA5}">
                      <a16:colId xmlns:a16="http://schemas.microsoft.com/office/drawing/2014/main" val="1683472491"/>
                    </a:ext>
                  </a:extLst>
                </a:gridCol>
                <a:gridCol w="329184">
                  <a:extLst>
                    <a:ext uri="{9D8B030D-6E8A-4147-A177-3AD203B41FA5}">
                      <a16:colId xmlns:a16="http://schemas.microsoft.com/office/drawing/2014/main" val="6416961"/>
                    </a:ext>
                  </a:extLst>
                </a:gridCol>
                <a:gridCol w="329184">
                  <a:extLst>
                    <a:ext uri="{9D8B030D-6E8A-4147-A177-3AD203B41FA5}">
                      <a16:colId xmlns:a16="http://schemas.microsoft.com/office/drawing/2014/main" val="3346867337"/>
                    </a:ext>
                  </a:extLst>
                </a:gridCol>
                <a:gridCol w="329184">
                  <a:extLst>
                    <a:ext uri="{9D8B030D-6E8A-4147-A177-3AD203B41FA5}">
                      <a16:colId xmlns:a16="http://schemas.microsoft.com/office/drawing/2014/main" val="830193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202677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 News - 2020-09-09 19:58:30</a:t>
                      </a:r>
                      <a:r>
                        <a:rPr kumimoji="0" lang="en-US" sz="1000" b="0" i="0" u="none" strike="noStrike" kern="1200" cap="none" spc="0" normalizeH="0" baseline="0" noProof="0">
                          <a:ln>
                            <a:noFill/>
                          </a:ln>
                          <a:solidFill>
                            <a:prstClr val="black"/>
                          </a:solidFill>
                          <a:effectLst/>
                          <a:uLnTx/>
                          <a:uFillTx/>
                          <a:latin typeface="+mn-lt"/>
                          <a:ea typeface="+mn-ea"/>
                          <a:cs typeface="+mn-cs"/>
                        </a:rPr>
                        <a:t>
 Vice President Mike Pence delivers remarks at a "Workers for Trump" event in Pittsburgh.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https://scontent-iad3-1.xx.fbcdn.net/v/t15.13418-10/s720x720/119036696_775072933283600_3655340044397861566_n.jpg?_nc_cat=100&amp;_nc_sid=ad6a45&amp;_nc_ohc=HjhNmG7GztQAX8I3s17&amp;_nc_ht=scontent-iad3-1.xx&amp;oh=78e24f0a2fa0df67ddcbc917cdaeec9f&amp;oe=5F8A9FFB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13:33:45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52365466"/>
                  </a:ext>
                </a:extLst>
              </a:tr>
            </a:tbl>
          </a:graphicData>
        </a:graphic>
      </p:graphicFrame>
      <p:sp>
        <p:nvSpPr>
          <p:cNvPr id="4" name="Text Placeholder 3">
            <a:extLst>
              <a:ext uri="{FF2B5EF4-FFF2-40B4-BE49-F238E27FC236}">
                <a16:creationId xmlns:a16="http://schemas.microsoft.com/office/drawing/2014/main" id="{14A83EE4-C634-4F2F-817B-C83687C58F35}"/>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39067312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E28EB-7B44-418E-9A12-0A6346566131}"/>
              </a:ext>
            </a:extLst>
          </p:cNvPr>
          <p:cNvSpPr>
            <a:spLocks noGrp="1"/>
          </p:cNvSpPr>
          <p:nvPr>
            <p:ph type="title"/>
          </p:nvPr>
        </p:nvSpPr>
        <p:spPr/>
        <p:txBody>
          <a:bodyPr/>
          <a:lstStyle/>
          <a:p>
            <a:r>
              <a:rPr lang="en-US"/>
              <a:t>Instagram Posts Table | News - 1 of 21</a:t>
            </a:r>
          </a:p>
        </p:txBody>
      </p:sp>
      <p:graphicFrame>
        <p:nvGraphicFramePr>
          <p:cNvPr id="5" name="Table Placeholder 4">
            <a:extLst>
              <a:ext uri="{FF2B5EF4-FFF2-40B4-BE49-F238E27FC236}">
                <a16:creationId xmlns:a16="http://schemas.microsoft.com/office/drawing/2014/main" id="{8D977FFE-98A4-4144-9771-E395B560952E}"/>
              </a:ext>
            </a:extLst>
          </p:cNvPr>
          <p:cNvGraphicFramePr>
            <a:graphicFrameLocks noGrp="1"/>
          </p:cNvGraphicFramePr>
          <p:nvPr>
            <p:ph type="tbl" sz="quarter" idx="13"/>
            <p:extLst>
              <p:ext uri="{D42A27DB-BD31-4B8C-83A1-F6EECF244321}">
                <p14:modId xmlns:p14="http://schemas.microsoft.com/office/powerpoint/2010/main" val="2234522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98464913"/>
                    </a:ext>
                  </a:extLst>
                </a:gridCol>
                <a:gridCol w="1810512">
                  <a:extLst>
                    <a:ext uri="{9D8B030D-6E8A-4147-A177-3AD203B41FA5}">
                      <a16:colId xmlns:a16="http://schemas.microsoft.com/office/drawing/2014/main" val="1838032895"/>
                    </a:ext>
                  </a:extLst>
                </a:gridCol>
                <a:gridCol w="822960">
                  <a:extLst>
                    <a:ext uri="{9D8B030D-6E8A-4147-A177-3AD203B41FA5}">
                      <a16:colId xmlns:a16="http://schemas.microsoft.com/office/drawing/2014/main" val="2329957181"/>
                    </a:ext>
                  </a:extLst>
                </a:gridCol>
                <a:gridCol w="822960">
                  <a:extLst>
                    <a:ext uri="{9D8B030D-6E8A-4147-A177-3AD203B41FA5}">
                      <a16:colId xmlns:a16="http://schemas.microsoft.com/office/drawing/2014/main" val="3487949189"/>
                    </a:ext>
                  </a:extLst>
                </a:gridCol>
                <a:gridCol w="822960">
                  <a:extLst>
                    <a:ext uri="{9D8B030D-6E8A-4147-A177-3AD203B41FA5}">
                      <a16:colId xmlns:a16="http://schemas.microsoft.com/office/drawing/2014/main" val="536512710"/>
                    </a:ext>
                  </a:extLst>
                </a:gridCol>
                <a:gridCol w="822960">
                  <a:extLst>
                    <a:ext uri="{9D8B030D-6E8A-4147-A177-3AD203B41FA5}">
                      <a16:colId xmlns:a16="http://schemas.microsoft.com/office/drawing/2014/main" val="1955018587"/>
                    </a:ext>
                  </a:extLst>
                </a:gridCol>
                <a:gridCol w="822960">
                  <a:extLst>
                    <a:ext uri="{9D8B030D-6E8A-4147-A177-3AD203B41FA5}">
                      <a16:colId xmlns:a16="http://schemas.microsoft.com/office/drawing/2014/main" val="3965012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96876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foxnews - 2020-09-09 23:53:33</a:t>
                      </a:r>
                      <a:r>
                        <a:rPr kumimoji="0" lang="en-US" sz="1000" b="0" i="0" u="none" strike="noStrike" kern="1200" cap="none" spc="0" normalizeH="0" baseline="0" noProof="0">
                          <a:ln>
                            <a:noFill/>
                          </a:ln>
                          <a:solidFill>
                            <a:prstClr val="black"/>
                          </a:solidFill>
                          <a:effectLst/>
                          <a:uLnTx/>
                          <a:uFillTx/>
                          <a:latin typeface="+mn-lt"/>
                          <a:ea typeface="+mn-ea"/>
                          <a:cs typeface="+mn-cs"/>
                        </a:rPr>
                        <a:t>
 The top U.S. commander in the Middle East announced in Baghdad Wednesday that 2,200 U.S. troops will withdraw from Iraq by the end of this month.⁣
⁣
Marine Gen. Frank McKenzie made the announcement alongside the Iraqi Minister of Defense as a sign that the troop reduction decision was made in consultation with the government of Iraq.⁣
⁣
Go to the link in our bio for more on this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https://www.instagram.com/p/CE71eJsnKRu/media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09/21/2020 18:13:29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9136240"/>
                  </a:ext>
                </a:extLst>
              </a:tr>
            </a:tbl>
          </a:graphicData>
        </a:graphic>
      </p:graphicFrame>
      <p:sp>
        <p:nvSpPr>
          <p:cNvPr id="4" name="Text Placeholder 3">
            <a:extLst>
              <a:ext uri="{FF2B5EF4-FFF2-40B4-BE49-F238E27FC236}">
                <a16:creationId xmlns:a16="http://schemas.microsoft.com/office/drawing/2014/main" id="{D810D20C-2D47-49C7-BFCD-E3E613FD090B}"/>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31937704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7DA22-6942-4E99-B0D8-54180F4EEADD}"/>
              </a:ext>
            </a:extLst>
          </p:cNvPr>
          <p:cNvSpPr>
            <a:spLocks noGrp="1"/>
          </p:cNvSpPr>
          <p:nvPr>
            <p:ph type="title"/>
          </p:nvPr>
        </p:nvSpPr>
        <p:spPr/>
        <p:txBody>
          <a:bodyPr/>
          <a:lstStyle/>
          <a:p>
            <a:r>
              <a:rPr lang="en-US"/>
              <a:t>Instagram Posts Table | News - 2 of 21</a:t>
            </a:r>
          </a:p>
        </p:txBody>
      </p:sp>
      <p:graphicFrame>
        <p:nvGraphicFramePr>
          <p:cNvPr id="5" name="Table Placeholder 4">
            <a:extLst>
              <a:ext uri="{FF2B5EF4-FFF2-40B4-BE49-F238E27FC236}">
                <a16:creationId xmlns:a16="http://schemas.microsoft.com/office/drawing/2014/main" id="{0908599C-CF6A-4162-B59F-3FBA7BF63758}"/>
              </a:ext>
            </a:extLst>
          </p:cNvPr>
          <p:cNvGraphicFramePr>
            <a:graphicFrameLocks noGrp="1"/>
          </p:cNvGraphicFramePr>
          <p:nvPr>
            <p:ph type="tbl" sz="quarter" idx="13"/>
            <p:extLst>
              <p:ext uri="{D42A27DB-BD31-4B8C-83A1-F6EECF244321}">
                <p14:modId xmlns:p14="http://schemas.microsoft.com/office/powerpoint/2010/main" val="3632140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92760626"/>
                    </a:ext>
                  </a:extLst>
                </a:gridCol>
                <a:gridCol w="1810512">
                  <a:extLst>
                    <a:ext uri="{9D8B030D-6E8A-4147-A177-3AD203B41FA5}">
                      <a16:colId xmlns:a16="http://schemas.microsoft.com/office/drawing/2014/main" val="414582764"/>
                    </a:ext>
                  </a:extLst>
                </a:gridCol>
                <a:gridCol w="822960">
                  <a:extLst>
                    <a:ext uri="{9D8B030D-6E8A-4147-A177-3AD203B41FA5}">
                      <a16:colId xmlns:a16="http://schemas.microsoft.com/office/drawing/2014/main" val="778715683"/>
                    </a:ext>
                  </a:extLst>
                </a:gridCol>
                <a:gridCol w="822960">
                  <a:extLst>
                    <a:ext uri="{9D8B030D-6E8A-4147-A177-3AD203B41FA5}">
                      <a16:colId xmlns:a16="http://schemas.microsoft.com/office/drawing/2014/main" val="570309505"/>
                    </a:ext>
                  </a:extLst>
                </a:gridCol>
                <a:gridCol w="822960">
                  <a:extLst>
                    <a:ext uri="{9D8B030D-6E8A-4147-A177-3AD203B41FA5}">
                      <a16:colId xmlns:a16="http://schemas.microsoft.com/office/drawing/2014/main" val="2666924291"/>
                    </a:ext>
                  </a:extLst>
                </a:gridCol>
                <a:gridCol w="822960">
                  <a:extLst>
                    <a:ext uri="{9D8B030D-6E8A-4147-A177-3AD203B41FA5}">
                      <a16:colId xmlns:a16="http://schemas.microsoft.com/office/drawing/2014/main" val="2816424592"/>
                    </a:ext>
                  </a:extLst>
                </a:gridCol>
                <a:gridCol w="822960">
                  <a:extLst>
                    <a:ext uri="{9D8B030D-6E8A-4147-A177-3AD203B41FA5}">
                      <a16:colId xmlns:a16="http://schemas.microsoft.com/office/drawing/2014/main" val="2288807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01276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foxnews - 2020-09-09 22:03:27</a:t>
                      </a:r>
                      <a:r>
                        <a:rPr kumimoji="0" lang="en-US" sz="1000" b="0" i="0" u="none" strike="noStrike" kern="1200" cap="none" spc="0" normalizeH="0" baseline="0" noProof="0">
                          <a:ln>
                            <a:noFill/>
                          </a:ln>
                          <a:solidFill>
                            <a:prstClr val="black"/>
                          </a:solidFill>
                          <a:effectLst/>
                          <a:uLnTx/>
                          <a:uFillTx/>
                          <a:latin typeface="+mn-lt"/>
                          <a:ea typeface="+mn-ea"/>
                          <a:cs typeface="+mn-cs"/>
                        </a:rPr>
                        <a:t>
 The skies over the San Francisco Bay Area on Wednesday glowed orange as wildfires raging across California are pumping thick smoke into the air. The National Weather Service (NWS) forecast office for the Bay Area said that suspended smoke will descend  closer to the surface, which could "lead to darker skies and worsening air quality."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https://www.instagram.com/p/CE7o4WpJA_Y/media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09/21/2020 18:13:29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91995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foxnews - 2020-09-09 21:02:31</a:t>
                      </a:r>
                      <a:r>
                        <a:rPr kumimoji="0" lang="en-US" sz="1000" b="0" i="0" u="none" strike="noStrike" kern="1200" cap="none" spc="0" normalizeH="0" baseline="0" noProof="0">
                          <a:ln>
                            <a:noFill/>
                          </a:ln>
                          <a:solidFill>
                            <a:prstClr val="black"/>
                          </a:solidFill>
                          <a:effectLst/>
                          <a:uLnTx/>
                          <a:uFillTx/>
                          <a:latin typeface="+mn-lt"/>
                          <a:ea typeface="+mn-ea"/>
                          <a:cs typeface="+mn-cs"/>
                        </a:rPr>
                        <a:t>
 TUNE IN: President Donald Trump joins seanhannity for an exclusive interview on "Hannity," tonight at 9p ET on Fox News 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https://www.instagram.com/p/CE7h6AgHOzX/media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09/21/2020 18:13:29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94232577"/>
                  </a:ext>
                </a:extLst>
              </a:tr>
            </a:tbl>
          </a:graphicData>
        </a:graphic>
      </p:graphicFrame>
      <p:sp>
        <p:nvSpPr>
          <p:cNvPr id="4" name="Text Placeholder 3">
            <a:extLst>
              <a:ext uri="{FF2B5EF4-FFF2-40B4-BE49-F238E27FC236}">
                <a16:creationId xmlns:a16="http://schemas.microsoft.com/office/drawing/2014/main" id="{B04EF5DC-C650-4388-967D-9933185055B7}"/>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800594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9D708-67A7-433E-9BB1-87ED01B39CCC}"/>
              </a:ext>
            </a:extLst>
          </p:cNvPr>
          <p:cNvSpPr>
            <a:spLocks noGrp="1"/>
          </p:cNvSpPr>
          <p:nvPr>
            <p:ph type="title"/>
          </p:nvPr>
        </p:nvSpPr>
        <p:spPr/>
        <p:txBody>
          <a:bodyPr/>
          <a:lstStyle/>
          <a:p>
            <a:r>
              <a:rPr lang="en-US"/>
              <a:t>Instagram Posts Table | News - 3 of 21</a:t>
            </a:r>
          </a:p>
        </p:txBody>
      </p:sp>
      <p:graphicFrame>
        <p:nvGraphicFramePr>
          <p:cNvPr id="5" name="Table Placeholder 4">
            <a:extLst>
              <a:ext uri="{FF2B5EF4-FFF2-40B4-BE49-F238E27FC236}">
                <a16:creationId xmlns:a16="http://schemas.microsoft.com/office/drawing/2014/main" id="{14F6B05E-61FB-4F58-860C-B269A3591DCA}"/>
              </a:ext>
            </a:extLst>
          </p:cNvPr>
          <p:cNvGraphicFramePr>
            <a:graphicFrameLocks noGrp="1"/>
          </p:cNvGraphicFramePr>
          <p:nvPr>
            <p:ph type="tbl" sz="quarter" idx="13"/>
            <p:extLst>
              <p:ext uri="{D42A27DB-BD31-4B8C-83A1-F6EECF244321}">
                <p14:modId xmlns:p14="http://schemas.microsoft.com/office/powerpoint/2010/main" val="2473970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38350796"/>
                    </a:ext>
                  </a:extLst>
                </a:gridCol>
                <a:gridCol w="1810512">
                  <a:extLst>
                    <a:ext uri="{9D8B030D-6E8A-4147-A177-3AD203B41FA5}">
                      <a16:colId xmlns:a16="http://schemas.microsoft.com/office/drawing/2014/main" val="1997503249"/>
                    </a:ext>
                  </a:extLst>
                </a:gridCol>
                <a:gridCol w="822960">
                  <a:extLst>
                    <a:ext uri="{9D8B030D-6E8A-4147-A177-3AD203B41FA5}">
                      <a16:colId xmlns:a16="http://schemas.microsoft.com/office/drawing/2014/main" val="1737762137"/>
                    </a:ext>
                  </a:extLst>
                </a:gridCol>
                <a:gridCol w="822960">
                  <a:extLst>
                    <a:ext uri="{9D8B030D-6E8A-4147-A177-3AD203B41FA5}">
                      <a16:colId xmlns:a16="http://schemas.microsoft.com/office/drawing/2014/main" val="67727780"/>
                    </a:ext>
                  </a:extLst>
                </a:gridCol>
                <a:gridCol w="822960">
                  <a:extLst>
                    <a:ext uri="{9D8B030D-6E8A-4147-A177-3AD203B41FA5}">
                      <a16:colId xmlns:a16="http://schemas.microsoft.com/office/drawing/2014/main" val="480757432"/>
                    </a:ext>
                  </a:extLst>
                </a:gridCol>
                <a:gridCol w="822960">
                  <a:extLst>
                    <a:ext uri="{9D8B030D-6E8A-4147-A177-3AD203B41FA5}">
                      <a16:colId xmlns:a16="http://schemas.microsoft.com/office/drawing/2014/main" val="3413125605"/>
                    </a:ext>
                  </a:extLst>
                </a:gridCol>
                <a:gridCol w="822960">
                  <a:extLst>
                    <a:ext uri="{9D8B030D-6E8A-4147-A177-3AD203B41FA5}">
                      <a16:colId xmlns:a16="http://schemas.microsoft.com/office/drawing/2014/main" val="1644667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89103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- 2020-09-09 21:01:30</a:t>
                      </a:r>
                      <a:r>
                        <a:rPr kumimoji="0" lang="en-US" sz="1000" b="0" i="0" u="none" strike="noStrike" kern="1200" cap="none" spc="0" normalizeH="0" baseline="0" noProof="0">
                          <a:ln>
                            <a:noFill/>
                          </a:ln>
                          <a:solidFill>
                            <a:prstClr val="black"/>
                          </a:solidFill>
                          <a:effectLst/>
                          <a:uLnTx/>
                          <a:uFillTx/>
                          <a:latin typeface="+mn-lt"/>
                          <a:ea typeface="+mn-ea"/>
                          <a:cs typeface="+mn-cs"/>
                        </a:rPr>
                        <a:t>
 During a campaign speech in North Carolina on Tuesday, President Donald Trump spent much of his time attacking his opponent, Democratic nominee Joe Biden, with accusations that were often false or misleading. CNN counted at least 10 false or misleading claims. Tap the link in our bio to read the President's claims and the facts behind them.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https://www.instagram.com/p/CE7hu2hjDSB/media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09/21/2020 18:13:33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79937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foxnews - 2020-09-09 19:49:45</a:t>
                      </a:r>
                      <a:r>
                        <a:rPr kumimoji="0" lang="en-US" sz="1000" b="0" i="0" u="none" strike="noStrike" kern="1200" cap="none" spc="0" normalizeH="0" baseline="0" noProof="0">
                          <a:ln>
                            <a:noFill/>
                          </a:ln>
                          <a:solidFill>
                            <a:prstClr val="black"/>
                          </a:solidFill>
                          <a:effectLst/>
                          <a:uLnTx/>
                          <a:uFillTx/>
                          <a:latin typeface="+mn-lt"/>
                          <a:ea typeface="+mn-ea"/>
                          <a:cs typeface="+mn-cs"/>
                        </a:rPr>
                        <a:t>
 TUNE IN: Secretary of State Mike Pompeo discusses Iran's growing nuclear threat in an exclusive interview on "Fox News @ Night with Shannon Bream," tonight at 11p ET on Fox News 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https://www.instagram.com/p/CE7Zkk3JuwF/media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09/21/2020 18:13:29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49356016"/>
                  </a:ext>
                </a:extLst>
              </a:tr>
            </a:tbl>
          </a:graphicData>
        </a:graphic>
      </p:graphicFrame>
      <p:sp>
        <p:nvSpPr>
          <p:cNvPr id="4" name="Text Placeholder 3">
            <a:extLst>
              <a:ext uri="{FF2B5EF4-FFF2-40B4-BE49-F238E27FC236}">
                <a16:creationId xmlns:a16="http://schemas.microsoft.com/office/drawing/2014/main" id="{7BA1CEA7-65F8-4A49-8EFC-BFB2F1E9D35A}"/>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7216928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719FD-7E07-4B5A-A06B-7504A04966E0}"/>
              </a:ext>
            </a:extLst>
          </p:cNvPr>
          <p:cNvSpPr>
            <a:spLocks noGrp="1"/>
          </p:cNvSpPr>
          <p:nvPr>
            <p:ph type="title"/>
          </p:nvPr>
        </p:nvSpPr>
        <p:spPr/>
        <p:txBody>
          <a:bodyPr/>
          <a:lstStyle/>
          <a:p>
            <a:r>
              <a:rPr lang="en-US"/>
              <a:t>Instagram Posts Table | News - 4 of 21</a:t>
            </a:r>
          </a:p>
        </p:txBody>
      </p:sp>
      <p:graphicFrame>
        <p:nvGraphicFramePr>
          <p:cNvPr id="5" name="Table Placeholder 4">
            <a:extLst>
              <a:ext uri="{FF2B5EF4-FFF2-40B4-BE49-F238E27FC236}">
                <a16:creationId xmlns:a16="http://schemas.microsoft.com/office/drawing/2014/main" id="{ECA6BAD0-A45B-41BB-8BAE-A4A34EAF58ED}"/>
              </a:ext>
            </a:extLst>
          </p:cNvPr>
          <p:cNvGraphicFramePr>
            <a:graphicFrameLocks noGrp="1"/>
          </p:cNvGraphicFramePr>
          <p:nvPr>
            <p:ph type="tbl" sz="quarter" idx="13"/>
            <p:extLst>
              <p:ext uri="{D42A27DB-BD31-4B8C-83A1-F6EECF244321}">
                <p14:modId xmlns:p14="http://schemas.microsoft.com/office/powerpoint/2010/main" val="2463514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10875315"/>
                    </a:ext>
                  </a:extLst>
                </a:gridCol>
                <a:gridCol w="1810512">
                  <a:extLst>
                    <a:ext uri="{9D8B030D-6E8A-4147-A177-3AD203B41FA5}">
                      <a16:colId xmlns:a16="http://schemas.microsoft.com/office/drawing/2014/main" val="765591141"/>
                    </a:ext>
                  </a:extLst>
                </a:gridCol>
                <a:gridCol w="822960">
                  <a:extLst>
                    <a:ext uri="{9D8B030D-6E8A-4147-A177-3AD203B41FA5}">
                      <a16:colId xmlns:a16="http://schemas.microsoft.com/office/drawing/2014/main" val="1079427723"/>
                    </a:ext>
                  </a:extLst>
                </a:gridCol>
                <a:gridCol w="822960">
                  <a:extLst>
                    <a:ext uri="{9D8B030D-6E8A-4147-A177-3AD203B41FA5}">
                      <a16:colId xmlns:a16="http://schemas.microsoft.com/office/drawing/2014/main" val="1341264664"/>
                    </a:ext>
                  </a:extLst>
                </a:gridCol>
                <a:gridCol w="822960">
                  <a:extLst>
                    <a:ext uri="{9D8B030D-6E8A-4147-A177-3AD203B41FA5}">
                      <a16:colId xmlns:a16="http://schemas.microsoft.com/office/drawing/2014/main" val="3634683530"/>
                    </a:ext>
                  </a:extLst>
                </a:gridCol>
                <a:gridCol w="822960">
                  <a:extLst>
                    <a:ext uri="{9D8B030D-6E8A-4147-A177-3AD203B41FA5}">
                      <a16:colId xmlns:a16="http://schemas.microsoft.com/office/drawing/2014/main" val="3563828004"/>
                    </a:ext>
                  </a:extLst>
                </a:gridCol>
                <a:gridCol w="822960">
                  <a:extLst>
                    <a:ext uri="{9D8B030D-6E8A-4147-A177-3AD203B41FA5}">
                      <a16:colId xmlns:a16="http://schemas.microsoft.com/office/drawing/2014/main" val="4145303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64704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- 2020-09-09 19:02:29</a:t>
                      </a:r>
                      <a:r>
                        <a:rPr kumimoji="0" lang="en-US" sz="1000" b="0" i="0" u="none" strike="noStrike" kern="1200" cap="none" spc="0" normalizeH="0" baseline="0" noProof="0">
                          <a:ln>
                            <a:noFill/>
                          </a:ln>
                          <a:solidFill>
                            <a:prstClr val="black"/>
                          </a:solidFill>
                          <a:effectLst/>
                          <a:uLnTx/>
                          <a:uFillTx/>
                          <a:latin typeface="+mn-lt"/>
                          <a:ea typeface="+mn-ea"/>
                          <a:cs typeface="+mn-cs"/>
                        </a:rPr>
                        <a:t>
 It looked like a scene from science fiction. Flying into a possibly hostile airstrip aboard an Air Force C-130, four-legged robot dogs were sent outside the aircraft to scout for threats before the humans inside would be exposed to them, according to a United States Air Force news release. The electronic canines are just one link in what the US military calls the Advanced Battle Management System, which uses artificial intelligence and rapid data analytics to detect and counter threats to US military assets in space and possible attacks on the US homeland with missiles or other means.
(📸: Tech. Sgt. Cory D. Payne/USAF)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https://www.instagram.com/p/CE7UK4XpRgC/media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09/21/2020 18:13:33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52885112"/>
                  </a:ext>
                </a:extLst>
              </a:tr>
            </a:tbl>
          </a:graphicData>
        </a:graphic>
      </p:graphicFrame>
      <p:sp>
        <p:nvSpPr>
          <p:cNvPr id="4" name="Text Placeholder 3">
            <a:extLst>
              <a:ext uri="{FF2B5EF4-FFF2-40B4-BE49-F238E27FC236}">
                <a16:creationId xmlns:a16="http://schemas.microsoft.com/office/drawing/2014/main" id="{05AE445B-824A-4490-AE58-6857453B8C19}"/>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39320226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25A8D-000D-4E89-8256-BB5D57112EBA}"/>
              </a:ext>
            </a:extLst>
          </p:cNvPr>
          <p:cNvSpPr>
            <a:spLocks noGrp="1"/>
          </p:cNvSpPr>
          <p:nvPr>
            <p:ph type="title"/>
          </p:nvPr>
        </p:nvSpPr>
        <p:spPr/>
        <p:txBody>
          <a:bodyPr/>
          <a:lstStyle/>
          <a:p>
            <a:r>
              <a:rPr lang="en-US"/>
              <a:t>Instagram Posts Table | News - 5 of 21</a:t>
            </a:r>
          </a:p>
        </p:txBody>
      </p:sp>
      <p:graphicFrame>
        <p:nvGraphicFramePr>
          <p:cNvPr id="5" name="Table Placeholder 4">
            <a:extLst>
              <a:ext uri="{FF2B5EF4-FFF2-40B4-BE49-F238E27FC236}">
                <a16:creationId xmlns:a16="http://schemas.microsoft.com/office/drawing/2014/main" id="{CDA477E5-D6D5-41BD-A524-226F734F253C}"/>
              </a:ext>
            </a:extLst>
          </p:cNvPr>
          <p:cNvGraphicFramePr>
            <a:graphicFrameLocks noGrp="1"/>
          </p:cNvGraphicFramePr>
          <p:nvPr>
            <p:ph type="tbl" sz="quarter" idx="13"/>
            <p:extLst>
              <p:ext uri="{D42A27DB-BD31-4B8C-83A1-F6EECF244321}">
                <p14:modId xmlns:p14="http://schemas.microsoft.com/office/powerpoint/2010/main" val="4086469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43896197"/>
                    </a:ext>
                  </a:extLst>
                </a:gridCol>
                <a:gridCol w="1810512">
                  <a:extLst>
                    <a:ext uri="{9D8B030D-6E8A-4147-A177-3AD203B41FA5}">
                      <a16:colId xmlns:a16="http://schemas.microsoft.com/office/drawing/2014/main" val="1217041076"/>
                    </a:ext>
                  </a:extLst>
                </a:gridCol>
                <a:gridCol w="822960">
                  <a:extLst>
                    <a:ext uri="{9D8B030D-6E8A-4147-A177-3AD203B41FA5}">
                      <a16:colId xmlns:a16="http://schemas.microsoft.com/office/drawing/2014/main" val="2464179257"/>
                    </a:ext>
                  </a:extLst>
                </a:gridCol>
                <a:gridCol w="822960">
                  <a:extLst>
                    <a:ext uri="{9D8B030D-6E8A-4147-A177-3AD203B41FA5}">
                      <a16:colId xmlns:a16="http://schemas.microsoft.com/office/drawing/2014/main" val="752179869"/>
                    </a:ext>
                  </a:extLst>
                </a:gridCol>
                <a:gridCol w="822960">
                  <a:extLst>
                    <a:ext uri="{9D8B030D-6E8A-4147-A177-3AD203B41FA5}">
                      <a16:colId xmlns:a16="http://schemas.microsoft.com/office/drawing/2014/main" val="2316875631"/>
                    </a:ext>
                  </a:extLst>
                </a:gridCol>
                <a:gridCol w="822960">
                  <a:extLst>
                    <a:ext uri="{9D8B030D-6E8A-4147-A177-3AD203B41FA5}">
                      <a16:colId xmlns:a16="http://schemas.microsoft.com/office/drawing/2014/main" val="4059131774"/>
                    </a:ext>
                  </a:extLst>
                </a:gridCol>
                <a:gridCol w="822960">
                  <a:extLst>
                    <a:ext uri="{9D8B030D-6E8A-4147-A177-3AD203B41FA5}">
                      <a16:colId xmlns:a16="http://schemas.microsoft.com/office/drawing/2014/main" val="2995124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4626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bbcnews - 2020-09-09 17:56:05</a:t>
                      </a:r>
                      <a:r>
                        <a:rPr kumimoji="0" lang="en-US" sz="1000" b="0" i="0" u="none" strike="noStrike" kern="1200" cap="none" spc="0" normalizeH="0" baseline="0" noProof="0">
                          <a:ln>
                            <a:noFill/>
                          </a:ln>
                          <a:solidFill>
                            <a:prstClr val="black"/>
                          </a:solidFill>
                          <a:effectLst/>
                          <a:uLnTx/>
                          <a:uFillTx/>
                          <a:latin typeface="+mn-lt"/>
                          <a:ea typeface="+mn-ea"/>
                          <a:cs typeface="+mn-cs"/>
                        </a:rPr>
                        <a:t>
 Stormzy has dedicated the video for his song Superheroes to Chadwick Boseman. The rapper said the Black Panther actor, who passed away from cancer last month, would be "forever a superhero in our hearts". The animated video, directed by Taz Tron Delix, includes references to Black Lives Matter as well as fellow rappers Little Simz and Dave and footballer Marcus Rashford. The song's lyrics also mention Nina Simone and Noughts and Crosses author Malorie Blackman. On the track, taken from his 2019 album Heavy Is the Head, he sends a message of encouragement to "young black kings" and "young black queens" - ordinary young people who may be struggling but are heroes in their own lives. Tap the link in our bio for more on the inspiration behind the song and the video. (📷Stormzy/ Taz Tron Delix) #Stormzy #Music #Video #LittleSimz #Dave #Art #Animation #NinaSimone #ChadwickBoseman #BBCNews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https://www.instagram.com/p/CE7MkiEs4O3/media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09/21/2020 18:13:34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59013236"/>
                  </a:ext>
                </a:extLst>
              </a:tr>
            </a:tbl>
          </a:graphicData>
        </a:graphic>
      </p:graphicFrame>
      <p:sp>
        <p:nvSpPr>
          <p:cNvPr id="4" name="Text Placeholder 3">
            <a:extLst>
              <a:ext uri="{FF2B5EF4-FFF2-40B4-BE49-F238E27FC236}">
                <a16:creationId xmlns:a16="http://schemas.microsoft.com/office/drawing/2014/main" id="{41F5B3C2-34BB-4FCD-A902-2E1BD868A4B1}"/>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14531046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90E74-309F-49DD-9C83-D55DA69DE9C8}"/>
              </a:ext>
            </a:extLst>
          </p:cNvPr>
          <p:cNvSpPr>
            <a:spLocks noGrp="1"/>
          </p:cNvSpPr>
          <p:nvPr>
            <p:ph type="title"/>
          </p:nvPr>
        </p:nvSpPr>
        <p:spPr/>
        <p:txBody>
          <a:bodyPr/>
          <a:lstStyle/>
          <a:p>
            <a:r>
              <a:rPr lang="en-US"/>
              <a:t>Instagram Posts Table | News - 6 of 21</a:t>
            </a:r>
          </a:p>
        </p:txBody>
      </p:sp>
      <p:graphicFrame>
        <p:nvGraphicFramePr>
          <p:cNvPr id="5" name="Table Placeholder 4">
            <a:extLst>
              <a:ext uri="{FF2B5EF4-FFF2-40B4-BE49-F238E27FC236}">
                <a16:creationId xmlns:a16="http://schemas.microsoft.com/office/drawing/2014/main" id="{81F1BBC6-CA31-4FDD-BE5F-E5386CEC2C31}"/>
              </a:ext>
            </a:extLst>
          </p:cNvPr>
          <p:cNvGraphicFramePr>
            <a:graphicFrameLocks noGrp="1"/>
          </p:cNvGraphicFramePr>
          <p:nvPr>
            <p:ph type="tbl" sz="quarter" idx="13"/>
            <p:extLst>
              <p:ext uri="{D42A27DB-BD31-4B8C-83A1-F6EECF244321}">
                <p14:modId xmlns:p14="http://schemas.microsoft.com/office/powerpoint/2010/main" val="3085903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15075802"/>
                    </a:ext>
                  </a:extLst>
                </a:gridCol>
                <a:gridCol w="1810512">
                  <a:extLst>
                    <a:ext uri="{9D8B030D-6E8A-4147-A177-3AD203B41FA5}">
                      <a16:colId xmlns:a16="http://schemas.microsoft.com/office/drawing/2014/main" val="3660572342"/>
                    </a:ext>
                  </a:extLst>
                </a:gridCol>
                <a:gridCol w="822960">
                  <a:extLst>
                    <a:ext uri="{9D8B030D-6E8A-4147-A177-3AD203B41FA5}">
                      <a16:colId xmlns:a16="http://schemas.microsoft.com/office/drawing/2014/main" val="1523610660"/>
                    </a:ext>
                  </a:extLst>
                </a:gridCol>
                <a:gridCol w="822960">
                  <a:extLst>
                    <a:ext uri="{9D8B030D-6E8A-4147-A177-3AD203B41FA5}">
                      <a16:colId xmlns:a16="http://schemas.microsoft.com/office/drawing/2014/main" val="3666503482"/>
                    </a:ext>
                  </a:extLst>
                </a:gridCol>
                <a:gridCol w="822960">
                  <a:extLst>
                    <a:ext uri="{9D8B030D-6E8A-4147-A177-3AD203B41FA5}">
                      <a16:colId xmlns:a16="http://schemas.microsoft.com/office/drawing/2014/main" val="2724905091"/>
                    </a:ext>
                  </a:extLst>
                </a:gridCol>
                <a:gridCol w="822960">
                  <a:extLst>
                    <a:ext uri="{9D8B030D-6E8A-4147-A177-3AD203B41FA5}">
                      <a16:colId xmlns:a16="http://schemas.microsoft.com/office/drawing/2014/main" val="3888248465"/>
                    </a:ext>
                  </a:extLst>
                </a:gridCol>
                <a:gridCol w="822960">
                  <a:extLst>
                    <a:ext uri="{9D8B030D-6E8A-4147-A177-3AD203B41FA5}">
                      <a16:colId xmlns:a16="http://schemas.microsoft.com/office/drawing/2014/main" val="4290890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36630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foxnews - 2020-09-09 17:32:53</a:t>
                      </a:r>
                      <a:r>
                        <a:rPr kumimoji="0" lang="en-US" sz="1000" b="0" i="0" u="none" strike="noStrike" kern="1200" cap="none" spc="0" normalizeH="0" baseline="0" noProof="0">
                          <a:ln>
                            <a:noFill/>
                          </a:ln>
                          <a:solidFill>
                            <a:prstClr val="black"/>
                          </a:solidFill>
                          <a:effectLst/>
                          <a:uLnTx/>
                          <a:uFillTx/>
                          <a:latin typeface="+mn-lt"/>
                          <a:ea typeface="+mn-ea"/>
                          <a:cs typeface="+mn-cs"/>
                        </a:rPr>
                        <a:t>
 The U.S. Navy reversed a controversial cost-cutting decision to suspend most contracts for Catholic priests, a move that would have canceled Catholic Masses at Naval bases in Southern California.⁣
⁣
The religious services will continue for at least the next year, Rear Adm. Bette Bolivar, commander Navy Region Southwest, said in a statement to Fox News on Tuesday. Go to the link in our bio for more on this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https://www.instagram.com/p/CE7J6QCnk6I/media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09/21/2020 18:13:29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11549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foxnews - 2020-09-09 16:20:01</a:t>
                      </a:r>
                      <a:r>
                        <a:rPr kumimoji="0" lang="en-US" sz="1000" b="0" i="0" u="none" strike="noStrike" kern="1200" cap="none" spc="0" normalizeH="0" baseline="0" noProof="0">
                          <a:ln>
                            <a:noFill/>
                          </a:ln>
                          <a:solidFill>
                            <a:prstClr val="black"/>
                          </a:solidFill>
                          <a:effectLst/>
                          <a:uLnTx/>
                          <a:uFillTx/>
                          <a:latin typeface="+mn-lt"/>
                          <a:ea typeface="+mn-ea"/>
                          <a:cs typeface="+mn-cs"/>
                        </a:rPr>
                        <a:t>
 TUNE IN:  Director of the National Institute of Allergies and Infectious Diseases Dr. Anthony Fauci discusses the latest on a potential coronavirus vaccine and more on "The Daily Briefing," today at 2p ET on Fox News Channel.⁣
⁣
dailybriefingfnc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https://www.instagram.com/p/CE7BkhLn2u1/media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09/21/2020 18:13:29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63290356"/>
                  </a:ext>
                </a:extLst>
              </a:tr>
            </a:tbl>
          </a:graphicData>
        </a:graphic>
      </p:graphicFrame>
      <p:sp>
        <p:nvSpPr>
          <p:cNvPr id="4" name="Text Placeholder 3">
            <a:extLst>
              <a:ext uri="{FF2B5EF4-FFF2-40B4-BE49-F238E27FC236}">
                <a16:creationId xmlns:a16="http://schemas.microsoft.com/office/drawing/2014/main" id="{3502A82F-6274-466E-8E22-BFAC63FF588D}"/>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34137171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C4FCB-01F6-4691-89F8-E85DCC2C92EB}"/>
              </a:ext>
            </a:extLst>
          </p:cNvPr>
          <p:cNvSpPr>
            <a:spLocks noGrp="1"/>
          </p:cNvSpPr>
          <p:nvPr>
            <p:ph type="title"/>
          </p:nvPr>
        </p:nvSpPr>
        <p:spPr/>
        <p:txBody>
          <a:bodyPr/>
          <a:lstStyle/>
          <a:p>
            <a:r>
              <a:rPr lang="en-US"/>
              <a:t>Instagram Posts Table | News - 7 of 21</a:t>
            </a:r>
          </a:p>
        </p:txBody>
      </p:sp>
      <p:graphicFrame>
        <p:nvGraphicFramePr>
          <p:cNvPr id="5" name="Table Placeholder 4">
            <a:extLst>
              <a:ext uri="{FF2B5EF4-FFF2-40B4-BE49-F238E27FC236}">
                <a16:creationId xmlns:a16="http://schemas.microsoft.com/office/drawing/2014/main" id="{0123860D-B931-4057-AA6F-954A02153941}"/>
              </a:ext>
            </a:extLst>
          </p:cNvPr>
          <p:cNvGraphicFramePr>
            <a:graphicFrameLocks noGrp="1"/>
          </p:cNvGraphicFramePr>
          <p:nvPr>
            <p:ph type="tbl" sz="quarter" idx="13"/>
            <p:extLst>
              <p:ext uri="{D42A27DB-BD31-4B8C-83A1-F6EECF244321}">
                <p14:modId xmlns:p14="http://schemas.microsoft.com/office/powerpoint/2010/main" val="3077405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22896346"/>
                    </a:ext>
                  </a:extLst>
                </a:gridCol>
                <a:gridCol w="1810512">
                  <a:extLst>
                    <a:ext uri="{9D8B030D-6E8A-4147-A177-3AD203B41FA5}">
                      <a16:colId xmlns:a16="http://schemas.microsoft.com/office/drawing/2014/main" val="3584011889"/>
                    </a:ext>
                  </a:extLst>
                </a:gridCol>
                <a:gridCol w="822960">
                  <a:extLst>
                    <a:ext uri="{9D8B030D-6E8A-4147-A177-3AD203B41FA5}">
                      <a16:colId xmlns:a16="http://schemas.microsoft.com/office/drawing/2014/main" val="4133332148"/>
                    </a:ext>
                  </a:extLst>
                </a:gridCol>
                <a:gridCol w="822960">
                  <a:extLst>
                    <a:ext uri="{9D8B030D-6E8A-4147-A177-3AD203B41FA5}">
                      <a16:colId xmlns:a16="http://schemas.microsoft.com/office/drawing/2014/main" val="4064642664"/>
                    </a:ext>
                  </a:extLst>
                </a:gridCol>
                <a:gridCol w="822960">
                  <a:extLst>
                    <a:ext uri="{9D8B030D-6E8A-4147-A177-3AD203B41FA5}">
                      <a16:colId xmlns:a16="http://schemas.microsoft.com/office/drawing/2014/main" val="2553269238"/>
                    </a:ext>
                  </a:extLst>
                </a:gridCol>
                <a:gridCol w="822960">
                  <a:extLst>
                    <a:ext uri="{9D8B030D-6E8A-4147-A177-3AD203B41FA5}">
                      <a16:colId xmlns:a16="http://schemas.microsoft.com/office/drawing/2014/main" val="3153070383"/>
                    </a:ext>
                  </a:extLst>
                </a:gridCol>
                <a:gridCol w="822960">
                  <a:extLst>
                    <a:ext uri="{9D8B030D-6E8A-4147-A177-3AD203B41FA5}">
                      <a16:colId xmlns:a16="http://schemas.microsoft.com/office/drawing/2014/main" val="368175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13957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bbcnews - 2020-09-09 15:39:06</a:t>
                      </a:r>
                      <a:r>
                        <a:rPr kumimoji="0" lang="en-US" sz="1000" b="0" i="0" u="none" strike="noStrike" kern="1200" cap="none" spc="0" normalizeH="0" baseline="0" noProof="0">
                          <a:ln>
                            <a:noFill/>
                          </a:ln>
                          <a:solidFill>
                            <a:prstClr val="black"/>
                          </a:solidFill>
                          <a:effectLst/>
                          <a:uLnTx/>
                          <a:uFillTx/>
                          <a:latin typeface="+mn-lt"/>
                          <a:ea typeface="+mn-ea"/>
                          <a:cs typeface="+mn-cs"/>
                        </a:rPr>
                        <a:t>
 This "mammoth graveyard" has been uncovered on the building site of Mexico City's new airport. Archaeologists were called in after "enormous bones" of "more than 100 mammoths" were found in the area, which sits on an ancient lake bed. Most of the uncovered animals are believed to have roamed the Earth between 10,000 and 25,000 years ago, with experts suggesting they were drawn there by food and water provided by a lake. "The place had a lot of natural resources, enough for these individuals to survive for a long time and for many generations,"archaeologist Araceli Yanez told AFP. She added that the area became muddy in the winter, trapping the giant mammals who would starve. While it was unfortunate for the animals, Araceli says the lake has preserved the remains in very good condition, which will eventually be showcased in the new airport. (EPA/Getty Images) #Mammoth #Mexico #Nature #BBCNews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https://www.instagram.com/p/CE685RmM9Ng/media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09/21/2020 18:13:34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48799144"/>
                  </a:ext>
                </a:extLst>
              </a:tr>
            </a:tbl>
          </a:graphicData>
        </a:graphic>
      </p:graphicFrame>
      <p:sp>
        <p:nvSpPr>
          <p:cNvPr id="4" name="Text Placeholder 3">
            <a:extLst>
              <a:ext uri="{FF2B5EF4-FFF2-40B4-BE49-F238E27FC236}">
                <a16:creationId xmlns:a16="http://schemas.microsoft.com/office/drawing/2014/main" id="{DCF62B38-E19B-4785-A81D-CD4B4167A4E3}"/>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34991569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E69B4-CCB9-4D0A-8B95-CF696B10CDB8}"/>
              </a:ext>
            </a:extLst>
          </p:cNvPr>
          <p:cNvSpPr>
            <a:spLocks noGrp="1"/>
          </p:cNvSpPr>
          <p:nvPr>
            <p:ph type="title"/>
          </p:nvPr>
        </p:nvSpPr>
        <p:spPr/>
        <p:txBody>
          <a:bodyPr/>
          <a:lstStyle/>
          <a:p>
            <a:r>
              <a:rPr lang="en-US"/>
              <a:t>Instagram Posts Table | News - 8 of 21</a:t>
            </a:r>
          </a:p>
        </p:txBody>
      </p:sp>
      <p:graphicFrame>
        <p:nvGraphicFramePr>
          <p:cNvPr id="5" name="Table Placeholder 4">
            <a:extLst>
              <a:ext uri="{FF2B5EF4-FFF2-40B4-BE49-F238E27FC236}">
                <a16:creationId xmlns:a16="http://schemas.microsoft.com/office/drawing/2014/main" id="{AFFD7098-FACF-4F4A-9AE5-07AA87FAC5BE}"/>
              </a:ext>
            </a:extLst>
          </p:cNvPr>
          <p:cNvGraphicFramePr>
            <a:graphicFrameLocks noGrp="1"/>
          </p:cNvGraphicFramePr>
          <p:nvPr>
            <p:ph type="tbl" sz="quarter" idx="13"/>
            <p:extLst>
              <p:ext uri="{D42A27DB-BD31-4B8C-83A1-F6EECF244321}">
                <p14:modId xmlns:p14="http://schemas.microsoft.com/office/powerpoint/2010/main" val="2655306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13397988"/>
                    </a:ext>
                  </a:extLst>
                </a:gridCol>
                <a:gridCol w="1810512">
                  <a:extLst>
                    <a:ext uri="{9D8B030D-6E8A-4147-A177-3AD203B41FA5}">
                      <a16:colId xmlns:a16="http://schemas.microsoft.com/office/drawing/2014/main" val="3778106575"/>
                    </a:ext>
                  </a:extLst>
                </a:gridCol>
                <a:gridCol w="822960">
                  <a:extLst>
                    <a:ext uri="{9D8B030D-6E8A-4147-A177-3AD203B41FA5}">
                      <a16:colId xmlns:a16="http://schemas.microsoft.com/office/drawing/2014/main" val="487087859"/>
                    </a:ext>
                  </a:extLst>
                </a:gridCol>
                <a:gridCol w="822960">
                  <a:extLst>
                    <a:ext uri="{9D8B030D-6E8A-4147-A177-3AD203B41FA5}">
                      <a16:colId xmlns:a16="http://schemas.microsoft.com/office/drawing/2014/main" val="2534555947"/>
                    </a:ext>
                  </a:extLst>
                </a:gridCol>
                <a:gridCol w="822960">
                  <a:extLst>
                    <a:ext uri="{9D8B030D-6E8A-4147-A177-3AD203B41FA5}">
                      <a16:colId xmlns:a16="http://schemas.microsoft.com/office/drawing/2014/main" val="1537237651"/>
                    </a:ext>
                  </a:extLst>
                </a:gridCol>
                <a:gridCol w="822960">
                  <a:extLst>
                    <a:ext uri="{9D8B030D-6E8A-4147-A177-3AD203B41FA5}">
                      <a16:colId xmlns:a16="http://schemas.microsoft.com/office/drawing/2014/main" val="3863595413"/>
                    </a:ext>
                  </a:extLst>
                </a:gridCol>
                <a:gridCol w="822960">
                  <a:extLst>
                    <a:ext uri="{9D8B030D-6E8A-4147-A177-3AD203B41FA5}">
                      <a16:colId xmlns:a16="http://schemas.microsoft.com/office/drawing/2014/main" val="50700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4920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- 2020-09-09 14:01:57</a:t>
                      </a:r>
                      <a:r>
                        <a:rPr kumimoji="0" lang="en-US" sz="1000" b="0" i="0" u="none" strike="noStrike" kern="1200" cap="none" spc="0" normalizeH="0" baseline="0" noProof="0">
                          <a:ln>
                            <a:noFill/>
                          </a:ln>
                          <a:solidFill>
                            <a:prstClr val="black"/>
                          </a:solidFill>
                          <a:effectLst/>
                          <a:uLnTx/>
                          <a:uFillTx/>
                          <a:latin typeface="+mn-lt"/>
                          <a:ea typeface="+mn-ea"/>
                          <a:cs typeface="+mn-cs"/>
                        </a:rPr>
                        <a:t>
 In an extraordinary move on Tuesday, the US Justice Department asked to take over the defense of President Trump in a defamation lawsuit filed against him by E. Jean Carroll, a woman who has accused Trump of sexual assault. While the alleged sexual assault occurred long before Trump became President, the Justice Department argued that it must take over because Trump's comments spurring the defamation lawsuit came while he was in office. The move — defending Trump at taxpayer expense — comes amid ongoing criticism that the Justice Department has acted in the President's personal interests. Tap the link in our bio to learn more. ⁠
⁠
(📸: CNN)⁠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https://www.instagram.com/p/CE6xtsmgFJ4/media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09/21/2020 18:13:33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28402758"/>
                  </a:ext>
                </a:extLst>
              </a:tr>
            </a:tbl>
          </a:graphicData>
        </a:graphic>
      </p:graphicFrame>
      <p:sp>
        <p:nvSpPr>
          <p:cNvPr id="4" name="Text Placeholder 3">
            <a:extLst>
              <a:ext uri="{FF2B5EF4-FFF2-40B4-BE49-F238E27FC236}">
                <a16:creationId xmlns:a16="http://schemas.microsoft.com/office/drawing/2014/main" id="{DF4CF4AF-89A6-4651-ACA8-BF05E2AEDD53}"/>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7364946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6DDE7-7165-43BE-B0C8-325032B3895A}"/>
              </a:ext>
            </a:extLst>
          </p:cNvPr>
          <p:cNvSpPr>
            <a:spLocks noGrp="1"/>
          </p:cNvSpPr>
          <p:nvPr>
            <p:ph type="title"/>
          </p:nvPr>
        </p:nvSpPr>
        <p:spPr/>
        <p:txBody>
          <a:bodyPr/>
          <a:lstStyle/>
          <a:p>
            <a:r>
              <a:rPr lang="en-US"/>
              <a:t>Instagram Posts Table | News - 9 of 21</a:t>
            </a:r>
          </a:p>
        </p:txBody>
      </p:sp>
      <p:graphicFrame>
        <p:nvGraphicFramePr>
          <p:cNvPr id="5" name="Table Placeholder 4">
            <a:extLst>
              <a:ext uri="{FF2B5EF4-FFF2-40B4-BE49-F238E27FC236}">
                <a16:creationId xmlns:a16="http://schemas.microsoft.com/office/drawing/2014/main" id="{6DA28635-B095-455C-909B-34CCF0C138CD}"/>
              </a:ext>
            </a:extLst>
          </p:cNvPr>
          <p:cNvGraphicFramePr>
            <a:graphicFrameLocks noGrp="1"/>
          </p:cNvGraphicFramePr>
          <p:nvPr>
            <p:ph type="tbl" sz="quarter" idx="13"/>
            <p:extLst>
              <p:ext uri="{D42A27DB-BD31-4B8C-83A1-F6EECF244321}">
                <p14:modId xmlns:p14="http://schemas.microsoft.com/office/powerpoint/2010/main" val="1538171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55663584"/>
                    </a:ext>
                  </a:extLst>
                </a:gridCol>
                <a:gridCol w="1810512">
                  <a:extLst>
                    <a:ext uri="{9D8B030D-6E8A-4147-A177-3AD203B41FA5}">
                      <a16:colId xmlns:a16="http://schemas.microsoft.com/office/drawing/2014/main" val="1524013481"/>
                    </a:ext>
                  </a:extLst>
                </a:gridCol>
                <a:gridCol w="822960">
                  <a:extLst>
                    <a:ext uri="{9D8B030D-6E8A-4147-A177-3AD203B41FA5}">
                      <a16:colId xmlns:a16="http://schemas.microsoft.com/office/drawing/2014/main" val="2881904112"/>
                    </a:ext>
                  </a:extLst>
                </a:gridCol>
                <a:gridCol w="822960">
                  <a:extLst>
                    <a:ext uri="{9D8B030D-6E8A-4147-A177-3AD203B41FA5}">
                      <a16:colId xmlns:a16="http://schemas.microsoft.com/office/drawing/2014/main" val="4043942908"/>
                    </a:ext>
                  </a:extLst>
                </a:gridCol>
                <a:gridCol w="822960">
                  <a:extLst>
                    <a:ext uri="{9D8B030D-6E8A-4147-A177-3AD203B41FA5}">
                      <a16:colId xmlns:a16="http://schemas.microsoft.com/office/drawing/2014/main" val="4131116078"/>
                    </a:ext>
                  </a:extLst>
                </a:gridCol>
                <a:gridCol w="822960">
                  <a:extLst>
                    <a:ext uri="{9D8B030D-6E8A-4147-A177-3AD203B41FA5}">
                      <a16:colId xmlns:a16="http://schemas.microsoft.com/office/drawing/2014/main" val="3589643863"/>
                    </a:ext>
                  </a:extLst>
                </a:gridCol>
                <a:gridCol w="822960">
                  <a:extLst>
                    <a:ext uri="{9D8B030D-6E8A-4147-A177-3AD203B41FA5}">
                      <a16:colId xmlns:a16="http://schemas.microsoft.com/office/drawing/2014/main" val="3535744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34493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bbcnews - 2020-09-09 14:01:40</a:t>
                      </a:r>
                      <a:r>
                        <a:rPr kumimoji="0" lang="en-US" sz="1000" b="0" i="0" u="none" strike="noStrike" kern="1200" cap="none" spc="0" normalizeH="0" baseline="0" noProof="0">
                          <a:ln>
                            <a:noFill/>
                          </a:ln>
                          <a:solidFill>
                            <a:prstClr val="black"/>
                          </a:solidFill>
                          <a:effectLst/>
                          <a:uLnTx/>
                          <a:uFillTx/>
                          <a:latin typeface="+mn-lt"/>
                          <a:ea typeface="+mn-ea"/>
                          <a:cs typeface="+mn-cs"/>
                        </a:rPr>
                        <a:t>
 After 14 years and 21 series, Keeping Up With The Kardashian is coming to an end next year. Announcing the news on Twitter, Kim Kardashian explained it was "with a heavy heart" that the family had decided to stop making the reality TV show which has made global mega-stars of Kim, her siblings, their parents, partners and children. The final season will air in early 2021. Expressing her thanks to the "thousands of individuals and businesses" involved in the programme, Kim also added: "I am so incredibly grateful to everyone who has watched and supported me and my family." Swipe through to see the family over the years and tap the link in our bio for more about how the show helped build a business empire. (📷 Getty Images) #KimKardashian #Kardashians #TV #KUWTK #Entertainment #BBCNews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https://www.instagram.com/p/CE6xvoKMTaa/media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09/21/2020 18:13:34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23503320"/>
                  </a:ext>
                </a:extLst>
              </a:tr>
            </a:tbl>
          </a:graphicData>
        </a:graphic>
      </p:graphicFrame>
      <p:sp>
        <p:nvSpPr>
          <p:cNvPr id="4" name="Text Placeholder 3">
            <a:extLst>
              <a:ext uri="{FF2B5EF4-FFF2-40B4-BE49-F238E27FC236}">
                <a16:creationId xmlns:a16="http://schemas.microsoft.com/office/drawing/2014/main" id="{540FCC06-DECB-450E-ABE7-A1D8B250C1AD}"/>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37542025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AA769-0ACE-4640-8CBF-D3299B546CB2}"/>
              </a:ext>
            </a:extLst>
          </p:cNvPr>
          <p:cNvSpPr>
            <a:spLocks noGrp="1"/>
          </p:cNvSpPr>
          <p:nvPr>
            <p:ph type="title"/>
          </p:nvPr>
        </p:nvSpPr>
        <p:spPr/>
        <p:txBody>
          <a:bodyPr/>
          <a:lstStyle/>
          <a:p>
            <a:r>
              <a:rPr lang="en-US"/>
              <a:t>Instagram Posts Table | News - 10 of 21</a:t>
            </a:r>
          </a:p>
        </p:txBody>
      </p:sp>
      <p:graphicFrame>
        <p:nvGraphicFramePr>
          <p:cNvPr id="5" name="Table Placeholder 4">
            <a:extLst>
              <a:ext uri="{FF2B5EF4-FFF2-40B4-BE49-F238E27FC236}">
                <a16:creationId xmlns:a16="http://schemas.microsoft.com/office/drawing/2014/main" id="{418FE436-5039-44B3-BA84-6E4B59841D50}"/>
              </a:ext>
            </a:extLst>
          </p:cNvPr>
          <p:cNvGraphicFramePr>
            <a:graphicFrameLocks noGrp="1"/>
          </p:cNvGraphicFramePr>
          <p:nvPr>
            <p:ph type="tbl" sz="quarter" idx="13"/>
            <p:extLst>
              <p:ext uri="{D42A27DB-BD31-4B8C-83A1-F6EECF244321}">
                <p14:modId xmlns:p14="http://schemas.microsoft.com/office/powerpoint/2010/main" val="333593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36540559"/>
                    </a:ext>
                  </a:extLst>
                </a:gridCol>
                <a:gridCol w="1810512">
                  <a:extLst>
                    <a:ext uri="{9D8B030D-6E8A-4147-A177-3AD203B41FA5}">
                      <a16:colId xmlns:a16="http://schemas.microsoft.com/office/drawing/2014/main" val="4179343674"/>
                    </a:ext>
                  </a:extLst>
                </a:gridCol>
                <a:gridCol w="822960">
                  <a:extLst>
                    <a:ext uri="{9D8B030D-6E8A-4147-A177-3AD203B41FA5}">
                      <a16:colId xmlns:a16="http://schemas.microsoft.com/office/drawing/2014/main" val="3844982809"/>
                    </a:ext>
                  </a:extLst>
                </a:gridCol>
                <a:gridCol w="822960">
                  <a:extLst>
                    <a:ext uri="{9D8B030D-6E8A-4147-A177-3AD203B41FA5}">
                      <a16:colId xmlns:a16="http://schemas.microsoft.com/office/drawing/2014/main" val="1004218735"/>
                    </a:ext>
                  </a:extLst>
                </a:gridCol>
                <a:gridCol w="822960">
                  <a:extLst>
                    <a:ext uri="{9D8B030D-6E8A-4147-A177-3AD203B41FA5}">
                      <a16:colId xmlns:a16="http://schemas.microsoft.com/office/drawing/2014/main" val="2201262287"/>
                    </a:ext>
                  </a:extLst>
                </a:gridCol>
                <a:gridCol w="822960">
                  <a:extLst>
                    <a:ext uri="{9D8B030D-6E8A-4147-A177-3AD203B41FA5}">
                      <a16:colId xmlns:a16="http://schemas.microsoft.com/office/drawing/2014/main" val="3526739631"/>
                    </a:ext>
                  </a:extLst>
                </a:gridCol>
                <a:gridCol w="822960">
                  <a:extLst>
                    <a:ext uri="{9D8B030D-6E8A-4147-A177-3AD203B41FA5}">
                      <a16:colId xmlns:a16="http://schemas.microsoft.com/office/drawing/2014/main" val="286340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3154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foxnews - 2020-09-09 13:30:49</a:t>
                      </a:r>
                      <a:r>
                        <a:rPr kumimoji="0" lang="en-US" sz="1000" b="0" i="0" u="none" strike="noStrike" kern="1200" cap="none" spc="0" normalizeH="0" baseline="0" noProof="0">
                          <a:ln>
                            <a:noFill/>
                          </a:ln>
                          <a:solidFill>
                            <a:prstClr val="black"/>
                          </a:solidFill>
                          <a:effectLst/>
                          <a:uLnTx/>
                          <a:uFillTx/>
                          <a:latin typeface="+mn-lt"/>
                          <a:ea typeface="+mn-ea"/>
                          <a:cs typeface="+mn-cs"/>
                        </a:rPr>
                        <a:t>
 Nineteen percent of the 1.4 million new coronavirus cases in the U.S. between Aug. 2 and Sept. 2 can be traced back to the Sturgis Motorcycle Rally held in South Dakota, according to researchers from San Diego State University's Center for Health Economics &amp; Policy Studies.⁣
⁣
That's more than 266,000 coronavirus cases attributed to the 10-day event, which more than 460,000 people attended despite fears it could become a so-called super-spreader event.⁣
⁣
"We conclude that the Sturgis Motorcycle Rally generated public health costs of approximately .2 billion," the researchers wrote in a paper. "This is enough to have paid each of the estimated 462,182 rally attendees ,553.64 not to attend."⁣
⁣
Go to the link in our bio for more on this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https://www.instagram.com/p/CE6uNUWnoRZ/media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09/21/2020 18:13:29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08235395"/>
                  </a:ext>
                </a:extLst>
              </a:tr>
            </a:tbl>
          </a:graphicData>
        </a:graphic>
      </p:graphicFrame>
      <p:sp>
        <p:nvSpPr>
          <p:cNvPr id="4" name="Text Placeholder 3">
            <a:extLst>
              <a:ext uri="{FF2B5EF4-FFF2-40B4-BE49-F238E27FC236}">
                <a16:creationId xmlns:a16="http://schemas.microsoft.com/office/drawing/2014/main" id="{9C927058-EE9A-41A3-89EE-2876B1BCAC8E}"/>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26145476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2E034-3901-4D1F-9B9C-3166542AA68E}"/>
              </a:ext>
            </a:extLst>
          </p:cNvPr>
          <p:cNvSpPr>
            <a:spLocks noGrp="1"/>
          </p:cNvSpPr>
          <p:nvPr>
            <p:ph type="title"/>
          </p:nvPr>
        </p:nvSpPr>
        <p:spPr/>
        <p:txBody>
          <a:bodyPr/>
          <a:lstStyle/>
          <a:p>
            <a:r>
              <a:rPr lang="en-US"/>
              <a:t>Instagram Posts Table | News - 11 of 21</a:t>
            </a:r>
          </a:p>
        </p:txBody>
      </p:sp>
      <p:graphicFrame>
        <p:nvGraphicFramePr>
          <p:cNvPr id="5" name="Table Placeholder 4">
            <a:extLst>
              <a:ext uri="{FF2B5EF4-FFF2-40B4-BE49-F238E27FC236}">
                <a16:creationId xmlns:a16="http://schemas.microsoft.com/office/drawing/2014/main" id="{6DBA9F5A-BC15-447A-B2BF-B64859E9012C}"/>
              </a:ext>
            </a:extLst>
          </p:cNvPr>
          <p:cNvGraphicFramePr>
            <a:graphicFrameLocks noGrp="1"/>
          </p:cNvGraphicFramePr>
          <p:nvPr>
            <p:ph type="tbl" sz="quarter" idx="13"/>
            <p:extLst>
              <p:ext uri="{D42A27DB-BD31-4B8C-83A1-F6EECF244321}">
                <p14:modId xmlns:p14="http://schemas.microsoft.com/office/powerpoint/2010/main" val="3188348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83022731"/>
                    </a:ext>
                  </a:extLst>
                </a:gridCol>
                <a:gridCol w="1810512">
                  <a:extLst>
                    <a:ext uri="{9D8B030D-6E8A-4147-A177-3AD203B41FA5}">
                      <a16:colId xmlns:a16="http://schemas.microsoft.com/office/drawing/2014/main" val="1004114595"/>
                    </a:ext>
                  </a:extLst>
                </a:gridCol>
                <a:gridCol w="822960">
                  <a:extLst>
                    <a:ext uri="{9D8B030D-6E8A-4147-A177-3AD203B41FA5}">
                      <a16:colId xmlns:a16="http://schemas.microsoft.com/office/drawing/2014/main" val="3719981250"/>
                    </a:ext>
                  </a:extLst>
                </a:gridCol>
                <a:gridCol w="822960">
                  <a:extLst>
                    <a:ext uri="{9D8B030D-6E8A-4147-A177-3AD203B41FA5}">
                      <a16:colId xmlns:a16="http://schemas.microsoft.com/office/drawing/2014/main" val="233765531"/>
                    </a:ext>
                  </a:extLst>
                </a:gridCol>
                <a:gridCol w="822960">
                  <a:extLst>
                    <a:ext uri="{9D8B030D-6E8A-4147-A177-3AD203B41FA5}">
                      <a16:colId xmlns:a16="http://schemas.microsoft.com/office/drawing/2014/main" val="345308810"/>
                    </a:ext>
                  </a:extLst>
                </a:gridCol>
                <a:gridCol w="822960">
                  <a:extLst>
                    <a:ext uri="{9D8B030D-6E8A-4147-A177-3AD203B41FA5}">
                      <a16:colId xmlns:a16="http://schemas.microsoft.com/office/drawing/2014/main" val="3482488654"/>
                    </a:ext>
                  </a:extLst>
                </a:gridCol>
                <a:gridCol w="822960">
                  <a:extLst>
                    <a:ext uri="{9D8B030D-6E8A-4147-A177-3AD203B41FA5}">
                      <a16:colId xmlns:a16="http://schemas.microsoft.com/office/drawing/2014/main" val="2992201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08736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foxnews - 2020-09-09 12:19:21</a:t>
                      </a:r>
                      <a:r>
                        <a:rPr kumimoji="0" lang="en-US" sz="1000" b="0" i="0" u="none" strike="noStrike" kern="1200" cap="none" spc="0" normalizeH="0" baseline="0" noProof="0">
                          <a:ln>
                            <a:noFill/>
                          </a:ln>
                          <a:solidFill>
                            <a:prstClr val="black"/>
                          </a:solidFill>
                          <a:effectLst/>
                          <a:uLnTx/>
                          <a:uFillTx/>
                          <a:latin typeface="+mn-lt"/>
                          <a:ea typeface="+mn-ea"/>
                          <a:cs typeface="+mn-cs"/>
                        </a:rPr>
                        <a:t>
 Snow fell in Colorado on Tuesday following a weekend of extreme heat. The storm brought strong winds, slippery road conditions and is expected to continue through Wednesday across parts of the state.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https://www.instagram.com/p/CE6mCRhjwn7/media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09/21/2020 18:13:29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32571544"/>
                  </a:ext>
                </a:extLst>
              </a:tr>
            </a:tbl>
          </a:graphicData>
        </a:graphic>
      </p:graphicFrame>
      <p:sp>
        <p:nvSpPr>
          <p:cNvPr id="4" name="Text Placeholder 3">
            <a:extLst>
              <a:ext uri="{FF2B5EF4-FFF2-40B4-BE49-F238E27FC236}">
                <a16:creationId xmlns:a16="http://schemas.microsoft.com/office/drawing/2014/main" id="{6E01A233-71B1-4D79-8218-3A220F61243A}"/>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35090501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3E782-0D78-4DF6-B4B0-EC19F36A230D}"/>
              </a:ext>
            </a:extLst>
          </p:cNvPr>
          <p:cNvSpPr>
            <a:spLocks noGrp="1"/>
          </p:cNvSpPr>
          <p:nvPr>
            <p:ph type="title"/>
          </p:nvPr>
        </p:nvSpPr>
        <p:spPr/>
        <p:txBody>
          <a:bodyPr/>
          <a:lstStyle/>
          <a:p>
            <a:r>
              <a:rPr lang="en-US"/>
              <a:t>Instagram Posts Table | News - 12 of 21</a:t>
            </a:r>
          </a:p>
        </p:txBody>
      </p:sp>
      <p:graphicFrame>
        <p:nvGraphicFramePr>
          <p:cNvPr id="5" name="Table Placeholder 4">
            <a:extLst>
              <a:ext uri="{FF2B5EF4-FFF2-40B4-BE49-F238E27FC236}">
                <a16:creationId xmlns:a16="http://schemas.microsoft.com/office/drawing/2014/main" id="{87DF132D-FC09-4123-ADD8-FB4EBA471A8E}"/>
              </a:ext>
            </a:extLst>
          </p:cNvPr>
          <p:cNvGraphicFramePr>
            <a:graphicFrameLocks noGrp="1"/>
          </p:cNvGraphicFramePr>
          <p:nvPr>
            <p:ph type="tbl" sz="quarter" idx="13"/>
            <p:extLst>
              <p:ext uri="{D42A27DB-BD31-4B8C-83A1-F6EECF244321}">
                <p14:modId xmlns:p14="http://schemas.microsoft.com/office/powerpoint/2010/main" val="1989911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83826660"/>
                    </a:ext>
                  </a:extLst>
                </a:gridCol>
                <a:gridCol w="1810512">
                  <a:extLst>
                    <a:ext uri="{9D8B030D-6E8A-4147-A177-3AD203B41FA5}">
                      <a16:colId xmlns:a16="http://schemas.microsoft.com/office/drawing/2014/main" val="2813144682"/>
                    </a:ext>
                  </a:extLst>
                </a:gridCol>
                <a:gridCol w="822960">
                  <a:extLst>
                    <a:ext uri="{9D8B030D-6E8A-4147-A177-3AD203B41FA5}">
                      <a16:colId xmlns:a16="http://schemas.microsoft.com/office/drawing/2014/main" val="2853479918"/>
                    </a:ext>
                  </a:extLst>
                </a:gridCol>
                <a:gridCol w="822960">
                  <a:extLst>
                    <a:ext uri="{9D8B030D-6E8A-4147-A177-3AD203B41FA5}">
                      <a16:colId xmlns:a16="http://schemas.microsoft.com/office/drawing/2014/main" val="2607172730"/>
                    </a:ext>
                  </a:extLst>
                </a:gridCol>
                <a:gridCol w="822960">
                  <a:extLst>
                    <a:ext uri="{9D8B030D-6E8A-4147-A177-3AD203B41FA5}">
                      <a16:colId xmlns:a16="http://schemas.microsoft.com/office/drawing/2014/main" val="2054177841"/>
                    </a:ext>
                  </a:extLst>
                </a:gridCol>
                <a:gridCol w="822960">
                  <a:extLst>
                    <a:ext uri="{9D8B030D-6E8A-4147-A177-3AD203B41FA5}">
                      <a16:colId xmlns:a16="http://schemas.microsoft.com/office/drawing/2014/main" val="2541962679"/>
                    </a:ext>
                  </a:extLst>
                </a:gridCol>
                <a:gridCol w="822960">
                  <a:extLst>
                    <a:ext uri="{9D8B030D-6E8A-4147-A177-3AD203B41FA5}">
                      <a16:colId xmlns:a16="http://schemas.microsoft.com/office/drawing/2014/main" val="3823003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6988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bbcnews - 2020-09-09 12:13:50</a:t>
                      </a:r>
                      <a:r>
                        <a:rPr kumimoji="0" lang="en-US" sz="1000" b="0" i="0" u="none" strike="noStrike" kern="1200" cap="none" spc="0" normalizeH="0" baseline="0" noProof="0">
                          <a:ln>
                            <a:noFill/>
                          </a:ln>
                          <a:solidFill>
                            <a:prstClr val="black"/>
                          </a:solidFill>
                          <a:effectLst/>
                          <a:uLnTx/>
                          <a:uFillTx/>
                          <a:latin typeface="+mn-lt"/>
                          <a:ea typeface="+mn-ea"/>
                          <a:cs typeface="+mn-cs"/>
                        </a:rPr>
                        <a:t>
 Floods have killed nearly 100 people and made thousands homeless in Sudan. The damage caused by the flooding across the country led the government to declare a three-month state of emergency. The recorded deaths have been caused by drowning, mudslides and buildings collapsing. The level of the Blue Nile, which is the Nile's main tributary, has risen to over 17m, the highest level since records began more than a century ago. The Nile regularly bursts its banks and farmers rely on the floodwaters to create fertile land, but the extent of this year's flooding is very unusual. In Khartoum state alone, more than 100,000 people have lost their homes. (📸: Reuters/EPA/Getty) 
#Sudan #Flood #Nile #bbcnews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https://www.instagram.com/p/CE6lZ0Csdu9/media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09/21/2020 18:13:36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67436734"/>
                  </a:ext>
                </a:extLst>
              </a:tr>
            </a:tbl>
          </a:graphicData>
        </a:graphic>
      </p:graphicFrame>
      <p:sp>
        <p:nvSpPr>
          <p:cNvPr id="4" name="Text Placeholder 3">
            <a:extLst>
              <a:ext uri="{FF2B5EF4-FFF2-40B4-BE49-F238E27FC236}">
                <a16:creationId xmlns:a16="http://schemas.microsoft.com/office/drawing/2014/main" id="{EF2CF9C6-D3D6-41A9-9A09-82E093B7420E}"/>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13193917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3F5D3-BCFC-4855-B08E-23022E721F88}"/>
              </a:ext>
            </a:extLst>
          </p:cNvPr>
          <p:cNvSpPr>
            <a:spLocks noGrp="1"/>
          </p:cNvSpPr>
          <p:nvPr>
            <p:ph type="title"/>
          </p:nvPr>
        </p:nvSpPr>
        <p:spPr/>
        <p:txBody>
          <a:bodyPr/>
          <a:lstStyle/>
          <a:p>
            <a:r>
              <a:rPr lang="en-US"/>
              <a:t>Instagram Posts Table | News - 13 of 21</a:t>
            </a:r>
          </a:p>
        </p:txBody>
      </p:sp>
      <p:graphicFrame>
        <p:nvGraphicFramePr>
          <p:cNvPr id="5" name="Table Placeholder 4">
            <a:extLst>
              <a:ext uri="{FF2B5EF4-FFF2-40B4-BE49-F238E27FC236}">
                <a16:creationId xmlns:a16="http://schemas.microsoft.com/office/drawing/2014/main" id="{CCC14FEF-B431-430D-9B78-CE46160B4376}"/>
              </a:ext>
            </a:extLst>
          </p:cNvPr>
          <p:cNvGraphicFramePr>
            <a:graphicFrameLocks noGrp="1"/>
          </p:cNvGraphicFramePr>
          <p:nvPr>
            <p:ph type="tbl" sz="quarter" idx="13"/>
            <p:extLst>
              <p:ext uri="{D42A27DB-BD31-4B8C-83A1-F6EECF244321}">
                <p14:modId xmlns:p14="http://schemas.microsoft.com/office/powerpoint/2010/main" val="2583525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9977203"/>
                    </a:ext>
                  </a:extLst>
                </a:gridCol>
                <a:gridCol w="1810512">
                  <a:extLst>
                    <a:ext uri="{9D8B030D-6E8A-4147-A177-3AD203B41FA5}">
                      <a16:colId xmlns:a16="http://schemas.microsoft.com/office/drawing/2014/main" val="415755749"/>
                    </a:ext>
                  </a:extLst>
                </a:gridCol>
                <a:gridCol w="822960">
                  <a:extLst>
                    <a:ext uri="{9D8B030D-6E8A-4147-A177-3AD203B41FA5}">
                      <a16:colId xmlns:a16="http://schemas.microsoft.com/office/drawing/2014/main" val="3247314481"/>
                    </a:ext>
                  </a:extLst>
                </a:gridCol>
                <a:gridCol w="822960">
                  <a:extLst>
                    <a:ext uri="{9D8B030D-6E8A-4147-A177-3AD203B41FA5}">
                      <a16:colId xmlns:a16="http://schemas.microsoft.com/office/drawing/2014/main" val="887523170"/>
                    </a:ext>
                  </a:extLst>
                </a:gridCol>
                <a:gridCol w="822960">
                  <a:extLst>
                    <a:ext uri="{9D8B030D-6E8A-4147-A177-3AD203B41FA5}">
                      <a16:colId xmlns:a16="http://schemas.microsoft.com/office/drawing/2014/main" val="1396431036"/>
                    </a:ext>
                  </a:extLst>
                </a:gridCol>
                <a:gridCol w="822960">
                  <a:extLst>
                    <a:ext uri="{9D8B030D-6E8A-4147-A177-3AD203B41FA5}">
                      <a16:colId xmlns:a16="http://schemas.microsoft.com/office/drawing/2014/main" val="2465115155"/>
                    </a:ext>
                  </a:extLst>
                </a:gridCol>
                <a:gridCol w="822960">
                  <a:extLst>
                    <a:ext uri="{9D8B030D-6E8A-4147-A177-3AD203B41FA5}">
                      <a16:colId xmlns:a16="http://schemas.microsoft.com/office/drawing/2014/main" val="323327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748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foxnews - 2020-09-09 10:34:35</a:t>
                      </a:r>
                      <a:r>
                        <a:rPr kumimoji="0" lang="en-US" sz="1000" b="0" i="0" u="none" strike="noStrike" kern="1200" cap="none" spc="0" normalizeH="0" baseline="0" noProof="0">
                          <a:ln>
                            <a:noFill/>
                          </a:ln>
                          <a:solidFill>
                            <a:prstClr val="black"/>
                          </a:solidFill>
                          <a:effectLst/>
                          <a:uLnTx/>
                          <a:uFillTx/>
                          <a:latin typeface="+mn-lt"/>
                          <a:ea typeface="+mn-ea"/>
                          <a:cs typeface="+mn-cs"/>
                        </a:rPr>
                        <a:t>
 BREAKING NEWS: Just weeks after helping to broker peace between Israel and the United Arab Emirates (UAE), President Trump has been nominated for the 2021 Nobel Peace Prize.⁣
⁣
The nomination submitted by Christian Tybring-Gjedde, a member of the Norwegian Parliament, lauded Trump for his efforts toward resolving protracted conflicts worldwide.⁣
⁣
“For his merit, I think he has done more trying to create peace between nations than most other Peace Prize nominees,” Tybring-Gjedde, a four-term member of Parliament who also serves as chairman of the Norwegian delegation to the NATO Parliamentary Assembly, told Fox News in an exclusive interview. Go to the link in our bio for more on this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https://www.instagram.com/p/CE6aCYNHA6X/media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09/21/2020 18:13:29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08367815"/>
                  </a:ext>
                </a:extLst>
              </a:tr>
            </a:tbl>
          </a:graphicData>
        </a:graphic>
      </p:graphicFrame>
      <p:sp>
        <p:nvSpPr>
          <p:cNvPr id="4" name="Text Placeholder 3">
            <a:extLst>
              <a:ext uri="{FF2B5EF4-FFF2-40B4-BE49-F238E27FC236}">
                <a16:creationId xmlns:a16="http://schemas.microsoft.com/office/drawing/2014/main" id="{060BC59E-7B89-4121-9550-CB7E16CEBB2C}"/>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11848830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E4E3F-1E64-48BD-B26E-7570D059027F}"/>
              </a:ext>
            </a:extLst>
          </p:cNvPr>
          <p:cNvSpPr>
            <a:spLocks noGrp="1"/>
          </p:cNvSpPr>
          <p:nvPr>
            <p:ph type="title"/>
          </p:nvPr>
        </p:nvSpPr>
        <p:spPr/>
        <p:txBody>
          <a:bodyPr/>
          <a:lstStyle/>
          <a:p>
            <a:r>
              <a:rPr lang="en-US"/>
              <a:t>Instagram Posts Table | News - 14 of 21</a:t>
            </a:r>
          </a:p>
        </p:txBody>
      </p:sp>
      <p:graphicFrame>
        <p:nvGraphicFramePr>
          <p:cNvPr id="5" name="Table Placeholder 4">
            <a:extLst>
              <a:ext uri="{FF2B5EF4-FFF2-40B4-BE49-F238E27FC236}">
                <a16:creationId xmlns:a16="http://schemas.microsoft.com/office/drawing/2014/main" id="{49255EE1-04C1-4A50-99E7-7A18FA4FE151}"/>
              </a:ext>
            </a:extLst>
          </p:cNvPr>
          <p:cNvGraphicFramePr>
            <a:graphicFrameLocks noGrp="1"/>
          </p:cNvGraphicFramePr>
          <p:nvPr>
            <p:ph type="tbl" sz="quarter" idx="13"/>
            <p:extLst>
              <p:ext uri="{D42A27DB-BD31-4B8C-83A1-F6EECF244321}">
                <p14:modId xmlns:p14="http://schemas.microsoft.com/office/powerpoint/2010/main" val="2805421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226062"/>
                    </a:ext>
                  </a:extLst>
                </a:gridCol>
                <a:gridCol w="1810512">
                  <a:extLst>
                    <a:ext uri="{9D8B030D-6E8A-4147-A177-3AD203B41FA5}">
                      <a16:colId xmlns:a16="http://schemas.microsoft.com/office/drawing/2014/main" val="289438932"/>
                    </a:ext>
                  </a:extLst>
                </a:gridCol>
                <a:gridCol w="822960">
                  <a:extLst>
                    <a:ext uri="{9D8B030D-6E8A-4147-A177-3AD203B41FA5}">
                      <a16:colId xmlns:a16="http://schemas.microsoft.com/office/drawing/2014/main" val="3771337127"/>
                    </a:ext>
                  </a:extLst>
                </a:gridCol>
                <a:gridCol w="822960">
                  <a:extLst>
                    <a:ext uri="{9D8B030D-6E8A-4147-A177-3AD203B41FA5}">
                      <a16:colId xmlns:a16="http://schemas.microsoft.com/office/drawing/2014/main" val="2714293462"/>
                    </a:ext>
                  </a:extLst>
                </a:gridCol>
                <a:gridCol w="822960">
                  <a:extLst>
                    <a:ext uri="{9D8B030D-6E8A-4147-A177-3AD203B41FA5}">
                      <a16:colId xmlns:a16="http://schemas.microsoft.com/office/drawing/2014/main" val="912065791"/>
                    </a:ext>
                  </a:extLst>
                </a:gridCol>
                <a:gridCol w="822960">
                  <a:extLst>
                    <a:ext uri="{9D8B030D-6E8A-4147-A177-3AD203B41FA5}">
                      <a16:colId xmlns:a16="http://schemas.microsoft.com/office/drawing/2014/main" val="2521742832"/>
                    </a:ext>
                  </a:extLst>
                </a:gridCol>
                <a:gridCol w="822960">
                  <a:extLst>
                    <a:ext uri="{9D8B030D-6E8A-4147-A177-3AD203B41FA5}">
                      <a16:colId xmlns:a16="http://schemas.microsoft.com/office/drawing/2014/main" val="3044696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00418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bbcnews - 2020-09-09 10:17:54</a:t>
                      </a:r>
                      <a:r>
                        <a:rPr kumimoji="0" lang="en-US" sz="1000" b="0" i="0" u="none" strike="noStrike" kern="1200" cap="none" spc="0" normalizeH="0" baseline="0" noProof="0">
                          <a:ln>
                            <a:noFill/>
                          </a:ln>
                          <a:solidFill>
                            <a:prstClr val="black"/>
                          </a:solidFill>
                          <a:effectLst/>
                          <a:uLnTx/>
                          <a:uFillTx/>
                          <a:latin typeface="+mn-lt"/>
                          <a:ea typeface="+mn-ea"/>
                          <a:cs typeface="+mn-cs"/>
                        </a:rPr>
                        <a:t>
 “It doesn’t make sense. The news is a punch to my gut every morning.” Lupita Nyong’o has shared a moving tribute to her Black Panther co-star and friend Chadwick Boseman, following his death from colon cancer. “Chadwick was a man who made the most of his time, and somehow also managed to take his time,” she wrote. “When we came together to make Black Panther, I remember being struck by his quiet, powerful presence... Chadwick’s hands were strong enough to carry the weight of the film and free enough to clasp mine when I needed it.” Since the actor’s death, friends and fans have spoken of the impact his work had on them.
(📸: Getty) 
#ChadwickBoseman #LupitaNyongo #BlackPanther #bbcnews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https://www.instagram.com/p/CE6YIv6saor/media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09/21/2020 18:13:36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extLst>
                  <a:ext uri="{0D108BD9-81ED-4DB2-BD59-A6C34878D82A}">
                    <a16:rowId xmlns:a16="http://schemas.microsoft.com/office/drawing/2014/main" val="3751751203"/>
                  </a:ext>
                </a:extLst>
              </a:tr>
            </a:tbl>
          </a:graphicData>
        </a:graphic>
      </p:graphicFrame>
      <p:sp>
        <p:nvSpPr>
          <p:cNvPr id="4" name="Text Placeholder 3">
            <a:extLst>
              <a:ext uri="{FF2B5EF4-FFF2-40B4-BE49-F238E27FC236}">
                <a16:creationId xmlns:a16="http://schemas.microsoft.com/office/drawing/2014/main" id="{AD54FC92-0852-4C8D-B0B5-B063351A5452}"/>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4860065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6BC83-1578-41B1-AEEC-37B5FC91361B}"/>
              </a:ext>
            </a:extLst>
          </p:cNvPr>
          <p:cNvSpPr>
            <a:spLocks noGrp="1"/>
          </p:cNvSpPr>
          <p:nvPr>
            <p:ph type="title"/>
          </p:nvPr>
        </p:nvSpPr>
        <p:spPr/>
        <p:txBody>
          <a:bodyPr/>
          <a:lstStyle/>
          <a:p>
            <a:r>
              <a:rPr lang="en-US"/>
              <a:t>Instagram Posts Table | News - 15 of 21</a:t>
            </a:r>
          </a:p>
        </p:txBody>
      </p:sp>
      <p:graphicFrame>
        <p:nvGraphicFramePr>
          <p:cNvPr id="5" name="Table Placeholder 4">
            <a:extLst>
              <a:ext uri="{FF2B5EF4-FFF2-40B4-BE49-F238E27FC236}">
                <a16:creationId xmlns:a16="http://schemas.microsoft.com/office/drawing/2014/main" id="{20144986-C439-4FF7-8DE7-A48872600B27}"/>
              </a:ext>
            </a:extLst>
          </p:cNvPr>
          <p:cNvGraphicFramePr>
            <a:graphicFrameLocks noGrp="1"/>
          </p:cNvGraphicFramePr>
          <p:nvPr>
            <p:ph type="tbl" sz="quarter" idx="13"/>
            <p:extLst>
              <p:ext uri="{D42A27DB-BD31-4B8C-83A1-F6EECF244321}">
                <p14:modId xmlns:p14="http://schemas.microsoft.com/office/powerpoint/2010/main" val="719188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15729917"/>
                    </a:ext>
                  </a:extLst>
                </a:gridCol>
                <a:gridCol w="1810512">
                  <a:extLst>
                    <a:ext uri="{9D8B030D-6E8A-4147-A177-3AD203B41FA5}">
                      <a16:colId xmlns:a16="http://schemas.microsoft.com/office/drawing/2014/main" val="887539005"/>
                    </a:ext>
                  </a:extLst>
                </a:gridCol>
                <a:gridCol w="822960">
                  <a:extLst>
                    <a:ext uri="{9D8B030D-6E8A-4147-A177-3AD203B41FA5}">
                      <a16:colId xmlns:a16="http://schemas.microsoft.com/office/drawing/2014/main" val="750509499"/>
                    </a:ext>
                  </a:extLst>
                </a:gridCol>
                <a:gridCol w="822960">
                  <a:extLst>
                    <a:ext uri="{9D8B030D-6E8A-4147-A177-3AD203B41FA5}">
                      <a16:colId xmlns:a16="http://schemas.microsoft.com/office/drawing/2014/main" val="3721145573"/>
                    </a:ext>
                  </a:extLst>
                </a:gridCol>
                <a:gridCol w="822960">
                  <a:extLst>
                    <a:ext uri="{9D8B030D-6E8A-4147-A177-3AD203B41FA5}">
                      <a16:colId xmlns:a16="http://schemas.microsoft.com/office/drawing/2014/main" val="2908851228"/>
                    </a:ext>
                  </a:extLst>
                </a:gridCol>
                <a:gridCol w="822960">
                  <a:extLst>
                    <a:ext uri="{9D8B030D-6E8A-4147-A177-3AD203B41FA5}">
                      <a16:colId xmlns:a16="http://schemas.microsoft.com/office/drawing/2014/main" val="3636488035"/>
                    </a:ext>
                  </a:extLst>
                </a:gridCol>
                <a:gridCol w="822960">
                  <a:extLst>
                    <a:ext uri="{9D8B030D-6E8A-4147-A177-3AD203B41FA5}">
                      <a16:colId xmlns:a16="http://schemas.microsoft.com/office/drawing/2014/main" val="3031555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4646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foxnews - 2020-09-09 09:11:51</a:t>
                      </a:r>
                      <a:r>
                        <a:rPr kumimoji="0" lang="en-US" sz="1000" b="0" i="0" u="none" strike="noStrike" kern="1200" cap="none" spc="0" normalizeH="0" baseline="0" noProof="0">
                          <a:ln>
                            <a:noFill/>
                          </a:ln>
                          <a:solidFill>
                            <a:prstClr val="black"/>
                          </a:solidFill>
                          <a:effectLst/>
                          <a:uLnTx/>
                          <a:uFillTx/>
                          <a:latin typeface="+mn-lt"/>
                          <a:ea typeface="+mn-ea"/>
                          <a:cs typeface="+mn-cs"/>
                        </a:rPr>
                        <a:t>
 President Trump on Tuesday signed an order extending the moratorium on offshore drilling on Florida’s Gulf and Atlantic coasts, as well as off the coasts of Georgia and South Carolina. Speaking during a stop in Jupiter, Fla., Trump boasted of his administration’s environmental and conservation record as he put his signature on the order – calling himself the most environmentally-friendly president since Theodore Roosevelt and claiming that the United States now has “the cleanest air we’ve ever had in the last 40 years.”⁣
⁣
Go to the link in our bio for more on this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https://www.instagram.com/p/CE6QkiilP_Y/media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09/21/2020 18:13:29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45627876"/>
                  </a:ext>
                </a:extLst>
              </a:tr>
            </a:tbl>
          </a:graphicData>
        </a:graphic>
      </p:graphicFrame>
      <p:sp>
        <p:nvSpPr>
          <p:cNvPr id="4" name="Text Placeholder 3">
            <a:extLst>
              <a:ext uri="{FF2B5EF4-FFF2-40B4-BE49-F238E27FC236}">
                <a16:creationId xmlns:a16="http://schemas.microsoft.com/office/drawing/2014/main" id="{B3171E21-33E7-4E10-8EAB-E47F6B420B7E}"/>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14873040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3595D-67D6-4BA6-9A65-33D53AAF62D2}"/>
              </a:ext>
            </a:extLst>
          </p:cNvPr>
          <p:cNvSpPr>
            <a:spLocks noGrp="1"/>
          </p:cNvSpPr>
          <p:nvPr>
            <p:ph type="title"/>
          </p:nvPr>
        </p:nvSpPr>
        <p:spPr/>
        <p:txBody>
          <a:bodyPr/>
          <a:lstStyle/>
          <a:p>
            <a:r>
              <a:rPr lang="en-US"/>
              <a:t>Instagram Posts Table | News - 16 of 21</a:t>
            </a:r>
          </a:p>
        </p:txBody>
      </p:sp>
      <p:graphicFrame>
        <p:nvGraphicFramePr>
          <p:cNvPr id="5" name="Table Placeholder 4">
            <a:extLst>
              <a:ext uri="{FF2B5EF4-FFF2-40B4-BE49-F238E27FC236}">
                <a16:creationId xmlns:a16="http://schemas.microsoft.com/office/drawing/2014/main" id="{BE89C897-2CFB-434A-A957-564B41195852}"/>
              </a:ext>
            </a:extLst>
          </p:cNvPr>
          <p:cNvGraphicFramePr>
            <a:graphicFrameLocks noGrp="1"/>
          </p:cNvGraphicFramePr>
          <p:nvPr>
            <p:ph type="tbl" sz="quarter" idx="13"/>
            <p:extLst>
              <p:ext uri="{D42A27DB-BD31-4B8C-83A1-F6EECF244321}">
                <p14:modId xmlns:p14="http://schemas.microsoft.com/office/powerpoint/2010/main" val="333954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13027265"/>
                    </a:ext>
                  </a:extLst>
                </a:gridCol>
                <a:gridCol w="1810512">
                  <a:extLst>
                    <a:ext uri="{9D8B030D-6E8A-4147-A177-3AD203B41FA5}">
                      <a16:colId xmlns:a16="http://schemas.microsoft.com/office/drawing/2014/main" val="1827250764"/>
                    </a:ext>
                  </a:extLst>
                </a:gridCol>
                <a:gridCol w="822960">
                  <a:extLst>
                    <a:ext uri="{9D8B030D-6E8A-4147-A177-3AD203B41FA5}">
                      <a16:colId xmlns:a16="http://schemas.microsoft.com/office/drawing/2014/main" val="472113585"/>
                    </a:ext>
                  </a:extLst>
                </a:gridCol>
                <a:gridCol w="822960">
                  <a:extLst>
                    <a:ext uri="{9D8B030D-6E8A-4147-A177-3AD203B41FA5}">
                      <a16:colId xmlns:a16="http://schemas.microsoft.com/office/drawing/2014/main" val="3789347483"/>
                    </a:ext>
                  </a:extLst>
                </a:gridCol>
                <a:gridCol w="822960">
                  <a:extLst>
                    <a:ext uri="{9D8B030D-6E8A-4147-A177-3AD203B41FA5}">
                      <a16:colId xmlns:a16="http://schemas.microsoft.com/office/drawing/2014/main" val="2393402876"/>
                    </a:ext>
                  </a:extLst>
                </a:gridCol>
                <a:gridCol w="822960">
                  <a:extLst>
                    <a:ext uri="{9D8B030D-6E8A-4147-A177-3AD203B41FA5}">
                      <a16:colId xmlns:a16="http://schemas.microsoft.com/office/drawing/2014/main" val="2668138856"/>
                    </a:ext>
                  </a:extLst>
                </a:gridCol>
                <a:gridCol w="822960">
                  <a:extLst>
                    <a:ext uri="{9D8B030D-6E8A-4147-A177-3AD203B41FA5}">
                      <a16:colId xmlns:a16="http://schemas.microsoft.com/office/drawing/2014/main" val="1392069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4598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foxnews - 2020-09-09 08:09:01</a:t>
                      </a:r>
                      <a:r>
                        <a:rPr kumimoji="0" lang="en-US" sz="1000" b="0" i="0" u="none" strike="noStrike" kern="1200" cap="none" spc="0" normalizeH="0" baseline="0" noProof="0">
                          <a:ln>
                            <a:noFill/>
                          </a:ln>
                          <a:solidFill>
                            <a:prstClr val="black"/>
                          </a:solidFill>
                          <a:effectLst/>
                          <a:uLnTx/>
                          <a:uFillTx/>
                          <a:latin typeface="+mn-lt"/>
                          <a:ea typeface="+mn-ea"/>
                          <a:cs typeface="+mn-cs"/>
                        </a:rPr>
                        <a:t>
 A veteran New Jersey police officer jumped into a river to save a burglary suspect -- and then died hours later. ⁣
⁣
Bridgeton Police Department officer Sean Peek, 49, responded to a burglary call at an ambulance station around 1:30 a.m. Sunday when he saw a person running through the woods and then either fall or jump into the Cohansey River, authorities said.⁣
⁣
“Sean made a decision as would any officer and entered to water in [an] attempt to pull the person from the running waters no matter what the circumstances,” Police Chief Michael Gaimari Sr. said Monday. “The woman eventually made it across the river but Officer Peek had difficulty making it back to shore as he was still donning all of his equipment and gear.” Go to the link in our bio for more on this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https://www.instagram.com/p/CE6JYN7Fhg8/media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09/21/2020 18:13:29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09908677"/>
                  </a:ext>
                </a:extLst>
              </a:tr>
            </a:tbl>
          </a:graphicData>
        </a:graphic>
      </p:graphicFrame>
      <p:sp>
        <p:nvSpPr>
          <p:cNvPr id="4" name="Text Placeholder 3">
            <a:extLst>
              <a:ext uri="{FF2B5EF4-FFF2-40B4-BE49-F238E27FC236}">
                <a16:creationId xmlns:a16="http://schemas.microsoft.com/office/drawing/2014/main" id="{92273B23-7488-4A01-9130-A1519FFECF8E}"/>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11340680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06F13-4601-4AEF-ABAC-88D5A8B148BD}"/>
              </a:ext>
            </a:extLst>
          </p:cNvPr>
          <p:cNvSpPr>
            <a:spLocks noGrp="1"/>
          </p:cNvSpPr>
          <p:nvPr>
            <p:ph type="title"/>
          </p:nvPr>
        </p:nvSpPr>
        <p:spPr/>
        <p:txBody>
          <a:bodyPr/>
          <a:lstStyle/>
          <a:p>
            <a:r>
              <a:rPr lang="en-US"/>
              <a:t>Instagram Posts Table | News - 17 of 21</a:t>
            </a:r>
          </a:p>
        </p:txBody>
      </p:sp>
      <p:graphicFrame>
        <p:nvGraphicFramePr>
          <p:cNvPr id="5" name="Table Placeholder 4">
            <a:extLst>
              <a:ext uri="{FF2B5EF4-FFF2-40B4-BE49-F238E27FC236}">
                <a16:creationId xmlns:a16="http://schemas.microsoft.com/office/drawing/2014/main" id="{9D38EFBA-E496-4259-9363-CC733590C0D7}"/>
              </a:ext>
            </a:extLst>
          </p:cNvPr>
          <p:cNvGraphicFramePr>
            <a:graphicFrameLocks noGrp="1"/>
          </p:cNvGraphicFramePr>
          <p:nvPr>
            <p:ph type="tbl" sz="quarter" idx="13"/>
            <p:extLst>
              <p:ext uri="{D42A27DB-BD31-4B8C-83A1-F6EECF244321}">
                <p14:modId xmlns:p14="http://schemas.microsoft.com/office/powerpoint/2010/main" val="3737349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06396087"/>
                    </a:ext>
                  </a:extLst>
                </a:gridCol>
                <a:gridCol w="1810512">
                  <a:extLst>
                    <a:ext uri="{9D8B030D-6E8A-4147-A177-3AD203B41FA5}">
                      <a16:colId xmlns:a16="http://schemas.microsoft.com/office/drawing/2014/main" val="428236834"/>
                    </a:ext>
                  </a:extLst>
                </a:gridCol>
                <a:gridCol w="822960">
                  <a:extLst>
                    <a:ext uri="{9D8B030D-6E8A-4147-A177-3AD203B41FA5}">
                      <a16:colId xmlns:a16="http://schemas.microsoft.com/office/drawing/2014/main" val="2444893157"/>
                    </a:ext>
                  </a:extLst>
                </a:gridCol>
                <a:gridCol w="822960">
                  <a:extLst>
                    <a:ext uri="{9D8B030D-6E8A-4147-A177-3AD203B41FA5}">
                      <a16:colId xmlns:a16="http://schemas.microsoft.com/office/drawing/2014/main" val="557408475"/>
                    </a:ext>
                  </a:extLst>
                </a:gridCol>
                <a:gridCol w="822960">
                  <a:extLst>
                    <a:ext uri="{9D8B030D-6E8A-4147-A177-3AD203B41FA5}">
                      <a16:colId xmlns:a16="http://schemas.microsoft.com/office/drawing/2014/main" val="3562026900"/>
                    </a:ext>
                  </a:extLst>
                </a:gridCol>
                <a:gridCol w="822960">
                  <a:extLst>
                    <a:ext uri="{9D8B030D-6E8A-4147-A177-3AD203B41FA5}">
                      <a16:colId xmlns:a16="http://schemas.microsoft.com/office/drawing/2014/main" val="2307085545"/>
                    </a:ext>
                  </a:extLst>
                </a:gridCol>
                <a:gridCol w="822960">
                  <a:extLst>
                    <a:ext uri="{9D8B030D-6E8A-4147-A177-3AD203B41FA5}">
                      <a16:colId xmlns:a16="http://schemas.microsoft.com/office/drawing/2014/main" val="2545310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92218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bbcnews - 2020-09-09 07:59:35</a:t>
                      </a:r>
                      <a:r>
                        <a:rPr kumimoji="0" lang="en-US" sz="1000" b="0" i="0" u="none" strike="noStrike" kern="1200" cap="none" spc="0" normalizeH="0" baseline="0" noProof="0">
                          <a:ln>
                            <a:noFill/>
                          </a:ln>
                          <a:solidFill>
                            <a:prstClr val="black"/>
                          </a:solidFill>
                          <a:effectLst/>
                          <a:uLnTx/>
                          <a:uFillTx/>
                          <a:latin typeface="+mn-lt"/>
                          <a:ea typeface="+mn-ea"/>
                          <a:cs typeface="+mn-cs"/>
                        </a:rPr>
                        <a:t>
 Greece’s largest migrant camp has been devastated by fire. The blaze tore through the Moria facility on the island of Lesbos, which is home to around 13,000 people. Marco Sandrone, Lesbos project coordinator for Médecins Sans Frontières, told the BBC it was difficult to say what caused the blaze, with several different fires and protests erupting in the camp. "It's a time bomb that finally exploded," he said, adding that people had been kept in "inhumane conditions" at the site for years. As the sun rose, the extent of the damage has been revealed, with the only the burnt out shells of some buildings remaining. Police blocked the migrants heading to the port town of Mytilene, leaving them stuck on the road. (📸: Reuters/Getty)
#Greeece #Lesbos #Migrants #Moria #bbcnews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https://www.instagram.com/p/CE6IToYsfdL/media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09/21/2020 18:13:36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08504017"/>
                  </a:ext>
                </a:extLst>
              </a:tr>
            </a:tbl>
          </a:graphicData>
        </a:graphic>
      </p:graphicFrame>
      <p:sp>
        <p:nvSpPr>
          <p:cNvPr id="4" name="Text Placeholder 3">
            <a:extLst>
              <a:ext uri="{FF2B5EF4-FFF2-40B4-BE49-F238E27FC236}">
                <a16:creationId xmlns:a16="http://schemas.microsoft.com/office/drawing/2014/main" id="{EF4B2352-EDF1-4F06-9A8A-EFD73672AB30}"/>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36907863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2BC0F-A98F-44AD-9769-68A4D59CD5B8}"/>
              </a:ext>
            </a:extLst>
          </p:cNvPr>
          <p:cNvSpPr>
            <a:spLocks noGrp="1"/>
          </p:cNvSpPr>
          <p:nvPr>
            <p:ph type="title"/>
          </p:nvPr>
        </p:nvSpPr>
        <p:spPr/>
        <p:txBody>
          <a:bodyPr/>
          <a:lstStyle/>
          <a:p>
            <a:r>
              <a:rPr lang="en-US"/>
              <a:t>Instagram Posts Table | News - 18 of 21</a:t>
            </a:r>
          </a:p>
        </p:txBody>
      </p:sp>
      <p:graphicFrame>
        <p:nvGraphicFramePr>
          <p:cNvPr id="5" name="Table Placeholder 4">
            <a:extLst>
              <a:ext uri="{FF2B5EF4-FFF2-40B4-BE49-F238E27FC236}">
                <a16:creationId xmlns:a16="http://schemas.microsoft.com/office/drawing/2014/main" id="{F705A513-8968-4E09-A2A6-BAE9F2B8F14E}"/>
              </a:ext>
            </a:extLst>
          </p:cNvPr>
          <p:cNvGraphicFramePr>
            <a:graphicFrameLocks noGrp="1"/>
          </p:cNvGraphicFramePr>
          <p:nvPr>
            <p:ph type="tbl" sz="quarter" idx="13"/>
            <p:extLst>
              <p:ext uri="{D42A27DB-BD31-4B8C-83A1-F6EECF244321}">
                <p14:modId xmlns:p14="http://schemas.microsoft.com/office/powerpoint/2010/main" val="407545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51751760"/>
                    </a:ext>
                  </a:extLst>
                </a:gridCol>
                <a:gridCol w="1810512">
                  <a:extLst>
                    <a:ext uri="{9D8B030D-6E8A-4147-A177-3AD203B41FA5}">
                      <a16:colId xmlns:a16="http://schemas.microsoft.com/office/drawing/2014/main" val="1349554556"/>
                    </a:ext>
                  </a:extLst>
                </a:gridCol>
                <a:gridCol w="822960">
                  <a:extLst>
                    <a:ext uri="{9D8B030D-6E8A-4147-A177-3AD203B41FA5}">
                      <a16:colId xmlns:a16="http://schemas.microsoft.com/office/drawing/2014/main" val="3249021949"/>
                    </a:ext>
                  </a:extLst>
                </a:gridCol>
                <a:gridCol w="822960">
                  <a:extLst>
                    <a:ext uri="{9D8B030D-6E8A-4147-A177-3AD203B41FA5}">
                      <a16:colId xmlns:a16="http://schemas.microsoft.com/office/drawing/2014/main" val="4293590087"/>
                    </a:ext>
                  </a:extLst>
                </a:gridCol>
                <a:gridCol w="822960">
                  <a:extLst>
                    <a:ext uri="{9D8B030D-6E8A-4147-A177-3AD203B41FA5}">
                      <a16:colId xmlns:a16="http://schemas.microsoft.com/office/drawing/2014/main" val="3746307878"/>
                    </a:ext>
                  </a:extLst>
                </a:gridCol>
                <a:gridCol w="822960">
                  <a:extLst>
                    <a:ext uri="{9D8B030D-6E8A-4147-A177-3AD203B41FA5}">
                      <a16:colId xmlns:a16="http://schemas.microsoft.com/office/drawing/2014/main" val="373471489"/>
                    </a:ext>
                  </a:extLst>
                </a:gridCol>
                <a:gridCol w="822960">
                  <a:extLst>
                    <a:ext uri="{9D8B030D-6E8A-4147-A177-3AD203B41FA5}">
                      <a16:colId xmlns:a16="http://schemas.microsoft.com/office/drawing/2014/main" val="2363009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33505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foxnews - 2020-09-09 07:10:16</a:t>
                      </a:r>
                      <a:r>
                        <a:rPr kumimoji="0" lang="en-US" sz="1000" b="0" i="0" u="none" strike="noStrike" kern="1200" cap="none" spc="0" normalizeH="0" baseline="0" noProof="0">
                          <a:ln>
                            <a:noFill/>
                          </a:ln>
                          <a:solidFill>
                            <a:prstClr val="black"/>
                          </a:solidFill>
                          <a:effectLst/>
                          <a:uLnTx/>
                          <a:uFillTx/>
                          <a:latin typeface="+mn-lt"/>
                          <a:ea typeface="+mn-ea"/>
                          <a:cs typeface="+mn-cs"/>
                        </a:rPr>
                        <a:t>
 “Keeping Up With the Kardashians” is coming to an end, Fox News has confirmed.⁣
⁣
The announcement of the reality show’s close was made by Kim Kardashian on Tuesday via Instagram in a letter “to our amazing fans.” A spokesperson for E! also confirmed the move to Fox News. Click the link in our bio for more on this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https://www.instagram.com/p/CE6Cp19AaVs/media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09/21/2020 18:13:29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29212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foxnews - 2020-09-09 06:08:27</a:t>
                      </a:r>
                      <a:r>
                        <a:rPr kumimoji="0" lang="en-US" sz="1000" b="0" i="0" u="none" strike="noStrike" kern="1200" cap="none" spc="0" normalizeH="0" baseline="0" noProof="0">
                          <a:ln>
                            <a:noFill/>
                          </a:ln>
                          <a:solidFill>
                            <a:prstClr val="black"/>
                          </a:solidFill>
                          <a:effectLst/>
                          <a:uLnTx/>
                          <a:uFillTx/>
                          <a:latin typeface="+mn-lt"/>
                          <a:ea typeface="+mn-ea"/>
                          <a:cs typeface="+mn-cs"/>
                        </a:rPr>
                        <a:t>
 Police in Texas escorted a 6-year-old boy with autism to his first day of school in their "Autism Awareness Humvee.‘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https://www.instagram.com/p/CE57j3zp3nQ/media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09/21/2020 18:13:29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27813756"/>
                  </a:ext>
                </a:extLst>
              </a:tr>
            </a:tbl>
          </a:graphicData>
        </a:graphic>
      </p:graphicFrame>
      <p:sp>
        <p:nvSpPr>
          <p:cNvPr id="4" name="Text Placeholder 3">
            <a:extLst>
              <a:ext uri="{FF2B5EF4-FFF2-40B4-BE49-F238E27FC236}">
                <a16:creationId xmlns:a16="http://schemas.microsoft.com/office/drawing/2014/main" id="{A65142BE-4C7C-42AE-939F-0A6585383D29}"/>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5940858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0CD88-BB27-4A6D-9949-1D8ED0360E2C}"/>
              </a:ext>
            </a:extLst>
          </p:cNvPr>
          <p:cNvSpPr>
            <a:spLocks noGrp="1"/>
          </p:cNvSpPr>
          <p:nvPr>
            <p:ph type="title"/>
          </p:nvPr>
        </p:nvSpPr>
        <p:spPr/>
        <p:txBody>
          <a:bodyPr/>
          <a:lstStyle/>
          <a:p>
            <a:r>
              <a:rPr lang="en-US"/>
              <a:t>Instagram Posts Table | News - 19 of 21</a:t>
            </a:r>
          </a:p>
        </p:txBody>
      </p:sp>
      <p:graphicFrame>
        <p:nvGraphicFramePr>
          <p:cNvPr id="5" name="Table Placeholder 4">
            <a:extLst>
              <a:ext uri="{FF2B5EF4-FFF2-40B4-BE49-F238E27FC236}">
                <a16:creationId xmlns:a16="http://schemas.microsoft.com/office/drawing/2014/main" id="{83F23613-A9EE-4A91-8FD8-AC409E9E6B89}"/>
              </a:ext>
            </a:extLst>
          </p:cNvPr>
          <p:cNvGraphicFramePr>
            <a:graphicFrameLocks noGrp="1"/>
          </p:cNvGraphicFramePr>
          <p:nvPr>
            <p:ph type="tbl" sz="quarter" idx="13"/>
            <p:extLst>
              <p:ext uri="{D42A27DB-BD31-4B8C-83A1-F6EECF244321}">
                <p14:modId xmlns:p14="http://schemas.microsoft.com/office/powerpoint/2010/main" val="1810632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39774765"/>
                    </a:ext>
                  </a:extLst>
                </a:gridCol>
                <a:gridCol w="1810512">
                  <a:extLst>
                    <a:ext uri="{9D8B030D-6E8A-4147-A177-3AD203B41FA5}">
                      <a16:colId xmlns:a16="http://schemas.microsoft.com/office/drawing/2014/main" val="394498695"/>
                    </a:ext>
                  </a:extLst>
                </a:gridCol>
                <a:gridCol w="822960">
                  <a:extLst>
                    <a:ext uri="{9D8B030D-6E8A-4147-A177-3AD203B41FA5}">
                      <a16:colId xmlns:a16="http://schemas.microsoft.com/office/drawing/2014/main" val="70304212"/>
                    </a:ext>
                  </a:extLst>
                </a:gridCol>
                <a:gridCol w="822960">
                  <a:extLst>
                    <a:ext uri="{9D8B030D-6E8A-4147-A177-3AD203B41FA5}">
                      <a16:colId xmlns:a16="http://schemas.microsoft.com/office/drawing/2014/main" val="1213563140"/>
                    </a:ext>
                  </a:extLst>
                </a:gridCol>
                <a:gridCol w="822960">
                  <a:extLst>
                    <a:ext uri="{9D8B030D-6E8A-4147-A177-3AD203B41FA5}">
                      <a16:colId xmlns:a16="http://schemas.microsoft.com/office/drawing/2014/main" val="808443797"/>
                    </a:ext>
                  </a:extLst>
                </a:gridCol>
                <a:gridCol w="822960">
                  <a:extLst>
                    <a:ext uri="{9D8B030D-6E8A-4147-A177-3AD203B41FA5}">
                      <a16:colId xmlns:a16="http://schemas.microsoft.com/office/drawing/2014/main" val="1645689243"/>
                    </a:ext>
                  </a:extLst>
                </a:gridCol>
                <a:gridCol w="822960">
                  <a:extLst>
                    <a:ext uri="{9D8B030D-6E8A-4147-A177-3AD203B41FA5}">
                      <a16:colId xmlns:a16="http://schemas.microsoft.com/office/drawing/2014/main" val="2219495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03480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foxnews - 2020-09-09 05:01:41</a:t>
                      </a:r>
                      <a:r>
                        <a:rPr kumimoji="0" lang="en-US" sz="1000" b="0" i="0" u="none" strike="noStrike" kern="1200" cap="none" spc="0" normalizeH="0" baseline="0" noProof="0">
                          <a:ln>
                            <a:noFill/>
                          </a:ln>
                          <a:solidFill>
                            <a:prstClr val="black"/>
                          </a:solidFill>
                          <a:effectLst/>
                          <a:uLnTx/>
                          <a:uFillTx/>
                          <a:latin typeface="+mn-lt"/>
                          <a:ea typeface="+mn-ea"/>
                          <a:cs typeface="+mn-cs"/>
                        </a:rPr>
                        <a:t>
 President Trump and the Pentagon plan to announce a reduction of U.S. troops levels from 5,200 to about 3,500, a senior defense official told Fox News. The move appears to be an attempt by Trump to make good on his earlier promise to end U.S. participation in “endless wars.”⁣
⁣
Click the link in our bio for more on this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https://www.instagram.com/p/CE5z8G1l8N3/media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09/21/2020 18:13:29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67499790"/>
                  </a:ext>
                </a:extLst>
              </a:tr>
            </a:tbl>
          </a:graphicData>
        </a:graphic>
      </p:graphicFrame>
      <p:sp>
        <p:nvSpPr>
          <p:cNvPr id="4" name="Text Placeholder 3">
            <a:extLst>
              <a:ext uri="{FF2B5EF4-FFF2-40B4-BE49-F238E27FC236}">
                <a16:creationId xmlns:a16="http://schemas.microsoft.com/office/drawing/2014/main" id="{F9616ED3-0F91-4B86-8DBC-C84A1B93881E}"/>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38844682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81E9E-9EB0-4806-803E-543F177668B5}"/>
              </a:ext>
            </a:extLst>
          </p:cNvPr>
          <p:cNvSpPr>
            <a:spLocks noGrp="1"/>
          </p:cNvSpPr>
          <p:nvPr>
            <p:ph type="title"/>
          </p:nvPr>
        </p:nvSpPr>
        <p:spPr/>
        <p:txBody>
          <a:bodyPr/>
          <a:lstStyle/>
          <a:p>
            <a:r>
              <a:rPr lang="en-US"/>
              <a:t>Instagram Posts Table | News - 20 of 21</a:t>
            </a:r>
          </a:p>
        </p:txBody>
      </p:sp>
      <p:graphicFrame>
        <p:nvGraphicFramePr>
          <p:cNvPr id="5" name="Table Placeholder 4">
            <a:extLst>
              <a:ext uri="{FF2B5EF4-FFF2-40B4-BE49-F238E27FC236}">
                <a16:creationId xmlns:a16="http://schemas.microsoft.com/office/drawing/2014/main" id="{1EECF478-A61B-495E-B5FC-F2E6E4561F42}"/>
              </a:ext>
            </a:extLst>
          </p:cNvPr>
          <p:cNvGraphicFramePr>
            <a:graphicFrameLocks noGrp="1"/>
          </p:cNvGraphicFramePr>
          <p:nvPr>
            <p:ph type="tbl" sz="quarter" idx="13"/>
            <p:extLst>
              <p:ext uri="{D42A27DB-BD31-4B8C-83A1-F6EECF244321}">
                <p14:modId xmlns:p14="http://schemas.microsoft.com/office/powerpoint/2010/main" val="1201510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19574537"/>
                    </a:ext>
                  </a:extLst>
                </a:gridCol>
                <a:gridCol w="1810512">
                  <a:extLst>
                    <a:ext uri="{9D8B030D-6E8A-4147-A177-3AD203B41FA5}">
                      <a16:colId xmlns:a16="http://schemas.microsoft.com/office/drawing/2014/main" val="2281472756"/>
                    </a:ext>
                  </a:extLst>
                </a:gridCol>
                <a:gridCol w="822960">
                  <a:extLst>
                    <a:ext uri="{9D8B030D-6E8A-4147-A177-3AD203B41FA5}">
                      <a16:colId xmlns:a16="http://schemas.microsoft.com/office/drawing/2014/main" val="3456737511"/>
                    </a:ext>
                  </a:extLst>
                </a:gridCol>
                <a:gridCol w="822960">
                  <a:extLst>
                    <a:ext uri="{9D8B030D-6E8A-4147-A177-3AD203B41FA5}">
                      <a16:colId xmlns:a16="http://schemas.microsoft.com/office/drawing/2014/main" val="804223993"/>
                    </a:ext>
                  </a:extLst>
                </a:gridCol>
                <a:gridCol w="822960">
                  <a:extLst>
                    <a:ext uri="{9D8B030D-6E8A-4147-A177-3AD203B41FA5}">
                      <a16:colId xmlns:a16="http://schemas.microsoft.com/office/drawing/2014/main" val="3738023147"/>
                    </a:ext>
                  </a:extLst>
                </a:gridCol>
                <a:gridCol w="822960">
                  <a:extLst>
                    <a:ext uri="{9D8B030D-6E8A-4147-A177-3AD203B41FA5}">
                      <a16:colId xmlns:a16="http://schemas.microsoft.com/office/drawing/2014/main" val="3768678394"/>
                    </a:ext>
                  </a:extLst>
                </a:gridCol>
                <a:gridCol w="822960">
                  <a:extLst>
                    <a:ext uri="{9D8B030D-6E8A-4147-A177-3AD203B41FA5}">
                      <a16:colId xmlns:a16="http://schemas.microsoft.com/office/drawing/2014/main" val="878834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72253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foxnews - 2020-09-09 04:01:29</a:t>
                      </a:r>
                      <a:r>
                        <a:rPr kumimoji="0" lang="en-US" sz="1000" b="0" i="0" u="none" strike="noStrike" kern="1200" cap="none" spc="0" normalizeH="0" baseline="0" noProof="0">
                          <a:ln>
                            <a:noFill/>
                          </a:ln>
                          <a:solidFill>
                            <a:prstClr val="black"/>
                          </a:solidFill>
                          <a:effectLst/>
                          <a:uLnTx/>
                          <a:uFillTx/>
                          <a:latin typeface="+mn-lt"/>
                          <a:ea typeface="+mn-ea"/>
                          <a:cs typeface="+mn-cs"/>
                        </a:rPr>
                        <a:t>
 “You could have a very big surprise coming up."⁣
⁣
President Trump claimed Monday that a coronavirus vaccine could be delivered by October, saying it would be “very safe and effective.”⁣
⁣
During a Labor Day press conference at the White House Monday, the president touted his administration’s “Operation Warp Speed” program, a public-private partnership that he announced in May, which would produce a vaccine against the novel coronavirus.⁣
⁣
Click the link in our bio for more on this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https://www.instagram.com/p/CE5tDZmHPml/media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09/21/2020 18:13:29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09229137"/>
                  </a:ext>
                </a:extLst>
              </a:tr>
            </a:tbl>
          </a:graphicData>
        </a:graphic>
      </p:graphicFrame>
      <p:sp>
        <p:nvSpPr>
          <p:cNvPr id="4" name="Text Placeholder 3">
            <a:extLst>
              <a:ext uri="{FF2B5EF4-FFF2-40B4-BE49-F238E27FC236}">
                <a16:creationId xmlns:a16="http://schemas.microsoft.com/office/drawing/2014/main" id="{57FFABE8-35AB-4E29-BDDF-1180D4559FA5}"/>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27482461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57FA0-1F9C-417C-8FF3-5DA09137A74C}"/>
              </a:ext>
            </a:extLst>
          </p:cNvPr>
          <p:cNvSpPr>
            <a:spLocks noGrp="1"/>
          </p:cNvSpPr>
          <p:nvPr>
            <p:ph type="title"/>
          </p:nvPr>
        </p:nvSpPr>
        <p:spPr/>
        <p:txBody>
          <a:bodyPr/>
          <a:lstStyle/>
          <a:p>
            <a:r>
              <a:rPr lang="en-US"/>
              <a:t>Instagram Posts Table | News - 21 of 21</a:t>
            </a:r>
          </a:p>
        </p:txBody>
      </p:sp>
      <p:graphicFrame>
        <p:nvGraphicFramePr>
          <p:cNvPr id="5" name="Table Placeholder 4">
            <a:extLst>
              <a:ext uri="{FF2B5EF4-FFF2-40B4-BE49-F238E27FC236}">
                <a16:creationId xmlns:a16="http://schemas.microsoft.com/office/drawing/2014/main" id="{8F49D53C-2A2F-4065-9844-6BF8948A1637}"/>
              </a:ext>
            </a:extLst>
          </p:cNvPr>
          <p:cNvGraphicFramePr>
            <a:graphicFrameLocks noGrp="1"/>
          </p:cNvGraphicFramePr>
          <p:nvPr>
            <p:ph type="tbl" sz="quarter" idx="13"/>
            <p:extLst>
              <p:ext uri="{D42A27DB-BD31-4B8C-83A1-F6EECF244321}">
                <p14:modId xmlns:p14="http://schemas.microsoft.com/office/powerpoint/2010/main" val="3030413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18437404"/>
                    </a:ext>
                  </a:extLst>
                </a:gridCol>
                <a:gridCol w="1810512">
                  <a:extLst>
                    <a:ext uri="{9D8B030D-6E8A-4147-A177-3AD203B41FA5}">
                      <a16:colId xmlns:a16="http://schemas.microsoft.com/office/drawing/2014/main" val="2278362247"/>
                    </a:ext>
                  </a:extLst>
                </a:gridCol>
                <a:gridCol w="822960">
                  <a:extLst>
                    <a:ext uri="{9D8B030D-6E8A-4147-A177-3AD203B41FA5}">
                      <a16:colId xmlns:a16="http://schemas.microsoft.com/office/drawing/2014/main" val="714624476"/>
                    </a:ext>
                  </a:extLst>
                </a:gridCol>
                <a:gridCol w="822960">
                  <a:extLst>
                    <a:ext uri="{9D8B030D-6E8A-4147-A177-3AD203B41FA5}">
                      <a16:colId xmlns:a16="http://schemas.microsoft.com/office/drawing/2014/main" val="4232002818"/>
                    </a:ext>
                  </a:extLst>
                </a:gridCol>
                <a:gridCol w="822960">
                  <a:extLst>
                    <a:ext uri="{9D8B030D-6E8A-4147-A177-3AD203B41FA5}">
                      <a16:colId xmlns:a16="http://schemas.microsoft.com/office/drawing/2014/main" val="1995626862"/>
                    </a:ext>
                  </a:extLst>
                </a:gridCol>
                <a:gridCol w="822960">
                  <a:extLst>
                    <a:ext uri="{9D8B030D-6E8A-4147-A177-3AD203B41FA5}">
                      <a16:colId xmlns:a16="http://schemas.microsoft.com/office/drawing/2014/main" val="2372123779"/>
                    </a:ext>
                  </a:extLst>
                </a:gridCol>
                <a:gridCol w="822960">
                  <a:extLst>
                    <a:ext uri="{9D8B030D-6E8A-4147-A177-3AD203B41FA5}">
                      <a16:colId xmlns:a16="http://schemas.microsoft.com/office/drawing/2014/main" val="4109393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84125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foxnews - 2020-09-09 00:17:47</a:t>
                      </a:r>
                      <a:r>
                        <a:rPr kumimoji="0" lang="en-US" sz="1000" b="0" i="0" u="none" strike="noStrike" kern="1200" cap="none" spc="0" normalizeH="0" baseline="0" noProof="0">
                          <a:ln>
                            <a:noFill/>
                          </a:ln>
                          <a:solidFill>
                            <a:prstClr val="black"/>
                          </a:solidFill>
                          <a:effectLst/>
                          <a:uLnTx/>
                          <a:uFillTx/>
                          <a:latin typeface="+mn-lt"/>
                          <a:ea typeface="+mn-ea"/>
                          <a:cs typeface="+mn-cs"/>
                        </a:rPr>
                        <a:t>
 Pharmaceutical company AstraZeneca will put an experimental coronavirus vaccine study on hold in America after a participant in the United Kingdom faced an apparent serious adverse reaction, according to a report.⁣
⁣
A suspected serious adverse reaction includes symptoms that require hospitalization, life-threatening illness and even death. It’s suspected the adverse reaction happened in the Phase 2/3 trial underway in the U.K.⁣
⁣
Click the link in our bio for more on this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https://www.instagram.com/p/CE5Tc8YnS9o/media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09/21/2020 18:13:29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92264528"/>
                  </a:ext>
                </a:extLst>
              </a:tr>
            </a:tbl>
          </a:graphicData>
        </a:graphic>
      </p:graphicFrame>
      <p:sp>
        <p:nvSpPr>
          <p:cNvPr id="4" name="Text Placeholder 3">
            <a:extLst>
              <a:ext uri="{FF2B5EF4-FFF2-40B4-BE49-F238E27FC236}">
                <a16:creationId xmlns:a16="http://schemas.microsoft.com/office/drawing/2014/main" id="{DC792F89-1739-4C62-BE29-9C6ED26C7ABF}"/>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25267093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C1A6E-3699-4F3F-ABA1-8E668DA9BAA5}"/>
              </a:ext>
            </a:extLst>
          </p:cNvPr>
          <p:cNvSpPr>
            <a:spLocks noGrp="1"/>
          </p:cNvSpPr>
          <p:nvPr>
            <p:ph type="title"/>
          </p:nvPr>
        </p:nvSpPr>
        <p:spPr/>
        <p:txBody>
          <a:bodyPr/>
          <a:lstStyle/>
          <a:p>
            <a:r>
              <a:rPr lang="en-US"/>
              <a:t>Instagram Posts | News</a:t>
            </a:r>
          </a:p>
        </p:txBody>
      </p:sp>
      <p:graphicFrame>
        <p:nvGraphicFramePr>
          <p:cNvPr id="6" name="Chart Placeholder 5">
            <a:extLst>
              <a:ext uri="{FF2B5EF4-FFF2-40B4-BE49-F238E27FC236}">
                <a16:creationId xmlns:a16="http://schemas.microsoft.com/office/drawing/2014/main" id="{48D11323-918D-434B-A460-F9924847B74E}"/>
              </a:ext>
            </a:extLst>
          </p:cNvPr>
          <p:cNvGraphicFramePr>
            <a:graphicFrameLocks noGrp="1"/>
          </p:cNvGraphicFramePr>
          <p:nvPr>
            <p:ph type="chart" sz="quarter" idx="13"/>
            <p:extLst>
              <p:ext uri="{D42A27DB-BD31-4B8C-83A1-F6EECF244321}">
                <p14:modId xmlns:p14="http://schemas.microsoft.com/office/powerpoint/2010/main" val="11974597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716B9F-FC1F-4893-96AA-C06A0D588242}"/>
              </a:ext>
            </a:extLst>
          </p:cNvPr>
          <p:cNvSpPr>
            <a:spLocks noGrp="1"/>
          </p:cNvSpPr>
          <p:nvPr>
            <p:ph type="body" sz="quarter" idx="14"/>
          </p:nvPr>
        </p:nvSpPr>
        <p:spPr/>
        <p:txBody>
          <a:bodyPr/>
          <a:lstStyle/>
          <a:p>
            <a:r>
              <a:rPr lang="en-US"/>
              <a:t>06/29/2020 - 09/13/2020</a:t>
            </a:r>
          </a:p>
        </p:txBody>
      </p:sp>
      <p:sp>
        <p:nvSpPr>
          <p:cNvPr id="5" name="Footer Placeholder 4">
            <a:extLst>
              <a:ext uri="{FF2B5EF4-FFF2-40B4-BE49-F238E27FC236}">
                <a16:creationId xmlns:a16="http://schemas.microsoft.com/office/drawing/2014/main" id="{061C0303-724C-409E-8751-FFD8A4513D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83757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EC613-0898-4A8C-A926-CF4C8F0AD85C}"/>
              </a:ext>
            </a:extLst>
          </p:cNvPr>
          <p:cNvSpPr>
            <a:spLocks noGrp="1"/>
          </p:cNvSpPr>
          <p:nvPr>
            <p:ph type="title"/>
          </p:nvPr>
        </p:nvSpPr>
        <p:spPr/>
        <p:txBody>
          <a:bodyPr/>
          <a:lstStyle/>
          <a:p>
            <a:r>
              <a:rPr lang="en-US"/>
              <a:t>Instagram Hashtag Detection | News - 1 of 3</a:t>
            </a:r>
          </a:p>
        </p:txBody>
      </p:sp>
      <p:graphicFrame>
        <p:nvGraphicFramePr>
          <p:cNvPr id="5" name="Table Placeholder 4">
            <a:extLst>
              <a:ext uri="{FF2B5EF4-FFF2-40B4-BE49-F238E27FC236}">
                <a16:creationId xmlns:a16="http://schemas.microsoft.com/office/drawing/2014/main" id="{08D7E22A-739F-45D9-82F6-5451A562DACF}"/>
              </a:ext>
            </a:extLst>
          </p:cNvPr>
          <p:cNvGraphicFramePr>
            <a:graphicFrameLocks noGrp="1"/>
          </p:cNvGraphicFramePr>
          <p:nvPr>
            <p:ph type="tbl" sz="quarter" idx="13"/>
            <p:extLst>
              <p:ext uri="{D42A27DB-BD31-4B8C-83A1-F6EECF244321}">
                <p14:modId xmlns:p14="http://schemas.microsoft.com/office/powerpoint/2010/main" val="3497610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70734951"/>
                    </a:ext>
                  </a:extLst>
                </a:gridCol>
                <a:gridCol w="1399032">
                  <a:extLst>
                    <a:ext uri="{9D8B030D-6E8A-4147-A177-3AD203B41FA5}">
                      <a16:colId xmlns:a16="http://schemas.microsoft.com/office/drawing/2014/main" val="295042768"/>
                    </a:ext>
                  </a:extLst>
                </a:gridCol>
                <a:gridCol w="1399032">
                  <a:extLst>
                    <a:ext uri="{9D8B030D-6E8A-4147-A177-3AD203B41FA5}">
                      <a16:colId xmlns:a16="http://schemas.microsoft.com/office/drawing/2014/main" val="2811674559"/>
                    </a:ext>
                  </a:extLst>
                </a:gridCol>
                <a:gridCol w="1399032">
                  <a:extLst>
                    <a:ext uri="{9D8B030D-6E8A-4147-A177-3AD203B41FA5}">
                      <a16:colId xmlns:a16="http://schemas.microsoft.com/office/drawing/2014/main" val="4058926079"/>
                    </a:ext>
                  </a:extLst>
                </a:gridCol>
                <a:gridCol w="1399032">
                  <a:extLst>
                    <a:ext uri="{9D8B030D-6E8A-4147-A177-3AD203B41FA5}">
                      <a16:colId xmlns:a16="http://schemas.microsoft.com/office/drawing/2014/main" val="3897988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512553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#bbcnews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265998.39130435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3048.2360248447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269046.62732919</a:t>
                      </a:r>
                    </a:p>
                  </a:txBody>
                  <a:tcPr/>
                </a:tc>
                <a:extLst>
                  <a:ext uri="{0D108BD9-81ED-4DB2-BD59-A6C34878D82A}">
                    <a16:rowId xmlns:a16="http://schemas.microsoft.com/office/drawing/2014/main" val="3585161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#BBCNews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247007.75193798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2816.2713178295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249824.02325581</a:t>
                      </a:r>
                    </a:p>
                  </a:txBody>
                  <a:tcPr/>
                </a:tc>
                <a:extLst>
                  <a:ext uri="{0D108BD9-81ED-4DB2-BD59-A6C34878D82A}">
                    <a16:rowId xmlns:a16="http://schemas.microsoft.com/office/drawing/2014/main" val="3472286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#Covid19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278220.12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281142.96</a:t>
                      </a:r>
                    </a:p>
                  </a:txBody>
                  <a:tcPr/>
                </a:tc>
                <a:extLst>
                  <a:ext uri="{0D108BD9-81ED-4DB2-BD59-A6C34878D82A}">
                    <a16:rowId xmlns:a16="http://schemas.microsoft.com/office/drawing/2014/main" val="2900121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#Coronavirus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289971.30612245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3101.2244897959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293072.53061224</a:t>
                      </a:r>
                    </a:p>
                  </a:txBody>
                  <a:tcPr/>
                </a:tc>
                <a:extLst>
                  <a:ext uri="{0D108BD9-81ED-4DB2-BD59-A6C34878D82A}">
                    <a16:rowId xmlns:a16="http://schemas.microsoft.com/office/drawing/2014/main" val="3145287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213535.21428571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2848.5357142857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216383.75</a:t>
                      </a:r>
                    </a:p>
                  </a:txBody>
                  <a:tcPr/>
                </a:tc>
                <a:extLst>
                  <a:ext uri="{0D108BD9-81ED-4DB2-BD59-A6C34878D82A}">
                    <a16:rowId xmlns:a16="http://schemas.microsoft.com/office/drawing/2014/main" val="1545885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2736.7142857143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318435.47619048</a:t>
                      </a:r>
                    </a:p>
                  </a:txBody>
                  <a:tcPr/>
                </a:tc>
                <a:extLst>
                  <a:ext uri="{0D108BD9-81ED-4DB2-BD59-A6C34878D82A}">
                    <a16:rowId xmlns:a16="http://schemas.microsoft.com/office/drawing/2014/main" val="752702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272220.27777778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1893.6666666667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274113.94444444</a:t>
                      </a:r>
                    </a:p>
                  </a:txBody>
                  <a:tcPr/>
                </a:tc>
                <a:extLst>
                  <a:ext uri="{0D108BD9-81ED-4DB2-BD59-A6C34878D82A}">
                    <a16:rowId xmlns:a16="http://schemas.microsoft.com/office/drawing/2014/main" val="1193417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266643.11764706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2207.5882352941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268850.70588235</a:t>
                      </a:r>
                    </a:p>
                  </a:txBody>
                  <a:tcPr/>
                </a:tc>
                <a:extLst>
                  <a:ext uri="{0D108BD9-81ED-4DB2-BD59-A6C34878D82A}">
                    <a16:rowId xmlns:a16="http://schemas.microsoft.com/office/drawing/2014/main" val="3788504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#Beirut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301495.5625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3270.8125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304766.375</a:t>
                      </a:r>
                    </a:p>
                  </a:txBody>
                  <a:tcPr/>
                </a:tc>
                <a:extLst>
                  <a:ext uri="{0D108BD9-81ED-4DB2-BD59-A6C34878D82A}">
                    <a16:rowId xmlns:a16="http://schemas.microsoft.com/office/drawing/2014/main" val="3576337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301495.5625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3270.8125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304766.375</a:t>
                      </a:r>
                    </a:p>
                  </a:txBody>
                  <a:tcPr/>
                </a:tc>
                <a:extLst>
                  <a:ext uri="{0D108BD9-81ED-4DB2-BD59-A6C34878D82A}">
                    <a16:rowId xmlns:a16="http://schemas.microsoft.com/office/drawing/2014/main" val="2939693783"/>
                  </a:ext>
                </a:extLst>
              </a:tr>
            </a:tbl>
          </a:graphicData>
        </a:graphic>
      </p:graphicFrame>
      <p:sp>
        <p:nvSpPr>
          <p:cNvPr id="4" name="Text Placeholder 3">
            <a:extLst>
              <a:ext uri="{FF2B5EF4-FFF2-40B4-BE49-F238E27FC236}">
                <a16:creationId xmlns:a16="http://schemas.microsoft.com/office/drawing/2014/main" id="{53278420-11B7-48E7-A4B3-A38790E6E04F}"/>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31874414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F4567-0FCD-47FE-9F89-05B0005BC988}"/>
              </a:ext>
            </a:extLst>
          </p:cNvPr>
          <p:cNvSpPr>
            <a:spLocks noGrp="1"/>
          </p:cNvSpPr>
          <p:nvPr>
            <p:ph type="title"/>
          </p:nvPr>
        </p:nvSpPr>
        <p:spPr/>
        <p:txBody>
          <a:bodyPr/>
          <a:lstStyle/>
          <a:p>
            <a:r>
              <a:rPr lang="en-US"/>
              <a:t>Instagram Hashtag Detection | News - 2 of 3</a:t>
            </a:r>
          </a:p>
        </p:txBody>
      </p:sp>
      <p:graphicFrame>
        <p:nvGraphicFramePr>
          <p:cNvPr id="5" name="Table Placeholder 4">
            <a:extLst>
              <a:ext uri="{FF2B5EF4-FFF2-40B4-BE49-F238E27FC236}">
                <a16:creationId xmlns:a16="http://schemas.microsoft.com/office/drawing/2014/main" id="{B7015677-E143-4F72-81E5-81B5225FDD2B}"/>
              </a:ext>
            </a:extLst>
          </p:cNvPr>
          <p:cNvGraphicFramePr>
            <a:graphicFrameLocks noGrp="1"/>
          </p:cNvGraphicFramePr>
          <p:nvPr>
            <p:ph type="tbl" sz="quarter" idx="13"/>
            <p:extLst>
              <p:ext uri="{D42A27DB-BD31-4B8C-83A1-F6EECF244321}">
                <p14:modId xmlns:p14="http://schemas.microsoft.com/office/powerpoint/2010/main" val="3465410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33601149"/>
                    </a:ext>
                  </a:extLst>
                </a:gridCol>
                <a:gridCol w="1399032">
                  <a:extLst>
                    <a:ext uri="{9D8B030D-6E8A-4147-A177-3AD203B41FA5}">
                      <a16:colId xmlns:a16="http://schemas.microsoft.com/office/drawing/2014/main" val="600549264"/>
                    </a:ext>
                  </a:extLst>
                </a:gridCol>
                <a:gridCol w="1399032">
                  <a:extLst>
                    <a:ext uri="{9D8B030D-6E8A-4147-A177-3AD203B41FA5}">
                      <a16:colId xmlns:a16="http://schemas.microsoft.com/office/drawing/2014/main" val="1977464934"/>
                    </a:ext>
                  </a:extLst>
                </a:gridCol>
                <a:gridCol w="1399032">
                  <a:extLst>
                    <a:ext uri="{9D8B030D-6E8A-4147-A177-3AD203B41FA5}">
                      <a16:colId xmlns:a16="http://schemas.microsoft.com/office/drawing/2014/main" val="1498284413"/>
                    </a:ext>
                  </a:extLst>
                </a:gridCol>
                <a:gridCol w="1399032">
                  <a:extLst>
                    <a:ext uri="{9D8B030D-6E8A-4147-A177-3AD203B41FA5}">
                      <a16:colId xmlns:a16="http://schemas.microsoft.com/office/drawing/2014/main" val="2330522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978981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#Pandemic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255004.73333333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257647.73333333</a:t>
                      </a:r>
                    </a:p>
                  </a:txBody>
                  <a:tcPr/>
                </a:tc>
                <a:extLst>
                  <a:ext uri="{0D108BD9-81ED-4DB2-BD59-A6C34878D82A}">
                    <a16:rowId xmlns:a16="http://schemas.microsoft.com/office/drawing/2014/main" val="4233698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#Animals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266702.38461538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2540.6923076923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269243.07692308</a:t>
                      </a:r>
                    </a:p>
                  </a:txBody>
                  <a:tcPr/>
                </a:tc>
                <a:extLst>
                  <a:ext uri="{0D108BD9-81ED-4DB2-BD59-A6C34878D82A}">
                    <a16:rowId xmlns:a16="http://schemas.microsoft.com/office/drawing/2014/main" val="865217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#Conservation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320457.45454545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3126.8181818182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323584.27272727</a:t>
                      </a:r>
                    </a:p>
                  </a:txBody>
                  <a:tcPr/>
                </a:tc>
                <a:extLst>
                  <a:ext uri="{0D108BD9-81ED-4DB2-BD59-A6C34878D82A}">
                    <a16:rowId xmlns:a16="http://schemas.microsoft.com/office/drawing/2014/main" val="2454986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262019.18181818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3422.5454545455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265441.72727273</a:t>
                      </a:r>
                    </a:p>
                  </a:txBody>
                  <a:tcPr/>
                </a:tc>
                <a:extLst>
                  <a:ext uri="{0D108BD9-81ED-4DB2-BD59-A6C34878D82A}">
                    <a16:rowId xmlns:a16="http://schemas.microsoft.com/office/drawing/2014/main" val="3668683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233651.9</a:t>
                      </a:r>
                    </a:p>
                  </a:txBody>
                  <a:tcPr/>
                </a:tc>
                <a:extLst>
                  <a:ext uri="{0D108BD9-81ED-4DB2-BD59-A6C34878D82A}">
                    <a16:rowId xmlns:a16="http://schemas.microsoft.com/office/drawing/2014/main" val="3240558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270536.8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273323.8</a:t>
                      </a:r>
                    </a:p>
                  </a:txBody>
                  <a:tcPr/>
                </a:tc>
                <a:extLst>
                  <a:ext uri="{0D108BD9-81ED-4DB2-BD59-A6C34878D82A}">
                    <a16:rowId xmlns:a16="http://schemas.microsoft.com/office/drawing/2014/main" val="2705460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241447.44444444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3561.5555555556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245009</a:t>
                      </a:r>
                    </a:p>
                  </a:txBody>
                  <a:tcPr/>
                </a:tc>
                <a:extLst>
                  <a:ext uri="{0D108BD9-81ED-4DB2-BD59-A6C34878D82A}">
                    <a16:rowId xmlns:a16="http://schemas.microsoft.com/office/drawing/2014/main" val="2336236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#DemConvention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110183.66666667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2540.7777777778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112724.44444444</a:t>
                      </a:r>
                    </a:p>
                  </a:txBody>
                  <a:tcPr/>
                </a:tc>
                <a:extLst>
                  <a:ext uri="{0D108BD9-81ED-4DB2-BD59-A6C34878D82A}">
                    <a16:rowId xmlns:a16="http://schemas.microsoft.com/office/drawing/2014/main" val="1106806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216007.75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217562.25</a:t>
                      </a:r>
                    </a:p>
                  </a:txBody>
                  <a:tcPr/>
                </a:tc>
                <a:extLst>
                  <a:ext uri="{0D108BD9-81ED-4DB2-BD59-A6C34878D82A}">
                    <a16:rowId xmlns:a16="http://schemas.microsoft.com/office/drawing/2014/main" val="1474948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#Weather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327169.375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329659.5</a:t>
                      </a:r>
                    </a:p>
                  </a:txBody>
                  <a:tcPr/>
                </a:tc>
                <a:extLst>
                  <a:ext uri="{0D108BD9-81ED-4DB2-BD59-A6C34878D82A}">
                    <a16:rowId xmlns:a16="http://schemas.microsoft.com/office/drawing/2014/main" val="2525423265"/>
                  </a:ext>
                </a:extLst>
              </a:tr>
            </a:tbl>
          </a:graphicData>
        </a:graphic>
      </p:graphicFrame>
      <p:sp>
        <p:nvSpPr>
          <p:cNvPr id="4" name="Text Placeholder 3">
            <a:extLst>
              <a:ext uri="{FF2B5EF4-FFF2-40B4-BE49-F238E27FC236}">
                <a16:creationId xmlns:a16="http://schemas.microsoft.com/office/drawing/2014/main" id="{26AC8A37-14A4-4CCE-8583-37D1C1073D3F}"/>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39534430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9CE9E-9D5A-4A8F-A065-39D190E6D247}"/>
              </a:ext>
            </a:extLst>
          </p:cNvPr>
          <p:cNvSpPr>
            <a:spLocks noGrp="1"/>
          </p:cNvSpPr>
          <p:nvPr>
            <p:ph type="title"/>
          </p:nvPr>
        </p:nvSpPr>
        <p:spPr/>
        <p:txBody>
          <a:bodyPr/>
          <a:lstStyle/>
          <a:p>
            <a:r>
              <a:rPr lang="en-US"/>
              <a:t>Instagram Hashtag Detection | News - 3 of 3</a:t>
            </a:r>
          </a:p>
        </p:txBody>
      </p:sp>
      <p:graphicFrame>
        <p:nvGraphicFramePr>
          <p:cNvPr id="5" name="Table Placeholder 4">
            <a:extLst>
              <a:ext uri="{FF2B5EF4-FFF2-40B4-BE49-F238E27FC236}">
                <a16:creationId xmlns:a16="http://schemas.microsoft.com/office/drawing/2014/main" id="{19923CC5-F123-44F1-8E5F-F71708DBDC0D}"/>
              </a:ext>
            </a:extLst>
          </p:cNvPr>
          <p:cNvGraphicFramePr>
            <a:graphicFrameLocks noGrp="1"/>
          </p:cNvGraphicFramePr>
          <p:nvPr>
            <p:ph type="tbl" sz="quarter" idx="13"/>
            <p:extLst>
              <p:ext uri="{D42A27DB-BD31-4B8C-83A1-F6EECF244321}">
                <p14:modId xmlns:p14="http://schemas.microsoft.com/office/powerpoint/2010/main" val="1719466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88552513"/>
                    </a:ext>
                  </a:extLst>
                </a:gridCol>
                <a:gridCol w="1399032">
                  <a:extLst>
                    <a:ext uri="{9D8B030D-6E8A-4147-A177-3AD203B41FA5}">
                      <a16:colId xmlns:a16="http://schemas.microsoft.com/office/drawing/2014/main" val="3404207678"/>
                    </a:ext>
                  </a:extLst>
                </a:gridCol>
                <a:gridCol w="1399032">
                  <a:extLst>
                    <a:ext uri="{9D8B030D-6E8A-4147-A177-3AD203B41FA5}">
                      <a16:colId xmlns:a16="http://schemas.microsoft.com/office/drawing/2014/main" val="3525271553"/>
                    </a:ext>
                  </a:extLst>
                </a:gridCol>
                <a:gridCol w="1399032">
                  <a:extLst>
                    <a:ext uri="{9D8B030D-6E8A-4147-A177-3AD203B41FA5}">
                      <a16:colId xmlns:a16="http://schemas.microsoft.com/office/drawing/2014/main" val="63911452"/>
                    </a:ext>
                  </a:extLst>
                </a:gridCol>
                <a:gridCol w="1399032">
                  <a:extLst>
                    <a:ext uri="{9D8B030D-6E8A-4147-A177-3AD203B41FA5}">
                      <a16:colId xmlns:a16="http://schemas.microsoft.com/office/drawing/2014/main" val="4257865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057451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#ClimateChange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199127.125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2095.875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201223</a:t>
                      </a:r>
                    </a:p>
                  </a:txBody>
                  <a:tcPr/>
                </a:tc>
                <a:extLst>
                  <a:ext uri="{0D108BD9-81ED-4DB2-BD59-A6C34878D82A}">
                    <a16:rowId xmlns:a16="http://schemas.microsoft.com/office/drawing/2014/main" val="1326474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#AnimalsOfInstagram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298165.375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301309.625</a:t>
                      </a:r>
                    </a:p>
                  </a:txBody>
                  <a:tcPr/>
                </a:tc>
                <a:extLst>
                  <a:ext uri="{0D108BD9-81ED-4DB2-BD59-A6C34878D82A}">
                    <a16:rowId xmlns:a16="http://schemas.microsoft.com/office/drawing/2014/main" val="147012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259174</a:t>
                      </a:r>
                    </a:p>
                  </a:txBody>
                  <a:tcPr/>
                </a:tc>
                <a:extLst>
                  <a:ext uri="{0D108BD9-81ED-4DB2-BD59-A6C34878D82A}">
                    <a16:rowId xmlns:a16="http://schemas.microsoft.com/office/drawing/2014/main" val="4222202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283587.57142857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286218.71428571</a:t>
                      </a:r>
                    </a:p>
                  </a:txBody>
                  <a:tcPr/>
                </a:tc>
                <a:extLst>
                  <a:ext uri="{0D108BD9-81ED-4DB2-BD59-A6C34878D82A}">
                    <a16:rowId xmlns:a16="http://schemas.microsoft.com/office/drawing/2014/main" val="443005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#Environment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236688.71428571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239444.71428571</a:t>
                      </a:r>
                    </a:p>
                  </a:txBody>
                  <a:tcPr/>
                </a:tc>
                <a:extLst>
                  <a:ext uri="{0D108BD9-81ED-4DB2-BD59-A6C34878D82A}">
                    <a16:rowId xmlns:a16="http://schemas.microsoft.com/office/drawing/2014/main" val="4129942889"/>
                  </a:ext>
                </a:extLst>
              </a:tr>
            </a:tbl>
          </a:graphicData>
        </a:graphic>
      </p:graphicFrame>
      <p:sp>
        <p:nvSpPr>
          <p:cNvPr id="4" name="Text Placeholder 3">
            <a:extLst>
              <a:ext uri="{FF2B5EF4-FFF2-40B4-BE49-F238E27FC236}">
                <a16:creationId xmlns:a16="http://schemas.microsoft.com/office/drawing/2014/main" id="{40C961F9-BF89-4050-854C-E8992B86E98E}"/>
              </a:ext>
            </a:extLst>
          </p:cNvPr>
          <p:cNvSpPr>
            <a:spLocks noGrp="1"/>
          </p:cNvSpPr>
          <p:nvPr>
            <p:ph type="body" sz="quarter" idx="14"/>
          </p:nvPr>
        </p:nvSpPr>
        <p:spPr/>
        <p:txBody>
          <a:bodyPr/>
          <a:lstStyle/>
          <a:p>
            <a:r>
              <a:rPr lang="en-US"/>
              <a:t>07/01/2020 - 09/09/2020</a:t>
            </a:r>
          </a:p>
        </p:txBody>
      </p:sp>
    </p:spTree>
    <p:extLst>
      <p:ext uri="{BB962C8B-B14F-4D97-AF65-F5344CB8AC3E}">
        <p14:creationId xmlns:p14="http://schemas.microsoft.com/office/powerpoint/2010/main" val="421697800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4650</Words>
  <Application>Microsoft Office PowerPoint</Application>
  <PresentationFormat>On-screen Show (4:3)</PresentationFormat>
  <Paragraphs>1585</Paragraphs>
  <Slides>58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58</vt:i4>
      </vt:variant>
    </vt:vector>
  </HeadingPairs>
  <TitlesOfParts>
    <vt:vector size="61" baseType="lpstr">
      <vt:lpstr>Arial</vt:lpstr>
      <vt:lpstr>Calibri</vt:lpstr>
      <vt:lpstr>quintly_template</vt:lpstr>
      <vt:lpstr>Watson D</vt:lpstr>
      <vt:lpstr>Facebook Number of posts | News</vt:lpstr>
      <vt:lpstr>Facebook Interaction Rate By Post Type | News</vt:lpstr>
      <vt:lpstr>Facebook Average Comments Per Post | News</vt:lpstr>
      <vt:lpstr>Facebook Hashtag Detection | News - 1 of 3</vt:lpstr>
      <vt:lpstr>Facebook Hashtag Detection | News - 2 of 3</vt:lpstr>
      <vt:lpstr>Facebook Hashtag Detection | News - 3 of 3</vt:lpstr>
      <vt:lpstr>Facebook Top Post | News - 1 of 26</vt:lpstr>
      <vt:lpstr>Facebook Top Post | News - 2 of 26</vt:lpstr>
      <vt:lpstr>Facebook Top Post | News - 3 of 26</vt:lpstr>
      <vt:lpstr>Facebook Top Post | News - 4 of 26</vt:lpstr>
      <vt:lpstr>Facebook Top Post | News - 5 of 26</vt:lpstr>
      <vt:lpstr>Facebook Top Post | News - 6 of 26</vt:lpstr>
      <vt:lpstr>Facebook Top Post | News - 7 of 26</vt:lpstr>
      <vt:lpstr>Facebook Top Post | News - 8 of 26</vt:lpstr>
      <vt:lpstr>Facebook Top Post | News - 9 of 26</vt:lpstr>
      <vt:lpstr>Facebook Top Post | News - 10 of 26</vt:lpstr>
      <vt:lpstr>Facebook Top Post | News - 11 of 26</vt:lpstr>
      <vt:lpstr>Facebook Top Post | News - 12 of 26</vt:lpstr>
      <vt:lpstr>Facebook Top Post | News - 13 of 26</vt:lpstr>
      <vt:lpstr>Facebook Top Post | News - 14 of 26</vt:lpstr>
      <vt:lpstr>Facebook Top Post | News - 15 of 26</vt:lpstr>
      <vt:lpstr>Facebook Top Post | News - 16 of 26</vt:lpstr>
      <vt:lpstr>Facebook Top Post | News - 17 of 26</vt:lpstr>
      <vt:lpstr>Facebook Top Post | News - 18 of 26</vt:lpstr>
      <vt:lpstr>Facebook Top Post | News - 19 of 26</vt:lpstr>
      <vt:lpstr>Facebook Top Post | News - 20 of 26</vt:lpstr>
      <vt:lpstr>Facebook Top Post | News - 21 of 26</vt:lpstr>
      <vt:lpstr>Facebook Top Post | News - 22 of 26</vt:lpstr>
      <vt:lpstr>Facebook Top Post | News - 23 of 26</vt:lpstr>
      <vt:lpstr>Facebook Top Post | News - 24 of 26</vt:lpstr>
      <vt:lpstr>Facebook Top Post | News - 25 of 26</vt:lpstr>
      <vt:lpstr>Facebook Top Post | News - 26 of 26</vt:lpstr>
      <vt:lpstr>Instagram Posts Table | News - 1 of 21</vt:lpstr>
      <vt:lpstr>Instagram Posts Table | News - 2 of 21</vt:lpstr>
      <vt:lpstr>Instagram Posts Table | News - 3 of 21</vt:lpstr>
      <vt:lpstr>Instagram Posts Table | News - 4 of 21</vt:lpstr>
      <vt:lpstr>Instagram Posts Table | News - 5 of 21</vt:lpstr>
      <vt:lpstr>Instagram Posts Table | News - 6 of 21</vt:lpstr>
      <vt:lpstr>Instagram Posts Table | News - 7 of 21</vt:lpstr>
      <vt:lpstr>Instagram Posts Table | News - 8 of 21</vt:lpstr>
      <vt:lpstr>Instagram Posts Table | News - 9 of 21</vt:lpstr>
      <vt:lpstr>Instagram Posts Table | News - 10 of 21</vt:lpstr>
      <vt:lpstr>Instagram Posts Table | News - 11 of 21</vt:lpstr>
      <vt:lpstr>Instagram Posts Table | News - 12 of 21</vt:lpstr>
      <vt:lpstr>Instagram Posts Table | News - 13 of 21</vt:lpstr>
      <vt:lpstr>Instagram Posts Table | News - 14 of 21</vt:lpstr>
      <vt:lpstr>Instagram Posts Table | News - 15 of 21</vt:lpstr>
      <vt:lpstr>Instagram Posts Table | News - 16 of 21</vt:lpstr>
      <vt:lpstr>Instagram Posts Table | News - 17 of 21</vt:lpstr>
      <vt:lpstr>Instagram Posts Table | News - 18 of 21</vt:lpstr>
      <vt:lpstr>Instagram Posts Table | News - 19 of 21</vt:lpstr>
      <vt:lpstr>Instagram Posts Table | News - 20 of 21</vt:lpstr>
      <vt:lpstr>Instagram Posts Table | News - 21 of 21</vt:lpstr>
      <vt:lpstr>Instagram Posts | News</vt:lpstr>
      <vt:lpstr>Instagram Hashtag Detection | News - 1 of 3</vt:lpstr>
      <vt:lpstr>Instagram Hashtag Detection | News - 2 of 3</vt:lpstr>
      <vt:lpstr>Instagram Hashtag Detection | News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Watson D</dc:title>
  <dc:creator>Frederik Peiniger</dc:creator>
  <cp:lastModifiedBy>Frederik Peiniger</cp:lastModifiedBy>
  <cp:revision>1</cp:revision>
  <dcterms:created xsi:type="dcterms:W3CDTF">2020-09-21T19:41:46Z</dcterms:created>
  <dcterms:modified xsi:type="dcterms:W3CDTF">2020-09-21T19:46:45Z</dcterms:modified>
</cp:coreProperties>
</file>