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9" r:id="rId4"/>
    <p:sldId id="260" r:id="rId5"/>
    <p:sldId id="261" r:id="rId6"/>
    <p:sldId id="262" r:id="rId7"/>
    <p:sldId id="263" r:id="rId8"/>
    <p:sldId id="264" r:id="rId9"/>
    <p:sldId id="265" r:id="rId10"/>
    <p:sldId id="266" r:id="rId11"/>
    <p:sldId id="267" r:id="rId12"/>
    <p:sldId id="268" r:id="rId13"/>
    <p:sldId id="269" r:id="rId14"/>
    <p:sldId id="270" r:id="rId15"/>
  </p:sldIdLst>
  <p:sldSz cx="9144000" cy="6858000" type="screen4x3"/>
  <p:notesSz cx="6858000" cy="9144000"/>
  <p:embeddedFontLst>
    <p:embeddedFont>
      <p:font typeface="Calibri" panose="020F0502020204030204" pitchFamily="34" charset="0"/>
      <p:regular r:id="rId16"/>
      <p:bold r:id="rId17"/>
      <p:italic r:id="rId18"/>
      <p:boldItalic r:id="rId1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81" d="100"/>
          <a:sy n="81" d="100"/>
        </p:scale>
        <p:origin x="108" y="9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3.fntdata"/><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2.fntdata"/><Relationship Id="rId2" Type="http://schemas.openxmlformats.org/officeDocument/2006/relationships/slide" Target="slides/slide1.xml"/><Relationship Id="rId16" Type="http://schemas.openxmlformats.org/officeDocument/2006/relationships/font" Target="fonts/font1.fntdata"/><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font" Target="fonts/font4.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BBC News</c:v>
                </c:pt>
              </c:strCache>
            </c:strRef>
          </c:tx>
          <c:spPr>
            <a:solidFill>
              <a:schemeClr val="accent1"/>
            </a:solidFill>
            <a:ln>
              <a:noFill/>
            </a:ln>
            <a:effectLst/>
          </c:spPr>
          <c:invertIfNegative val="0"/>
          <c:cat>
            <c:numRef>
              <c:f>Sheet1!$A$2:$A$3</c:f>
              <c:numCache>
                <c:formatCode>m/d/yyyy</c:formatCode>
                <c:ptCount val="2"/>
                <c:pt idx="0">
                  <c:v>44053</c:v>
                </c:pt>
                <c:pt idx="1">
                  <c:v>44060</c:v>
                </c:pt>
              </c:numCache>
            </c:numRef>
          </c:cat>
          <c:val>
            <c:numRef>
              <c:f>Sheet1!$B$2:$B$3</c:f>
              <c:numCache>
                <c:formatCode>General</c:formatCode>
                <c:ptCount val="2"/>
                <c:pt idx="0">
                  <c:v>216</c:v>
                </c:pt>
                <c:pt idx="1">
                  <c:v>85</c:v>
                </c:pt>
              </c:numCache>
            </c:numRef>
          </c:val>
          <c:extLst>
            <c:ext xmlns:c16="http://schemas.microsoft.com/office/drawing/2014/chart" uri="{C3380CC4-5D6E-409C-BE32-E72D297353CC}">
              <c16:uniqueId val="{00000000-DF08-4A94-988E-D44AD6ACD039}"/>
            </c:ext>
          </c:extLst>
        </c:ser>
        <c:ser>
          <c:idx val="1"/>
          <c:order val="1"/>
          <c:tx>
            <c:strRef>
              <c:f>Sheet1!$C$1</c:f>
              <c:strCache>
                <c:ptCount val="1"/>
                <c:pt idx="0">
                  <c:v>CNN</c:v>
                </c:pt>
              </c:strCache>
            </c:strRef>
          </c:tx>
          <c:spPr>
            <a:solidFill>
              <a:schemeClr val="accent2"/>
            </a:solidFill>
            <a:ln>
              <a:noFill/>
            </a:ln>
            <a:effectLst/>
          </c:spPr>
          <c:invertIfNegative val="0"/>
          <c:cat>
            <c:numRef>
              <c:f>Sheet1!$A$2:$A$3</c:f>
              <c:numCache>
                <c:formatCode>m/d/yyyy</c:formatCode>
                <c:ptCount val="2"/>
                <c:pt idx="0">
                  <c:v>44053</c:v>
                </c:pt>
                <c:pt idx="1">
                  <c:v>44060</c:v>
                </c:pt>
              </c:numCache>
            </c:numRef>
          </c:cat>
          <c:val>
            <c:numRef>
              <c:f>Sheet1!$C$2:$C$3</c:f>
              <c:numCache>
                <c:formatCode>General</c:formatCode>
                <c:ptCount val="2"/>
                <c:pt idx="0">
                  <c:v>402</c:v>
                </c:pt>
                <c:pt idx="1">
                  <c:v>170</c:v>
                </c:pt>
              </c:numCache>
            </c:numRef>
          </c:val>
          <c:extLst>
            <c:ext xmlns:c16="http://schemas.microsoft.com/office/drawing/2014/chart" uri="{C3380CC4-5D6E-409C-BE32-E72D297353CC}">
              <c16:uniqueId val="{00000001-DF08-4A94-988E-D44AD6ACD039}"/>
            </c:ext>
          </c:extLst>
        </c:ser>
        <c:ser>
          <c:idx val="2"/>
          <c:order val="2"/>
          <c:tx>
            <c:strRef>
              <c:f>Sheet1!$D$1</c:f>
              <c:strCache>
                <c:ptCount val="1"/>
                <c:pt idx="0">
                  <c:v>Fox News</c:v>
                </c:pt>
              </c:strCache>
            </c:strRef>
          </c:tx>
          <c:spPr>
            <a:solidFill>
              <a:schemeClr val="accent3"/>
            </a:solidFill>
            <a:ln>
              <a:noFill/>
            </a:ln>
            <a:effectLst/>
          </c:spPr>
          <c:invertIfNegative val="0"/>
          <c:cat>
            <c:numRef>
              <c:f>Sheet1!$A$2:$A$3</c:f>
              <c:numCache>
                <c:formatCode>m/d/yyyy</c:formatCode>
                <c:ptCount val="2"/>
                <c:pt idx="0">
                  <c:v>44053</c:v>
                </c:pt>
                <c:pt idx="1">
                  <c:v>44060</c:v>
                </c:pt>
              </c:numCache>
            </c:numRef>
          </c:cat>
          <c:val>
            <c:numRef>
              <c:f>Sheet1!$D$2:$D$3</c:f>
              <c:numCache>
                <c:formatCode>General</c:formatCode>
                <c:ptCount val="2"/>
                <c:pt idx="0">
                  <c:v>320</c:v>
                </c:pt>
                <c:pt idx="1">
                  <c:v>132</c:v>
                </c:pt>
              </c:numCache>
            </c:numRef>
          </c:val>
          <c:extLst>
            <c:ext xmlns:c16="http://schemas.microsoft.com/office/drawing/2014/chart" uri="{C3380CC4-5D6E-409C-BE32-E72D297353CC}">
              <c16:uniqueId val="{00000002-DF08-4A94-988E-D44AD6ACD039}"/>
            </c:ext>
          </c:extLst>
        </c:ser>
        <c:dLbls>
          <c:showLegendKey val="0"/>
          <c:showVal val="0"/>
          <c:showCatName val="0"/>
          <c:showSerName val="0"/>
          <c:showPercent val="0"/>
          <c:showBubbleSize val="0"/>
        </c:dLbls>
        <c:gapWidth val="219"/>
        <c:overlap val="-27"/>
        <c:axId val="251037848"/>
        <c:axId val="251036864"/>
      </c:barChart>
      <c:dateAx>
        <c:axId val="25103784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1036864"/>
        <c:crosses val="autoZero"/>
        <c:auto val="1"/>
        <c:lblOffset val="100"/>
        <c:baseTimeUnit val="days"/>
      </c:dateAx>
      <c:valAx>
        <c:axId val="2510368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10378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BBC News</c:v>
                </c:pt>
              </c:strCache>
            </c:strRef>
          </c:tx>
          <c:spPr>
            <a:solidFill>
              <a:schemeClr val="accent1"/>
            </a:solidFill>
            <a:ln>
              <a:noFill/>
            </a:ln>
            <a:effectLst/>
          </c:spPr>
          <c:invertIfNegative val="0"/>
          <c:cat>
            <c:strRef>
              <c:f>Sheet1!$A$2:$A$6</c:f>
              <c:strCache>
                <c:ptCount val="5"/>
                <c:pt idx="0">
                  <c:v>Link</c:v>
                </c:pt>
                <c:pt idx="1">
                  <c:v>Live Video</c:v>
                </c:pt>
                <c:pt idx="2">
                  <c:v>Photo</c:v>
                </c:pt>
                <c:pt idx="3">
                  <c:v>Video</c:v>
                </c:pt>
                <c:pt idx="4">
                  <c:v>Album</c:v>
                </c:pt>
              </c:strCache>
            </c:strRef>
          </c:cat>
          <c:val>
            <c:numRef>
              <c:f>Sheet1!$B$2:$B$6</c:f>
              <c:numCache>
                <c:formatCode>General</c:formatCode>
                <c:ptCount val="5"/>
                <c:pt idx="0">
                  <c:v>2.24238368714159E-2</c:v>
                </c:pt>
                <c:pt idx="1">
                  <c:v>0</c:v>
                </c:pt>
                <c:pt idx="2">
                  <c:v>0</c:v>
                </c:pt>
                <c:pt idx="3">
                  <c:v>8.1455662437948193E-3</c:v>
                </c:pt>
                <c:pt idx="4">
                  <c:v>0</c:v>
                </c:pt>
              </c:numCache>
            </c:numRef>
          </c:val>
          <c:extLst>
            <c:ext xmlns:c16="http://schemas.microsoft.com/office/drawing/2014/chart" uri="{C3380CC4-5D6E-409C-BE32-E72D297353CC}">
              <c16:uniqueId val="{00000000-5F40-430A-99AA-45C757ED2419}"/>
            </c:ext>
          </c:extLst>
        </c:ser>
        <c:ser>
          <c:idx val="1"/>
          <c:order val="1"/>
          <c:tx>
            <c:strRef>
              <c:f>Sheet1!$C$1</c:f>
              <c:strCache>
                <c:ptCount val="1"/>
                <c:pt idx="0">
                  <c:v>CNN</c:v>
                </c:pt>
              </c:strCache>
            </c:strRef>
          </c:tx>
          <c:spPr>
            <a:solidFill>
              <a:schemeClr val="accent2"/>
            </a:solidFill>
            <a:ln>
              <a:noFill/>
            </a:ln>
            <a:effectLst/>
          </c:spPr>
          <c:invertIfNegative val="0"/>
          <c:cat>
            <c:strRef>
              <c:f>Sheet1!$A$2:$A$6</c:f>
              <c:strCache>
                <c:ptCount val="5"/>
                <c:pt idx="0">
                  <c:v>Link</c:v>
                </c:pt>
                <c:pt idx="1">
                  <c:v>Live Video</c:v>
                </c:pt>
                <c:pt idx="2">
                  <c:v>Photo</c:v>
                </c:pt>
                <c:pt idx="3">
                  <c:v>Video</c:v>
                </c:pt>
                <c:pt idx="4">
                  <c:v>Album</c:v>
                </c:pt>
              </c:strCache>
            </c:strRef>
          </c:cat>
          <c:val>
            <c:numRef>
              <c:f>Sheet1!$C$2:$C$6</c:f>
              <c:numCache>
                <c:formatCode>General</c:formatCode>
                <c:ptCount val="5"/>
                <c:pt idx="0">
                  <c:v>4.5395898664727499E-2</c:v>
                </c:pt>
                <c:pt idx="1">
                  <c:v>1.68141157335947E-2</c:v>
                </c:pt>
                <c:pt idx="2">
                  <c:v>8.2244350610190999E-3</c:v>
                </c:pt>
                <c:pt idx="3">
                  <c:v>1.3576510778799501E-2</c:v>
                </c:pt>
                <c:pt idx="4">
                  <c:v>0</c:v>
                </c:pt>
              </c:numCache>
            </c:numRef>
          </c:val>
          <c:extLst>
            <c:ext xmlns:c16="http://schemas.microsoft.com/office/drawing/2014/chart" uri="{C3380CC4-5D6E-409C-BE32-E72D297353CC}">
              <c16:uniqueId val="{00000001-5F40-430A-99AA-45C757ED2419}"/>
            </c:ext>
          </c:extLst>
        </c:ser>
        <c:ser>
          <c:idx val="2"/>
          <c:order val="2"/>
          <c:tx>
            <c:strRef>
              <c:f>Sheet1!$D$1</c:f>
              <c:strCache>
                <c:ptCount val="1"/>
                <c:pt idx="0">
                  <c:v>Fox News</c:v>
                </c:pt>
              </c:strCache>
            </c:strRef>
          </c:tx>
          <c:spPr>
            <a:solidFill>
              <a:schemeClr val="accent3"/>
            </a:solidFill>
            <a:ln>
              <a:noFill/>
            </a:ln>
            <a:effectLst/>
          </c:spPr>
          <c:invertIfNegative val="0"/>
          <c:cat>
            <c:strRef>
              <c:f>Sheet1!$A$2:$A$6</c:f>
              <c:strCache>
                <c:ptCount val="5"/>
                <c:pt idx="0">
                  <c:v>Link</c:v>
                </c:pt>
                <c:pt idx="1">
                  <c:v>Live Video</c:v>
                </c:pt>
                <c:pt idx="2">
                  <c:v>Photo</c:v>
                </c:pt>
                <c:pt idx="3">
                  <c:v>Video</c:v>
                </c:pt>
                <c:pt idx="4">
                  <c:v>Album</c:v>
                </c:pt>
              </c:strCache>
            </c:strRef>
          </c:cat>
          <c:val>
            <c:numRef>
              <c:f>Sheet1!$D$2:$D$6</c:f>
              <c:numCache>
                <c:formatCode>General</c:formatCode>
                <c:ptCount val="5"/>
                <c:pt idx="0">
                  <c:v>0.20489999919295401</c:v>
                </c:pt>
                <c:pt idx="1">
                  <c:v>0.17810158446329999</c:v>
                </c:pt>
                <c:pt idx="2">
                  <c:v>0.371511682281778</c:v>
                </c:pt>
                <c:pt idx="3">
                  <c:v>4.3136192530684798E-2</c:v>
                </c:pt>
                <c:pt idx="4">
                  <c:v>2.4775352520663499E-2</c:v>
                </c:pt>
              </c:numCache>
            </c:numRef>
          </c:val>
          <c:extLst>
            <c:ext xmlns:c16="http://schemas.microsoft.com/office/drawing/2014/chart" uri="{C3380CC4-5D6E-409C-BE32-E72D297353CC}">
              <c16:uniqueId val="{00000002-5F40-430A-99AA-45C757ED2419}"/>
            </c:ext>
          </c:extLst>
        </c:ser>
        <c:dLbls>
          <c:showLegendKey val="0"/>
          <c:showVal val="0"/>
          <c:showCatName val="0"/>
          <c:showSerName val="0"/>
          <c:showPercent val="0"/>
          <c:showBubbleSize val="0"/>
        </c:dLbls>
        <c:gapWidth val="219"/>
        <c:overlap val="-27"/>
        <c:axId val="380477848"/>
        <c:axId val="380471944"/>
      </c:barChart>
      <c:catAx>
        <c:axId val="3804778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0471944"/>
        <c:crosses val="autoZero"/>
        <c:auto val="1"/>
        <c:lblAlgn val="ctr"/>
        <c:lblOffset val="100"/>
        <c:noMultiLvlLbl val="0"/>
      </c:catAx>
      <c:valAx>
        <c:axId val="3804719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04778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8/19/2020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8/19/2020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8/19/2020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8/19/2020</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8/19/2020</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8/19/2020</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8/19/2020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8/19/2020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8/19/2020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8/19/2020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1BE092-DAB7-4E35-A9D1-73C5B1871003}"/>
              </a:ext>
            </a:extLst>
          </p:cNvPr>
          <p:cNvSpPr>
            <a:spLocks noGrp="1"/>
          </p:cNvSpPr>
          <p:nvPr>
            <p:ph type="ctrTitle"/>
          </p:nvPr>
        </p:nvSpPr>
        <p:spPr/>
        <p:txBody>
          <a:bodyPr/>
          <a:lstStyle/>
          <a:p>
            <a:r>
              <a:rPr lang="en-US"/>
              <a:t>Content Optimization Benchmark</a:t>
            </a:r>
          </a:p>
        </p:txBody>
      </p:sp>
      <p:sp>
        <p:nvSpPr>
          <p:cNvPr id="3" name="Subtitle 2">
            <a:extLst>
              <a:ext uri="{FF2B5EF4-FFF2-40B4-BE49-F238E27FC236}">
                <a16:creationId xmlns:a16="http://schemas.microsoft.com/office/drawing/2014/main" id="{9EC47072-71CB-4928-8D4C-DFBB6E9E4F37}"/>
              </a:ext>
            </a:extLst>
          </p:cNvPr>
          <p:cNvSpPr>
            <a:spLocks noGrp="1"/>
          </p:cNvSpPr>
          <p:nvPr>
            <p:ph type="subTitle" idx="1"/>
          </p:nvPr>
        </p:nvSpPr>
        <p:spPr/>
        <p:txBody>
          <a:bodyPr/>
          <a:lstStyle/>
          <a:p>
            <a:r>
              <a:rPr lang="en-US"/>
              <a:t>quintly</a:t>
            </a:r>
          </a:p>
        </p:txBody>
      </p:sp>
    </p:spTree>
    <p:extLst>
      <p:ext uri="{BB962C8B-B14F-4D97-AF65-F5344CB8AC3E}">
        <p14:creationId xmlns:p14="http://schemas.microsoft.com/office/powerpoint/2010/main" val="150914971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54DCB5-4BB8-4B24-A7D8-C4F6DB3976F1}"/>
              </a:ext>
            </a:extLst>
          </p:cNvPr>
          <p:cNvSpPr>
            <a:spLocks noGrp="1"/>
          </p:cNvSpPr>
          <p:nvPr>
            <p:ph type="title"/>
          </p:nvPr>
        </p:nvSpPr>
        <p:spPr/>
        <p:txBody>
          <a:bodyPr/>
          <a:lstStyle/>
          <a:p>
            <a:r>
              <a:rPr lang="en-US"/>
              <a:t>Facebook Nuestros Posts | News</a:t>
            </a:r>
          </a:p>
        </p:txBody>
      </p:sp>
      <p:graphicFrame>
        <p:nvGraphicFramePr>
          <p:cNvPr id="6" name="Chart Placeholder 5">
            <a:extLst>
              <a:ext uri="{FF2B5EF4-FFF2-40B4-BE49-F238E27FC236}">
                <a16:creationId xmlns:a16="http://schemas.microsoft.com/office/drawing/2014/main" id="{EB5E1766-2160-46EA-9B42-607C3A20D65E}"/>
              </a:ext>
            </a:extLst>
          </p:cNvPr>
          <p:cNvGraphicFramePr>
            <a:graphicFrameLocks noGrp="1"/>
          </p:cNvGraphicFramePr>
          <p:nvPr>
            <p:ph type="chart" sz="quarter" idx="13"/>
            <p:extLst>
              <p:ext uri="{D42A27DB-BD31-4B8C-83A1-F6EECF244321}">
                <p14:modId xmlns:p14="http://schemas.microsoft.com/office/powerpoint/2010/main" val="237661745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748318B-655F-485E-BB21-8C0F6359522F}"/>
              </a:ext>
            </a:extLst>
          </p:cNvPr>
          <p:cNvSpPr>
            <a:spLocks noGrp="1"/>
          </p:cNvSpPr>
          <p:nvPr>
            <p:ph type="body" sz="quarter" idx="14"/>
          </p:nvPr>
        </p:nvSpPr>
        <p:spPr/>
        <p:txBody>
          <a:bodyPr/>
          <a:lstStyle/>
          <a:p>
            <a:r>
              <a:rPr lang="en-US"/>
              <a:t>08/10/2020 - 08/23/2020</a:t>
            </a:r>
          </a:p>
        </p:txBody>
      </p:sp>
      <p:sp>
        <p:nvSpPr>
          <p:cNvPr id="5" name="Footer Placeholder 4">
            <a:extLst>
              <a:ext uri="{FF2B5EF4-FFF2-40B4-BE49-F238E27FC236}">
                <a16:creationId xmlns:a16="http://schemas.microsoft.com/office/drawing/2014/main" id="{31D6B1DD-A5B7-4E7D-91A2-5038B5C7AA3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3873992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88ABF8-21D1-41CF-B123-314CE1B52244}"/>
              </a:ext>
            </a:extLst>
          </p:cNvPr>
          <p:cNvSpPr>
            <a:spLocks noGrp="1"/>
          </p:cNvSpPr>
          <p:nvPr>
            <p:ph type="title"/>
          </p:nvPr>
        </p:nvSpPr>
        <p:spPr/>
        <p:txBody>
          <a:bodyPr/>
          <a:lstStyle/>
          <a:p>
            <a:r>
              <a:rPr lang="en-US"/>
              <a:t>Facebook Top 10  | News - 1 of 11</a:t>
            </a:r>
          </a:p>
        </p:txBody>
      </p:sp>
      <p:graphicFrame>
        <p:nvGraphicFramePr>
          <p:cNvPr id="5" name="Table Placeholder 4">
            <a:extLst>
              <a:ext uri="{FF2B5EF4-FFF2-40B4-BE49-F238E27FC236}">
                <a16:creationId xmlns:a16="http://schemas.microsoft.com/office/drawing/2014/main" id="{9A704789-54F1-4099-8CF6-3993B64E3806}"/>
              </a:ext>
            </a:extLst>
          </p:cNvPr>
          <p:cNvGraphicFramePr>
            <a:graphicFrameLocks noGrp="1"/>
          </p:cNvGraphicFramePr>
          <p:nvPr>
            <p:ph type="tbl" sz="quarter" idx="13"/>
            <p:extLst>
              <p:ext uri="{D42A27DB-BD31-4B8C-83A1-F6EECF244321}">
                <p14:modId xmlns:p14="http://schemas.microsoft.com/office/powerpoint/2010/main" val="90887598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4013825648"/>
                    </a:ext>
                  </a:extLst>
                </a:gridCol>
                <a:gridCol w="987552">
                  <a:extLst>
                    <a:ext uri="{9D8B030D-6E8A-4147-A177-3AD203B41FA5}">
                      <a16:colId xmlns:a16="http://schemas.microsoft.com/office/drawing/2014/main" val="1092226135"/>
                    </a:ext>
                  </a:extLst>
                </a:gridCol>
                <a:gridCol w="658368">
                  <a:extLst>
                    <a:ext uri="{9D8B030D-6E8A-4147-A177-3AD203B41FA5}">
                      <a16:colId xmlns:a16="http://schemas.microsoft.com/office/drawing/2014/main" val="1738204008"/>
                    </a:ext>
                  </a:extLst>
                </a:gridCol>
                <a:gridCol w="329184">
                  <a:extLst>
                    <a:ext uri="{9D8B030D-6E8A-4147-A177-3AD203B41FA5}">
                      <a16:colId xmlns:a16="http://schemas.microsoft.com/office/drawing/2014/main" val="3295102964"/>
                    </a:ext>
                  </a:extLst>
                </a:gridCol>
                <a:gridCol w="329184">
                  <a:extLst>
                    <a:ext uri="{9D8B030D-6E8A-4147-A177-3AD203B41FA5}">
                      <a16:colId xmlns:a16="http://schemas.microsoft.com/office/drawing/2014/main" val="1110359632"/>
                    </a:ext>
                  </a:extLst>
                </a:gridCol>
                <a:gridCol w="329184">
                  <a:extLst>
                    <a:ext uri="{9D8B030D-6E8A-4147-A177-3AD203B41FA5}">
                      <a16:colId xmlns:a16="http://schemas.microsoft.com/office/drawing/2014/main" val="2930987132"/>
                    </a:ext>
                  </a:extLst>
                </a:gridCol>
                <a:gridCol w="329184">
                  <a:extLst>
                    <a:ext uri="{9D8B030D-6E8A-4147-A177-3AD203B41FA5}">
                      <a16:colId xmlns:a16="http://schemas.microsoft.com/office/drawing/2014/main" val="1702869179"/>
                    </a:ext>
                  </a:extLst>
                </a:gridCol>
                <a:gridCol w="329184">
                  <a:extLst>
                    <a:ext uri="{9D8B030D-6E8A-4147-A177-3AD203B41FA5}">
                      <a16:colId xmlns:a16="http://schemas.microsoft.com/office/drawing/2014/main" val="1739649113"/>
                    </a:ext>
                  </a:extLst>
                </a:gridCol>
                <a:gridCol w="329184">
                  <a:extLst>
                    <a:ext uri="{9D8B030D-6E8A-4147-A177-3AD203B41FA5}">
                      <a16:colId xmlns:a16="http://schemas.microsoft.com/office/drawing/2014/main" val="1991453330"/>
                    </a:ext>
                  </a:extLst>
                </a:gridCol>
                <a:gridCol w="329184">
                  <a:extLst>
                    <a:ext uri="{9D8B030D-6E8A-4147-A177-3AD203B41FA5}">
                      <a16:colId xmlns:a16="http://schemas.microsoft.com/office/drawing/2014/main" val="1599860128"/>
                    </a:ext>
                  </a:extLst>
                </a:gridCol>
                <a:gridCol w="329184">
                  <a:extLst>
                    <a:ext uri="{9D8B030D-6E8A-4147-A177-3AD203B41FA5}">
                      <a16:colId xmlns:a16="http://schemas.microsoft.com/office/drawing/2014/main" val="948258662"/>
                    </a:ext>
                  </a:extLst>
                </a:gridCol>
                <a:gridCol w="329184">
                  <a:extLst>
                    <a:ext uri="{9D8B030D-6E8A-4147-A177-3AD203B41FA5}">
                      <a16:colId xmlns:a16="http://schemas.microsoft.com/office/drawing/2014/main" val="2377467765"/>
                    </a:ext>
                  </a:extLst>
                </a:gridCol>
                <a:gridCol w="329184">
                  <a:extLst>
                    <a:ext uri="{9D8B030D-6E8A-4147-A177-3AD203B41FA5}">
                      <a16:colId xmlns:a16="http://schemas.microsoft.com/office/drawing/2014/main" val="2930351193"/>
                    </a:ext>
                  </a:extLst>
                </a:gridCol>
                <a:gridCol w="329184">
                  <a:extLst>
                    <a:ext uri="{9D8B030D-6E8A-4147-A177-3AD203B41FA5}">
                      <a16:colId xmlns:a16="http://schemas.microsoft.com/office/drawing/2014/main" val="1367530466"/>
                    </a:ext>
                  </a:extLst>
                </a:gridCol>
                <a:gridCol w="329184">
                  <a:extLst>
                    <a:ext uri="{9D8B030D-6E8A-4147-A177-3AD203B41FA5}">
                      <a16:colId xmlns:a16="http://schemas.microsoft.com/office/drawing/2014/main" val="2797429621"/>
                    </a:ext>
                  </a:extLst>
                </a:gridCol>
                <a:gridCol w="329184">
                  <a:extLst>
                    <a:ext uri="{9D8B030D-6E8A-4147-A177-3AD203B41FA5}">
                      <a16:colId xmlns:a16="http://schemas.microsoft.com/office/drawing/2014/main" val="848842067"/>
                    </a:ext>
                  </a:extLst>
                </a:gridCol>
                <a:gridCol w="329184">
                  <a:extLst>
                    <a:ext uri="{9D8B030D-6E8A-4147-A177-3AD203B41FA5}">
                      <a16:colId xmlns:a16="http://schemas.microsoft.com/office/drawing/2014/main" val="48773232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528834710"/>
                  </a:ext>
                </a:extLst>
              </a:tr>
            </a:tbl>
          </a:graphicData>
        </a:graphic>
      </p:graphicFrame>
      <p:sp>
        <p:nvSpPr>
          <p:cNvPr id="4" name="Text Placeholder 3">
            <a:extLst>
              <a:ext uri="{FF2B5EF4-FFF2-40B4-BE49-F238E27FC236}">
                <a16:creationId xmlns:a16="http://schemas.microsoft.com/office/drawing/2014/main" id="{BB754845-82A8-4B2C-A55C-14B103E59D51}"/>
              </a:ext>
            </a:extLst>
          </p:cNvPr>
          <p:cNvSpPr>
            <a:spLocks noGrp="1"/>
          </p:cNvSpPr>
          <p:nvPr>
            <p:ph type="body" sz="quarter" idx="14"/>
          </p:nvPr>
        </p:nvSpPr>
        <p:spPr/>
        <p:txBody>
          <a:bodyPr/>
          <a:lstStyle/>
          <a:p>
            <a:r>
              <a:rPr lang="en-US"/>
              <a:t>08/11/2020 - 08/17/2020</a:t>
            </a:r>
          </a:p>
        </p:txBody>
      </p:sp>
    </p:spTree>
    <p:extLst>
      <p:ext uri="{BB962C8B-B14F-4D97-AF65-F5344CB8AC3E}">
        <p14:creationId xmlns:p14="http://schemas.microsoft.com/office/powerpoint/2010/main" val="201932631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BDA1EE-50DE-4EFC-9105-525E05D8A2DC}"/>
              </a:ext>
            </a:extLst>
          </p:cNvPr>
          <p:cNvSpPr>
            <a:spLocks noGrp="1"/>
          </p:cNvSpPr>
          <p:nvPr>
            <p:ph type="title"/>
          </p:nvPr>
        </p:nvSpPr>
        <p:spPr/>
        <p:txBody>
          <a:bodyPr/>
          <a:lstStyle/>
          <a:p>
            <a:r>
              <a:rPr lang="en-US"/>
              <a:t>Facebook Top 10  | News - 2 of 11</a:t>
            </a:r>
          </a:p>
        </p:txBody>
      </p:sp>
      <p:graphicFrame>
        <p:nvGraphicFramePr>
          <p:cNvPr id="5" name="Table Placeholder 4">
            <a:extLst>
              <a:ext uri="{FF2B5EF4-FFF2-40B4-BE49-F238E27FC236}">
                <a16:creationId xmlns:a16="http://schemas.microsoft.com/office/drawing/2014/main" id="{25F9F5CD-5834-449B-837C-178E05FC9C40}"/>
              </a:ext>
            </a:extLst>
          </p:cNvPr>
          <p:cNvGraphicFramePr>
            <a:graphicFrameLocks noGrp="1"/>
          </p:cNvGraphicFramePr>
          <p:nvPr>
            <p:ph type="tbl" sz="quarter" idx="13"/>
            <p:extLst>
              <p:ext uri="{D42A27DB-BD31-4B8C-83A1-F6EECF244321}">
                <p14:modId xmlns:p14="http://schemas.microsoft.com/office/powerpoint/2010/main" val="4007937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2899896427"/>
                    </a:ext>
                  </a:extLst>
                </a:gridCol>
                <a:gridCol w="987552">
                  <a:extLst>
                    <a:ext uri="{9D8B030D-6E8A-4147-A177-3AD203B41FA5}">
                      <a16:colId xmlns:a16="http://schemas.microsoft.com/office/drawing/2014/main" val="3492844667"/>
                    </a:ext>
                  </a:extLst>
                </a:gridCol>
                <a:gridCol w="658368">
                  <a:extLst>
                    <a:ext uri="{9D8B030D-6E8A-4147-A177-3AD203B41FA5}">
                      <a16:colId xmlns:a16="http://schemas.microsoft.com/office/drawing/2014/main" val="1571156094"/>
                    </a:ext>
                  </a:extLst>
                </a:gridCol>
                <a:gridCol w="329184">
                  <a:extLst>
                    <a:ext uri="{9D8B030D-6E8A-4147-A177-3AD203B41FA5}">
                      <a16:colId xmlns:a16="http://schemas.microsoft.com/office/drawing/2014/main" val="4133360574"/>
                    </a:ext>
                  </a:extLst>
                </a:gridCol>
                <a:gridCol w="329184">
                  <a:extLst>
                    <a:ext uri="{9D8B030D-6E8A-4147-A177-3AD203B41FA5}">
                      <a16:colId xmlns:a16="http://schemas.microsoft.com/office/drawing/2014/main" val="4028657879"/>
                    </a:ext>
                  </a:extLst>
                </a:gridCol>
                <a:gridCol w="329184">
                  <a:extLst>
                    <a:ext uri="{9D8B030D-6E8A-4147-A177-3AD203B41FA5}">
                      <a16:colId xmlns:a16="http://schemas.microsoft.com/office/drawing/2014/main" val="3850055027"/>
                    </a:ext>
                  </a:extLst>
                </a:gridCol>
                <a:gridCol w="329184">
                  <a:extLst>
                    <a:ext uri="{9D8B030D-6E8A-4147-A177-3AD203B41FA5}">
                      <a16:colId xmlns:a16="http://schemas.microsoft.com/office/drawing/2014/main" val="1645707630"/>
                    </a:ext>
                  </a:extLst>
                </a:gridCol>
                <a:gridCol w="329184">
                  <a:extLst>
                    <a:ext uri="{9D8B030D-6E8A-4147-A177-3AD203B41FA5}">
                      <a16:colId xmlns:a16="http://schemas.microsoft.com/office/drawing/2014/main" val="193921794"/>
                    </a:ext>
                  </a:extLst>
                </a:gridCol>
                <a:gridCol w="329184">
                  <a:extLst>
                    <a:ext uri="{9D8B030D-6E8A-4147-A177-3AD203B41FA5}">
                      <a16:colId xmlns:a16="http://schemas.microsoft.com/office/drawing/2014/main" val="1079937931"/>
                    </a:ext>
                  </a:extLst>
                </a:gridCol>
                <a:gridCol w="329184">
                  <a:extLst>
                    <a:ext uri="{9D8B030D-6E8A-4147-A177-3AD203B41FA5}">
                      <a16:colId xmlns:a16="http://schemas.microsoft.com/office/drawing/2014/main" val="560014529"/>
                    </a:ext>
                  </a:extLst>
                </a:gridCol>
                <a:gridCol w="329184">
                  <a:extLst>
                    <a:ext uri="{9D8B030D-6E8A-4147-A177-3AD203B41FA5}">
                      <a16:colId xmlns:a16="http://schemas.microsoft.com/office/drawing/2014/main" val="2298622688"/>
                    </a:ext>
                  </a:extLst>
                </a:gridCol>
                <a:gridCol w="329184">
                  <a:extLst>
                    <a:ext uri="{9D8B030D-6E8A-4147-A177-3AD203B41FA5}">
                      <a16:colId xmlns:a16="http://schemas.microsoft.com/office/drawing/2014/main" val="3481317656"/>
                    </a:ext>
                  </a:extLst>
                </a:gridCol>
                <a:gridCol w="329184">
                  <a:extLst>
                    <a:ext uri="{9D8B030D-6E8A-4147-A177-3AD203B41FA5}">
                      <a16:colId xmlns:a16="http://schemas.microsoft.com/office/drawing/2014/main" val="2148762054"/>
                    </a:ext>
                  </a:extLst>
                </a:gridCol>
                <a:gridCol w="329184">
                  <a:extLst>
                    <a:ext uri="{9D8B030D-6E8A-4147-A177-3AD203B41FA5}">
                      <a16:colId xmlns:a16="http://schemas.microsoft.com/office/drawing/2014/main" val="1564063938"/>
                    </a:ext>
                  </a:extLst>
                </a:gridCol>
                <a:gridCol w="329184">
                  <a:extLst>
                    <a:ext uri="{9D8B030D-6E8A-4147-A177-3AD203B41FA5}">
                      <a16:colId xmlns:a16="http://schemas.microsoft.com/office/drawing/2014/main" val="3032539969"/>
                    </a:ext>
                  </a:extLst>
                </a:gridCol>
                <a:gridCol w="329184">
                  <a:extLst>
                    <a:ext uri="{9D8B030D-6E8A-4147-A177-3AD203B41FA5}">
                      <a16:colId xmlns:a16="http://schemas.microsoft.com/office/drawing/2014/main" val="200279825"/>
                    </a:ext>
                  </a:extLst>
                </a:gridCol>
                <a:gridCol w="329184">
                  <a:extLst>
                    <a:ext uri="{9D8B030D-6E8A-4147-A177-3AD203B41FA5}">
                      <a16:colId xmlns:a16="http://schemas.microsoft.com/office/drawing/2014/main" val="408522374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13001917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Fox News - 2020-08-14 18:40:18</a:t>
                      </a:r>
                      <a:r>
                        <a:rPr kumimoji="0" lang="en-US" sz="1000" b="0" i="0" u="none" strike="noStrike" kern="1200" cap="none" spc="0" normalizeH="0" baseline="0" noProof="0">
                          <a:ln>
                            <a:noFill/>
                          </a:ln>
                          <a:solidFill>
                            <a:prstClr val="black"/>
                          </a:solidFill>
                          <a:effectLst/>
                          <a:uLnTx/>
                          <a:uFillTx/>
                          <a:latin typeface="+mn-lt"/>
                          <a:ea typeface="+mn-ea"/>
                          <a:cs typeface="+mn-cs"/>
                        </a:rPr>
                        <a:t>
 According to the Mesquite Police Department, a neighborhood in Mesquite, Nevada, was illuminated in blue after residents changed their front porch lights to blue in support of their law enforcement.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https://scontent-iad3-1.xx.fbcdn.net/v/t1.0-9/117862383_10159754870421336_1406065049158807496_n.png?_nc_cat=111&amp;_nc_sid=8024bb&amp;_nc_ohc=4C4_0mSSlEoAX9aoLNp&amp;_nc_ht=scontent-iad3-1.xx&amp;oh=d971ecd1f7685e5c789456d9b3be2205&amp;oe=5F63ADC3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08/19/2020 13:29:02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396687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302119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214977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84628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83924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2.1315 %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532615550"/>
                  </a:ext>
                </a:extLst>
              </a:tr>
            </a:tbl>
          </a:graphicData>
        </a:graphic>
      </p:graphicFrame>
      <p:sp>
        <p:nvSpPr>
          <p:cNvPr id="4" name="Text Placeholder 3">
            <a:extLst>
              <a:ext uri="{FF2B5EF4-FFF2-40B4-BE49-F238E27FC236}">
                <a16:creationId xmlns:a16="http://schemas.microsoft.com/office/drawing/2014/main" id="{3512AA0B-3214-45C5-96F0-1C0B783F4AE2}"/>
              </a:ext>
            </a:extLst>
          </p:cNvPr>
          <p:cNvSpPr>
            <a:spLocks noGrp="1"/>
          </p:cNvSpPr>
          <p:nvPr>
            <p:ph type="body" sz="quarter" idx="14"/>
          </p:nvPr>
        </p:nvSpPr>
        <p:spPr/>
        <p:txBody>
          <a:bodyPr/>
          <a:lstStyle/>
          <a:p>
            <a:r>
              <a:rPr lang="en-US"/>
              <a:t>08/11/2020 - 08/17/2020</a:t>
            </a:r>
          </a:p>
        </p:txBody>
      </p:sp>
    </p:spTree>
    <p:extLst>
      <p:ext uri="{BB962C8B-B14F-4D97-AF65-F5344CB8AC3E}">
        <p14:creationId xmlns:p14="http://schemas.microsoft.com/office/powerpoint/2010/main" val="72083903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610C86-890E-4327-9E01-6056C9F4E23C}"/>
              </a:ext>
            </a:extLst>
          </p:cNvPr>
          <p:cNvSpPr>
            <a:spLocks noGrp="1"/>
          </p:cNvSpPr>
          <p:nvPr>
            <p:ph type="title"/>
          </p:nvPr>
        </p:nvSpPr>
        <p:spPr/>
        <p:txBody>
          <a:bodyPr/>
          <a:lstStyle/>
          <a:p>
            <a:r>
              <a:rPr lang="en-US"/>
              <a:t>Facebook Top 10  | News - 3 of 11</a:t>
            </a:r>
          </a:p>
        </p:txBody>
      </p:sp>
      <p:graphicFrame>
        <p:nvGraphicFramePr>
          <p:cNvPr id="5" name="Table Placeholder 4">
            <a:extLst>
              <a:ext uri="{FF2B5EF4-FFF2-40B4-BE49-F238E27FC236}">
                <a16:creationId xmlns:a16="http://schemas.microsoft.com/office/drawing/2014/main" id="{979FBF1B-55C1-40D6-B851-AFD774B2528C}"/>
              </a:ext>
            </a:extLst>
          </p:cNvPr>
          <p:cNvGraphicFramePr>
            <a:graphicFrameLocks noGrp="1"/>
          </p:cNvGraphicFramePr>
          <p:nvPr>
            <p:ph type="tbl" sz="quarter" idx="13"/>
            <p:extLst>
              <p:ext uri="{D42A27DB-BD31-4B8C-83A1-F6EECF244321}">
                <p14:modId xmlns:p14="http://schemas.microsoft.com/office/powerpoint/2010/main" val="15525167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1735604599"/>
                    </a:ext>
                  </a:extLst>
                </a:gridCol>
                <a:gridCol w="987552">
                  <a:extLst>
                    <a:ext uri="{9D8B030D-6E8A-4147-A177-3AD203B41FA5}">
                      <a16:colId xmlns:a16="http://schemas.microsoft.com/office/drawing/2014/main" val="115198175"/>
                    </a:ext>
                  </a:extLst>
                </a:gridCol>
                <a:gridCol w="658368">
                  <a:extLst>
                    <a:ext uri="{9D8B030D-6E8A-4147-A177-3AD203B41FA5}">
                      <a16:colId xmlns:a16="http://schemas.microsoft.com/office/drawing/2014/main" val="2064191294"/>
                    </a:ext>
                  </a:extLst>
                </a:gridCol>
                <a:gridCol w="329184">
                  <a:extLst>
                    <a:ext uri="{9D8B030D-6E8A-4147-A177-3AD203B41FA5}">
                      <a16:colId xmlns:a16="http://schemas.microsoft.com/office/drawing/2014/main" val="3073013440"/>
                    </a:ext>
                  </a:extLst>
                </a:gridCol>
                <a:gridCol w="329184">
                  <a:extLst>
                    <a:ext uri="{9D8B030D-6E8A-4147-A177-3AD203B41FA5}">
                      <a16:colId xmlns:a16="http://schemas.microsoft.com/office/drawing/2014/main" val="2507327554"/>
                    </a:ext>
                  </a:extLst>
                </a:gridCol>
                <a:gridCol w="329184">
                  <a:extLst>
                    <a:ext uri="{9D8B030D-6E8A-4147-A177-3AD203B41FA5}">
                      <a16:colId xmlns:a16="http://schemas.microsoft.com/office/drawing/2014/main" val="163823167"/>
                    </a:ext>
                  </a:extLst>
                </a:gridCol>
                <a:gridCol w="329184">
                  <a:extLst>
                    <a:ext uri="{9D8B030D-6E8A-4147-A177-3AD203B41FA5}">
                      <a16:colId xmlns:a16="http://schemas.microsoft.com/office/drawing/2014/main" val="1064201952"/>
                    </a:ext>
                  </a:extLst>
                </a:gridCol>
                <a:gridCol w="329184">
                  <a:extLst>
                    <a:ext uri="{9D8B030D-6E8A-4147-A177-3AD203B41FA5}">
                      <a16:colId xmlns:a16="http://schemas.microsoft.com/office/drawing/2014/main" val="1840212722"/>
                    </a:ext>
                  </a:extLst>
                </a:gridCol>
                <a:gridCol w="329184">
                  <a:extLst>
                    <a:ext uri="{9D8B030D-6E8A-4147-A177-3AD203B41FA5}">
                      <a16:colId xmlns:a16="http://schemas.microsoft.com/office/drawing/2014/main" val="3000818398"/>
                    </a:ext>
                  </a:extLst>
                </a:gridCol>
                <a:gridCol w="329184">
                  <a:extLst>
                    <a:ext uri="{9D8B030D-6E8A-4147-A177-3AD203B41FA5}">
                      <a16:colId xmlns:a16="http://schemas.microsoft.com/office/drawing/2014/main" val="3072013989"/>
                    </a:ext>
                  </a:extLst>
                </a:gridCol>
                <a:gridCol w="329184">
                  <a:extLst>
                    <a:ext uri="{9D8B030D-6E8A-4147-A177-3AD203B41FA5}">
                      <a16:colId xmlns:a16="http://schemas.microsoft.com/office/drawing/2014/main" val="575304223"/>
                    </a:ext>
                  </a:extLst>
                </a:gridCol>
                <a:gridCol w="329184">
                  <a:extLst>
                    <a:ext uri="{9D8B030D-6E8A-4147-A177-3AD203B41FA5}">
                      <a16:colId xmlns:a16="http://schemas.microsoft.com/office/drawing/2014/main" val="3207416132"/>
                    </a:ext>
                  </a:extLst>
                </a:gridCol>
                <a:gridCol w="329184">
                  <a:extLst>
                    <a:ext uri="{9D8B030D-6E8A-4147-A177-3AD203B41FA5}">
                      <a16:colId xmlns:a16="http://schemas.microsoft.com/office/drawing/2014/main" val="640790940"/>
                    </a:ext>
                  </a:extLst>
                </a:gridCol>
                <a:gridCol w="329184">
                  <a:extLst>
                    <a:ext uri="{9D8B030D-6E8A-4147-A177-3AD203B41FA5}">
                      <a16:colId xmlns:a16="http://schemas.microsoft.com/office/drawing/2014/main" val="2081691751"/>
                    </a:ext>
                  </a:extLst>
                </a:gridCol>
                <a:gridCol w="329184">
                  <a:extLst>
                    <a:ext uri="{9D8B030D-6E8A-4147-A177-3AD203B41FA5}">
                      <a16:colId xmlns:a16="http://schemas.microsoft.com/office/drawing/2014/main" val="223353945"/>
                    </a:ext>
                  </a:extLst>
                </a:gridCol>
                <a:gridCol w="329184">
                  <a:extLst>
                    <a:ext uri="{9D8B030D-6E8A-4147-A177-3AD203B41FA5}">
                      <a16:colId xmlns:a16="http://schemas.microsoft.com/office/drawing/2014/main" val="3488686353"/>
                    </a:ext>
                  </a:extLst>
                </a:gridCol>
                <a:gridCol w="329184">
                  <a:extLst>
                    <a:ext uri="{9D8B030D-6E8A-4147-A177-3AD203B41FA5}">
                      <a16:colId xmlns:a16="http://schemas.microsoft.com/office/drawing/2014/main" val="336695756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38502624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Fox News - 2020-08-16 19:02:49</a:t>
                      </a:r>
                      <a:r>
                        <a:rPr kumimoji="0" lang="en-US" sz="1000" b="0" i="0" u="none" strike="noStrike" kern="1200" cap="none" spc="0" normalizeH="0" baseline="0" noProof="0">
                          <a:ln>
                            <a:noFill/>
                          </a:ln>
                          <a:solidFill>
                            <a:prstClr val="black"/>
                          </a:solidFill>
                          <a:effectLst/>
                          <a:uLnTx/>
                          <a:uFillTx/>
                          <a:latin typeface="+mn-lt"/>
                          <a:ea typeface="+mn-ea"/>
                          <a:cs typeface="+mn-cs"/>
                        </a:rPr>
                        <a:t>
 Taylor Swift slammed President Trump Saturday on Twitter for what she called a “calculated dismantling” of the U.S. Postal Service to limit mail-in voting. https://fxn.ws/3h2QV5P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https://scontent-iad3-1.xx.fbcdn.net/v/t1.0-9/p720x720/117637039_10159759961136336_4066839701548558753_o.jpg?_nc_cat=101&amp;_nc_sid=8024bb&amp;_nc_ohc=KVSTP8X_OMIAX_9laO6&amp;_nc_ht=scontent-iad3-1.xx&amp;_nc_tp=6&amp;oh=9fe094dcd52a9b37803cc4a81d27110b&amp;oe=5F6356B5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08/19/2020 13:28:07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275359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149322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40642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88697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40642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115881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1.4790 %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575164974"/>
                  </a:ext>
                </a:extLst>
              </a:tr>
            </a:tbl>
          </a:graphicData>
        </a:graphic>
      </p:graphicFrame>
      <p:sp>
        <p:nvSpPr>
          <p:cNvPr id="4" name="Text Placeholder 3">
            <a:extLst>
              <a:ext uri="{FF2B5EF4-FFF2-40B4-BE49-F238E27FC236}">
                <a16:creationId xmlns:a16="http://schemas.microsoft.com/office/drawing/2014/main" id="{0AEBBD00-C090-42D6-8492-577AB98F6823}"/>
              </a:ext>
            </a:extLst>
          </p:cNvPr>
          <p:cNvSpPr>
            <a:spLocks noGrp="1"/>
          </p:cNvSpPr>
          <p:nvPr>
            <p:ph type="body" sz="quarter" idx="14"/>
          </p:nvPr>
        </p:nvSpPr>
        <p:spPr/>
        <p:txBody>
          <a:bodyPr/>
          <a:lstStyle/>
          <a:p>
            <a:r>
              <a:rPr lang="en-US"/>
              <a:t>08/11/2020 - 08/17/2020</a:t>
            </a:r>
          </a:p>
        </p:txBody>
      </p:sp>
    </p:spTree>
    <p:extLst>
      <p:ext uri="{BB962C8B-B14F-4D97-AF65-F5344CB8AC3E}">
        <p14:creationId xmlns:p14="http://schemas.microsoft.com/office/powerpoint/2010/main" val="388662600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675738-F1D0-4C79-9756-912FB65F9323}"/>
              </a:ext>
            </a:extLst>
          </p:cNvPr>
          <p:cNvSpPr>
            <a:spLocks noGrp="1"/>
          </p:cNvSpPr>
          <p:nvPr>
            <p:ph type="title"/>
          </p:nvPr>
        </p:nvSpPr>
        <p:spPr/>
        <p:txBody>
          <a:bodyPr/>
          <a:lstStyle/>
          <a:p>
            <a:r>
              <a:rPr lang="en-US"/>
              <a:t>Facebook Top 10  | News - 4 of 11</a:t>
            </a:r>
          </a:p>
        </p:txBody>
      </p:sp>
      <p:graphicFrame>
        <p:nvGraphicFramePr>
          <p:cNvPr id="5" name="Table Placeholder 4">
            <a:extLst>
              <a:ext uri="{FF2B5EF4-FFF2-40B4-BE49-F238E27FC236}">
                <a16:creationId xmlns:a16="http://schemas.microsoft.com/office/drawing/2014/main" id="{7FE73FFB-9BBE-4863-8DAD-968AF00CF93B}"/>
              </a:ext>
            </a:extLst>
          </p:cNvPr>
          <p:cNvGraphicFramePr>
            <a:graphicFrameLocks noGrp="1"/>
          </p:cNvGraphicFramePr>
          <p:nvPr>
            <p:ph type="tbl" sz="quarter" idx="13"/>
            <p:extLst>
              <p:ext uri="{D42A27DB-BD31-4B8C-83A1-F6EECF244321}">
                <p14:modId xmlns:p14="http://schemas.microsoft.com/office/powerpoint/2010/main" val="48265835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3810386683"/>
                    </a:ext>
                  </a:extLst>
                </a:gridCol>
                <a:gridCol w="987552">
                  <a:extLst>
                    <a:ext uri="{9D8B030D-6E8A-4147-A177-3AD203B41FA5}">
                      <a16:colId xmlns:a16="http://schemas.microsoft.com/office/drawing/2014/main" val="1281424936"/>
                    </a:ext>
                  </a:extLst>
                </a:gridCol>
                <a:gridCol w="658368">
                  <a:extLst>
                    <a:ext uri="{9D8B030D-6E8A-4147-A177-3AD203B41FA5}">
                      <a16:colId xmlns:a16="http://schemas.microsoft.com/office/drawing/2014/main" val="2342804257"/>
                    </a:ext>
                  </a:extLst>
                </a:gridCol>
                <a:gridCol w="329184">
                  <a:extLst>
                    <a:ext uri="{9D8B030D-6E8A-4147-A177-3AD203B41FA5}">
                      <a16:colId xmlns:a16="http://schemas.microsoft.com/office/drawing/2014/main" val="1454134707"/>
                    </a:ext>
                  </a:extLst>
                </a:gridCol>
                <a:gridCol w="329184">
                  <a:extLst>
                    <a:ext uri="{9D8B030D-6E8A-4147-A177-3AD203B41FA5}">
                      <a16:colId xmlns:a16="http://schemas.microsoft.com/office/drawing/2014/main" val="928609594"/>
                    </a:ext>
                  </a:extLst>
                </a:gridCol>
                <a:gridCol w="329184">
                  <a:extLst>
                    <a:ext uri="{9D8B030D-6E8A-4147-A177-3AD203B41FA5}">
                      <a16:colId xmlns:a16="http://schemas.microsoft.com/office/drawing/2014/main" val="2362493833"/>
                    </a:ext>
                  </a:extLst>
                </a:gridCol>
                <a:gridCol w="329184">
                  <a:extLst>
                    <a:ext uri="{9D8B030D-6E8A-4147-A177-3AD203B41FA5}">
                      <a16:colId xmlns:a16="http://schemas.microsoft.com/office/drawing/2014/main" val="4047118939"/>
                    </a:ext>
                  </a:extLst>
                </a:gridCol>
                <a:gridCol w="329184">
                  <a:extLst>
                    <a:ext uri="{9D8B030D-6E8A-4147-A177-3AD203B41FA5}">
                      <a16:colId xmlns:a16="http://schemas.microsoft.com/office/drawing/2014/main" val="139036766"/>
                    </a:ext>
                  </a:extLst>
                </a:gridCol>
                <a:gridCol w="329184">
                  <a:extLst>
                    <a:ext uri="{9D8B030D-6E8A-4147-A177-3AD203B41FA5}">
                      <a16:colId xmlns:a16="http://schemas.microsoft.com/office/drawing/2014/main" val="1162702853"/>
                    </a:ext>
                  </a:extLst>
                </a:gridCol>
                <a:gridCol w="329184">
                  <a:extLst>
                    <a:ext uri="{9D8B030D-6E8A-4147-A177-3AD203B41FA5}">
                      <a16:colId xmlns:a16="http://schemas.microsoft.com/office/drawing/2014/main" val="3584656931"/>
                    </a:ext>
                  </a:extLst>
                </a:gridCol>
                <a:gridCol w="329184">
                  <a:extLst>
                    <a:ext uri="{9D8B030D-6E8A-4147-A177-3AD203B41FA5}">
                      <a16:colId xmlns:a16="http://schemas.microsoft.com/office/drawing/2014/main" val="3165741532"/>
                    </a:ext>
                  </a:extLst>
                </a:gridCol>
                <a:gridCol w="329184">
                  <a:extLst>
                    <a:ext uri="{9D8B030D-6E8A-4147-A177-3AD203B41FA5}">
                      <a16:colId xmlns:a16="http://schemas.microsoft.com/office/drawing/2014/main" val="1982386847"/>
                    </a:ext>
                  </a:extLst>
                </a:gridCol>
                <a:gridCol w="329184">
                  <a:extLst>
                    <a:ext uri="{9D8B030D-6E8A-4147-A177-3AD203B41FA5}">
                      <a16:colId xmlns:a16="http://schemas.microsoft.com/office/drawing/2014/main" val="3455732946"/>
                    </a:ext>
                  </a:extLst>
                </a:gridCol>
                <a:gridCol w="329184">
                  <a:extLst>
                    <a:ext uri="{9D8B030D-6E8A-4147-A177-3AD203B41FA5}">
                      <a16:colId xmlns:a16="http://schemas.microsoft.com/office/drawing/2014/main" val="1143509321"/>
                    </a:ext>
                  </a:extLst>
                </a:gridCol>
                <a:gridCol w="329184">
                  <a:extLst>
                    <a:ext uri="{9D8B030D-6E8A-4147-A177-3AD203B41FA5}">
                      <a16:colId xmlns:a16="http://schemas.microsoft.com/office/drawing/2014/main" val="2414721955"/>
                    </a:ext>
                  </a:extLst>
                </a:gridCol>
                <a:gridCol w="329184">
                  <a:extLst>
                    <a:ext uri="{9D8B030D-6E8A-4147-A177-3AD203B41FA5}">
                      <a16:colId xmlns:a16="http://schemas.microsoft.com/office/drawing/2014/main" val="547643412"/>
                    </a:ext>
                  </a:extLst>
                </a:gridCol>
                <a:gridCol w="329184">
                  <a:extLst>
                    <a:ext uri="{9D8B030D-6E8A-4147-A177-3AD203B41FA5}">
                      <a16:colId xmlns:a16="http://schemas.microsoft.com/office/drawing/2014/main" val="320344433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35443608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Fox News - 2020-08-15 20:23:15</a:t>
                      </a:r>
                      <a:r>
                        <a:rPr kumimoji="0" lang="en-US" sz="1000" b="0" i="0" u="none" strike="noStrike" kern="1200" cap="none" spc="0" normalizeH="0" baseline="0" noProof="0">
                          <a:ln>
                            <a:noFill/>
                          </a:ln>
                          <a:solidFill>
                            <a:prstClr val="black"/>
                          </a:solidFill>
                          <a:effectLst/>
                          <a:uLnTx/>
                          <a:uFillTx/>
                          <a:latin typeface="+mn-lt"/>
                          <a:ea typeface="+mn-ea"/>
                          <a:cs typeface="+mn-cs"/>
                        </a:rPr>
                        <a:t>
 BREAKING: The “Tribute in Light” 9/11 memorial is back on after New York City said this week that the tribute to the victims who died on Sept. 11, 2001, would be canceled due to the coronavirus pandemic.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https://external-iad3-1.xx.fbcdn.net/safe_image.php?d=AQDahb6d8iltXIsu&amp;w=720&amp;h=720&amp;url=https%3A%2F%2Fstatic.foxnews.com%2Ffoxnews.com%2Fcontent%2Fuploads%2F2019%2F09%2F02_IMG_6941_lights03_09112019.jpg&amp;cfs=1&amp;_nc_hash=AQAT7JHCj2RA8CiZ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08/19/2020 13:28:07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265365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196486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148679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46356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55325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1.4256 %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4195208392"/>
                  </a:ext>
                </a:extLst>
              </a:tr>
            </a:tbl>
          </a:graphicData>
        </a:graphic>
      </p:graphicFrame>
      <p:sp>
        <p:nvSpPr>
          <p:cNvPr id="4" name="Text Placeholder 3">
            <a:extLst>
              <a:ext uri="{FF2B5EF4-FFF2-40B4-BE49-F238E27FC236}">
                <a16:creationId xmlns:a16="http://schemas.microsoft.com/office/drawing/2014/main" id="{E8B9685B-8CE1-4325-BF4D-34FECB0CCB58}"/>
              </a:ext>
            </a:extLst>
          </p:cNvPr>
          <p:cNvSpPr>
            <a:spLocks noGrp="1"/>
          </p:cNvSpPr>
          <p:nvPr>
            <p:ph type="body" sz="quarter" idx="14"/>
          </p:nvPr>
        </p:nvSpPr>
        <p:spPr/>
        <p:txBody>
          <a:bodyPr/>
          <a:lstStyle/>
          <a:p>
            <a:r>
              <a:rPr lang="en-US"/>
              <a:t>08/11/2020 - 08/17/2020</a:t>
            </a:r>
          </a:p>
        </p:txBody>
      </p:sp>
    </p:spTree>
    <p:extLst>
      <p:ext uri="{BB962C8B-B14F-4D97-AF65-F5344CB8AC3E}">
        <p14:creationId xmlns:p14="http://schemas.microsoft.com/office/powerpoint/2010/main" val="356862197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A08359-3281-400E-BD43-EB144DD7977C}"/>
              </a:ext>
            </a:extLst>
          </p:cNvPr>
          <p:cNvSpPr>
            <a:spLocks noGrp="1"/>
          </p:cNvSpPr>
          <p:nvPr>
            <p:ph type="title"/>
          </p:nvPr>
        </p:nvSpPr>
        <p:spPr/>
        <p:txBody>
          <a:bodyPr/>
          <a:lstStyle/>
          <a:p>
            <a:r>
              <a:rPr lang="en-US"/>
              <a:t>Facebook Top 10  | News - 5 of 11</a:t>
            </a:r>
          </a:p>
        </p:txBody>
      </p:sp>
      <p:graphicFrame>
        <p:nvGraphicFramePr>
          <p:cNvPr id="5" name="Table Placeholder 4">
            <a:extLst>
              <a:ext uri="{FF2B5EF4-FFF2-40B4-BE49-F238E27FC236}">
                <a16:creationId xmlns:a16="http://schemas.microsoft.com/office/drawing/2014/main" id="{53C905B7-E4AE-462D-9A22-EDF7FA02D515}"/>
              </a:ext>
            </a:extLst>
          </p:cNvPr>
          <p:cNvGraphicFramePr>
            <a:graphicFrameLocks noGrp="1"/>
          </p:cNvGraphicFramePr>
          <p:nvPr>
            <p:ph type="tbl" sz="quarter" idx="13"/>
            <p:extLst>
              <p:ext uri="{D42A27DB-BD31-4B8C-83A1-F6EECF244321}">
                <p14:modId xmlns:p14="http://schemas.microsoft.com/office/powerpoint/2010/main" val="40466746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3804917604"/>
                    </a:ext>
                  </a:extLst>
                </a:gridCol>
                <a:gridCol w="987552">
                  <a:extLst>
                    <a:ext uri="{9D8B030D-6E8A-4147-A177-3AD203B41FA5}">
                      <a16:colId xmlns:a16="http://schemas.microsoft.com/office/drawing/2014/main" val="3882232916"/>
                    </a:ext>
                  </a:extLst>
                </a:gridCol>
                <a:gridCol w="658368">
                  <a:extLst>
                    <a:ext uri="{9D8B030D-6E8A-4147-A177-3AD203B41FA5}">
                      <a16:colId xmlns:a16="http://schemas.microsoft.com/office/drawing/2014/main" val="2911455788"/>
                    </a:ext>
                  </a:extLst>
                </a:gridCol>
                <a:gridCol w="329184">
                  <a:extLst>
                    <a:ext uri="{9D8B030D-6E8A-4147-A177-3AD203B41FA5}">
                      <a16:colId xmlns:a16="http://schemas.microsoft.com/office/drawing/2014/main" val="2763710071"/>
                    </a:ext>
                  </a:extLst>
                </a:gridCol>
                <a:gridCol w="329184">
                  <a:extLst>
                    <a:ext uri="{9D8B030D-6E8A-4147-A177-3AD203B41FA5}">
                      <a16:colId xmlns:a16="http://schemas.microsoft.com/office/drawing/2014/main" val="3603825989"/>
                    </a:ext>
                  </a:extLst>
                </a:gridCol>
                <a:gridCol w="329184">
                  <a:extLst>
                    <a:ext uri="{9D8B030D-6E8A-4147-A177-3AD203B41FA5}">
                      <a16:colId xmlns:a16="http://schemas.microsoft.com/office/drawing/2014/main" val="2157038548"/>
                    </a:ext>
                  </a:extLst>
                </a:gridCol>
                <a:gridCol w="329184">
                  <a:extLst>
                    <a:ext uri="{9D8B030D-6E8A-4147-A177-3AD203B41FA5}">
                      <a16:colId xmlns:a16="http://schemas.microsoft.com/office/drawing/2014/main" val="811717604"/>
                    </a:ext>
                  </a:extLst>
                </a:gridCol>
                <a:gridCol w="329184">
                  <a:extLst>
                    <a:ext uri="{9D8B030D-6E8A-4147-A177-3AD203B41FA5}">
                      <a16:colId xmlns:a16="http://schemas.microsoft.com/office/drawing/2014/main" val="3500168904"/>
                    </a:ext>
                  </a:extLst>
                </a:gridCol>
                <a:gridCol w="329184">
                  <a:extLst>
                    <a:ext uri="{9D8B030D-6E8A-4147-A177-3AD203B41FA5}">
                      <a16:colId xmlns:a16="http://schemas.microsoft.com/office/drawing/2014/main" val="4119622702"/>
                    </a:ext>
                  </a:extLst>
                </a:gridCol>
                <a:gridCol w="329184">
                  <a:extLst>
                    <a:ext uri="{9D8B030D-6E8A-4147-A177-3AD203B41FA5}">
                      <a16:colId xmlns:a16="http://schemas.microsoft.com/office/drawing/2014/main" val="2396727917"/>
                    </a:ext>
                  </a:extLst>
                </a:gridCol>
                <a:gridCol w="329184">
                  <a:extLst>
                    <a:ext uri="{9D8B030D-6E8A-4147-A177-3AD203B41FA5}">
                      <a16:colId xmlns:a16="http://schemas.microsoft.com/office/drawing/2014/main" val="4093360998"/>
                    </a:ext>
                  </a:extLst>
                </a:gridCol>
                <a:gridCol w="329184">
                  <a:extLst>
                    <a:ext uri="{9D8B030D-6E8A-4147-A177-3AD203B41FA5}">
                      <a16:colId xmlns:a16="http://schemas.microsoft.com/office/drawing/2014/main" val="3738225844"/>
                    </a:ext>
                  </a:extLst>
                </a:gridCol>
                <a:gridCol w="329184">
                  <a:extLst>
                    <a:ext uri="{9D8B030D-6E8A-4147-A177-3AD203B41FA5}">
                      <a16:colId xmlns:a16="http://schemas.microsoft.com/office/drawing/2014/main" val="4085840306"/>
                    </a:ext>
                  </a:extLst>
                </a:gridCol>
                <a:gridCol w="329184">
                  <a:extLst>
                    <a:ext uri="{9D8B030D-6E8A-4147-A177-3AD203B41FA5}">
                      <a16:colId xmlns:a16="http://schemas.microsoft.com/office/drawing/2014/main" val="3475488348"/>
                    </a:ext>
                  </a:extLst>
                </a:gridCol>
                <a:gridCol w="329184">
                  <a:extLst>
                    <a:ext uri="{9D8B030D-6E8A-4147-A177-3AD203B41FA5}">
                      <a16:colId xmlns:a16="http://schemas.microsoft.com/office/drawing/2014/main" val="1928956475"/>
                    </a:ext>
                  </a:extLst>
                </a:gridCol>
                <a:gridCol w="329184">
                  <a:extLst>
                    <a:ext uri="{9D8B030D-6E8A-4147-A177-3AD203B41FA5}">
                      <a16:colId xmlns:a16="http://schemas.microsoft.com/office/drawing/2014/main" val="345741893"/>
                    </a:ext>
                  </a:extLst>
                </a:gridCol>
                <a:gridCol w="329184">
                  <a:extLst>
                    <a:ext uri="{9D8B030D-6E8A-4147-A177-3AD203B41FA5}">
                      <a16:colId xmlns:a16="http://schemas.microsoft.com/office/drawing/2014/main" val="28256526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24376678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Fox News - 2020-08-15 10:58:11</a:t>
                      </a:r>
                      <a:r>
                        <a:rPr kumimoji="0" lang="en-US" sz="1000" b="0" i="0" u="none" strike="noStrike" kern="1200" cap="none" spc="0" normalizeH="0" baseline="0" noProof="0">
                          <a:ln>
                            <a:noFill/>
                          </a:ln>
                          <a:solidFill>
                            <a:prstClr val="black"/>
                          </a:solidFill>
                          <a:effectLst/>
                          <a:uLnTx/>
                          <a:uFillTx/>
                          <a:latin typeface="+mn-lt"/>
                          <a:ea typeface="+mn-ea"/>
                          <a:cs typeface="+mn-cs"/>
                        </a:rPr>
                        <a:t>
 “Every person on this earth is created in the image of God – uniquely, beautifully, and perfectly. Their value is priceless, and they are not for sale.”
In an article for Fox News Opinion, Tim Tebow wrote about how the Tim Tebow Foundation has been actively fighting against human trafficking. https://fxn.ws/3iL7nIz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https://scontent-iad3-1.xx.fbcdn.net/v/t1.0-9/p720x720/117110984_10159757081191336_2105874836090201793_o.png?_nc_cat=1&amp;_nc_sid=8024bb&amp;_nc_ohc=NDNggGCi_WwAX8KwLUw&amp;_nc_ht=scontent-iad3-1.xx&amp;oh=7511e084994ce0168792de95044db7ca&amp;oe=5F62116B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08/19/2020 13:29:02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254619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187264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151747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34817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62080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1.3679 %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694668659"/>
                  </a:ext>
                </a:extLst>
              </a:tr>
            </a:tbl>
          </a:graphicData>
        </a:graphic>
      </p:graphicFrame>
      <p:sp>
        <p:nvSpPr>
          <p:cNvPr id="4" name="Text Placeholder 3">
            <a:extLst>
              <a:ext uri="{FF2B5EF4-FFF2-40B4-BE49-F238E27FC236}">
                <a16:creationId xmlns:a16="http://schemas.microsoft.com/office/drawing/2014/main" id="{117DB13C-A283-4139-9B06-233EE0561C8E}"/>
              </a:ext>
            </a:extLst>
          </p:cNvPr>
          <p:cNvSpPr>
            <a:spLocks noGrp="1"/>
          </p:cNvSpPr>
          <p:nvPr>
            <p:ph type="body" sz="quarter" idx="14"/>
          </p:nvPr>
        </p:nvSpPr>
        <p:spPr/>
        <p:txBody>
          <a:bodyPr/>
          <a:lstStyle/>
          <a:p>
            <a:r>
              <a:rPr lang="en-US"/>
              <a:t>08/11/2020 - 08/17/2020</a:t>
            </a:r>
          </a:p>
        </p:txBody>
      </p:sp>
    </p:spTree>
    <p:extLst>
      <p:ext uri="{BB962C8B-B14F-4D97-AF65-F5344CB8AC3E}">
        <p14:creationId xmlns:p14="http://schemas.microsoft.com/office/powerpoint/2010/main" val="246099236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0A8C48-2A80-4FB6-B574-7283C28B45FD}"/>
              </a:ext>
            </a:extLst>
          </p:cNvPr>
          <p:cNvSpPr>
            <a:spLocks noGrp="1"/>
          </p:cNvSpPr>
          <p:nvPr>
            <p:ph type="title"/>
          </p:nvPr>
        </p:nvSpPr>
        <p:spPr/>
        <p:txBody>
          <a:bodyPr/>
          <a:lstStyle/>
          <a:p>
            <a:r>
              <a:rPr lang="en-US"/>
              <a:t>Facebook Top 10  | News - 6 of 11</a:t>
            </a:r>
          </a:p>
        </p:txBody>
      </p:sp>
      <p:graphicFrame>
        <p:nvGraphicFramePr>
          <p:cNvPr id="5" name="Table Placeholder 4">
            <a:extLst>
              <a:ext uri="{FF2B5EF4-FFF2-40B4-BE49-F238E27FC236}">
                <a16:creationId xmlns:a16="http://schemas.microsoft.com/office/drawing/2014/main" id="{35C4B056-535C-4854-81FD-AFBB647BCF1F}"/>
              </a:ext>
            </a:extLst>
          </p:cNvPr>
          <p:cNvGraphicFramePr>
            <a:graphicFrameLocks noGrp="1"/>
          </p:cNvGraphicFramePr>
          <p:nvPr>
            <p:ph type="tbl" sz="quarter" idx="13"/>
            <p:extLst>
              <p:ext uri="{D42A27DB-BD31-4B8C-83A1-F6EECF244321}">
                <p14:modId xmlns:p14="http://schemas.microsoft.com/office/powerpoint/2010/main" val="29110248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667882550"/>
                    </a:ext>
                  </a:extLst>
                </a:gridCol>
                <a:gridCol w="987552">
                  <a:extLst>
                    <a:ext uri="{9D8B030D-6E8A-4147-A177-3AD203B41FA5}">
                      <a16:colId xmlns:a16="http://schemas.microsoft.com/office/drawing/2014/main" val="4182959658"/>
                    </a:ext>
                  </a:extLst>
                </a:gridCol>
                <a:gridCol w="658368">
                  <a:extLst>
                    <a:ext uri="{9D8B030D-6E8A-4147-A177-3AD203B41FA5}">
                      <a16:colId xmlns:a16="http://schemas.microsoft.com/office/drawing/2014/main" val="2360868424"/>
                    </a:ext>
                  </a:extLst>
                </a:gridCol>
                <a:gridCol w="329184">
                  <a:extLst>
                    <a:ext uri="{9D8B030D-6E8A-4147-A177-3AD203B41FA5}">
                      <a16:colId xmlns:a16="http://schemas.microsoft.com/office/drawing/2014/main" val="2684109796"/>
                    </a:ext>
                  </a:extLst>
                </a:gridCol>
                <a:gridCol w="329184">
                  <a:extLst>
                    <a:ext uri="{9D8B030D-6E8A-4147-A177-3AD203B41FA5}">
                      <a16:colId xmlns:a16="http://schemas.microsoft.com/office/drawing/2014/main" val="2295842786"/>
                    </a:ext>
                  </a:extLst>
                </a:gridCol>
                <a:gridCol w="329184">
                  <a:extLst>
                    <a:ext uri="{9D8B030D-6E8A-4147-A177-3AD203B41FA5}">
                      <a16:colId xmlns:a16="http://schemas.microsoft.com/office/drawing/2014/main" val="2520034103"/>
                    </a:ext>
                  </a:extLst>
                </a:gridCol>
                <a:gridCol w="329184">
                  <a:extLst>
                    <a:ext uri="{9D8B030D-6E8A-4147-A177-3AD203B41FA5}">
                      <a16:colId xmlns:a16="http://schemas.microsoft.com/office/drawing/2014/main" val="90601610"/>
                    </a:ext>
                  </a:extLst>
                </a:gridCol>
                <a:gridCol w="329184">
                  <a:extLst>
                    <a:ext uri="{9D8B030D-6E8A-4147-A177-3AD203B41FA5}">
                      <a16:colId xmlns:a16="http://schemas.microsoft.com/office/drawing/2014/main" val="3368556814"/>
                    </a:ext>
                  </a:extLst>
                </a:gridCol>
                <a:gridCol w="329184">
                  <a:extLst>
                    <a:ext uri="{9D8B030D-6E8A-4147-A177-3AD203B41FA5}">
                      <a16:colId xmlns:a16="http://schemas.microsoft.com/office/drawing/2014/main" val="1857008151"/>
                    </a:ext>
                  </a:extLst>
                </a:gridCol>
                <a:gridCol w="329184">
                  <a:extLst>
                    <a:ext uri="{9D8B030D-6E8A-4147-A177-3AD203B41FA5}">
                      <a16:colId xmlns:a16="http://schemas.microsoft.com/office/drawing/2014/main" val="1153070065"/>
                    </a:ext>
                  </a:extLst>
                </a:gridCol>
                <a:gridCol w="329184">
                  <a:extLst>
                    <a:ext uri="{9D8B030D-6E8A-4147-A177-3AD203B41FA5}">
                      <a16:colId xmlns:a16="http://schemas.microsoft.com/office/drawing/2014/main" val="3173918903"/>
                    </a:ext>
                  </a:extLst>
                </a:gridCol>
                <a:gridCol w="329184">
                  <a:extLst>
                    <a:ext uri="{9D8B030D-6E8A-4147-A177-3AD203B41FA5}">
                      <a16:colId xmlns:a16="http://schemas.microsoft.com/office/drawing/2014/main" val="4158737325"/>
                    </a:ext>
                  </a:extLst>
                </a:gridCol>
                <a:gridCol w="329184">
                  <a:extLst>
                    <a:ext uri="{9D8B030D-6E8A-4147-A177-3AD203B41FA5}">
                      <a16:colId xmlns:a16="http://schemas.microsoft.com/office/drawing/2014/main" val="3094102665"/>
                    </a:ext>
                  </a:extLst>
                </a:gridCol>
                <a:gridCol w="329184">
                  <a:extLst>
                    <a:ext uri="{9D8B030D-6E8A-4147-A177-3AD203B41FA5}">
                      <a16:colId xmlns:a16="http://schemas.microsoft.com/office/drawing/2014/main" val="3009714312"/>
                    </a:ext>
                  </a:extLst>
                </a:gridCol>
                <a:gridCol w="329184">
                  <a:extLst>
                    <a:ext uri="{9D8B030D-6E8A-4147-A177-3AD203B41FA5}">
                      <a16:colId xmlns:a16="http://schemas.microsoft.com/office/drawing/2014/main" val="4226992980"/>
                    </a:ext>
                  </a:extLst>
                </a:gridCol>
                <a:gridCol w="329184">
                  <a:extLst>
                    <a:ext uri="{9D8B030D-6E8A-4147-A177-3AD203B41FA5}">
                      <a16:colId xmlns:a16="http://schemas.microsoft.com/office/drawing/2014/main" val="1745379494"/>
                    </a:ext>
                  </a:extLst>
                </a:gridCol>
                <a:gridCol w="329184">
                  <a:extLst>
                    <a:ext uri="{9D8B030D-6E8A-4147-A177-3AD203B41FA5}">
                      <a16:colId xmlns:a16="http://schemas.microsoft.com/office/drawing/2014/main" val="309887188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34918710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Fox News - 2020-08-16 04:01:04</a:t>
                      </a:r>
                      <a:r>
                        <a:rPr kumimoji="0" lang="en-US" sz="1000" b="0" i="0" u="none" strike="noStrike" kern="1200" cap="none" spc="0" normalizeH="0" baseline="0" noProof="0">
                          <a:ln>
                            <a:noFill/>
                          </a:ln>
                          <a:solidFill>
                            <a:prstClr val="black"/>
                          </a:solidFill>
                          <a:effectLst/>
                          <a:uLnTx/>
                          <a:uFillTx/>
                          <a:latin typeface="+mn-lt"/>
                          <a:ea typeface="+mn-ea"/>
                          <a:cs typeface="+mn-cs"/>
                        </a:rPr>
                        <a:t>
 Robert Trump, younger brother of President Donald J. Trump, died Saturday night, the White House confirmed in a statement from the president. He was 71.
The president had traveled to New York on Friday to visit his ailing brother. A senior administration official had said the president “has a very good relationship with his brother and his brother is very special to him.” https://fxn.ws/2Y5xvFW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https://scontent-iad3-1.xx.fbcdn.net/v/t1.0-9/117761190_10159761075306336_1713504554763514357_n.png?_nc_cat=111&amp;_nc_sid=8024bb&amp;_nc_ohc=p0TcGRiSgIYAX8LIzLf&amp;_nc_ht=scontent-iad3-1.xx&amp;oh=2746c142c93716d7082875f53df1cf0e&amp;oe=5F62431B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08/19/2020 13:28:07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229450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195342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101581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82294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24320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1.2325 %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870946377"/>
                  </a:ext>
                </a:extLst>
              </a:tr>
            </a:tbl>
          </a:graphicData>
        </a:graphic>
      </p:graphicFrame>
      <p:sp>
        <p:nvSpPr>
          <p:cNvPr id="4" name="Text Placeholder 3">
            <a:extLst>
              <a:ext uri="{FF2B5EF4-FFF2-40B4-BE49-F238E27FC236}">
                <a16:creationId xmlns:a16="http://schemas.microsoft.com/office/drawing/2014/main" id="{4B302888-24A6-4E71-BA88-54F0B3A950A1}"/>
              </a:ext>
            </a:extLst>
          </p:cNvPr>
          <p:cNvSpPr>
            <a:spLocks noGrp="1"/>
          </p:cNvSpPr>
          <p:nvPr>
            <p:ph type="body" sz="quarter" idx="14"/>
          </p:nvPr>
        </p:nvSpPr>
        <p:spPr/>
        <p:txBody>
          <a:bodyPr/>
          <a:lstStyle/>
          <a:p>
            <a:r>
              <a:rPr lang="en-US"/>
              <a:t>08/11/2020 - 08/17/2020</a:t>
            </a:r>
          </a:p>
        </p:txBody>
      </p:sp>
    </p:spTree>
    <p:extLst>
      <p:ext uri="{BB962C8B-B14F-4D97-AF65-F5344CB8AC3E}">
        <p14:creationId xmlns:p14="http://schemas.microsoft.com/office/powerpoint/2010/main" val="146591534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6697CB-4FB4-4279-B6BB-7602D42CB67D}"/>
              </a:ext>
            </a:extLst>
          </p:cNvPr>
          <p:cNvSpPr>
            <a:spLocks noGrp="1"/>
          </p:cNvSpPr>
          <p:nvPr>
            <p:ph type="title"/>
          </p:nvPr>
        </p:nvSpPr>
        <p:spPr/>
        <p:txBody>
          <a:bodyPr/>
          <a:lstStyle/>
          <a:p>
            <a:r>
              <a:rPr lang="en-US"/>
              <a:t>Facebook Top 10  | News - 7 of 11</a:t>
            </a:r>
          </a:p>
        </p:txBody>
      </p:sp>
      <p:graphicFrame>
        <p:nvGraphicFramePr>
          <p:cNvPr id="5" name="Table Placeholder 4">
            <a:extLst>
              <a:ext uri="{FF2B5EF4-FFF2-40B4-BE49-F238E27FC236}">
                <a16:creationId xmlns:a16="http://schemas.microsoft.com/office/drawing/2014/main" id="{CF3115C1-7BEB-4D8B-95B1-8B6B4EE0C433}"/>
              </a:ext>
            </a:extLst>
          </p:cNvPr>
          <p:cNvGraphicFramePr>
            <a:graphicFrameLocks noGrp="1"/>
          </p:cNvGraphicFramePr>
          <p:nvPr>
            <p:ph type="tbl" sz="quarter" idx="13"/>
            <p:extLst>
              <p:ext uri="{D42A27DB-BD31-4B8C-83A1-F6EECF244321}">
                <p14:modId xmlns:p14="http://schemas.microsoft.com/office/powerpoint/2010/main" val="119547419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4191606343"/>
                    </a:ext>
                  </a:extLst>
                </a:gridCol>
                <a:gridCol w="987552">
                  <a:extLst>
                    <a:ext uri="{9D8B030D-6E8A-4147-A177-3AD203B41FA5}">
                      <a16:colId xmlns:a16="http://schemas.microsoft.com/office/drawing/2014/main" val="2211892147"/>
                    </a:ext>
                  </a:extLst>
                </a:gridCol>
                <a:gridCol w="658368">
                  <a:extLst>
                    <a:ext uri="{9D8B030D-6E8A-4147-A177-3AD203B41FA5}">
                      <a16:colId xmlns:a16="http://schemas.microsoft.com/office/drawing/2014/main" val="2655835169"/>
                    </a:ext>
                  </a:extLst>
                </a:gridCol>
                <a:gridCol w="329184">
                  <a:extLst>
                    <a:ext uri="{9D8B030D-6E8A-4147-A177-3AD203B41FA5}">
                      <a16:colId xmlns:a16="http://schemas.microsoft.com/office/drawing/2014/main" val="1266004429"/>
                    </a:ext>
                  </a:extLst>
                </a:gridCol>
                <a:gridCol w="329184">
                  <a:extLst>
                    <a:ext uri="{9D8B030D-6E8A-4147-A177-3AD203B41FA5}">
                      <a16:colId xmlns:a16="http://schemas.microsoft.com/office/drawing/2014/main" val="1711055135"/>
                    </a:ext>
                  </a:extLst>
                </a:gridCol>
                <a:gridCol w="329184">
                  <a:extLst>
                    <a:ext uri="{9D8B030D-6E8A-4147-A177-3AD203B41FA5}">
                      <a16:colId xmlns:a16="http://schemas.microsoft.com/office/drawing/2014/main" val="3578720502"/>
                    </a:ext>
                  </a:extLst>
                </a:gridCol>
                <a:gridCol w="329184">
                  <a:extLst>
                    <a:ext uri="{9D8B030D-6E8A-4147-A177-3AD203B41FA5}">
                      <a16:colId xmlns:a16="http://schemas.microsoft.com/office/drawing/2014/main" val="3441183344"/>
                    </a:ext>
                  </a:extLst>
                </a:gridCol>
                <a:gridCol w="329184">
                  <a:extLst>
                    <a:ext uri="{9D8B030D-6E8A-4147-A177-3AD203B41FA5}">
                      <a16:colId xmlns:a16="http://schemas.microsoft.com/office/drawing/2014/main" val="2074102661"/>
                    </a:ext>
                  </a:extLst>
                </a:gridCol>
                <a:gridCol w="329184">
                  <a:extLst>
                    <a:ext uri="{9D8B030D-6E8A-4147-A177-3AD203B41FA5}">
                      <a16:colId xmlns:a16="http://schemas.microsoft.com/office/drawing/2014/main" val="67534889"/>
                    </a:ext>
                  </a:extLst>
                </a:gridCol>
                <a:gridCol w="329184">
                  <a:extLst>
                    <a:ext uri="{9D8B030D-6E8A-4147-A177-3AD203B41FA5}">
                      <a16:colId xmlns:a16="http://schemas.microsoft.com/office/drawing/2014/main" val="1836625224"/>
                    </a:ext>
                  </a:extLst>
                </a:gridCol>
                <a:gridCol w="329184">
                  <a:extLst>
                    <a:ext uri="{9D8B030D-6E8A-4147-A177-3AD203B41FA5}">
                      <a16:colId xmlns:a16="http://schemas.microsoft.com/office/drawing/2014/main" val="2287923300"/>
                    </a:ext>
                  </a:extLst>
                </a:gridCol>
                <a:gridCol w="329184">
                  <a:extLst>
                    <a:ext uri="{9D8B030D-6E8A-4147-A177-3AD203B41FA5}">
                      <a16:colId xmlns:a16="http://schemas.microsoft.com/office/drawing/2014/main" val="2907039528"/>
                    </a:ext>
                  </a:extLst>
                </a:gridCol>
                <a:gridCol w="329184">
                  <a:extLst>
                    <a:ext uri="{9D8B030D-6E8A-4147-A177-3AD203B41FA5}">
                      <a16:colId xmlns:a16="http://schemas.microsoft.com/office/drawing/2014/main" val="1367486090"/>
                    </a:ext>
                  </a:extLst>
                </a:gridCol>
                <a:gridCol w="329184">
                  <a:extLst>
                    <a:ext uri="{9D8B030D-6E8A-4147-A177-3AD203B41FA5}">
                      <a16:colId xmlns:a16="http://schemas.microsoft.com/office/drawing/2014/main" val="1462991303"/>
                    </a:ext>
                  </a:extLst>
                </a:gridCol>
                <a:gridCol w="329184">
                  <a:extLst>
                    <a:ext uri="{9D8B030D-6E8A-4147-A177-3AD203B41FA5}">
                      <a16:colId xmlns:a16="http://schemas.microsoft.com/office/drawing/2014/main" val="2046665843"/>
                    </a:ext>
                  </a:extLst>
                </a:gridCol>
                <a:gridCol w="329184">
                  <a:extLst>
                    <a:ext uri="{9D8B030D-6E8A-4147-A177-3AD203B41FA5}">
                      <a16:colId xmlns:a16="http://schemas.microsoft.com/office/drawing/2014/main" val="394093148"/>
                    </a:ext>
                  </a:extLst>
                </a:gridCol>
                <a:gridCol w="329184">
                  <a:extLst>
                    <a:ext uri="{9D8B030D-6E8A-4147-A177-3AD203B41FA5}">
                      <a16:colId xmlns:a16="http://schemas.microsoft.com/office/drawing/2014/main" val="287004692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34671283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CNN - 2020-08-11 20:22:44</a:t>
                      </a:r>
                      <a:r>
                        <a:rPr kumimoji="0" lang="en-US" sz="1000" b="0" i="0" u="none" strike="noStrike" kern="1200" cap="none" spc="0" normalizeH="0" baseline="0" noProof="0">
                          <a:ln>
                            <a:noFill/>
                          </a:ln>
                          <a:solidFill>
                            <a:prstClr val="black"/>
                          </a:solidFill>
                          <a:effectLst/>
                          <a:uLnTx/>
                          <a:uFillTx/>
                          <a:latin typeface="+mn-lt"/>
                          <a:ea typeface="+mn-ea"/>
                          <a:cs typeface="+mn-cs"/>
                        </a:rPr>
                        <a:t>
 BREAKING: Joe Biden has named Kamala Harris as his running mate, making the California senator the first Black and South Asian American woman to run on a major political party's presidential ticket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https://external-iad3-1.xx.fbcdn.net/safe_image.php?d=AQAJQPdvqLlVv-7k&amp;w=360&amp;h=360&amp;url=https%3A%2F%2Fs3.amazonaws.com%2Fprod-cust-photo-posts-jfaikqealaka%2F84dcc9ef-22eb-c9c0-adf1-ac73c4458d33.jpg&amp;cfs=1&amp;_nc_hash=AQA3Fuuzw3hRkm4E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08/19/2020 13:36:08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194312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152679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100466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41636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22786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1" i="0" u="none" strike="noStrike" kern="1200" cap="none" spc="0" normalizeH="0" baseline="0" noProof="0">
                        <a:ln>
                          <a:noFill/>
                        </a:ln>
                        <a:solidFill>
                          <a:prstClr val="white"/>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0.5809 %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1" i="0" u="none" strike="noStrike" kern="1200" cap="none" spc="0" normalizeH="0" baseline="0" noProof="0">
                        <a:ln>
                          <a:noFill/>
                        </a:ln>
                        <a:solidFill>
                          <a:prstClr val="white"/>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968583189"/>
                  </a:ext>
                </a:extLst>
              </a:tr>
            </a:tbl>
          </a:graphicData>
        </a:graphic>
      </p:graphicFrame>
      <p:sp>
        <p:nvSpPr>
          <p:cNvPr id="4" name="Text Placeholder 3">
            <a:extLst>
              <a:ext uri="{FF2B5EF4-FFF2-40B4-BE49-F238E27FC236}">
                <a16:creationId xmlns:a16="http://schemas.microsoft.com/office/drawing/2014/main" id="{74914DCB-C16C-45E1-A216-7E3FFDF72230}"/>
              </a:ext>
            </a:extLst>
          </p:cNvPr>
          <p:cNvSpPr>
            <a:spLocks noGrp="1"/>
          </p:cNvSpPr>
          <p:nvPr>
            <p:ph type="body" sz="quarter" idx="14"/>
          </p:nvPr>
        </p:nvSpPr>
        <p:spPr/>
        <p:txBody>
          <a:bodyPr/>
          <a:lstStyle/>
          <a:p>
            <a:r>
              <a:rPr lang="en-US"/>
              <a:t>08/11/2020 - 08/17/2020</a:t>
            </a:r>
          </a:p>
        </p:txBody>
      </p:sp>
    </p:spTree>
    <p:extLst>
      <p:ext uri="{BB962C8B-B14F-4D97-AF65-F5344CB8AC3E}">
        <p14:creationId xmlns:p14="http://schemas.microsoft.com/office/powerpoint/2010/main" val="173355606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7A67C0-A46F-4D02-A32D-590C002AE27E}"/>
              </a:ext>
            </a:extLst>
          </p:cNvPr>
          <p:cNvSpPr>
            <a:spLocks noGrp="1"/>
          </p:cNvSpPr>
          <p:nvPr>
            <p:ph type="title"/>
          </p:nvPr>
        </p:nvSpPr>
        <p:spPr/>
        <p:txBody>
          <a:bodyPr/>
          <a:lstStyle/>
          <a:p>
            <a:r>
              <a:rPr lang="en-US"/>
              <a:t>Facebook Top 10  | News - 8 of 11</a:t>
            </a:r>
          </a:p>
        </p:txBody>
      </p:sp>
      <p:graphicFrame>
        <p:nvGraphicFramePr>
          <p:cNvPr id="5" name="Table Placeholder 4">
            <a:extLst>
              <a:ext uri="{FF2B5EF4-FFF2-40B4-BE49-F238E27FC236}">
                <a16:creationId xmlns:a16="http://schemas.microsoft.com/office/drawing/2014/main" id="{A605D2D3-C54A-40B4-B80C-30583DF64B0A}"/>
              </a:ext>
            </a:extLst>
          </p:cNvPr>
          <p:cNvGraphicFramePr>
            <a:graphicFrameLocks noGrp="1"/>
          </p:cNvGraphicFramePr>
          <p:nvPr>
            <p:ph type="tbl" sz="quarter" idx="13"/>
            <p:extLst>
              <p:ext uri="{D42A27DB-BD31-4B8C-83A1-F6EECF244321}">
                <p14:modId xmlns:p14="http://schemas.microsoft.com/office/powerpoint/2010/main" val="29185844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1786042606"/>
                    </a:ext>
                  </a:extLst>
                </a:gridCol>
                <a:gridCol w="987552">
                  <a:extLst>
                    <a:ext uri="{9D8B030D-6E8A-4147-A177-3AD203B41FA5}">
                      <a16:colId xmlns:a16="http://schemas.microsoft.com/office/drawing/2014/main" val="2526904937"/>
                    </a:ext>
                  </a:extLst>
                </a:gridCol>
                <a:gridCol w="658368">
                  <a:extLst>
                    <a:ext uri="{9D8B030D-6E8A-4147-A177-3AD203B41FA5}">
                      <a16:colId xmlns:a16="http://schemas.microsoft.com/office/drawing/2014/main" val="984944290"/>
                    </a:ext>
                  </a:extLst>
                </a:gridCol>
                <a:gridCol w="329184">
                  <a:extLst>
                    <a:ext uri="{9D8B030D-6E8A-4147-A177-3AD203B41FA5}">
                      <a16:colId xmlns:a16="http://schemas.microsoft.com/office/drawing/2014/main" val="3339274864"/>
                    </a:ext>
                  </a:extLst>
                </a:gridCol>
                <a:gridCol w="329184">
                  <a:extLst>
                    <a:ext uri="{9D8B030D-6E8A-4147-A177-3AD203B41FA5}">
                      <a16:colId xmlns:a16="http://schemas.microsoft.com/office/drawing/2014/main" val="20698222"/>
                    </a:ext>
                  </a:extLst>
                </a:gridCol>
                <a:gridCol w="329184">
                  <a:extLst>
                    <a:ext uri="{9D8B030D-6E8A-4147-A177-3AD203B41FA5}">
                      <a16:colId xmlns:a16="http://schemas.microsoft.com/office/drawing/2014/main" val="266740665"/>
                    </a:ext>
                  </a:extLst>
                </a:gridCol>
                <a:gridCol w="329184">
                  <a:extLst>
                    <a:ext uri="{9D8B030D-6E8A-4147-A177-3AD203B41FA5}">
                      <a16:colId xmlns:a16="http://schemas.microsoft.com/office/drawing/2014/main" val="2919688551"/>
                    </a:ext>
                  </a:extLst>
                </a:gridCol>
                <a:gridCol w="329184">
                  <a:extLst>
                    <a:ext uri="{9D8B030D-6E8A-4147-A177-3AD203B41FA5}">
                      <a16:colId xmlns:a16="http://schemas.microsoft.com/office/drawing/2014/main" val="769883303"/>
                    </a:ext>
                  </a:extLst>
                </a:gridCol>
                <a:gridCol w="329184">
                  <a:extLst>
                    <a:ext uri="{9D8B030D-6E8A-4147-A177-3AD203B41FA5}">
                      <a16:colId xmlns:a16="http://schemas.microsoft.com/office/drawing/2014/main" val="3938168240"/>
                    </a:ext>
                  </a:extLst>
                </a:gridCol>
                <a:gridCol w="329184">
                  <a:extLst>
                    <a:ext uri="{9D8B030D-6E8A-4147-A177-3AD203B41FA5}">
                      <a16:colId xmlns:a16="http://schemas.microsoft.com/office/drawing/2014/main" val="1382386030"/>
                    </a:ext>
                  </a:extLst>
                </a:gridCol>
                <a:gridCol w="329184">
                  <a:extLst>
                    <a:ext uri="{9D8B030D-6E8A-4147-A177-3AD203B41FA5}">
                      <a16:colId xmlns:a16="http://schemas.microsoft.com/office/drawing/2014/main" val="2262916112"/>
                    </a:ext>
                  </a:extLst>
                </a:gridCol>
                <a:gridCol w="329184">
                  <a:extLst>
                    <a:ext uri="{9D8B030D-6E8A-4147-A177-3AD203B41FA5}">
                      <a16:colId xmlns:a16="http://schemas.microsoft.com/office/drawing/2014/main" val="288397540"/>
                    </a:ext>
                  </a:extLst>
                </a:gridCol>
                <a:gridCol w="329184">
                  <a:extLst>
                    <a:ext uri="{9D8B030D-6E8A-4147-A177-3AD203B41FA5}">
                      <a16:colId xmlns:a16="http://schemas.microsoft.com/office/drawing/2014/main" val="1771933090"/>
                    </a:ext>
                  </a:extLst>
                </a:gridCol>
                <a:gridCol w="329184">
                  <a:extLst>
                    <a:ext uri="{9D8B030D-6E8A-4147-A177-3AD203B41FA5}">
                      <a16:colId xmlns:a16="http://schemas.microsoft.com/office/drawing/2014/main" val="2909588999"/>
                    </a:ext>
                  </a:extLst>
                </a:gridCol>
                <a:gridCol w="329184">
                  <a:extLst>
                    <a:ext uri="{9D8B030D-6E8A-4147-A177-3AD203B41FA5}">
                      <a16:colId xmlns:a16="http://schemas.microsoft.com/office/drawing/2014/main" val="3602272427"/>
                    </a:ext>
                  </a:extLst>
                </a:gridCol>
                <a:gridCol w="329184">
                  <a:extLst>
                    <a:ext uri="{9D8B030D-6E8A-4147-A177-3AD203B41FA5}">
                      <a16:colId xmlns:a16="http://schemas.microsoft.com/office/drawing/2014/main" val="361863811"/>
                    </a:ext>
                  </a:extLst>
                </a:gridCol>
                <a:gridCol w="329184">
                  <a:extLst>
                    <a:ext uri="{9D8B030D-6E8A-4147-A177-3AD203B41FA5}">
                      <a16:colId xmlns:a16="http://schemas.microsoft.com/office/drawing/2014/main" val="127785456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endParaRPr lang="en-US"/>
                    </a:p>
                  </a:txBody>
                  <a:tcPr/>
                </a:tc>
                <a:extLst>
                  <a:ext uri="{0D108BD9-81ED-4DB2-BD59-A6C34878D82A}">
                    <a16:rowId xmlns:a16="http://schemas.microsoft.com/office/drawing/2014/main" val="1892307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Fox News - 2020-08-13 15:11:18</a:t>
                      </a:r>
                      <a:r>
                        <a:rPr kumimoji="0" lang="en-US" sz="1000" b="0" i="0" u="none" strike="noStrike" kern="1200" cap="none" spc="0" normalizeH="0" baseline="0" noProof="0">
                          <a:ln>
                            <a:noFill/>
                          </a:ln>
                          <a:solidFill>
                            <a:prstClr val="black"/>
                          </a:solidFill>
                          <a:effectLst/>
                          <a:uLnTx/>
                          <a:uFillTx/>
                          <a:latin typeface="+mn-lt"/>
                          <a:ea typeface="+mn-ea"/>
                          <a:cs typeface="+mn-cs"/>
                        </a:rPr>
                        <a:t>
 JUST IN: President Trump on Thursday announced what he called a “historic peace agreement” between Israel and the United Arab Emirates, saying that they agreed to “full normalization of relations.”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https://external-iad3-1.xx.fbcdn.net/safe_image.php?d=AQBZjW1HDNBk-6mR&amp;w=720&amp;h=720&amp;url=https%3A%2F%2Fmedia.foxbusiness.com%2FBrightCove%2F854081161001%2F202008%2F1078%2F854081161001_6180778152001_6180774889001-vs.jpg&amp;cfs=1&amp;_nc_hash=AQCMVJtqosBUazKd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08/19/2020 13:29:46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187993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143437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111972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28349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31400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1.0103 %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871553091"/>
                  </a:ext>
                </a:extLst>
              </a:tr>
            </a:tbl>
          </a:graphicData>
        </a:graphic>
      </p:graphicFrame>
      <p:sp>
        <p:nvSpPr>
          <p:cNvPr id="4" name="Text Placeholder 3">
            <a:extLst>
              <a:ext uri="{FF2B5EF4-FFF2-40B4-BE49-F238E27FC236}">
                <a16:creationId xmlns:a16="http://schemas.microsoft.com/office/drawing/2014/main" id="{169C2739-DC12-4CFB-ADFA-2F7049D06381}"/>
              </a:ext>
            </a:extLst>
          </p:cNvPr>
          <p:cNvSpPr>
            <a:spLocks noGrp="1"/>
          </p:cNvSpPr>
          <p:nvPr>
            <p:ph type="body" sz="quarter" idx="14"/>
          </p:nvPr>
        </p:nvSpPr>
        <p:spPr/>
        <p:txBody>
          <a:bodyPr/>
          <a:lstStyle/>
          <a:p>
            <a:r>
              <a:rPr lang="en-US"/>
              <a:t>08/11/2020 - 08/17/2020</a:t>
            </a:r>
          </a:p>
        </p:txBody>
      </p:sp>
    </p:spTree>
    <p:extLst>
      <p:ext uri="{BB962C8B-B14F-4D97-AF65-F5344CB8AC3E}">
        <p14:creationId xmlns:p14="http://schemas.microsoft.com/office/powerpoint/2010/main" val="60820095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CBD355-228A-47D2-8DDA-D9FAB524F3D1}"/>
              </a:ext>
            </a:extLst>
          </p:cNvPr>
          <p:cNvSpPr>
            <a:spLocks noGrp="1"/>
          </p:cNvSpPr>
          <p:nvPr>
            <p:ph type="title"/>
          </p:nvPr>
        </p:nvSpPr>
        <p:spPr/>
        <p:txBody>
          <a:bodyPr/>
          <a:lstStyle/>
          <a:p>
            <a:r>
              <a:rPr lang="en-US"/>
              <a:t>Facebook Top 10  | News - 9 of 11</a:t>
            </a:r>
          </a:p>
        </p:txBody>
      </p:sp>
      <p:graphicFrame>
        <p:nvGraphicFramePr>
          <p:cNvPr id="5" name="Table Placeholder 4">
            <a:extLst>
              <a:ext uri="{FF2B5EF4-FFF2-40B4-BE49-F238E27FC236}">
                <a16:creationId xmlns:a16="http://schemas.microsoft.com/office/drawing/2014/main" id="{0B878BB0-1C8D-461A-B0BA-69CAF5593627}"/>
              </a:ext>
            </a:extLst>
          </p:cNvPr>
          <p:cNvGraphicFramePr>
            <a:graphicFrameLocks noGrp="1"/>
          </p:cNvGraphicFramePr>
          <p:nvPr>
            <p:ph type="tbl" sz="quarter" idx="13"/>
            <p:extLst>
              <p:ext uri="{D42A27DB-BD31-4B8C-83A1-F6EECF244321}">
                <p14:modId xmlns:p14="http://schemas.microsoft.com/office/powerpoint/2010/main" val="105623369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2402307089"/>
                    </a:ext>
                  </a:extLst>
                </a:gridCol>
                <a:gridCol w="987552">
                  <a:extLst>
                    <a:ext uri="{9D8B030D-6E8A-4147-A177-3AD203B41FA5}">
                      <a16:colId xmlns:a16="http://schemas.microsoft.com/office/drawing/2014/main" val="414858955"/>
                    </a:ext>
                  </a:extLst>
                </a:gridCol>
                <a:gridCol w="658368">
                  <a:extLst>
                    <a:ext uri="{9D8B030D-6E8A-4147-A177-3AD203B41FA5}">
                      <a16:colId xmlns:a16="http://schemas.microsoft.com/office/drawing/2014/main" val="2757397555"/>
                    </a:ext>
                  </a:extLst>
                </a:gridCol>
                <a:gridCol w="329184">
                  <a:extLst>
                    <a:ext uri="{9D8B030D-6E8A-4147-A177-3AD203B41FA5}">
                      <a16:colId xmlns:a16="http://schemas.microsoft.com/office/drawing/2014/main" val="522340157"/>
                    </a:ext>
                  </a:extLst>
                </a:gridCol>
                <a:gridCol w="329184">
                  <a:extLst>
                    <a:ext uri="{9D8B030D-6E8A-4147-A177-3AD203B41FA5}">
                      <a16:colId xmlns:a16="http://schemas.microsoft.com/office/drawing/2014/main" val="2938657132"/>
                    </a:ext>
                  </a:extLst>
                </a:gridCol>
                <a:gridCol w="329184">
                  <a:extLst>
                    <a:ext uri="{9D8B030D-6E8A-4147-A177-3AD203B41FA5}">
                      <a16:colId xmlns:a16="http://schemas.microsoft.com/office/drawing/2014/main" val="4284140308"/>
                    </a:ext>
                  </a:extLst>
                </a:gridCol>
                <a:gridCol w="329184">
                  <a:extLst>
                    <a:ext uri="{9D8B030D-6E8A-4147-A177-3AD203B41FA5}">
                      <a16:colId xmlns:a16="http://schemas.microsoft.com/office/drawing/2014/main" val="3006676609"/>
                    </a:ext>
                  </a:extLst>
                </a:gridCol>
                <a:gridCol w="329184">
                  <a:extLst>
                    <a:ext uri="{9D8B030D-6E8A-4147-A177-3AD203B41FA5}">
                      <a16:colId xmlns:a16="http://schemas.microsoft.com/office/drawing/2014/main" val="1774014815"/>
                    </a:ext>
                  </a:extLst>
                </a:gridCol>
                <a:gridCol w="329184">
                  <a:extLst>
                    <a:ext uri="{9D8B030D-6E8A-4147-A177-3AD203B41FA5}">
                      <a16:colId xmlns:a16="http://schemas.microsoft.com/office/drawing/2014/main" val="3376728556"/>
                    </a:ext>
                  </a:extLst>
                </a:gridCol>
                <a:gridCol w="329184">
                  <a:extLst>
                    <a:ext uri="{9D8B030D-6E8A-4147-A177-3AD203B41FA5}">
                      <a16:colId xmlns:a16="http://schemas.microsoft.com/office/drawing/2014/main" val="4230960500"/>
                    </a:ext>
                  </a:extLst>
                </a:gridCol>
                <a:gridCol w="329184">
                  <a:extLst>
                    <a:ext uri="{9D8B030D-6E8A-4147-A177-3AD203B41FA5}">
                      <a16:colId xmlns:a16="http://schemas.microsoft.com/office/drawing/2014/main" val="2764412100"/>
                    </a:ext>
                  </a:extLst>
                </a:gridCol>
                <a:gridCol w="329184">
                  <a:extLst>
                    <a:ext uri="{9D8B030D-6E8A-4147-A177-3AD203B41FA5}">
                      <a16:colId xmlns:a16="http://schemas.microsoft.com/office/drawing/2014/main" val="2236781533"/>
                    </a:ext>
                  </a:extLst>
                </a:gridCol>
                <a:gridCol w="329184">
                  <a:extLst>
                    <a:ext uri="{9D8B030D-6E8A-4147-A177-3AD203B41FA5}">
                      <a16:colId xmlns:a16="http://schemas.microsoft.com/office/drawing/2014/main" val="459340859"/>
                    </a:ext>
                  </a:extLst>
                </a:gridCol>
                <a:gridCol w="329184">
                  <a:extLst>
                    <a:ext uri="{9D8B030D-6E8A-4147-A177-3AD203B41FA5}">
                      <a16:colId xmlns:a16="http://schemas.microsoft.com/office/drawing/2014/main" val="1483098774"/>
                    </a:ext>
                  </a:extLst>
                </a:gridCol>
                <a:gridCol w="329184">
                  <a:extLst>
                    <a:ext uri="{9D8B030D-6E8A-4147-A177-3AD203B41FA5}">
                      <a16:colId xmlns:a16="http://schemas.microsoft.com/office/drawing/2014/main" val="3090324374"/>
                    </a:ext>
                  </a:extLst>
                </a:gridCol>
                <a:gridCol w="329184">
                  <a:extLst>
                    <a:ext uri="{9D8B030D-6E8A-4147-A177-3AD203B41FA5}">
                      <a16:colId xmlns:a16="http://schemas.microsoft.com/office/drawing/2014/main" val="3193604053"/>
                    </a:ext>
                  </a:extLst>
                </a:gridCol>
                <a:gridCol w="329184">
                  <a:extLst>
                    <a:ext uri="{9D8B030D-6E8A-4147-A177-3AD203B41FA5}">
                      <a16:colId xmlns:a16="http://schemas.microsoft.com/office/drawing/2014/main" val="319692878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18568334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Fox News - 2020-08-13 16:00:37</a:t>
                      </a:r>
                      <a:r>
                        <a:rPr kumimoji="0" lang="en-US" sz="1000" b="0" i="0" u="none" strike="noStrike" kern="1200" cap="none" spc="0" normalizeH="0" baseline="0" noProof="0">
                          <a:ln>
                            <a:noFill/>
                          </a:ln>
                          <a:solidFill>
                            <a:prstClr val="black"/>
                          </a:solidFill>
                          <a:effectLst/>
                          <a:uLnTx/>
                          <a:uFillTx/>
                          <a:latin typeface="+mn-lt"/>
                          <a:ea typeface="+mn-ea"/>
                          <a:cs typeface="+mn-cs"/>
                        </a:rPr>
                        <a:t>
 "As a follower of Jesus Christ, I am pro-life [and] believe every life is precious to God."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external-iad3-1.xx.fbcdn.net/safe_image.php?d=AQAHvyxovEYnCs72&amp;w=576&amp;h=576&amp;url=https%3A%2F%2Fstatic.foxnews.com%2Ffoxnews.com%2Fcontent%2Fuploads%2F2020%2F08%2FFranklin-Graham-Getty-Images.jpg&amp;cfs=1&amp;sx=190&amp;sy=0&amp;sw=576&amp;sh=576&amp;_nc_hash=AQCC0xmNwsDD9WD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08/19/2020 13:29:46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186703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134929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112854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17107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18985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32789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1.0033 %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895010036"/>
                  </a:ext>
                </a:extLst>
              </a:tr>
            </a:tbl>
          </a:graphicData>
        </a:graphic>
      </p:graphicFrame>
      <p:sp>
        <p:nvSpPr>
          <p:cNvPr id="4" name="Text Placeholder 3">
            <a:extLst>
              <a:ext uri="{FF2B5EF4-FFF2-40B4-BE49-F238E27FC236}">
                <a16:creationId xmlns:a16="http://schemas.microsoft.com/office/drawing/2014/main" id="{129B603E-C2E9-40B4-8CD7-4F457BFEC135}"/>
              </a:ext>
            </a:extLst>
          </p:cNvPr>
          <p:cNvSpPr>
            <a:spLocks noGrp="1"/>
          </p:cNvSpPr>
          <p:nvPr>
            <p:ph type="body" sz="quarter" idx="14"/>
          </p:nvPr>
        </p:nvSpPr>
        <p:spPr/>
        <p:txBody>
          <a:bodyPr/>
          <a:lstStyle/>
          <a:p>
            <a:r>
              <a:rPr lang="en-US"/>
              <a:t>08/11/2020 - 08/17/2020</a:t>
            </a:r>
          </a:p>
        </p:txBody>
      </p:sp>
    </p:spTree>
    <p:extLst>
      <p:ext uri="{BB962C8B-B14F-4D97-AF65-F5344CB8AC3E}">
        <p14:creationId xmlns:p14="http://schemas.microsoft.com/office/powerpoint/2010/main" val="296194323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54BF3D-8C2F-4F81-A218-035E50DE5B8A}"/>
              </a:ext>
            </a:extLst>
          </p:cNvPr>
          <p:cNvSpPr>
            <a:spLocks noGrp="1"/>
          </p:cNvSpPr>
          <p:nvPr>
            <p:ph type="title"/>
          </p:nvPr>
        </p:nvSpPr>
        <p:spPr/>
        <p:txBody>
          <a:bodyPr/>
          <a:lstStyle/>
          <a:p>
            <a:r>
              <a:rPr lang="en-US"/>
              <a:t>Facebook Top 10  | News - 10 of 11</a:t>
            </a:r>
          </a:p>
        </p:txBody>
      </p:sp>
      <p:graphicFrame>
        <p:nvGraphicFramePr>
          <p:cNvPr id="5" name="Table Placeholder 4">
            <a:extLst>
              <a:ext uri="{FF2B5EF4-FFF2-40B4-BE49-F238E27FC236}">
                <a16:creationId xmlns:a16="http://schemas.microsoft.com/office/drawing/2014/main" id="{0BBA381D-803D-47D3-A67C-3813AA3F35BD}"/>
              </a:ext>
            </a:extLst>
          </p:cNvPr>
          <p:cNvGraphicFramePr>
            <a:graphicFrameLocks noGrp="1"/>
          </p:cNvGraphicFramePr>
          <p:nvPr>
            <p:ph type="tbl" sz="quarter" idx="13"/>
            <p:extLst>
              <p:ext uri="{D42A27DB-BD31-4B8C-83A1-F6EECF244321}">
                <p14:modId xmlns:p14="http://schemas.microsoft.com/office/powerpoint/2010/main" val="27579913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719285630"/>
                    </a:ext>
                  </a:extLst>
                </a:gridCol>
                <a:gridCol w="987552">
                  <a:extLst>
                    <a:ext uri="{9D8B030D-6E8A-4147-A177-3AD203B41FA5}">
                      <a16:colId xmlns:a16="http://schemas.microsoft.com/office/drawing/2014/main" val="472642585"/>
                    </a:ext>
                  </a:extLst>
                </a:gridCol>
                <a:gridCol w="658368">
                  <a:extLst>
                    <a:ext uri="{9D8B030D-6E8A-4147-A177-3AD203B41FA5}">
                      <a16:colId xmlns:a16="http://schemas.microsoft.com/office/drawing/2014/main" val="994790449"/>
                    </a:ext>
                  </a:extLst>
                </a:gridCol>
                <a:gridCol w="329184">
                  <a:extLst>
                    <a:ext uri="{9D8B030D-6E8A-4147-A177-3AD203B41FA5}">
                      <a16:colId xmlns:a16="http://schemas.microsoft.com/office/drawing/2014/main" val="4109476693"/>
                    </a:ext>
                  </a:extLst>
                </a:gridCol>
                <a:gridCol w="329184">
                  <a:extLst>
                    <a:ext uri="{9D8B030D-6E8A-4147-A177-3AD203B41FA5}">
                      <a16:colId xmlns:a16="http://schemas.microsoft.com/office/drawing/2014/main" val="3412664323"/>
                    </a:ext>
                  </a:extLst>
                </a:gridCol>
                <a:gridCol w="329184">
                  <a:extLst>
                    <a:ext uri="{9D8B030D-6E8A-4147-A177-3AD203B41FA5}">
                      <a16:colId xmlns:a16="http://schemas.microsoft.com/office/drawing/2014/main" val="57629479"/>
                    </a:ext>
                  </a:extLst>
                </a:gridCol>
                <a:gridCol w="329184">
                  <a:extLst>
                    <a:ext uri="{9D8B030D-6E8A-4147-A177-3AD203B41FA5}">
                      <a16:colId xmlns:a16="http://schemas.microsoft.com/office/drawing/2014/main" val="3317695898"/>
                    </a:ext>
                  </a:extLst>
                </a:gridCol>
                <a:gridCol w="329184">
                  <a:extLst>
                    <a:ext uri="{9D8B030D-6E8A-4147-A177-3AD203B41FA5}">
                      <a16:colId xmlns:a16="http://schemas.microsoft.com/office/drawing/2014/main" val="3439106032"/>
                    </a:ext>
                  </a:extLst>
                </a:gridCol>
                <a:gridCol w="329184">
                  <a:extLst>
                    <a:ext uri="{9D8B030D-6E8A-4147-A177-3AD203B41FA5}">
                      <a16:colId xmlns:a16="http://schemas.microsoft.com/office/drawing/2014/main" val="1921026539"/>
                    </a:ext>
                  </a:extLst>
                </a:gridCol>
                <a:gridCol w="329184">
                  <a:extLst>
                    <a:ext uri="{9D8B030D-6E8A-4147-A177-3AD203B41FA5}">
                      <a16:colId xmlns:a16="http://schemas.microsoft.com/office/drawing/2014/main" val="744058443"/>
                    </a:ext>
                  </a:extLst>
                </a:gridCol>
                <a:gridCol w="329184">
                  <a:extLst>
                    <a:ext uri="{9D8B030D-6E8A-4147-A177-3AD203B41FA5}">
                      <a16:colId xmlns:a16="http://schemas.microsoft.com/office/drawing/2014/main" val="1342133554"/>
                    </a:ext>
                  </a:extLst>
                </a:gridCol>
                <a:gridCol w="329184">
                  <a:extLst>
                    <a:ext uri="{9D8B030D-6E8A-4147-A177-3AD203B41FA5}">
                      <a16:colId xmlns:a16="http://schemas.microsoft.com/office/drawing/2014/main" val="666829552"/>
                    </a:ext>
                  </a:extLst>
                </a:gridCol>
                <a:gridCol w="329184">
                  <a:extLst>
                    <a:ext uri="{9D8B030D-6E8A-4147-A177-3AD203B41FA5}">
                      <a16:colId xmlns:a16="http://schemas.microsoft.com/office/drawing/2014/main" val="3582734370"/>
                    </a:ext>
                  </a:extLst>
                </a:gridCol>
                <a:gridCol w="329184">
                  <a:extLst>
                    <a:ext uri="{9D8B030D-6E8A-4147-A177-3AD203B41FA5}">
                      <a16:colId xmlns:a16="http://schemas.microsoft.com/office/drawing/2014/main" val="2138644677"/>
                    </a:ext>
                  </a:extLst>
                </a:gridCol>
                <a:gridCol w="329184">
                  <a:extLst>
                    <a:ext uri="{9D8B030D-6E8A-4147-A177-3AD203B41FA5}">
                      <a16:colId xmlns:a16="http://schemas.microsoft.com/office/drawing/2014/main" val="647929110"/>
                    </a:ext>
                  </a:extLst>
                </a:gridCol>
                <a:gridCol w="329184">
                  <a:extLst>
                    <a:ext uri="{9D8B030D-6E8A-4147-A177-3AD203B41FA5}">
                      <a16:colId xmlns:a16="http://schemas.microsoft.com/office/drawing/2014/main" val="3365107045"/>
                    </a:ext>
                  </a:extLst>
                </a:gridCol>
                <a:gridCol w="329184">
                  <a:extLst>
                    <a:ext uri="{9D8B030D-6E8A-4147-A177-3AD203B41FA5}">
                      <a16:colId xmlns:a16="http://schemas.microsoft.com/office/drawing/2014/main" val="410083958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28049294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Fox News - 2020-08-16 15:05:12</a:t>
                      </a:r>
                      <a:r>
                        <a:rPr kumimoji="0" lang="en-US" sz="1000" b="0" i="0" u="none" strike="noStrike" kern="1200" cap="none" spc="0" normalizeH="0" baseline="0" noProof="0">
                          <a:ln>
                            <a:noFill/>
                          </a:ln>
                          <a:solidFill>
                            <a:prstClr val="black"/>
                          </a:solidFill>
                          <a:effectLst/>
                          <a:uLnTx/>
                          <a:uFillTx/>
                          <a:latin typeface="+mn-lt"/>
                          <a:ea typeface="+mn-ea"/>
                          <a:cs typeface="+mn-cs"/>
                        </a:rPr>
                        <a:t>
 Presumptive Democratic presidential nominee Joe Biden offered his condolences on Sunday following the death of Robert Trump, the younger brother of President Donald J. Trump. He was 71. https://fxn.ws/2EcJCd6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https://scontent-iad3-1.xx.fbcdn.net/v/t1.0-9/117724003_10159762289591336_3101616226796426351_n.png?_nc_cat=107&amp;_nc_sid=8024bb&amp;_nc_ohc=-oJMO-PQxUcAX_0H5wn&amp;_nc_ht=scontent-iad3-1.xx&amp;oh=523d2d3f208eeb34204d46856af03e96&amp;oe=5F63159B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08/19/2020 13:28:07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185001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144430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128104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33348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0.9937 %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896439673"/>
                  </a:ext>
                </a:extLst>
              </a:tr>
            </a:tbl>
          </a:graphicData>
        </a:graphic>
      </p:graphicFrame>
      <p:sp>
        <p:nvSpPr>
          <p:cNvPr id="4" name="Text Placeholder 3">
            <a:extLst>
              <a:ext uri="{FF2B5EF4-FFF2-40B4-BE49-F238E27FC236}">
                <a16:creationId xmlns:a16="http://schemas.microsoft.com/office/drawing/2014/main" id="{4824F65F-4C75-48F7-87DC-348EB7DF2901}"/>
              </a:ext>
            </a:extLst>
          </p:cNvPr>
          <p:cNvSpPr>
            <a:spLocks noGrp="1"/>
          </p:cNvSpPr>
          <p:nvPr>
            <p:ph type="body" sz="quarter" idx="14"/>
          </p:nvPr>
        </p:nvSpPr>
        <p:spPr/>
        <p:txBody>
          <a:bodyPr/>
          <a:lstStyle/>
          <a:p>
            <a:r>
              <a:rPr lang="en-US"/>
              <a:t>08/11/2020 - 08/17/2020</a:t>
            </a:r>
          </a:p>
        </p:txBody>
      </p:sp>
    </p:spTree>
    <p:extLst>
      <p:ext uri="{BB962C8B-B14F-4D97-AF65-F5344CB8AC3E}">
        <p14:creationId xmlns:p14="http://schemas.microsoft.com/office/powerpoint/2010/main" val="378612813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D38CD9-3865-4049-A8A9-2C5171B2BF01}"/>
              </a:ext>
            </a:extLst>
          </p:cNvPr>
          <p:cNvSpPr>
            <a:spLocks noGrp="1"/>
          </p:cNvSpPr>
          <p:nvPr>
            <p:ph type="title"/>
          </p:nvPr>
        </p:nvSpPr>
        <p:spPr/>
        <p:txBody>
          <a:bodyPr/>
          <a:lstStyle/>
          <a:p>
            <a:r>
              <a:rPr lang="en-US"/>
              <a:t>Facebook Top 10  | News - 11 of 11</a:t>
            </a:r>
          </a:p>
        </p:txBody>
      </p:sp>
      <p:graphicFrame>
        <p:nvGraphicFramePr>
          <p:cNvPr id="5" name="Table Placeholder 4">
            <a:extLst>
              <a:ext uri="{FF2B5EF4-FFF2-40B4-BE49-F238E27FC236}">
                <a16:creationId xmlns:a16="http://schemas.microsoft.com/office/drawing/2014/main" id="{C9D129D7-9CEF-4396-90AA-CE41DBF437F0}"/>
              </a:ext>
            </a:extLst>
          </p:cNvPr>
          <p:cNvGraphicFramePr>
            <a:graphicFrameLocks noGrp="1"/>
          </p:cNvGraphicFramePr>
          <p:nvPr>
            <p:ph type="tbl" sz="quarter" idx="13"/>
            <p:extLst>
              <p:ext uri="{D42A27DB-BD31-4B8C-83A1-F6EECF244321}">
                <p14:modId xmlns:p14="http://schemas.microsoft.com/office/powerpoint/2010/main" val="122301814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1386615180"/>
                    </a:ext>
                  </a:extLst>
                </a:gridCol>
                <a:gridCol w="987552">
                  <a:extLst>
                    <a:ext uri="{9D8B030D-6E8A-4147-A177-3AD203B41FA5}">
                      <a16:colId xmlns:a16="http://schemas.microsoft.com/office/drawing/2014/main" val="1737163628"/>
                    </a:ext>
                  </a:extLst>
                </a:gridCol>
                <a:gridCol w="658368">
                  <a:extLst>
                    <a:ext uri="{9D8B030D-6E8A-4147-A177-3AD203B41FA5}">
                      <a16:colId xmlns:a16="http://schemas.microsoft.com/office/drawing/2014/main" val="1171102344"/>
                    </a:ext>
                  </a:extLst>
                </a:gridCol>
                <a:gridCol w="329184">
                  <a:extLst>
                    <a:ext uri="{9D8B030D-6E8A-4147-A177-3AD203B41FA5}">
                      <a16:colId xmlns:a16="http://schemas.microsoft.com/office/drawing/2014/main" val="1415769306"/>
                    </a:ext>
                  </a:extLst>
                </a:gridCol>
                <a:gridCol w="329184">
                  <a:extLst>
                    <a:ext uri="{9D8B030D-6E8A-4147-A177-3AD203B41FA5}">
                      <a16:colId xmlns:a16="http://schemas.microsoft.com/office/drawing/2014/main" val="2015320188"/>
                    </a:ext>
                  </a:extLst>
                </a:gridCol>
                <a:gridCol w="329184">
                  <a:extLst>
                    <a:ext uri="{9D8B030D-6E8A-4147-A177-3AD203B41FA5}">
                      <a16:colId xmlns:a16="http://schemas.microsoft.com/office/drawing/2014/main" val="3767520133"/>
                    </a:ext>
                  </a:extLst>
                </a:gridCol>
                <a:gridCol w="329184">
                  <a:extLst>
                    <a:ext uri="{9D8B030D-6E8A-4147-A177-3AD203B41FA5}">
                      <a16:colId xmlns:a16="http://schemas.microsoft.com/office/drawing/2014/main" val="2158880605"/>
                    </a:ext>
                  </a:extLst>
                </a:gridCol>
                <a:gridCol w="329184">
                  <a:extLst>
                    <a:ext uri="{9D8B030D-6E8A-4147-A177-3AD203B41FA5}">
                      <a16:colId xmlns:a16="http://schemas.microsoft.com/office/drawing/2014/main" val="3030380145"/>
                    </a:ext>
                  </a:extLst>
                </a:gridCol>
                <a:gridCol w="329184">
                  <a:extLst>
                    <a:ext uri="{9D8B030D-6E8A-4147-A177-3AD203B41FA5}">
                      <a16:colId xmlns:a16="http://schemas.microsoft.com/office/drawing/2014/main" val="2612684978"/>
                    </a:ext>
                  </a:extLst>
                </a:gridCol>
                <a:gridCol w="329184">
                  <a:extLst>
                    <a:ext uri="{9D8B030D-6E8A-4147-A177-3AD203B41FA5}">
                      <a16:colId xmlns:a16="http://schemas.microsoft.com/office/drawing/2014/main" val="3517903414"/>
                    </a:ext>
                  </a:extLst>
                </a:gridCol>
                <a:gridCol w="329184">
                  <a:extLst>
                    <a:ext uri="{9D8B030D-6E8A-4147-A177-3AD203B41FA5}">
                      <a16:colId xmlns:a16="http://schemas.microsoft.com/office/drawing/2014/main" val="1582663924"/>
                    </a:ext>
                  </a:extLst>
                </a:gridCol>
                <a:gridCol w="329184">
                  <a:extLst>
                    <a:ext uri="{9D8B030D-6E8A-4147-A177-3AD203B41FA5}">
                      <a16:colId xmlns:a16="http://schemas.microsoft.com/office/drawing/2014/main" val="3533108155"/>
                    </a:ext>
                  </a:extLst>
                </a:gridCol>
                <a:gridCol w="329184">
                  <a:extLst>
                    <a:ext uri="{9D8B030D-6E8A-4147-A177-3AD203B41FA5}">
                      <a16:colId xmlns:a16="http://schemas.microsoft.com/office/drawing/2014/main" val="2596807437"/>
                    </a:ext>
                  </a:extLst>
                </a:gridCol>
                <a:gridCol w="329184">
                  <a:extLst>
                    <a:ext uri="{9D8B030D-6E8A-4147-A177-3AD203B41FA5}">
                      <a16:colId xmlns:a16="http://schemas.microsoft.com/office/drawing/2014/main" val="1351029618"/>
                    </a:ext>
                  </a:extLst>
                </a:gridCol>
                <a:gridCol w="329184">
                  <a:extLst>
                    <a:ext uri="{9D8B030D-6E8A-4147-A177-3AD203B41FA5}">
                      <a16:colId xmlns:a16="http://schemas.microsoft.com/office/drawing/2014/main" val="1506276881"/>
                    </a:ext>
                  </a:extLst>
                </a:gridCol>
                <a:gridCol w="329184">
                  <a:extLst>
                    <a:ext uri="{9D8B030D-6E8A-4147-A177-3AD203B41FA5}">
                      <a16:colId xmlns:a16="http://schemas.microsoft.com/office/drawing/2014/main" val="1141496525"/>
                    </a:ext>
                  </a:extLst>
                </a:gridCol>
                <a:gridCol w="329184">
                  <a:extLst>
                    <a:ext uri="{9D8B030D-6E8A-4147-A177-3AD203B41FA5}">
                      <a16:colId xmlns:a16="http://schemas.microsoft.com/office/drawing/2014/main" val="417148071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34344414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Fox News - 2020-08-13 19:02:08</a:t>
                      </a:r>
                      <a:r>
                        <a:rPr kumimoji="0" lang="en-US" sz="1000" b="0" i="0" u="none" strike="noStrike" kern="1200" cap="none" spc="0" normalizeH="0" baseline="0" noProof="0">
                          <a:ln>
                            <a:noFill/>
                          </a:ln>
                          <a:solidFill>
                            <a:prstClr val="black"/>
                          </a:solidFill>
                          <a:effectLst/>
                          <a:uLnTx/>
                          <a:uFillTx/>
                          <a:latin typeface="+mn-lt"/>
                          <a:ea typeface="+mn-ea"/>
                          <a:cs typeface="+mn-cs"/>
                        </a:rPr>
                        <a:t>
 JUST IN: Former Vice President Joe Biden on Thursday called for a nationwide mask mandate to help fight the spread of the coronavirus pandemic.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https://external-iad3-1.xx.fbcdn.net/safe_image.php?d=AQCBi2Zmf2227PQR&amp;w=628&amp;h=628&amp;url=fbstaging%3A%2F%2Fgraph.facebook.com%2Fstaging_resources%2FMDE3NjU4NzA1MzQxOTA3MjU6NTYzMjc5NDU2&amp;cfs=1&amp;_nc_hash=AQDGYyFzXHJdWwW9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08/19/2020 13:29:46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184712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115315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38048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16283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56763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38048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58293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0.9926 %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847756185"/>
                  </a:ext>
                </a:extLst>
              </a:tr>
            </a:tbl>
          </a:graphicData>
        </a:graphic>
      </p:graphicFrame>
      <p:sp>
        <p:nvSpPr>
          <p:cNvPr id="4" name="Text Placeholder 3">
            <a:extLst>
              <a:ext uri="{FF2B5EF4-FFF2-40B4-BE49-F238E27FC236}">
                <a16:creationId xmlns:a16="http://schemas.microsoft.com/office/drawing/2014/main" id="{2D66A2A2-C527-440D-87E0-C3A9C843C5AD}"/>
              </a:ext>
            </a:extLst>
          </p:cNvPr>
          <p:cNvSpPr>
            <a:spLocks noGrp="1"/>
          </p:cNvSpPr>
          <p:nvPr>
            <p:ph type="body" sz="quarter" idx="14"/>
          </p:nvPr>
        </p:nvSpPr>
        <p:spPr/>
        <p:txBody>
          <a:bodyPr/>
          <a:lstStyle/>
          <a:p>
            <a:r>
              <a:rPr lang="en-US"/>
              <a:t>08/11/2020 - 08/17/2020</a:t>
            </a:r>
          </a:p>
        </p:txBody>
      </p:sp>
    </p:spTree>
    <p:extLst>
      <p:ext uri="{BB962C8B-B14F-4D97-AF65-F5344CB8AC3E}">
        <p14:creationId xmlns:p14="http://schemas.microsoft.com/office/powerpoint/2010/main" val="311243748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7079EC-28FC-4C44-A7C1-F78D02D757AD}"/>
              </a:ext>
            </a:extLst>
          </p:cNvPr>
          <p:cNvSpPr>
            <a:spLocks noGrp="1"/>
          </p:cNvSpPr>
          <p:nvPr>
            <p:ph type="title"/>
          </p:nvPr>
        </p:nvSpPr>
        <p:spPr/>
        <p:txBody>
          <a:bodyPr/>
          <a:lstStyle/>
          <a:p>
            <a:r>
              <a:rPr lang="en-US"/>
              <a:t>Facebook Interaction Rate By Post Type | News</a:t>
            </a:r>
          </a:p>
        </p:txBody>
      </p:sp>
      <p:graphicFrame>
        <p:nvGraphicFramePr>
          <p:cNvPr id="6" name="Chart Placeholder 5">
            <a:extLst>
              <a:ext uri="{FF2B5EF4-FFF2-40B4-BE49-F238E27FC236}">
                <a16:creationId xmlns:a16="http://schemas.microsoft.com/office/drawing/2014/main" id="{78D66229-AD38-4A29-98B3-B748B797C0F9}"/>
              </a:ext>
            </a:extLst>
          </p:cNvPr>
          <p:cNvGraphicFramePr>
            <a:graphicFrameLocks noGrp="1"/>
          </p:cNvGraphicFramePr>
          <p:nvPr>
            <p:ph type="chart" sz="quarter" idx="13"/>
            <p:extLst>
              <p:ext uri="{D42A27DB-BD31-4B8C-83A1-F6EECF244321}">
                <p14:modId xmlns:p14="http://schemas.microsoft.com/office/powerpoint/2010/main" val="22450831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4B5ADEC-F201-4E79-970B-950502684552}"/>
              </a:ext>
            </a:extLst>
          </p:cNvPr>
          <p:cNvSpPr>
            <a:spLocks noGrp="1"/>
          </p:cNvSpPr>
          <p:nvPr>
            <p:ph type="body" sz="quarter" idx="14"/>
          </p:nvPr>
        </p:nvSpPr>
        <p:spPr/>
        <p:txBody>
          <a:bodyPr/>
          <a:lstStyle/>
          <a:p>
            <a:r>
              <a:rPr lang="en-US"/>
              <a:t>08/11/2020 - 08/17/2020</a:t>
            </a:r>
          </a:p>
        </p:txBody>
      </p:sp>
      <p:sp>
        <p:nvSpPr>
          <p:cNvPr id="5" name="Footer Placeholder 4">
            <a:extLst>
              <a:ext uri="{FF2B5EF4-FFF2-40B4-BE49-F238E27FC236}">
                <a16:creationId xmlns:a16="http://schemas.microsoft.com/office/drawing/2014/main" id="{0CC0BAAD-D94F-4B44-9D65-C35630A0F27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952353807"/>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1209</Words>
  <Application>Microsoft Office PowerPoint</Application>
  <PresentationFormat>On-screen Show (4:3)</PresentationFormat>
  <Paragraphs>384</Paragraphs>
  <Slides>14</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14</vt:i4>
      </vt:variant>
    </vt:vector>
  </HeadingPairs>
  <TitlesOfParts>
    <vt:vector size="17" baseType="lpstr">
      <vt:lpstr>Arial</vt:lpstr>
      <vt:lpstr>Calibri</vt:lpstr>
      <vt:lpstr>quintly_template</vt:lpstr>
      <vt:lpstr>Content Optimization Benchmark</vt:lpstr>
      <vt:lpstr>Facebook Nuestros Posts | News</vt:lpstr>
      <vt:lpstr>Facebook Top 10  | News - 1 of 11</vt:lpstr>
      <vt:lpstr>Facebook Top 10  | News - 2 of 11</vt:lpstr>
      <vt:lpstr>Facebook Top 10  | News - 3 of 11</vt:lpstr>
      <vt:lpstr>Facebook Top 10  | News - 4 of 11</vt:lpstr>
      <vt:lpstr>Facebook Top 10  | News - 5 of 11</vt:lpstr>
      <vt:lpstr>Facebook Top 10  | News - 6 of 11</vt:lpstr>
      <vt:lpstr>Facebook Top 10  | News - 7 of 11</vt:lpstr>
      <vt:lpstr>Facebook Top 10  | News - 8 of 11</vt:lpstr>
      <vt:lpstr>Facebook Top 10  | News - 9 of 11</vt:lpstr>
      <vt:lpstr>Facebook Top 10  | News - 10 of 11</vt:lpstr>
      <vt:lpstr>Facebook Top 10  | News - 11 of 11</vt:lpstr>
      <vt:lpstr>Facebook Interaction Rate By Post Type | News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Content Optimization Benchmark</dc:title>
  <dc:creator>Frederik Peiniger</dc:creator>
  <cp:lastModifiedBy>Frederik Peiniger</cp:lastModifiedBy>
  <cp:revision>1</cp:revision>
  <dcterms:created xsi:type="dcterms:W3CDTF">2020-08-19T14:18:24Z</dcterms:created>
  <dcterms:modified xsi:type="dcterms:W3CDTF">2020-08-19T14:18:53Z</dcterms:modified>
</cp:coreProperties>
</file>