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ADC3-4490-B75D-7B4A2594C2D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ADC3-4490-B75D-7B4A2594C2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1442032"/>
        <c:axId val="181118552"/>
      </c:barChart>
      <c:catAx>
        <c:axId val="30144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118552"/>
        <c:crosses val="autoZero"/>
        <c:auto val="1"/>
        <c:lblAlgn val="ctr"/>
        <c:lblOffset val="100"/>
        <c:noMultiLvlLbl val="0"/>
      </c:catAx>
      <c:valAx>
        <c:axId val="181118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44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Restored Likes from Reactivated Accounts</c:v>
                </c:pt>
                <c:pt idx="1">
                  <c:v>Your Page</c:v>
                </c:pt>
                <c:pt idx="2">
                  <c:v>Other</c:v>
                </c:pt>
                <c:pt idx="3">
                  <c:v>Page Suggestions</c:v>
                </c:pt>
                <c:pt idx="4">
                  <c:v>Suspicious Account Removals</c:v>
                </c:pt>
                <c:pt idx="5">
                  <c:v>Deactivated or Memorialized Account Removals</c:v>
                </c:pt>
                <c:pt idx="6">
                  <c:v>Unlikes from Page, Posts, or News Feed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-3</c:v>
                </c:pt>
                <c:pt idx="5">
                  <c:v>-9</c:v>
                </c:pt>
                <c:pt idx="6">
                  <c:v>-21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81-46A2-8224-6B667FBF8B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209008"/>
        <c:axId val="303210320"/>
      </c:barChart>
      <c:catAx>
        <c:axId val="30320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10320"/>
        <c:crosses val="autoZero"/>
        <c:auto val="1"/>
        <c:lblAlgn val="ctr"/>
        <c:lblOffset val="100"/>
        <c:noMultiLvlLbl val="0"/>
      </c:catAx>
      <c:valAx>
        <c:axId val="30321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20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09.11.2019</c:v>
                </c:pt>
                <c:pt idx="1">
                  <c:v>10.11.2019</c:v>
                </c:pt>
                <c:pt idx="2">
                  <c:v>11.11.2019</c:v>
                </c:pt>
                <c:pt idx="3">
                  <c:v>12.11.2019</c:v>
                </c:pt>
                <c:pt idx="4">
                  <c:v>13.11.2019</c:v>
                </c:pt>
                <c:pt idx="5">
                  <c:v>14.11.2019</c:v>
                </c:pt>
                <c:pt idx="6">
                  <c:v>15.11.2019</c:v>
                </c:pt>
                <c:pt idx="7">
                  <c:v>16.11.2019</c:v>
                </c:pt>
                <c:pt idx="8">
                  <c:v>17.11.2019</c:v>
                </c:pt>
                <c:pt idx="9">
                  <c:v>18.11.2019</c:v>
                </c:pt>
                <c:pt idx="10">
                  <c:v>19.11.2019</c:v>
                </c:pt>
                <c:pt idx="11">
                  <c:v>20.11.2019</c:v>
                </c:pt>
                <c:pt idx="12">
                  <c:v>21.11.2019</c:v>
                </c:pt>
                <c:pt idx="13">
                  <c:v>22.11.2019</c:v>
                </c:pt>
                <c:pt idx="14">
                  <c:v>23.11.2019</c:v>
                </c:pt>
                <c:pt idx="15">
                  <c:v>24.11.2019</c:v>
                </c:pt>
                <c:pt idx="16">
                  <c:v>25.11.2019</c:v>
                </c:pt>
                <c:pt idx="17">
                  <c:v>26.11.2019</c:v>
                </c:pt>
                <c:pt idx="18">
                  <c:v>27.11.2019</c:v>
                </c:pt>
                <c:pt idx="19">
                  <c:v>28.11.2019</c:v>
                </c:pt>
                <c:pt idx="20">
                  <c:v>29.11.2019</c:v>
                </c:pt>
                <c:pt idx="21">
                  <c:v>30.11.2019</c:v>
                </c:pt>
                <c:pt idx="22">
                  <c:v>01.12.2019</c:v>
                </c:pt>
                <c:pt idx="23">
                  <c:v>02.12.2019</c:v>
                </c:pt>
                <c:pt idx="24">
                  <c:v>03.12.2019</c:v>
                </c:pt>
                <c:pt idx="25">
                  <c:v>04.12.2019</c:v>
                </c:pt>
                <c:pt idx="26">
                  <c:v>05.12.2019</c:v>
                </c:pt>
                <c:pt idx="27">
                  <c:v>06.12.2019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76</c:v>
                </c:pt>
                <c:pt idx="1">
                  <c:v>37</c:v>
                </c:pt>
                <c:pt idx="2">
                  <c:v>198</c:v>
                </c:pt>
                <c:pt idx="3">
                  <c:v>390</c:v>
                </c:pt>
                <c:pt idx="4">
                  <c:v>119</c:v>
                </c:pt>
                <c:pt idx="5">
                  <c:v>86</c:v>
                </c:pt>
                <c:pt idx="6">
                  <c:v>320</c:v>
                </c:pt>
                <c:pt idx="7">
                  <c:v>46</c:v>
                </c:pt>
                <c:pt idx="8">
                  <c:v>18</c:v>
                </c:pt>
                <c:pt idx="9">
                  <c:v>31</c:v>
                </c:pt>
                <c:pt idx="10">
                  <c:v>18</c:v>
                </c:pt>
                <c:pt idx="11">
                  <c:v>139</c:v>
                </c:pt>
                <c:pt idx="12">
                  <c:v>46</c:v>
                </c:pt>
                <c:pt idx="13">
                  <c:v>26</c:v>
                </c:pt>
                <c:pt idx="14">
                  <c:v>18</c:v>
                </c:pt>
                <c:pt idx="15">
                  <c:v>17</c:v>
                </c:pt>
                <c:pt idx="16">
                  <c:v>425</c:v>
                </c:pt>
                <c:pt idx="17">
                  <c:v>69</c:v>
                </c:pt>
                <c:pt idx="18">
                  <c:v>31</c:v>
                </c:pt>
                <c:pt idx="19">
                  <c:v>312</c:v>
                </c:pt>
                <c:pt idx="20">
                  <c:v>361</c:v>
                </c:pt>
                <c:pt idx="21">
                  <c:v>94</c:v>
                </c:pt>
                <c:pt idx="22">
                  <c:v>62</c:v>
                </c:pt>
                <c:pt idx="23">
                  <c:v>30</c:v>
                </c:pt>
                <c:pt idx="24">
                  <c:v>248</c:v>
                </c:pt>
                <c:pt idx="25">
                  <c:v>222</c:v>
                </c:pt>
                <c:pt idx="26">
                  <c:v>92</c:v>
                </c:pt>
                <c:pt idx="27">
                  <c:v>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78-49BB-88BC-446225B47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956752"/>
        <c:axId val="302957080"/>
      </c:lineChart>
      <c:catAx>
        <c:axId val="302956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7080"/>
        <c:crosses val="autoZero"/>
        <c:auto val="1"/>
        <c:lblAlgn val="ctr"/>
        <c:lblOffset val="100"/>
        <c:noMultiLvlLbl val="0"/>
      </c:catAx>
      <c:valAx>
        <c:axId val="30295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956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5F-4C45-BE3C-4EC232258D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5F-4C45-BE3C-4EC232258D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5F-4C45-BE3C-4EC232258D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5F-4C45-BE3C-4EC232258D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5F-4C45-BE3C-4EC232258D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5F-4C45-BE3C-4EC232258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9871536"/>
        <c:axId val="309871864"/>
      </c:barChart>
      <c:catAx>
        <c:axId val="30987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1864"/>
        <c:crosses val="autoZero"/>
        <c:auto val="1"/>
        <c:lblAlgn val="ctr"/>
        <c:lblOffset val="100"/>
        <c:noMultiLvlLbl val="0"/>
      </c:catAx>
      <c:valAx>
        <c:axId val="30987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987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Appendix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3.2195779074988802</c:v>
                </c:pt>
                <c:pt idx="1">
                  <c:v>1.7545360649122601</c:v>
                </c:pt>
                <c:pt idx="2">
                  <c:v>2.3811987033588502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94-4C7E-BFCC-E151A8ABC8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3341936"/>
        <c:axId val="313337016"/>
      </c:barChart>
      <c:catAx>
        <c:axId val="313341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37016"/>
        <c:crosses val="autoZero"/>
        <c:auto val="1"/>
        <c:lblAlgn val="ctr"/>
        <c:lblOffset val="100"/>
        <c:noMultiLvlLbl val="0"/>
      </c:catAx>
      <c:valAx>
        <c:axId val="31333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4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16-4B43-8A90-9E12216138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16-4B43-8A90-9E12216138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16-4B43-8A90-9E12216138B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Page post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quintly Appendix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916-4B43-8A90-9E12216138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3337344"/>
        <c:axId val="313334720"/>
      </c:barChart>
      <c:catAx>
        <c:axId val="313337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34720"/>
        <c:crosses val="autoZero"/>
        <c:auto val="1"/>
        <c:lblAlgn val="ctr"/>
        <c:lblOffset val="100"/>
        <c:noMultiLvlLbl val="0"/>
      </c:catAx>
      <c:valAx>
        <c:axId val="313334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37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A6E58-2A9F-46C1-BAE1-F772198CF8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quintly Appendix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6B0D3B-8E52-45B7-9F79-10611A4B2C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556391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71BB5-8F89-43B1-9D60-B85C828A85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C8B500-22ED-4703-8FE9-916816B44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135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F004A-8106-4D20-8BFC-D548F7356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quintly Appendix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C05F45-8FB8-40C6-BD54-D9AB9CD81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7963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BD2D4F-896A-4D7E-93F7-EEB0727A7C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C5BC9-9DCC-46D8-9012-64D66BCE0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501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43F2-C022-46E1-A9CA-C3B57B8C4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quintly Appendix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682D3C-09D8-40A2-A40C-37EDA150C5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16480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64CF2-8FD7-41CE-94AF-7ABED863B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C09D9-84E2-424D-BDEE-82E5B353F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29336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D433-E569-44BC-BC64-508529D02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quintly Appendix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8D18B8-5E6D-48AF-A7DA-8AF4796275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72966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37359015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4693375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446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09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7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060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96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672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Hong Kong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860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65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558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75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Netherlands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1690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466C8-54C3-4EBD-A784-700A5667F2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</p:spTree>
    <p:extLst>
      <p:ext uri="{BB962C8B-B14F-4D97-AF65-F5344CB8AC3E}">
        <p14:creationId xmlns:p14="http://schemas.microsoft.com/office/powerpoint/2010/main" val="2475925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D3012-638C-46B3-A1D9-6AD13292C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quintly Appendix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590266-03F8-451B-B65E-930FE514A7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445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92101224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540233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3338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220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083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42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90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8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441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840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93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868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4713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DCF9D-A8DD-4988-957C-D589CCD178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</p:spTree>
    <p:extLst>
      <p:ext uri="{BB962C8B-B14F-4D97-AF65-F5344CB8AC3E}">
        <p14:creationId xmlns:p14="http://schemas.microsoft.com/office/powerpoint/2010/main" val="1085392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06DF2-059A-42E5-BF49-0F1F2E8BE2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quintly Appendix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6B8EE1-E472-403F-9F47-D4106CF3A4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58377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71738313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62224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217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Zealand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58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68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191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309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Latvia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468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ECE174-988C-4B36-B36D-312F8C30C7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</p:spTree>
    <p:extLst>
      <p:ext uri="{BB962C8B-B14F-4D97-AF65-F5344CB8AC3E}">
        <p14:creationId xmlns:p14="http://schemas.microsoft.com/office/powerpoint/2010/main" val="3644395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CFB7B-E8BC-4871-9336-7A9323E29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quintly Appendix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28544B-7C3B-4A48-8B0C-7F2DAB0A63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0072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F9146B-3DE7-41ED-B98C-AA111A047A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87B1C-CE8D-4302-B584-530BEFAC1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0292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FD635-2BC1-4E2E-AAC8-4AD3B8906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quintly Appendix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EF65FC-A976-4298-9112-F2D2848A1C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4845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D98710-6655-4A20-8150-3E238AA09C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BE664-AECD-42EC-82D6-17CF8277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154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0EE4A6-7BD4-4346-A18A-DDB1BA340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Stories Type Distribution | quintly Appendix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D281F1-E9A9-4DC8-A090-258AB8F5C2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2419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A74B14-B663-4741-A3E0-138B7A3BEA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98250-E273-448A-97E6-DD7CEC127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758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1064E-9FE8-4961-B893-FD71659C3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quintly Appendix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E29AF-D66B-4CAE-97F4-5F05DD05A3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074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4443065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1935850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67756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79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https://www.quintly.com/contact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004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45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https://www.quintly.com/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702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https://www.quintly.com/facebook-analytics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541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https://academy.quintly.com/courses/take/free-social-media-analytics/texts/196755-1-congratulations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319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https://www.quintly.com/blog/2017/03/facebook-video-study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061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https://allfacebook.de/fbmarketing/perfekte-social-media-post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6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https://academy.quintly.com/courses/free-social-media-analytics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35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https://www.quintly.com/request-demo/done?submissionGuid=4db82bb6-cdac-442b-be0d-3f778528d15c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745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https://www.quintly.com/pricing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65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D0DCFE-6979-469F-910D-EFC3F7A4A0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</p:spTree>
    <p:extLst>
      <p:ext uri="{BB962C8B-B14F-4D97-AF65-F5344CB8AC3E}">
        <p14:creationId xmlns:p14="http://schemas.microsoft.com/office/powerpoint/2010/main" val="2229736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F7930-87C9-42B9-B265-B62C2CF9D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quintly Appendix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35EB24-D5D4-419D-ABD5-75C9F49112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645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54616447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0679480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46325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966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77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https://info.quintly.com/instagram-study-2019/view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63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https://socialgi.info/archives/304/%d9%81%d9%8a%d8%b3%d8%a8%d9%88%d9%83-%d9%86%d8%b5%d8%a7%d8%a6%d8%ad-%d9%85%d9%87%d9%85%d8%a9-%d9%88%d9%85%d8%b1%d9%83%d8%b2%d8%a9-%d9%81%d9%8a-%d8%a7%d9%84%d8%b4%d9%83%d9%84-%d8%a7%d9%84/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949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https://www.quintly.com/blog/linkedin-marketing-strategy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86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https://www.quintly.com/social-media-api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72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quintly Appendix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http://academy.quintly.com/courses/free-social-media-analytics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881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7FF928-BFFC-4F0C-A839-C4E8B6FF5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09.11.2019 - 06.12.2019</a:t>
            </a:r>
          </a:p>
        </p:txBody>
      </p:sp>
    </p:spTree>
    <p:extLst>
      <p:ext uri="{BB962C8B-B14F-4D97-AF65-F5344CB8AC3E}">
        <p14:creationId xmlns:p14="http://schemas.microsoft.com/office/powerpoint/2010/main" val="15755000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537</Words>
  <Application>Microsoft Office PowerPoint</Application>
  <PresentationFormat>On-screen Show (4:3)</PresentationFormat>
  <Paragraphs>138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Facebook Fan Demographics | quintly Appendix</vt:lpstr>
      <vt:lpstr>Facebook Fans Change by Like/Unlike Source | quintly Appendix</vt:lpstr>
      <vt:lpstr>Facebook Reach | quintly Appendix</vt:lpstr>
      <vt:lpstr>Facebook Reach By Country Table | quintly Appendix - 1 of 3</vt:lpstr>
      <vt:lpstr>Facebook Reach By Country Table | quintly Appendix - 2 of 3</vt:lpstr>
      <vt:lpstr>Facebook Reach By Country Table | quintly Appendix - 3 of 3</vt:lpstr>
      <vt:lpstr>Facebook Reactions Distribution | quintly Appendix</vt:lpstr>
      <vt:lpstr>Facebook Engagement Rate By Post Type | quintly Appendix</vt:lpstr>
      <vt:lpstr>Facebook Stories Type Distribution | quintly Appendix</vt:lpstr>
      <vt:lpstr>Facebook Page Views By External Referral | quintly Appendix - 1 of 2</vt:lpstr>
      <vt:lpstr>Facebook Page Views By External Referral | quintly Appendix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quintly Appendix</dc:title>
  <dc:creator>Frederik Peiniger</dc:creator>
  <cp:lastModifiedBy>Frederik Peiniger</cp:lastModifiedBy>
  <cp:revision>1</cp:revision>
  <dcterms:created xsi:type="dcterms:W3CDTF">2019-12-09T08:43:41Z</dcterms:created>
  <dcterms:modified xsi:type="dcterms:W3CDTF">2019-12-09T08:43:59Z</dcterms:modified>
</cp:coreProperties>
</file>