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Sheet1!$B$2:$B$8</c:f>
              <c:numCache>
                <c:formatCode>General</c:formatCode>
                <c:ptCount val="7"/>
                <c:pt idx="0">
                  <c:v>15481935</c:v>
                </c:pt>
                <c:pt idx="1">
                  <c:v>15487001</c:v>
                </c:pt>
                <c:pt idx="2">
                  <c:v>15488940</c:v>
                </c:pt>
                <c:pt idx="3">
                  <c:v>15492678</c:v>
                </c:pt>
                <c:pt idx="4">
                  <c:v>15496258</c:v>
                </c:pt>
                <c:pt idx="5">
                  <c:v>15498835</c:v>
                </c:pt>
                <c:pt idx="6">
                  <c:v>15501344</c:v>
                </c:pt>
              </c:numCache>
            </c:numRef>
          </c:val>
          <c:smooth val="0"/>
          <c:extLst>
            <c:ext xmlns:c16="http://schemas.microsoft.com/office/drawing/2014/chart" uri="{C3380CC4-5D6E-409C-BE32-E72D297353CC}">
              <c16:uniqueId val="{00000000-F13B-4156-B509-EF1D72F72D1D}"/>
            </c:ext>
          </c:extLst>
        </c:ser>
        <c:ser>
          <c:idx val="1"/>
          <c:order val="1"/>
          <c:tx>
            <c:strRef>
              <c:f>Sheet1!$C$1</c:f>
              <c:strCache>
                <c:ptCount val="1"/>
                <c:pt idx="0">
                  <c:v>Uber</c:v>
                </c:pt>
              </c:strCache>
            </c:strRef>
          </c:tx>
          <c:spPr>
            <a:ln w="28575" cap="rnd">
              <a:solidFill>
                <a:schemeClr val="accent2"/>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Sheet1!$C$2:$C$8</c:f>
              <c:numCache>
                <c:formatCode>General</c:formatCode>
                <c:ptCount val="7"/>
                <c:pt idx="0">
                  <c:v>22086735</c:v>
                </c:pt>
                <c:pt idx="1">
                  <c:v>22089798</c:v>
                </c:pt>
                <c:pt idx="2">
                  <c:v>22090191</c:v>
                </c:pt>
                <c:pt idx="3">
                  <c:v>22091200</c:v>
                </c:pt>
                <c:pt idx="4">
                  <c:v>22092907</c:v>
                </c:pt>
                <c:pt idx="5">
                  <c:v>22094145</c:v>
                </c:pt>
                <c:pt idx="6">
                  <c:v>22095033</c:v>
                </c:pt>
              </c:numCache>
            </c:numRef>
          </c:val>
          <c:smooth val="0"/>
          <c:extLst>
            <c:ext xmlns:c16="http://schemas.microsoft.com/office/drawing/2014/chart" uri="{C3380CC4-5D6E-409C-BE32-E72D297353CC}">
              <c16:uniqueId val="{00000001-F13B-4156-B509-EF1D72F72D1D}"/>
            </c:ext>
          </c:extLst>
        </c:ser>
        <c:dLbls>
          <c:showLegendKey val="0"/>
          <c:showVal val="0"/>
          <c:showCatName val="0"/>
          <c:showSerName val="0"/>
          <c:showPercent val="0"/>
          <c:showBubbleSize val="0"/>
        </c:dLbls>
        <c:smooth val="0"/>
        <c:axId val="351139520"/>
        <c:axId val="351142144"/>
      </c:lineChart>
      <c:catAx>
        <c:axId val="35113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42144"/>
        <c:crosses val="autoZero"/>
        <c:auto val="1"/>
        <c:lblAlgn val="ctr"/>
        <c:lblOffset val="100"/>
        <c:noMultiLvlLbl val="0"/>
      </c:catAx>
      <c:valAx>
        <c:axId val="35114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3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Sheet1!$B$2:$B$8</c:f>
              <c:numCache>
                <c:formatCode>General</c:formatCode>
                <c:ptCount val="7"/>
                <c:pt idx="0">
                  <c:v>0</c:v>
                </c:pt>
                <c:pt idx="1">
                  <c:v>2.83316159134431E-2</c:v>
                </c:pt>
                <c:pt idx="2">
                  <c:v>0</c:v>
                </c:pt>
                <c:pt idx="3">
                  <c:v>0</c:v>
                </c:pt>
                <c:pt idx="4">
                  <c:v>1.1423431898404E-3</c:v>
                </c:pt>
                <c:pt idx="5">
                  <c:v>0</c:v>
                </c:pt>
                <c:pt idx="6">
                  <c:v>0</c:v>
                </c:pt>
              </c:numCache>
            </c:numRef>
          </c:val>
          <c:smooth val="0"/>
          <c:extLst>
            <c:ext xmlns:c16="http://schemas.microsoft.com/office/drawing/2014/chart" uri="{C3380CC4-5D6E-409C-BE32-E72D297353CC}">
              <c16:uniqueId val="{00000000-2159-41D7-A940-45C49D646899}"/>
            </c:ext>
          </c:extLst>
        </c:ser>
        <c:ser>
          <c:idx val="1"/>
          <c:order val="1"/>
          <c:tx>
            <c:strRef>
              <c:f>Sheet1!$C$1</c:f>
              <c:strCache>
                <c:ptCount val="1"/>
                <c:pt idx="0">
                  <c:v>Uber</c:v>
                </c:pt>
              </c:strCache>
            </c:strRef>
          </c:tx>
          <c:spPr>
            <a:ln w="28575" cap="rnd">
              <a:solidFill>
                <a:schemeClr val="accent2"/>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Sheet1!$C$2:$C$8</c:f>
              <c:numCache>
                <c:formatCode>General</c:formatCode>
                <c:ptCount val="7"/>
                <c:pt idx="0">
                  <c:v>0</c:v>
                </c:pt>
                <c:pt idx="1">
                  <c:v>0</c:v>
                </c:pt>
                <c:pt idx="2">
                  <c:v>0</c:v>
                </c:pt>
                <c:pt idx="3">
                  <c:v>0</c:v>
                </c:pt>
                <c:pt idx="4">
                  <c:v>4.8535552580830803E-2</c:v>
                </c:pt>
                <c:pt idx="5">
                  <c:v>0</c:v>
                </c:pt>
                <c:pt idx="6">
                  <c:v>0</c:v>
                </c:pt>
              </c:numCache>
            </c:numRef>
          </c:val>
          <c:smooth val="0"/>
          <c:extLst>
            <c:ext xmlns:c16="http://schemas.microsoft.com/office/drawing/2014/chart" uri="{C3380CC4-5D6E-409C-BE32-E72D297353CC}">
              <c16:uniqueId val="{00000001-2159-41D7-A940-45C49D646899}"/>
            </c:ext>
          </c:extLst>
        </c:ser>
        <c:dLbls>
          <c:showLegendKey val="0"/>
          <c:showVal val="0"/>
          <c:showCatName val="0"/>
          <c:showSerName val="0"/>
          <c:showPercent val="0"/>
          <c:showBubbleSize val="0"/>
        </c:dLbls>
        <c:smooth val="0"/>
        <c:axId val="405482112"/>
        <c:axId val="405485720"/>
      </c:lineChart>
      <c:catAx>
        <c:axId val="40548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5720"/>
        <c:crosses val="autoZero"/>
        <c:auto val="1"/>
        <c:lblAlgn val="ctr"/>
        <c:lblOffset val="100"/>
        <c:noMultiLvlLbl val="0"/>
      </c:catAx>
      <c:valAx>
        <c:axId val="40548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Sheet1!$B$2:$B$8</c:f>
              <c:numCache>
                <c:formatCode>General</c:formatCode>
                <c:ptCount val="7"/>
                <c:pt idx="0">
                  <c:v>4036881</c:v>
                </c:pt>
                <c:pt idx="1">
                  <c:v>4039237</c:v>
                </c:pt>
                <c:pt idx="2">
                  <c:v>4042722</c:v>
                </c:pt>
                <c:pt idx="3">
                  <c:v>4046621</c:v>
                </c:pt>
                <c:pt idx="4">
                  <c:v>4049119</c:v>
                </c:pt>
                <c:pt idx="5">
                  <c:v>4051530</c:v>
                </c:pt>
                <c:pt idx="6">
                  <c:v>4054097</c:v>
                </c:pt>
              </c:numCache>
            </c:numRef>
          </c:val>
          <c:smooth val="0"/>
          <c:extLst>
            <c:ext xmlns:c16="http://schemas.microsoft.com/office/drawing/2014/chart" uri="{C3380CC4-5D6E-409C-BE32-E72D297353CC}">
              <c16:uniqueId val="{00000000-E80A-4B34-9DDA-34A690EDC823}"/>
            </c:ext>
          </c:extLst>
        </c:ser>
        <c:ser>
          <c:idx val="1"/>
          <c:order val="1"/>
          <c:tx>
            <c:strRef>
              <c:f>Sheet1!$C$1</c:f>
              <c:strCache>
                <c:ptCount val="1"/>
                <c:pt idx="0">
                  <c:v>uber</c:v>
                </c:pt>
              </c:strCache>
            </c:strRef>
          </c:tx>
          <c:spPr>
            <a:ln w="28575" cap="rnd">
              <a:solidFill>
                <a:schemeClr val="accent2"/>
              </a:solidFill>
              <a:round/>
            </a:ln>
            <a:effectLst/>
          </c:spPr>
          <c:marker>
            <c:symbol val="none"/>
          </c:marker>
          <c:cat>
            <c:strRef>
              <c:f>Sheet1!$A$2:$A$8</c:f>
              <c:strCache>
                <c:ptCount val="7"/>
                <c:pt idx="0">
                  <c:v>01.04.2019</c:v>
                </c:pt>
                <c:pt idx="1">
                  <c:v>02.04.2019</c:v>
                </c:pt>
                <c:pt idx="2">
                  <c:v>03.04.2019</c:v>
                </c:pt>
                <c:pt idx="3">
                  <c:v>04.04.2019</c:v>
                </c:pt>
                <c:pt idx="4">
                  <c:v>05.04.2019</c:v>
                </c:pt>
                <c:pt idx="5">
                  <c:v>06.04.2019</c:v>
                </c:pt>
                <c:pt idx="6">
                  <c:v>07.04.2019</c:v>
                </c:pt>
              </c:strCache>
            </c:strRef>
          </c:cat>
          <c:val>
            <c:numRef>
              <c:f>Sheet1!$C$2:$C$8</c:f>
              <c:numCache>
                <c:formatCode>General</c:formatCode>
                <c:ptCount val="7"/>
                <c:pt idx="0">
                  <c:v>931614</c:v>
                </c:pt>
                <c:pt idx="1">
                  <c:v>931859</c:v>
                </c:pt>
                <c:pt idx="2">
                  <c:v>932156</c:v>
                </c:pt>
                <c:pt idx="3">
                  <c:v>932353</c:v>
                </c:pt>
                <c:pt idx="4">
                  <c:v>932622</c:v>
                </c:pt>
                <c:pt idx="5">
                  <c:v>932931</c:v>
                </c:pt>
                <c:pt idx="6">
                  <c:v>933062</c:v>
                </c:pt>
              </c:numCache>
            </c:numRef>
          </c:val>
          <c:smooth val="0"/>
          <c:extLst>
            <c:ext xmlns:c16="http://schemas.microsoft.com/office/drawing/2014/chart" uri="{C3380CC4-5D6E-409C-BE32-E72D297353CC}">
              <c16:uniqueId val="{00000001-E80A-4B34-9DDA-34A690EDC823}"/>
            </c:ext>
          </c:extLst>
        </c:ser>
        <c:dLbls>
          <c:showLegendKey val="0"/>
          <c:showVal val="0"/>
          <c:showCatName val="0"/>
          <c:showSerName val="0"/>
          <c:showPercent val="0"/>
          <c:showBubbleSize val="0"/>
        </c:dLbls>
        <c:smooth val="0"/>
        <c:axId val="411887288"/>
        <c:axId val="411883024"/>
      </c:lineChart>
      <c:catAx>
        <c:axId val="41188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83024"/>
        <c:crosses val="autoZero"/>
        <c:auto val="1"/>
        <c:lblAlgn val="ctr"/>
        <c:lblOffset val="100"/>
        <c:noMultiLvlLbl val="0"/>
      </c:catAx>
      <c:valAx>
        <c:axId val="41188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8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2448-A5E8-4D68-A76F-DA8AF212D7CC}"/>
              </a:ext>
            </a:extLst>
          </p:cNvPr>
          <p:cNvSpPr>
            <a:spLocks noGrp="1"/>
          </p:cNvSpPr>
          <p:nvPr>
            <p:ph type="ctrTitle"/>
          </p:nvPr>
        </p:nvSpPr>
        <p:spPr/>
        <p:txBody>
          <a:bodyPr/>
          <a:lstStyle/>
          <a:p>
            <a:r>
              <a:rPr lang="en-US"/>
              <a:t>Teste</a:t>
            </a:r>
          </a:p>
        </p:txBody>
      </p:sp>
      <p:sp>
        <p:nvSpPr>
          <p:cNvPr id="3" name="Subtitle 2">
            <a:extLst>
              <a:ext uri="{FF2B5EF4-FFF2-40B4-BE49-F238E27FC236}">
                <a16:creationId xmlns:a16="http://schemas.microsoft.com/office/drawing/2014/main" id="{D3D000F4-8BFC-4ECB-8A00-19573A85D7D0}"/>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67909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E1D8-7FC8-49E0-A6DF-419CFD204C0A}"/>
              </a:ext>
            </a:extLst>
          </p:cNvPr>
          <p:cNvSpPr>
            <a:spLocks noGrp="1"/>
          </p:cNvSpPr>
          <p:nvPr>
            <p:ph type="title"/>
          </p:nvPr>
        </p:nvSpPr>
        <p:spPr/>
        <p:txBody>
          <a:bodyPr/>
          <a:lstStyle/>
          <a:p>
            <a:r>
              <a:rPr lang="en-US"/>
              <a:t>Facebook Fans Total | NewEconomy</a:t>
            </a:r>
          </a:p>
        </p:txBody>
      </p:sp>
      <p:graphicFrame>
        <p:nvGraphicFramePr>
          <p:cNvPr id="6" name="Chart Placeholder 5">
            <a:extLst>
              <a:ext uri="{FF2B5EF4-FFF2-40B4-BE49-F238E27FC236}">
                <a16:creationId xmlns:a16="http://schemas.microsoft.com/office/drawing/2014/main" id="{F6B7530D-78F3-473A-A865-F4CF11F59571}"/>
              </a:ext>
            </a:extLst>
          </p:cNvPr>
          <p:cNvGraphicFramePr>
            <a:graphicFrameLocks noGrp="1"/>
          </p:cNvGraphicFramePr>
          <p:nvPr>
            <p:ph type="chart" sz="quarter" idx="13"/>
            <p:extLst>
              <p:ext uri="{D42A27DB-BD31-4B8C-83A1-F6EECF244321}">
                <p14:modId xmlns:p14="http://schemas.microsoft.com/office/powerpoint/2010/main" val="352539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229FA-5784-4D21-894C-D6004DE41D44}"/>
              </a:ext>
            </a:extLst>
          </p:cNvPr>
          <p:cNvSpPr>
            <a:spLocks noGrp="1"/>
          </p:cNvSpPr>
          <p:nvPr>
            <p:ph type="body" sz="quarter" idx="14"/>
          </p:nvPr>
        </p:nvSpPr>
        <p:spPr/>
        <p:txBody>
          <a:bodyPr/>
          <a:lstStyle/>
          <a:p>
            <a:r>
              <a:rPr lang="en-US"/>
              <a:t>01.04.2019 - 07.04.2019</a:t>
            </a:r>
          </a:p>
        </p:txBody>
      </p:sp>
      <p:sp>
        <p:nvSpPr>
          <p:cNvPr id="5" name="Footer Placeholder 4">
            <a:extLst>
              <a:ext uri="{FF2B5EF4-FFF2-40B4-BE49-F238E27FC236}">
                <a16:creationId xmlns:a16="http://schemas.microsoft.com/office/drawing/2014/main" id="{2BA0EBAE-F73B-4875-A03E-1C7FB094F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48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1246-D991-4F63-8FAD-5BDC4EBEF947}"/>
              </a:ext>
            </a:extLst>
          </p:cNvPr>
          <p:cNvSpPr>
            <a:spLocks noGrp="1"/>
          </p:cNvSpPr>
          <p:nvPr>
            <p:ph type="title"/>
          </p:nvPr>
        </p:nvSpPr>
        <p:spPr/>
        <p:txBody>
          <a:bodyPr/>
          <a:lstStyle/>
          <a:p>
            <a:r>
              <a:rPr lang="en-US"/>
              <a:t>Facebook Own Posts Table | NewEconomy - 1 of 4</a:t>
            </a:r>
          </a:p>
        </p:txBody>
      </p:sp>
      <p:graphicFrame>
        <p:nvGraphicFramePr>
          <p:cNvPr id="5" name="Table Placeholder 4">
            <a:extLst>
              <a:ext uri="{FF2B5EF4-FFF2-40B4-BE49-F238E27FC236}">
                <a16:creationId xmlns:a16="http://schemas.microsoft.com/office/drawing/2014/main" id="{76FBAC89-4AAB-48E7-8808-EF9FAAEB5F83}"/>
              </a:ext>
            </a:extLst>
          </p:cNvPr>
          <p:cNvGraphicFramePr>
            <a:graphicFrameLocks noGrp="1"/>
          </p:cNvGraphicFramePr>
          <p:nvPr>
            <p:ph type="tbl" sz="quarter" idx="13"/>
            <p:extLst>
              <p:ext uri="{D42A27DB-BD31-4B8C-83A1-F6EECF244321}">
                <p14:modId xmlns:p14="http://schemas.microsoft.com/office/powerpoint/2010/main" val="205199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3808472"/>
                    </a:ext>
                  </a:extLst>
                </a:gridCol>
                <a:gridCol w="905256">
                  <a:extLst>
                    <a:ext uri="{9D8B030D-6E8A-4147-A177-3AD203B41FA5}">
                      <a16:colId xmlns:a16="http://schemas.microsoft.com/office/drawing/2014/main" val="2327746517"/>
                    </a:ext>
                  </a:extLst>
                </a:gridCol>
                <a:gridCol w="658368">
                  <a:extLst>
                    <a:ext uri="{9D8B030D-6E8A-4147-A177-3AD203B41FA5}">
                      <a16:colId xmlns:a16="http://schemas.microsoft.com/office/drawing/2014/main" val="216284437"/>
                    </a:ext>
                  </a:extLst>
                </a:gridCol>
                <a:gridCol w="329184">
                  <a:extLst>
                    <a:ext uri="{9D8B030D-6E8A-4147-A177-3AD203B41FA5}">
                      <a16:colId xmlns:a16="http://schemas.microsoft.com/office/drawing/2014/main" val="2617100615"/>
                    </a:ext>
                  </a:extLst>
                </a:gridCol>
                <a:gridCol w="329184">
                  <a:extLst>
                    <a:ext uri="{9D8B030D-6E8A-4147-A177-3AD203B41FA5}">
                      <a16:colId xmlns:a16="http://schemas.microsoft.com/office/drawing/2014/main" val="2963631238"/>
                    </a:ext>
                  </a:extLst>
                </a:gridCol>
                <a:gridCol w="329184">
                  <a:extLst>
                    <a:ext uri="{9D8B030D-6E8A-4147-A177-3AD203B41FA5}">
                      <a16:colId xmlns:a16="http://schemas.microsoft.com/office/drawing/2014/main" val="873105126"/>
                    </a:ext>
                  </a:extLst>
                </a:gridCol>
                <a:gridCol w="329184">
                  <a:extLst>
                    <a:ext uri="{9D8B030D-6E8A-4147-A177-3AD203B41FA5}">
                      <a16:colId xmlns:a16="http://schemas.microsoft.com/office/drawing/2014/main" val="103207750"/>
                    </a:ext>
                  </a:extLst>
                </a:gridCol>
                <a:gridCol w="329184">
                  <a:extLst>
                    <a:ext uri="{9D8B030D-6E8A-4147-A177-3AD203B41FA5}">
                      <a16:colId xmlns:a16="http://schemas.microsoft.com/office/drawing/2014/main" val="974715234"/>
                    </a:ext>
                  </a:extLst>
                </a:gridCol>
                <a:gridCol w="329184">
                  <a:extLst>
                    <a:ext uri="{9D8B030D-6E8A-4147-A177-3AD203B41FA5}">
                      <a16:colId xmlns:a16="http://schemas.microsoft.com/office/drawing/2014/main" val="1189110190"/>
                    </a:ext>
                  </a:extLst>
                </a:gridCol>
                <a:gridCol w="329184">
                  <a:extLst>
                    <a:ext uri="{9D8B030D-6E8A-4147-A177-3AD203B41FA5}">
                      <a16:colId xmlns:a16="http://schemas.microsoft.com/office/drawing/2014/main" val="1763908465"/>
                    </a:ext>
                  </a:extLst>
                </a:gridCol>
                <a:gridCol w="329184">
                  <a:extLst>
                    <a:ext uri="{9D8B030D-6E8A-4147-A177-3AD203B41FA5}">
                      <a16:colId xmlns:a16="http://schemas.microsoft.com/office/drawing/2014/main" val="3806590932"/>
                    </a:ext>
                  </a:extLst>
                </a:gridCol>
                <a:gridCol w="329184">
                  <a:extLst>
                    <a:ext uri="{9D8B030D-6E8A-4147-A177-3AD203B41FA5}">
                      <a16:colId xmlns:a16="http://schemas.microsoft.com/office/drawing/2014/main" val="1638127149"/>
                    </a:ext>
                  </a:extLst>
                </a:gridCol>
                <a:gridCol w="329184">
                  <a:extLst>
                    <a:ext uri="{9D8B030D-6E8A-4147-A177-3AD203B41FA5}">
                      <a16:colId xmlns:a16="http://schemas.microsoft.com/office/drawing/2014/main" val="3690369365"/>
                    </a:ext>
                  </a:extLst>
                </a:gridCol>
                <a:gridCol w="329184">
                  <a:extLst>
                    <a:ext uri="{9D8B030D-6E8A-4147-A177-3AD203B41FA5}">
                      <a16:colId xmlns:a16="http://schemas.microsoft.com/office/drawing/2014/main" val="2901562185"/>
                    </a:ext>
                  </a:extLst>
                </a:gridCol>
                <a:gridCol w="329184">
                  <a:extLst>
                    <a:ext uri="{9D8B030D-6E8A-4147-A177-3AD203B41FA5}">
                      <a16:colId xmlns:a16="http://schemas.microsoft.com/office/drawing/2014/main" val="3358690138"/>
                    </a:ext>
                  </a:extLst>
                </a:gridCol>
                <a:gridCol w="329184">
                  <a:extLst>
                    <a:ext uri="{9D8B030D-6E8A-4147-A177-3AD203B41FA5}">
                      <a16:colId xmlns:a16="http://schemas.microsoft.com/office/drawing/2014/main" val="876560615"/>
                    </a:ext>
                  </a:extLst>
                </a:gridCol>
                <a:gridCol w="329184">
                  <a:extLst>
                    <a:ext uri="{9D8B030D-6E8A-4147-A177-3AD203B41FA5}">
                      <a16:colId xmlns:a16="http://schemas.microsoft.com/office/drawing/2014/main" val="4242900812"/>
                    </a:ext>
                  </a:extLst>
                </a:gridCol>
                <a:gridCol w="329184">
                  <a:extLst>
                    <a:ext uri="{9D8B030D-6E8A-4147-A177-3AD203B41FA5}">
                      <a16:colId xmlns:a16="http://schemas.microsoft.com/office/drawing/2014/main" val="24887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504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- 2019-04-02 20:00:01 </a:t>
                      </a:r>
                      <a:r>
                        <a:rPr kumimoji="0" lang="en-US" sz="1000" b="0" i="0" u="none" strike="noStrike" kern="1200" cap="none" spc="0" normalizeH="0" baseline="0" noProof="0">
                          <a:ln>
                            <a:noFill/>
                          </a:ln>
                          <a:solidFill>
                            <a:prstClr val="black"/>
                          </a:solidFill>
                          <a:effectLst/>
                          <a:uLnTx/>
                          <a:uFillTx/>
                          <a:latin typeface="+mn-lt"/>
                          <a:ea typeface="+mn-ea"/>
                          <a:cs typeface="+mn-cs"/>
                        </a:rPr>
                        <a:t> 
 What happens in the world’s most famous museum when the lights go out? 
Enter now to win a #NightAt the Musée du Louvre in Paris: airbnb.com/louvre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https://scontent.xx.fbcdn.net/v/t15.5256-10/p720x720/53639479_312078879482214_4223874695214137344_n.jpg?_nc_cat=1&amp;_nc_ht=scontent.xx&amp;oh=06fe93ce70bafb580478cf26520ee9e5&amp;oe=5D4D51E9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04:46:37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2092951"/>
                  </a:ext>
                </a:extLst>
              </a:tr>
            </a:tbl>
          </a:graphicData>
        </a:graphic>
      </p:graphicFrame>
      <p:sp>
        <p:nvSpPr>
          <p:cNvPr id="4" name="Text Placeholder 3">
            <a:extLst>
              <a:ext uri="{FF2B5EF4-FFF2-40B4-BE49-F238E27FC236}">
                <a16:creationId xmlns:a16="http://schemas.microsoft.com/office/drawing/2014/main" id="{B40FE6BD-A651-4241-AC48-A4C2A13AD6C7}"/>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4291999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4FC6-1C2F-438F-B0E2-59F472F37CDC}"/>
              </a:ext>
            </a:extLst>
          </p:cNvPr>
          <p:cNvSpPr>
            <a:spLocks noGrp="1"/>
          </p:cNvSpPr>
          <p:nvPr>
            <p:ph type="title"/>
          </p:nvPr>
        </p:nvSpPr>
        <p:spPr/>
        <p:txBody>
          <a:bodyPr/>
          <a:lstStyle/>
          <a:p>
            <a:r>
              <a:rPr lang="en-US"/>
              <a:t>Facebook Own Posts Table | NewEconomy - 2 of 4</a:t>
            </a:r>
          </a:p>
        </p:txBody>
      </p:sp>
      <p:graphicFrame>
        <p:nvGraphicFramePr>
          <p:cNvPr id="5" name="Table Placeholder 4">
            <a:extLst>
              <a:ext uri="{FF2B5EF4-FFF2-40B4-BE49-F238E27FC236}">
                <a16:creationId xmlns:a16="http://schemas.microsoft.com/office/drawing/2014/main" id="{6DFF1B08-93EE-4653-99C3-A7EB5AC85B0F}"/>
              </a:ext>
            </a:extLst>
          </p:cNvPr>
          <p:cNvGraphicFramePr>
            <a:graphicFrameLocks noGrp="1"/>
          </p:cNvGraphicFramePr>
          <p:nvPr>
            <p:ph type="tbl" sz="quarter" idx="13"/>
            <p:extLst>
              <p:ext uri="{D42A27DB-BD31-4B8C-83A1-F6EECF244321}">
                <p14:modId xmlns:p14="http://schemas.microsoft.com/office/powerpoint/2010/main" val="2458009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6865946"/>
                    </a:ext>
                  </a:extLst>
                </a:gridCol>
                <a:gridCol w="905256">
                  <a:extLst>
                    <a:ext uri="{9D8B030D-6E8A-4147-A177-3AD203B41FA5}">
                      <a16:colId xmlns:a16="http://schemas.microsoft.com/office/drawing/2014/main" val="566673478"/>
                    </a:ext>
                  </a:extLst>
                </a:gridCol>
                <a:gridCol w="658368">
                  <a:extLst>
                    <a:ext uri="{9D8B030D-6E8A-4147-A177-3AD203B41FA5}">
                      <a16:colId xmlns:a16="http://schemas.microsoft.com/office/drawing/2014/main" val="3712110622"/>
                    </a:ext>
                  </a:extLst>
                </a:gridCol>
                <a:gridCol w="329184">
                  <a:extLst>
                    <a:ext uri="{9D8B030D-6E8A-4147-A177-3AD203B41FA5}">
                      <a16:colId xmlns:a16="http://schemas.microsoft.com/office/drawing/2014/main" val="3120616753"/>
                    </a:ext>
                  </a:extLst>
                </a:gridCol>
                <a:gridCol w="329184">
                  <a:extLst>
                    <a:ext uri="{9D8B030D-6E8A-4147-A177-3AD203B41FA5}">
                      <a16:colId xmlns:a16="http://schemas.microsoft.com/office/drawing/2014/main" val="2314723922"/>
                    </a:ext>
                  </a:extLst>
                </a:gridCol>
                <a:gridCol w="329184">
                  <a:extLst>
                    <a:ext uri="{9D8B030D-6E8A-4147-A177-3AD203B41FA5}">
                      <a16:colId xmlns:a16="http://schemas.microsoft.com/office/drawing/2014/main" val="1139204887"/>
                    </a:ext>
                  </a:extLst>
                </a:gridCol>
                <a:gridCol w="329184">
                  <a:extLst>
                    <a:ext uri="{9D8B030D-6E8A-4147-A177-3AD203B41FA5}">
                      <a16:colId xmlns:a16="http://schemas.microsoft.com/office/drawing/2014/main" val="526256311"/>
                    </a:ext>
                  </a:extLst>
                </a:gridCol>
                <a:gridCol w="329184">
                  <a:extLst>
                    <a:ext uri="{9D8B030D-6E8A-4147-A177-3AD203B41FA5}">
                      <a16:colId xmlns:a16="http://schemas.microsoft.com/office/drawing/2014/main" val="4196621823"/>
                    </a:ext>
                  </a:extLst>
                </a:gridCol>
                <a:gridCol w="329184">
                  <a:extLst>
                    <a:ext uri="{9D8B030D-6E8A-4147-A177-3AD203B41FA5}">
                      <a16:colId xmlns:a16="http://schemas.microsoft.com/office/drawing/2014/main" val="1356189684"/>
                    </a:ext>
                  </a:extLst>
                </a:gridCol>
                <a:gridCol w="329184">
                  <a:extLst>
                    <a:ext uri="{9D8B030D-6E8A-4147-A177-3AD203B41FA5}">
                      <a16:colId xmlns:a16="http://schemas.microsoft.com/office/drawing/2014/main" val="3601102581"/>
                    </a:ext>
                  </a:extLst>
                </a:gridCol>
                <a:gridCol w="329184">
                  <a:extLst>
                    <a:ext uri="{9D8B030D-6E8A-4147-A177-3AD203B41FA5}">
                      <a16:colId xmlns:a16="http://schemas.microsoft.com/office/drawing/2014/main" val="2663466100"/>
                    </a:ext>
                  </a:extLst>
                </a:gridCol>
                <a:gridCol w="329184">
                  <a:extLst>
                    <a:ext uri="{9D8B030D-6E8A-4147-A177-3AD203B41FA5}">
                      <a16:colId xmlns:a16="http://schemas.microsoft.com/office/drawing/2014/main" val="248340037"/>
                    </a:ext>
                  </a:extLst>
                </a:gridCol>
                <a:gridCol w="329184">
                  <a:extLst>
                    <a:ext uri="{9D8B030D-6E8A-4147-A177-3AD203B41FA5}">
                      <a16:colId xmlns:a16="http://schemas.microsoft.com/office/drawing/2014/main" val="3296605925"/>
                    </a:ext>
                  </a:extLst>
                </a:gridCol>
                <a:gridCol w="329184">
                  <a:extLst>
                    <a:ext uri="{9D8B030D-6E8A-4147-A177-3AD203B41FA5}">
                      <a16:colId xmlns:a16="http://schemas.microsoft.com/office/drawing/2014/main" val="3287680631"/>
                    </a:ext>
                  </a:extLst>
                </a:gridCol>
                <a:gridCol w="329184">
                  <a:extLst>
                    <a:ext uri="{9D8B030D-6E8A-4147-A177-3AD203B41FA5}">
                      <a16:colId xmlns:a16="http://schemas.microsoft.com/office/drawing/2014/main" val="1864490506"/>
                    </a:ext>
                  </a:extLst>
                </a:gridCol>
                <a:gridCol w="329184">
                  <a:extLst>
                    <a:ext uri="{9D8B030D-6E8A-4147-A177-3AD203B41FA5}">
                      <a16:colId xmlns:a16="http://schemas.microsoft.com/office/drawing/2014/main" val="114614377"/>
                    </a:ext>
                  </a:extLst>
                </a:gridCol>
                <a:gridCol w="329184">
                  <a:extLst>
                    <a:ext uri="{9D8B030D-6E8A-4147-A177-3AD203B41FA5}">
                      <a16:colId xmlns:a16="http://schemas.microsoft.com/office/drawing/2014/main" val="3928439751"/>
                    </a:ext>
                  </a:extLst>
                </a:gridCol>
                <a:gridCol w="329184">
                  <a:extLst>
                    <a:ext uri="{9D8B030D-6E8A-4147-A177-3AD203B41FA5}">
                      <a16:colId xmlns:a16="http://schemas.microsoft.com/office/drawing/2014/main" val="3820767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745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- 2019-04-05 11:47:41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https://scontent.xx.fbcdn.net/v/t45.1600-4/c132.0.630.630a/p640x640/56595709_23843377924670164_6612045325479706624_n.png?_nc_cat=1&amp;_nc_ht=scontent.xx&amp;oh=fd09e6d39f757799614dac85007a2ef4&amp;oe=5D4E80D7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04:46:37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01039529"/>
                  </a:ext>
                </a:extLst>
              </a:tr>
            </a:tbl>
          </a:graphicData>
        </a:graphic>
      </p:graphicFrame>
      <p:sp>
        <p:nvSpPr>
          <p:cNvPr id="4" name="Text Placeholder 3">
            <a:extLst>
              <a:ext uri="{FF2B5EF4-FFF2-40B4-BE49-F238E27FC236}">
                <a16:creationId xmlns:a16="http://schemas.microsoft.com/office/drawing/2014/main" id="{97133DD1-615F-460F-85E6-5EF03A1203C0}"/>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2939087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DC6C-85D8-433F-8082-04B4F055B80D}"/>
              </a:ext>
            </a:extLst>
          </p:cNvPr>
          <p:cNvSpPr>
            <a:spLocks noGrp="1"/>
          </p:cNvSpPr>
          <p:nvPr>
            <p:ph type="title"/>
          </p:nvPr>
        </p:nvSpPr>
        <p:spPr/>
        <p:txBody>
          <a:bodyPr/>
          <a:lstStyle/>
          <a:p>
            <a:r>
              <a:rPr lang="en-US"/>
              <a:t>Facebook Own Posts Table | NewEconomy - 3 of 4</a:t>
            </a:r>
          </a:p>
        </p:txBody>
      </p:sp>
      <p:graphicFrame>
        <p:nvGraphicFramePr>
          <p:cNvPr id="5" name="Table Placeholder 4">
            <a:extLst>
              <a:ext uri="{FF2B5EF4-FFF2-40B4-BE49-F238E27FC236}">
                <a16:creationId xmlns:a16="http://schemas.microsoft.com/office/drawing/2014/main" id="{2320177D-2E28-4663-8654-2E4868DAF76B}"/>
              </a:ext>
            </a:extLst>
          </p:cNvPr>
          <p:cNvGraphicFramePr>
            <a:graphicFrameLocks noGrp="1"/>
          </p:cNvGraphicFramePr>
          <p:nvPr>
            <p:ph type="tbl" sz="quarter" idx="13"/>
            <p:extLst>
              <p:ext uri="{D42A27DB-BD31-4B8C-83A1-F6EECF244321}">
                <p14:modId xmlns:p14="http://schemas.microsoft.com/office/powerpoint/2010/main" val="159607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69633584"/>
                    </a:ext>
                  </a:extLst>
                </a:gridCol>
                <a:gridCol w="905256">
                  <a:extLst>
                    <a:ext uri="{9D8B030D-6E8A-4147-A177-3AD203B41FA5}">
                      <a16:colId xmlns:a16="http://schemas.microsoft.com/office/drawing/2014/main" val="1766189230"/>
                    </a:ext>
                  </a:extLst>
                </a:gridCol>
                <a:gridCol w="658368">
                  <a:extLst>
                    <a:ext uri="{9D8B030D-6E8A-4147-A177-3AD203B41FA5}">
                      <a16:colId xmlns:a16="http://schemas.microsoft.com/office/drawing/2014/main" val="2798878631"/>
                    </a:ext>
                  </a:extLst>
                </a:gridCol>
                <a:gridCol w="329184">
                  <a:extLst>
                    <a:ext uri="{9D8B030D-6E8A-4147-A177-3AD203B41FA5}">
                      <a16:colId xmlns:a16="http://schemas.microsoft.com/office/drawing/2014/main" val="3923137409"/>
                    </a:ext>
                  </a:extLst>
                </a:gridCol>
                <a:gridCol w="329184">
                  <a:extLst>
                    <a:ext uri="{9D8B030D-6E8A-4147-A177-3AD203B41FA5}">
                      <a16:colId xmlns:a16="http://schemas.microsoft.com/office/drawing/2014/main" val="1170433093"/>
                    </a:ext>
                  </a:extLst>
                </a:gridCol>
                <a:gridCol w="329184">
                  <a:extLst>
                    <a:ext uri="{9D8B030D-6E8A-4147-A177-3AD203B41FA5}">
                      <a16:colId xmlns:a16="http://schemas.microsoft.com/office/drawing/2014/main" val="4170784114"/>
                    </a:ext>
                  </a:extLst>
                </a:gridCol>
                <a:gridCol w="329184">
                  <a:extLst>
                    <a:ext uri="{9D8B030D-6E8A-4147-A177-3AD203B41FA5}">
                      <a16:colId xmlns:a16="http://schemas.microsoft.com/office/drawing/2014/main" val="1742862640"/>
                    </a:ext>
                  </a:extLst>
                </a:gridCol>
                <a:gridCol w="329184">
                  <a:extLst>
                    <a:ext uri="{9D8B030D-6E8A-4147-A177-3AD203B41FA5}">
                      <a16:colId xmlns:a16="http://schemas.microsoft.com/office/drawing/2014/main" val="1315803010"/>
                    </a:ext>
                  </a:extLst>
                </a:gridCol>
                <a:gridCol w="329184">
                  <a:extLst>
                    <a:ext uri="{9D8B030D-6E8A-4147-A177-3AD203B41FA5}">
                      <a16:colId xmlns:a16="http://schemas.microsoft.com/office/drawing/2014/main" val="2399784819"/>
                    </a:ext>
                  </a:extLst>
                </a:gridCol>
                <a:gridCol w="329184">
                  <a:extLst>
                    <a:ext uri="{9D8B030D-6E8A-4147-A177-3AD203B41FA5}">
                      <a16:colId xmlns:a16="http://schemas.microsoft.com/office/drawing/2014/main" val="1607422354"/>
                    </a:ext>
                  </a:extLst>
                </a:gridCol>
                <a:gridCol w="329184">
                  <a:extLst>
                    <a:ext uri="{9D8B030D-6E8A-4147-A177-3AD203B41FA5}">
                      <a16:colId xmlns:a16="http://schemas.microsoft.com/office/drawing/2014/main" val="1934448802"/>
                    </a:ext>
                  </a:extLst>
                </a:gridCol>
                <a:gridCol w="329184">
                  <a:extLst>
                    <a:ext uri="{9D8B030D-6E8A-4147-A177-3AD203B41FA5}">
                      <a16:colId xmlns:a16="http://schemas.microsoft.com/office/drawing/2014/main" val="2163373932"/>
                    </a:ext>
                  </a:extLst>
                </a:gridCol>
                <a:gridCol w="329184">
                  <a:extLst>
                    <a:ext uri="{9D8B030D-6E8A-4147-A177-3AD203B41FA5}">
                      <a16:colId xmlns:a16="http://schemas.microsoft.com/office/drawing/2014/main" val="3892196785"/>
                    </a:ext>
                  </a:extLst>
                </a:gridCol>
                <a:gridCol w="329184">
                  <a:extLst>
                    <a:ext uri="{9D8B030D-6E8A-4147-A177-3AD203B41FA5}">
                      <a16:colId xmlns:a16="http://schemas.microsoft.com/office/drawing/2014/main" val="6909407"/>
                    </a:ext>
                  </a:extLst>
                </a:gridCol>
                <a:gridCol w="329184">
                  <a:extLst>
                    <a:ext uri="{9D8B030D-6E8A-4147-A177-3AD203B41FA5}">
                      <a16:colId xmlns:a16="http://schemas.microsoft.com/office/drawing/2014/main" val="345316312"/>
                    </a:ext>
                  </a:extLst>
                </a:gridCol>
                <a:gridCol w="329184">
                  <a:extLst>
                    <a:ext uri="{9D8B030D-6E8A-4147-A177-3AD203B41FA5}">
                      <a16:colId xmlns:a16="http://schemas.microsoft.com/office/drawing/2014/main" val="4254597022"/>
                    </a:ext>
                  </a:extLst>
                </a:gridCol>
                <a:gridCol w="329184">
                  <a:extLst>
                    <a:ext uri="{9D8B030D-6E8A-4147-A177-3AD203B41FA5}">
                      <a16:colId xmlns:a16="http://schemas.microsoft.com/office/drawing/2014/main" val="1717824131"/>
                    </a:ext>
                  </a:extLst>
                </a:gridCol>
                <a:gridCol w="329184">
                  <a:extLst>
                    <a:ext uri="{9D8B030D-6E8A-4147-A177-3AD203B41FA5}">
                      <a16:colId xmlns:a16="http://schemas.microsoft.com/office/drawing/2014/main" val="60474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371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Uber - 2019-04-05 01:30:00 </a:t>
                      </a:r>
                      <a:r>
                        <a:rPr kumimoji="0" lang="en-US" sz="1000" b="0" i="0" u="none" strike="noStrike" kern="1200" cap="none" spc="0" normalizeH="0" baseline="0" noProof="0">
                          <a:ln>
                            <a:noFill/>
                          </a:ln>
                          <a:solidFill>
                            <a:prstClr val="black"/>
                          </a:solidFill>
                          <a:effectLst/>
                          <a:uLnTx/>
                          <a:uFillTx/>
                          <a:latin typeface="+mn-lt"/>
                          <a:ea typeface="+mn-ea"/>
                          <a:cs typeface="+mn-cs"/>
                        </a:rPr>
                        <a:t> 
 Discovering a number of medical documents in the backseat of his car, Mr. Md. Arif turned his car around to return them to the rightful owner. Acts like these define an #UberStar.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https://scontent.xx.fbcdn.net/v/t1.0-9/p720x720/56897029_1365951630209704_1796101734880247808_n.jpg?_nc_cat=103&amp;_nc_ht=scontent.xx&amp;oh=efa905eae4269a19fd989b4531d90a52&amp;oe=5D3AE518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04:46:25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1780705"/>
                  </a:ext>
                </a:extLst>
              </a:tr>
            </a:tbl>
          </a:graphicData>
        </a:graphic>
      </p:graphicFrame>
      <p:sp>
        <p:nvSpPr>
          <p:cNvPr id="4" name="Text Placeholder 3">
            <a:extLst>
              <a:ext uri="{FF2B5EF4-FFF2-40B4-BE49-F238E27FC236}">
                <a16:creationId xmlns:a16="http://schemas.microsoft.com/office/drawing/2014/main" id="{100F1E8E-45B2-4EA0-96AA-B94E2772EB9B}"/>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3205106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B058B-A508-453C-8B58-A84FD32C1F27}"/>
              </a:ext>
            </a:extLst>
          </p:cNvPr>
          <p:cNvSpPr>
            <a:spLocks noGrp="1"/>
          </p:cNvSpPr>
          <p:nvPr>
            <p:ph type="title"/>
          </p:nvPr>
        </p:nvSpPr>
        <p:spPr/>
        <p:txBody>
          <a:bodyPr/>
          <a:lstStyle/>
          <a:p>
            <a:r>
              <a:rPr lang="en-US"/>
              <a:t>Facebook Own Posts Table | NewEconomy - 4 of 4</a:t>
            </a:r>
          </a:p>
        </p:txBody>
      </p:sp>
      <p:graphicFrame>
        <p:nvGraphicFramePr>
          <p:cNvPr id="5" name="Table Placeholder 4">
            <a:extLst>
              <a:ext uri="{FF2B5EF4-FFF2-40B4-BE49-F238E27FC236}">
                <a16:creationId xmlns:a16="http://schemas.microsoft.com/office/drawing/2014/main" id="{0F70B60B-77E4-4102-9105-51C3D20F3AED}"/>
              </a:ext>
            </a:extLst>
          </p:cNvPr>
          <p:cNvGraphicFramePr>
            <a:graphicFrameLocks noGrp="1"/>
          </p:cNvGraphicFramePr>
          <p:nvPr>
            <p:ph type="tbl" sz="quarter" idx="13"/>
            <p:extLst>
              <p:ext uri="{D42A27DB-BD31-4B8C-83A1-F6EECF244321}">
                <p14:modId xmlns:p14="http://schemas.microsoft.com/office/powerpoint/2010/main" val="177807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9916833"/>
                    </a:ext>
                  </a:extLst>
                </a:gridCol>
                <a:gridCol w="905256">
                  <a:extLst>
                    <a:ext uri="{9D8B030D-6E8A-4147-A177-3AD203B41FA5}">
                      <a16:colId xmlns:a16="http://schemas.microsoft.com/office/drawing/2014/main" val="2508355375"/>
                    </a:ext>
                  </a:extLst>
                </a:gridCol>
                <a:gridCol w="658368">
                  <a:extLst>
                    <a:ext uri="{9D8B030D-6E8A-4147-A177-3AD203B41FA5}">
                      <a16:colId xmlns:a16="http://schemas.microsoft.com/office/drawing/2014/main" val="4034212895"/>
                    </a:ext>
                  </a:extLst>
                </a:gridCol>
                <a:gridCol w="329184">
                  <a:extLst>
                    <a:ext uri="{9D8B030D-6E8A-4147-A177-3AD203B41FA5}">
                      <a16:colId xmlns:a16="http://schemas.microsoft.com/office/drawing/2014/main" val="1355633306"/>
                    </a:ext>
                  </a:extLst>
                </a:gridCol>
                <a:gridCol w="329184">
                  <a:extLst>
                    <a:ext uri="{9D8B030D-6E8A-4147-A177-3AD203B41FA5}">
                      <a16:colId xmlns:a16="http://schemas.microsoft.com/office/drawing/2014/main" val="4280437200"/>
                    </a:ext>
                  </a:extLst>
                </a:gridCol>
                <a:gridCol w="329184">
                  <a:extLst>
                    <a:ext uri="{9D8B030D-6E8A-4147-A177-3AD203B41FA5}">
                      <a16:colId xmlns:a16="http://schemas.microsoft.com/office/drawing/2014/main" val="659469683"/>
                    </a:ext>
                  </a:extLst>
                </a:gridCol>
                <a:gridCol w="329184">
                  <a:extLst>
                    <a:ext uri="{9D8B030D-6E8A-4147-A177-3AD203B41FA5}">
                      <a16:colId xmlns:a16="http://schemas.microsoft.com/office/drawing/2014/main" val="734808574"/>
                    </a:ext>
                  </a:extLst>
                </a:gridCol>
                <a:gridCol w="329184">
                  <a:extLst>
                    <a:ext uri="{9D8B030D-6E8A-4147-A177-3AD203B41FA5}">
                      <a16:colId xmlns:a16="http://schemas.microsoft.com/office/drawing/2014/main" val="2180317994"/>
                    </a:ext>
                  </a:extLst>
                </a:gridCol>
                <a:gridCol w="329184">
                  <a:extLst>
                    <a:ext uri="{9D8B030D-6E8A-4147-A177-3AD203B41FA5}">
                      <a16:colId xmlns:a16="http://schemas.microsoft.com/office/drawing/2014/main" val="1245250665"/>
                    </a:ext>
                  </a:extLst>
                </a:gridCol>
                <a:gridCol w="329184">
                  <a:extLst>
                    <a:ext uri="{9D8B030D-6E8A-4147-A177-3AD203B41FA5}">
                      <a16:colId xmlns:a16="http://schemas.microsoft.com/office/drawing/2014/main" val="4154255206"/>
                    </a:ext>
                  </a:extLst>
                </a:gridCol>
                <a:gridCol w="329184">
                  <a:extLst>
                    <a:ext uri="{9D8B030D-6E8A-4147-A177-3AD203B41FA5}">
                      <a16:colId xmlns:a16="http://schemas.microsoft.com/office/drawing/2014/main" val="3959641514"/>
                    </a:ext>
                  </a:extLst>
                </a:gridCol>
                <a:gridCol w="329184">
                  <a:extLst>
                    <a:ext uri="{9D8B030D-6E8A-4147-A177-3AD203B41FA5}">
                      <a16:colId xmlns:a16="http://schemas.microsoft.com/office/drawing/2014/main" val="733831782"/>
                    </a:ext>
                  </a:extLst>
                </a:gridCol>
                <a:gridCol w="329184">
                  <a:extLst>
                    <a:ext uri="{9D8B030D-6E8A-4147-A177-3AD203B41FA5}">
                      <a16:colId xmlns:a16="http://schemas.microsoft.com/office/drawing/2014/main" val="1092315919"/>
                    </a:ext>
                  </a:extLst>
                </a:gridCol>
                <a:gridCol w="329184">
                  <a:extLst>
                    <a:ext uri="{9D8B030D-6E8A-4147-A177-3AD203B41FA5}">
                      <a16:colId xmlns:a16="http://schemas.microsoft.com/office/drawing/2014/main" val="3094496003"/>
                    </a:ext>
                  </a:extLst>
                </a:gridCol>
                <a:gridCol w="329184">
                  <a:extLst>
                    <a:ext uri="{9D8B030D-6E8A-4147-A177-3AD203B41FA5}">
                      <a16:colId xmlns:a16="http://schemas.microsoft.com/office/drawing/2014/main" val="1652871446"/>
                    </a:ext>
                  </a:extLst>
                </a:gridCol>
                <a:gridCol w="329184">
                  <a:extLst>
                    <a:ext uri="{9D8B030D-6E8A-4147-A177-3AD203B41FA5}">
                      <a16:colId xmlns:a16="http://schemas.microsoft.com/office/drawing/2014/main" val="466715147"/>
                    </a:ext>
                  </a:extLst>
                </a:gridCol>
                <a:gridCol w="329184">
                  <a:extLst>
                    <a:ext uri="{9D8B030D-6E8A-4147-A177-3AD203B41FA5}">
                      <a16:colId xmlns:a16="http://schemas.microsoft.com/office/drawing/2014/main" val="3185677981"/>
                    </a:ext>
                  </a:extLst>
                </a:gridCol>
                <a:gridCol w="329184">
                  <a:extLst>
                    <a:ext uri="{9D8B030D-6E8A-4147-A177-3AD203B41FA5}">
                      <a16:colId xmlns:a16="http://schemas.microsoft.com/office/drawing/2014/main" val="1539760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279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Uber - 2019-04-05 07:30:00 </a:t>
                      </a:r>
                      <a:r>
                        <a:rPr kumimoji="0" lang="en-US" sz="1000" b="0" i="0" u="none" strike="noStrike" kern="1200" cap="none" spc="0" normalizeH="0" baseline="0" noProof="0">
                          <a:ln>
                            <a:noFill/>
                          </a:ln>
                          <a:solidFill>
                            <a:prstClr val="black"/>
                          </a:solidFill>
                          <a:effectLst/>
                          <a:uLnTx/>
                          <a:uFillTx/>
                          <a:latin typeface="+mn-lt"/>
                          <a:ea typeface="+mn-ea"/>
                          <a:cs typeface="+mn-cs"/>
                        </a:rPr>
                        <a:t> 
 Driving back to the previous drop off point and patiently waiting for the rider to collect the backpack he left behind are the makings of a six-star service! That's #UberStar Mr. Md. Nasim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https://scontent.xx.fbcdn.net/v/t1.0-9/p720x720/55935249_1365951750209692_6730291057948360704_n.jpg?_nc_cat=110&amp;_nc_ht=scontent.xx&amp;oh=31606c523fa2ea3c7db3b90214ae0310&amp;oe=5D3A9258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04:46:25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68722752"/>
                  </a:ext>
                </a:extLst>
              </a:tr>
            </a:tbl>
          </a:graphicData>
        </a:graphic>
      </p:graphicFrame>
      <p:sp>
        <p:nvSpPr>
          <p:cNvPr id="4" name="Text Placeholder 3">
            <a:extLst>
              <a:ext uri="{FF2B5EF4-FFF2-40B4-BE49-F238E27FC236}">
                <a16:creationId xmlns:a16="http://schemas.microsoft.com/office/drawing/2014/main" id="{5A31D567-C68F-4158-8475-7102FBDB40F7}"/>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3066769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BCA8-212D-4076-94CB-47748E262FFF}"/>
              </a:ext>
            </a:extLst>
          </p:cNvPr>
          <p:cNvSpPr>
            <a:spLocks noGrp="1"/>
          </p:cNvSpPr>
          <p:nvPr>
            <p:ph type="title"/>
          </p:nvPr>
        </p:nvSpPr>
        <p:spPr/>
        <p:txBody>
          <a:bodyPr/>
          <a:lstStyle/>
          <a:p>
            <a:r>
              <a:rPr lang="en-US"/>
              <a:t>Facebook Interaction Rate | NewEconomy</a:t>
            </a:r>
          </a:p>
        </p:txBody>
      </p:sp>
      <p:graphicFrame>
        <p:nvGraphicFramePr>
          <p:cNvPr id="6" name="Chart Placeholder 5">
            <a:extLst>
              <a:ext uri="{FF2B5EF4-FFF2-40B4-BE49-F238E27FC236}">
                <a16:creationId xmlns:a16="http://schemas.microsoft.com/office/drawing/2014/main" id="{85C43D88-2CF4-406D-BF63-605977810181}"/>
              </a:ext>
            </a:extLst>
          </p:cNvPr>
          <p:cNvGraphicFramePr>
            <a:graphicFrameLocks noGrp="1"/>
          </p:cNvGraphicFramePr>
          <p:nvPr>
            <p:ph type="chart" sz="quarter" idx="13"/>
            <p:extLst>
              <p:ext uri="{D42A27DB-BD31-4B8C-83A1-F6EECF244321}">
                <p14:modId xmlns:p14="http://schemas.microsoft.com/office/powerpoint/2010/main" val="4264067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6B807B-4368-4178-91F4-9A51E99A98FC}"/>
              </a:ext>
            </a:extLst>
          </p:cNvPr>
          <p:cNvSpPr>
            <a:spLocks noGrp="1"/>
          </p:cNvSpPr>
          <p:nvPr>
            <p:ph type="body" sz="quarter" idx="14"/>
          </p:nvPr>
        </p:nvSpPr>
        <p:spPr/>
        <p:txBody>
          <a:bodyPr/>
          <a:lstStyle/>
          <a:p>
            <a:r>
              <a:rPr lang="en-US"/>
              <a:t>01.04.2019 - 07.04.2019</a:t>
            </a:r>
          </a:p>
        </p:txBody>
      </p:sp>
      <p:sp>
        <p:nvSpPr>
          <p:cNvPr id="5" name="Footer Placeholder 4">
            <a:extLst>
              <a:ext uri="{FF2B5EF4-FFF2-40B4-BE49-F238E27FC236}">
                <a16:creationId xmlns:a16="http://schemas.microsoft.com/office/drawing/2014/main" id="{1ABC1851-BE28-4585-8260-FB90426E28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02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66DA-B853-41DE-AD0A-28605573E948}"/>
              </a:ext>
            </a:extLst>
          </p:cNvPr>
          <p:cNvSpPr>
            <a:spLocks noGrp="1"/>
          </p:cNvSpPr>
          <p:nvPr>
            <p:ph type="title"/>
          </p:nvPr>
        </p:nvSpPr>
        <p:spPr/>
        <p:txBody>
          <a:bodyPr/>
          <a:lstStyle/>
          <a:p>
            <a:r>
              <a:rPr lang="en-US"/>
              <a:t>Instagram Key Metrics Table | NewEconomy</a:t>
            </a:r>
          </a:p>
        </p:txBody>
      </p:sp>
      <p:graphicFrame>
        <p:nvGraphicFramePr>
          <p:cNvPr id="5" name="Table Placeholder 4">
            <a:extLst>
              <a:ext uri="{FF2B5EF4-FFF2-40B4-BE49-F238E27FC236}">
                <a16:creationId xmlns:a16="http://schemas.microsoft.com/office/drawing/2014/main" id="{4A231EB5-BC39-4C51-BC07-562807305F21}"/>
              </a:ext>
            </a:extLst>
          </p:cNvPr>
          <p:cNvGraphicFramePr>
            <a:graphicFrameLocks noGrp="1"/>
          </p:cNvGraphicFramePr>
          <p:nvPr>
            <p:ph type="tbl" sz="quarter" idx="13"/>
            <p:extLst>
              <p:ext uri="{D42A27DB-BD31-4B8C-83A1-F6EECF244321}">
                <p14:modId xmlns:p14="http://schemas.microsoft.com/office/powerpoint/2010/main" val="375312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322138"/>
                    </a:ext>
                  </a:extLst>
                </a:gridCol>
                <a:gridCol w="699516">
                  <a:extLst>
                    <a:ext uri="{9D8B030D-6E8A-4147-A177-3AD203B41FA5}">
                      <a16:colId xmlns:a16="http://schemas.microsoft.com/office/drawing/2014/main" val="373764890"/>
                    </a:ext>
                  </a:extLst>
                </a:gridCol>
                <a:gridCol w="699516">
                  <a:extLst>
                    <a:ext uri="{9D8B030D-6E8A-4147-A177-3AD203B41FA5}">
                      <a16:colId xmlns:a16="http://schemas.microsoft.com/office/drawing/2014/main" val="3345926193"/>
                    </a:ext>
                  </a:extLst>
                </a:gridCol>
                <a:gridCol w="658368">
                  <a:extLst>
                    <a:ext uri="{9D8B030D-6E8A-4147-A177-3AD203B41FA5}">
                      <a16:colId xmlns:a16="http://schemas.microsoft.com/office/drawing/2014/main" val="3513712720"/>
                    </a:ext>
                  </a:extLst>
                </a:gridCol>
                <a:gridCol w="658368">
                  <a:extLst>
                    <a:ext uri="{9D8B030D-6E8A-4147-A177-3AD203B41FA5}">
                      <a16:colId xmlns:a16="http://schemas.microsoft.com/office/drawing/2014/main" val="2430530950"/>
                    </a:ext>
                  </a:extLst>
                </a:gridCol>
                <a:gridCol w="658368">
                  <a:extLst>
                    <a:ext uri="{9D8B030D-6E8A-4147-A177-3AD203B41FA5}">
                      <a16:colId xmlns:a16="http://schemas.microsoft.com/office/drawing/2014/main" val="404806730"/>
                    </a:ext>
                  </a:extLst>
                </a:gridCol>
                <a:gridCol w="699516">
                  <a:extLst>
                    <a:ext uri="{9D8B030D-6E8A-4147-A177-3AD203B41FA5}">
                      <a16:colId xmlns:a16="http://schemas.microsoft.com/office/drawing/2014/main" val="3617237461"/>
                    </a:ext>
                  </a:extLst>
                </a:gridCol>
                <a:gridCol w="699516">
                  <a:extLst>
                    <a:ext uri="{9D8B030D-6E8A-4147-A177-3AD203B41FA5}">
                      <a16:colId xmlns:a16="http://schemas.microsoft.com/office/drawing/2014/main" val="2103574952"/>
                    </a:ext>
                  </a:extLst>
                </a:gridCol>
                <a:gridCol w="699516">
                  <a:extLst>
                    <a:ext uri="{9D8B030D-6E8A-4147-A177-3AD203B41FA5}">
                      <a16:colId xmlns:a16="http://schemas.microsoft.com/office/drawing/2014/main" val="3824645939"/>
                    </a:ext>
                  </a:extLst>
                </a:gridCol>
                <a:gridCol w="658368">
                  <a:extLst>
                    <a:ext uri="{9D8B030D-6E8A-4147-A177-3AD203B41FA5}">
                      <a16:colId xmlns:a16="http://schemas.microsoft.com/office/drawing/2014/main" val="24521672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60343706"/>
                  </a:ext>
                </a:extLst>
              </a:tr>
              <a:tr h="370840">
                <a:tc>
                  <a:txBody>
                    <a:bodyPr/>
                    <a:lstStyle/>
                    <a:p>
                      <a:r>
                        <a:rPr lang="en-US" sz="1000"/>
                        <a:t>airbnb</a:t>
                      </a:r>
                    </a:p>
                  </a:txBody>
                  <a:tcPr/>
                </a:tc>
                <a:tc>
                  <a:txBody>
                    <a:bodyPr/>
                    <a:lstStyle/>
                    <a:p>
                      <a:r>
                        <a:rPr lang="en-US" sz="1000"/>
                        <a:t>4054097</a:t>
                      </a:r>
                    </a:p>
                  </a:txBody>
                  <a:tcPr/>
                </a:tc>
                <a:tc>
                  <a:txBody>
                    <a:bodyPr/>
                    <a:lstStyle/>
                    <a:p>
                      <a:r>
                        <a:rPr lang="en-US" sz="1000"/>
                        <a:t>19838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160073</a:t>
                      </a:r>
                    </a:p>
                  </a:txBody>
                  <a:tcPr/>
                </a:tc>
                <a:tc>
                  <a:txBody>
                    <a:bodyPr/>
                    <a:lstStyle/>
                    <a:p>
                      <a:r>
                        <a:rPr lang="en-US" sz="1000"/>
                        <a:t>1081</a:t>
                      </a:r>
                    </a:p>
                  </a:txBody>
                  <a:tcPr/>
                </a:tc>
                <a:tc>
                  <a:txBody>
                    <a:bodyPr/>
                    <a:lstStyle/>
                    <a:p>
                      <a:r>
                        <a:rPr lang="en-US" sz="1000"/>
                        <a:t>0.4981 %</a:t>
                      </a:r>
                    </a:p>
                  </a:txBody>
                  <a:tcPr/>
                </a:tc>
                <a:extLst>
                  <a:ext uri="{0D108BD9-81ED-4DB2-BD59-A6C34878D82A}">
                    <a16:rowId xmlns:a16="http://schemas.microsoft.com/office/drawing/2014/main" val="3826865986"/>
                  </a:ext>
                </a:extLst>
              </a:tr>
              <a:tr h="370840">
                <a:tc>
                  <a:txBody>
                    <a:bodyPr/>
                    <a:lstStyle/>
                    <a:p>
                      <a:r>
                        <a:rPr lang="en-US" sz="1000"/>
                        <a:t>uber</a:t>
                      </a:r>
                    </a:p>
                  </a:txBody>
                  <a:tcPr/>
                </a:tc>
                <a:tc>
                  <a:txBody>
                    <a:bodyPr/>
                    <a:lstStyle/>
                    <a:p>
                      <a:r>
                        <a:rPr lang="en-US" sz="1000"/>
                        <a:t>933062</a:t>
                      </a:r>
                    </a:p>
                  </a:txBody>
                  <a:tcPr/>
                </a:tc>
                <a:tc>
                  <a:txBody>
                    <a:bodyPr/>
                    <a:lstStyle/>
                    <a:p>
                      <a:r>
                        <a:rPr lang="en-US" sz="1000"/>
                        <a:t>1710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1970</a:t>
                      </a:r>
                    </a:p>
                  </a:txBody>
                  <a:tcPr/>
                </a:tc>
                <a:tc>
                  <a:txBody>
                    <a:bodyPr/>
                    <a:lstStyle/>
                    <a:p>
                      <a:r>
                        <a:rPr lang="en-US" sz="1000"/>
                        <a:t>173</a:t>
                      </a:r>
                    </a:p>
                  </a:txBody>
                  <a:tcPr/>
                </a:tc>
                <a:tc>
                  <a:txBody>
                    <a:bodyPr/>
                    <a:lstStyle/>
                    <a:p>
                      <a:r>
                        <a:rPr lang="en-US" sz="1000"/>
                        <a:t>0.2299 %</a:t>
                      </a:r>
                    </a:p>
                  </a:txBody>
                  <a:tcPr/>
                </a:tc>
                <a:extLst>
                  <a:ext uri="{0D108BD9-81ED-4DB2-BD59-A6C34878D82A}">
                    <a16:rowId xmlns:a16="http://schemas.microsoft.com/office/drawing/2014/main" val="451170444"/>
                  </a:ext>
                </a:extLst>
              </a:tr>
            </a:tbl>
          </a:graphicData>
        </a:graphic>
      </p:graphicFrame>
      <p:sp>
        <p:nvSpPr>
          <p:cNvPr id="4" name="Text Placeholder 3">
            <a:extLst>
              <a:ext uri="{FF2B5EF4-FFF2-40B4-BE49-F238E27FC236}">
                <a16:creationId xmlns:a16="http://schemas.microsoft.com/office/drawing/2014/main" id="{D8E01389-E2CF-4249-9D62-0A1E641C037F}"/>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1644175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63E66-8094-4037-9A2B-A0A24A64527D}"/>
              </a:ext>
            </a:extLst>
          </p:cNvPr>
          <p:cNvSpPr>
            <a:spLocks noGrp="1"/>
          </p:cNvSpPr>
          <p:nvPr>
            <p:ph type="title"/>
          </p:nvPr>
        </p:nvSpPr>
        <p:spPr/>
        <p:txBody>
          <a:bodyPr/>
          <a:lstStyle/>
          <a:p>
            <a:r>
              <a:rPr lang="en-US"/>
              <a:t>Instagram Followers Total | NewEconomy</a:t>
            </a:r>
          </a:p>
        </p:txBody>
      </p:sp>
      <p:graphicFrame>
        <p:nvGraphicFramePr>
          <p:cNvPr id="6" name="Chart Placeholder 5">
            <a:extLst>
              <a:ext uri="{FF2B5EF4-FFF2-40B4-BE49-F238E27FC236}">
                <a16:creationId xmlns:a16="http://schemas.microsoft.com/office/drawing/2014/main" id="{2FAF26B8-05A2-420E-A88D-DC5831C613C7}"/>
              </a:ext>
            </a:extLst>
          </p:cNvPr>
          <p:cNvGraphicFramePr>
            <a:graphicFrameLocks noGrp="1"/>
          </p:cNvGraphicFramePr>
          <p:nvPr>
            <p:ph type="chart" sz="quarter" idx="13"/>
            <p:extLst>
              <p:ext uri="{D42A27DB-BD31-4B8C-83A1-F6EECF244321}">
                <p14:modId xmlns:p14="http://schemas.microsoft.com/office/powerpoint/2010/main" val="4034161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F21CB-EBF0-4C5A-8D39-EDB82903DC4E}"/>
              </a:ext>
            </a:extLst>
          </p:cNvPr>
          <p:cNvSpPr>
            <a:spLocks noGrp="1"/>
          </p:cNvSpPr>
          <p:nvPr>
            <p:ph type="body" sz="quarter" idx="14"/>
          </p:nvPr>
        </p:nvSpPr>
        <p:spPr/>
        <p:txBody>
          <a:bodyPr/>
          <a:lstStyle/>
          <a:p>
            <a:r>
              <a:rPr lang="en-US"/>
              <a:t>01.04.2019 - 07.04.2019</a:t>
            </a:r>
          </a:p>
        </p:txBody>
      </p:sp>
      <p:sp>
        <p:nvSpPr>
          <p:cNvPr id="5" name="Footer Placeholder 4">
            <a:extLst>
              <a:ext uri="{FF2B5EF4-FFF2-40B4-BE49-F238E27FC236}">
                <a16:creationId xmlns:a16="http://schemas.microsoft.com/office/drawing/2014/main" id="{4DEC1F4F-781A-4BF6-940A-6C0BF70AC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71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4B0F-1FA1-4EFE-B75C-D5C9F640222F}"/>
              </a:ext>
            </a:extLst>
          </p:cNvPr>
          <p:cNvSpPr>
            <a:spLocks noGrp="1"/>
          </p:cNvSpPr>
          <p:nvPr>
            <p:ph type="title"/>
          </p:nvPr>
        </p:nvSpPr>
        <p:spPr/>
        <p:txBody>
          <a:bodyPr/>
          <a:lstStyle/>
          <a:p>
            <a:r>
              <a:rPr lang="en-US"/>
              <a:t>Instagram Posts Table | NewEconomy - 1 of 7</a:t>
            </a:r>
          </a:p>
        </p:txBody>
      </p:sp>
      <p:graphicFrame>
        <p:nvGraphicFramePr>
          <p:cNvPr id="5" name="Table Placeholder 4">
            <a:extLst>
              <a:ext uri="{FF2B5EF4-FFF2-40B4-BE49-F238E27FC236}">
                <a16:creationId xmlns:a16="http://schemas.microsoft.com/office/drawing/2014/main" id="{3164F06F-4C3B-4166-9693-90A57B42788A}"/>
              </a:ext>
            </a:extLst>
          </p:cNvPr>
          <p:cNvGraphicFramePr>
            <a:graphicFrameLocks noGrp="1"/>
          </p:cNvGraphicFramePr>
          <p:nvPr>
            <p:ph type="tbl" sz="quarter" idx="13"/>
            <p:extLst>
              <p:ext uri="{D42A27DB-BD31-4B8C-83A1-F6EECF244321}">
                <p14:modId xmlns:p14="http://schemas.microsoft.com/office/powerpoint/2010/main" val="119319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78812877"/>
                    </a:ext>
                  </a:extLst>
                </a:gridCol>
                <a:gridCol w="987552">
                  <a:extLst>
                    <a:ext uri="{9D8B030D-6E8A-4147-A177-3AD203B41FA5}">
                      <a16:colId xmlns:a16="http://schemas.microsoft.com/office/drawing/2014/main" val="2206969337"/>
                    </a:ext>
                  </a:extLst>
                </a:gridCol>
                <a:gridCol w="987552">
                  <a:extLst>
                    <a:ext uri="{9D8B030D-6E8A-4147-A177-3AD203B41FA5}">
                      <a16:colId xmlns:a16="http://schemas.microsoft.com/office/drawing/2014/main" val="325905253"/>
                    </a:ext>
                  </a:extLst>
                </a:gridCol>
                <a:gridCol w="987552">
                  <a:extLst>
                    <a:ext uri="{9D8B030D-6E8A-4147-A177-3AD203B41FA5}">
                      <a16:colId xmlns:a16="http://schemas.microsoft.com/office/drawing/2014/main" val="3492773785"/>
                    </a:ext>
                  </a:extLst>
                </a:gridCol>
                <a:gridCol w="987552">
                  <a:extLst>
                    <a:ext uri="{9D8B030D-6E8A-4147-A177-3AD203B41FA5}">
                      <a16:colId xmlns:a16="http://schemas.microsoft.com/office/drawing/2014/main" val="3160695407"/>
                    </a:ext>
                  </a:extLst>
                </a:gridCol>
                <a:gridCol w="987552">
                  <a:extLst>
                    <a:ext uri="{9D8B030D-6E8A-4147-A177-3AD203B41FA5}">
                      <a16:colId xmlns:a16="http://schemas.microsoft.com/office/drawing/2014/main" val="646749830"/>
                    </a:ext>
                  </a:extLst>
                </a:gridCol>
                <a:gridCol w="987552">
                  <a:extLst>
                    <a:ext uri="{9D8B030D-6E8A-4147-A177-3AD203B41FA5}">
                      <a16:colId xmlns:a16="http://schemas.microsoft.com/office/drawing/2014/main" val="122651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23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- 2019-04-03 04:02:26 </a:t>
                      </a:r>
                      <a:r>
                        <a:rPr kumimoji="0" lang="en-US" sz="1000" b="0" i="0" u="none" strike="noStrike" kern="1200" cap="none" spc="0" normalizeH="0" baseline="0" noProof="0">
                          <a:ln>
                            <a:noFill/>
                          </a:ln>
                          <a:solidFill>
                            <a:prstClr val="black"/>
                          </a:solidFill>
                          <a:effectLst/>
                          <a:uLnTx/>
                          <a:uFillTx/>
                          <a:latin typeface="+mn-lt"/>
                          <a:ea typeface="+mn-ea"/>
                          <a:cs typeface="+mn-cs"/>
                        </a:rPr>
                        <a:t>
 What if you could enjoy an apéritif with Mona Lisa as your host, while you relax and unwind in her reimagined home in the Louvre?⁣
⠀⠀⠀⠀⠀⠀⠀⁣
This is your chance to make the world's most famous museum yours for a night on April 30th. Sleep under the iconic Pyramid and see what happens when the doors shut and the lights go out. ⁣
⁣
For your chance to win a #NightAt the museelouvre, tap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https://www.instagram.com/p/BvyTTFaHDDj/media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255216"/>
                  </a:ext>
                </a:extLst>
              </a:tr>
            </a:tbl>
          </a:graphicData>
        </a:graphic>
      </p:graphicFrame>
      <p:sp>
        <p:nvSpPr>
          <p:cNvPr id="4" name="Text Placeholder 3">
            <a:extLst>
              <a:ext uri="{FF2B5EF4-FFF2-40B4-BE49-F238E27FC236}">
                <a16:creationId xmlns:a16="http://schemas.microsoft.com/office/drawing/2014/main" id="{A8F481FE-B574-47A6-B633-3619792B9195}"/>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289821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DC0D-E7ED-4A64-882D-737F89DB9279}"/>
              </a:ext>
            </a:extLst>
          </p:cNvPr>
          <p:cNvSpPr>
            <a:spLocks noGrp="1"/>
          </p:cNvSpPr>
          <p:nvPr>
            <p:ph type="title"/>
          </p:nvPr>
        </p:nvSpPr>
        <p:spPr/>
        <p:txBody>
          <a:bodyPr/>
          <a:lstStyle/>
          <a:p>
            <a:r>
              <a:rPr lang="en-US"/>
              <a:t>Instagram Posts Table | NewEconomy - 2 of 7</a:t>
            </a:r>
          </a:p>
        </p:txBody>
      </p:sp>
      <p:graphicFrame>
        <p:nvGraphicFramePr>
          <p:cNvPr id="5" name="Table Placeholder 4">
            <a:extLst>
              <a:ext uri="{FF2B5EF4-FFF2-40B4-BE49-F238E27FC236}">
                <a16:creationId xmlns:a16="http://schemas.microsoft.com/office/drawing/2014/main" id="{9305C2A8-545D-4E8C-B83A-37838B1969C8}"/>
              </a:ext>
            </a:extLst>
          </p:cNvPr>
          <p:cNvGraphicFramePr>
            <a:graphicFrameLocks noGrp="1"/>
          </p:cNvGraphicFramePr>
          <p:nvPr>
            <p:ph type="tbl" sz="quarter" idx="13"/>
            <p:extLst>
              <p:ext uri="{D42A27DB-BD31-4B8C-83A1-F6EECF244321}">
                <p14:modId xmlns:p14="http://schemas.microsoft.com/office/powerpoint/2010/main" val="1899584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6124869"/>
                    </a:ext>
                  </a:extLst>
                </a:gridCol>
                <a:gridCol w="987552">
                  <a:extLst>
                    <a:ext uri="{9D8B030D-6E8A-4147-A177-3AD203B41FA5}">
                      <a16:colId xmlns:a16="http://schemas.microsoft.com/office/drawing/2014/main" val="3568421972"/>
                    </a:ext>
                  </a:extLst>
                </a:gridCol>
                <a:gridCol w="987552">
                  <a:extLst>
                    <a:ext uri="{9D8B030D-6E8A-4147-A177-3AD203B41FA5}">
                      <a16:colId xmlns:a16="http://schemas.microsoft.com/office/drawing/2014/main" val="2102709777"/>
                    </a:ext>
                  </a:extLst>
                </a:gridCol>
                <a:gridCol w="987552">
                  <a:extLst>
                    <a:ext uri="{9D8B030D-6E8A-4147-A177-3AD203B41FA5}">
                      <a16:colId xmlns:a16="http://schemas.microsoft.com/office/drawing/2014/main" val="947465715"/>
                    </a:ext>
                  </a:extLst>
                </a:gridCol>
                <a:gridCol w="987552">
                  <a:extLst>
                    <a:ext uri="{9D8B030D-6E8A-4147-A177-3AD203B41FA5}">
                      <a16:colId xmlns:a16="http://schemas.microsoft.com/office/drawing/2014/main" val="2039507079"/>
                    </a:ext>
                  </a:extLst>
                </a:gridCol>
                <a:gridCol w="987552">
                  <a:extLst>
                    <a:ext uri="{9D8B030D-6E8A-4147-A177-3AD203B41FA5}">
                      <a16:colId xmlns:a16="http://schemas.microsoft.com/office/drawing/2014/main" val="108477126"/>
                    </a:ext>
                  </a:extLst>
                </a:gridCol>
                <a:gridCol w="987552">
                  <a:extLst>
                    <a:ext uri="{9D8B030D-6E8A-4147-A177-3AD203B41FA5}">
                      <a16:colId xmlns:a16="http://schemas.microsoft.com/office/drawing/2014/main" val="83275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26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- 2019-04-06 14:07:32 </a:t>
                      </a:r>
                      <a:r>
                        <a:rPr kumimoji="0" lang="en-US" sz="1000" b="0" i="0" u="none" strike="noStrike" kern="1200" cap="none" spc="0" normalizeH="0" baseline="0" noProof="0">
                          <a:ln>
                            <a:noFill/>
                          </a:ln>
                          <a:solidFill>
                            <a:prstClr val="black"/>
                          </a:solidFill>
                          <a:effectLst/>
                          <a:uLnTx/>
                          <a:uFillTx/>
                          <a:latin typeface="+mn-lt"/>
                          <a:ea typeface="+mn-ea"/>
                          <a:cs typeface="+mn-cs"/>
                        </a:rPr>
                        <a:t>
 The view from Nancie’s hilltop bungalow makes it hard to believe you’re only a short drive from San Francisco. The other direction is just as spectacular, with Muir Beach Overlook practically next door. After a strenuous day of hiking Mount Tam—or hanging out and watching the fog evaporate—refuel at the Pelican Inn, a classic English pub that somehow found its way to the California coast.
Photo: sara_muir_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https://www.instagram.com/p/Bv7G7runedP/media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4450430"/>
                  </a:ext>
                </a:extLst>
              </a:tr>
            </a:tbl>
          </a:graphicData>
        </a:graphic>
      </p:graphicFrame>
      <p:sp>
        <p:nvSpPr>
          <p:cNvPr id="4" name="Text Placeholder 3">
            <a:extLst>
              <a:ext uri="{FF2B5EF4-FFF2-40B4-BE49-F238E27FC236}">
                <a16:creationId xmlns:a16="http://schemas.microsoft.com/office/drawing/2014/main" id="{4F8B6611-7A97-478B-94C7-A2CB48ACDC69}"/>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3636228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BE4C-CEAC-45E4-BA00-6863E6B20C66}"/>
              </a:ext>
            </a:extLst>
          </p:cNvPr>
          <p:cNvSpPr>
            <a:spLocks noGrp="1"/>
          </p:cNvSpPr>
          <p:nvPr>
            <p:ph type="title"/>
          </p:nvPr>
        </p:nvSpPr>
        <p:spPr/>
        <p:txBody>
          <a:bodyPr/>
          <a:lstStyle/>
          <a:p>
            <a:r>
              <a:rPr lang="en-US"/>
              <a:t>Instagram Posts Table | NewEconomy - 3 of 7</a:t>
            </a:r>
          </a:p>
        </p:txBody>
      </p:sp>
      <p:graphicFrame>
        <p:nvGraphicFramePr>
          <p:cNvPr id="5" name="Table Placeholder 4">
            <a:extLst>
              <a:ext uri="{FF2B5EF4-FFF2-40B4-BE49-F238E27FC236}">
                <a16:creationId xmlns:a16="http://schemas.microsoft.com/office/drawing/2014/main" id="{F64E7C55-62DD-4C0A-A963-E0C8F5862ED3}"/>
              </a:ext>
            </a:extLst>
          </p:cNvPr>
          <p:cNvGraphicFramePr>
            <a:graphicFrameLocks noGrp="1"/>
          </p:cNvGraphicFramePr>
          <p:nvPr>
            <p:ph type="tbl" sz="quarter" idx="13"/>
            <p:extLst>
              <p:ext uri="{D42A27DB-BD31-4B8C-83A1-F6EECF244321}">
                <p14:modId xmlns:p14="http://schemas.microsoft.com/office/powerpoint/2010/main" val="152778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49750878"/>
                    </a:ext>
                  </a:extLst>
                </a:gridCol>
                <a:gridCol w="987552">
                  <a:extLst>
                    <a:ext uri="{9D8B030D-6E8A-4147-A177-3AD203B41FA5}">
                      <a16:colId xmlns:a16="http://schemas.microsoft.com/office/drawing/2014/main" val="2080360905"/>
                    </a:ext>
                  </a:extLst>
                </a:gridCol>
                <a:gridCol w="987552">
                  <a:extLst>
                    <a:ext uri="{9D8B030D-6E8A-4147-A177-3AD203B41FA5}">
                      <a16:colId xmlns:a16="http://schemas.microsoft.com/office/drawing/2014/main" val="2910336161"/>
                    </a:ext>
                  </a:extLst>
                </a:gridCol>
                <a:gridCol w="987552">
                  <a:extLst>
                    <a:ext uri="{9D8B030D-6E8A-4147-A177-3AD203B41FA5}">
                      <a16:colId xmlns:a16="http://schemas.microsoft.com/office/drawing/2014/main" val="3625515378"/>
                    </a:ext>
                  </a:extLst>
                </a:gridCol>
                <a:gridCol w="987552">
                  <a:extLst>
                    <a:ext uri="{9D8B030D-6E8A-4147-A177-3AD203B41FA5}">
                      <a16:colId xmlns:a16="http://schemas.microsoft.com/office/drawing/2014/main" val="2183673706"/>
                    </a:ext>
                  </a:extLst>
                </a:gridCol>
                <a:gridCol w="987552">
                  <a:extLst>
                    <a:ext uri="{9D8B030D-6E8A-4147-A177-3AD203B41FA5}">
                      <a16:colId xmlns:a16="http://schemas.microsoft.com/office/drawing/2014/main" val="1441305716"/>
                    </a:ext>
                  </a:extLst>
                </a:gridCol>
                <a:gridCol w="987552">
                  <a:extLst>
                    <a:ext uri="{9D8B030D-6E8A-4147-A177-3AD203B41FA5}">
                      <a16:colId xmlns:a16="http://schemas.microsoft.com/office/drawing/2014/main" val="36627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59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uber - 2019-04-03 18:56:29 </a:t>
                      </a:r>
                      <a:r>
                        <a:rPr kumimoji="0" lang="en-US" sz="1000" b="0" i="0" u="none" strike="noStrike" kern="1200" cap="none" spc="0" normalizeH="0" baseline="0" noProof="0">
                          <a:ln>
                            <a:noFill/>
                          </a:ln>
                          <a:solidFill>
                            <a:prstClr val="black"/>
                          </a:solidFill>
                          <a:effectLst/>
                          <a:uLnTx/>
                          <a:uFillTx/>
                          <a:latin typeface="+mn-lt"/>
                          <a:ea typeface="+mn-ea"/>
                          <a:cs typeface="+mn-cs"/>
                        </a:rPr>
                        <a:t>
 Every time you take a trip with Uber, please make sure you’re getting into the right car with the right driver by opening your app and completing three safety pick-up steps:
#1: Match the license plate number
#2: Match the car make and model
#3: Check the driver’s photo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https://www.instagram.com/p/Bvz5jpLB4bZ/media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306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- 2019-04-04 15:38:10 </a:t>
                      </a:r>
                      <a:r>
                        <a:rPr kumimoji="0" lang="en-US" sz="1000" b="0" i="0" u="none" strike="noStrike" kern="1200" cap="none" spc="0" normalizeH="0" baseline="0" noProof="0">
                          <a:ln>
                            <a:noFill/>
                          </a:ln>
                          <a:solidFill>
                            <a:prstClr val="black"/>
                          </a:solidFill>
                          <a:effectLst/>
                          <a:uLnTx/>
                          <a:uFillTx/>
                          <a:latin typeface="+mn-lt"/>
                          <a:ea typeface="+mn-ea"/>
                          <a:cs typeface="+mn-cs"/>
                        </a:rPr>
                        <a:t>
 This airy modern house comes with all the space, amenities, and distractions you need for a peaceful family retreat, including a creek, chickens, and a well-equipped farmhouse kitchen. When you need a break from cooking, round up the kids—they’ll be in the treehouse—and head into town for a seasonal local feast at the Berry Sourdough Cafe. 
Photo leantimms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https://www.instagram.com/p/Bv2HtwtHA9a/media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8865205"/>
                  </a:ext>
                </a:extLst>
              </a:tr>
            </a:tbl>
          </a:graphicData>
        </a:graphic>
      </p:graphicFrame>
      <p:sp>
        <p:nvSpPr>
          <p:cNvPr id="4" name="Text Placeholder 3">
            <a:extLst>
              <a:ext uri="{FF2B5EF4-FFF2-40B4-BE49-F238E27FC236}">
                <a16:creationId xmlns:a16="http://schemas.microsoft.com/office/drawing/2014/main" id="{C5B86C33-31A5-497D-8DB3-F7C7C574EE3C}"/>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1996448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3E680-DB03-4091-8480-4A4D7AF2E9F5}"/>
              </a:ext>
            </a:extLst>
          </p:cNvPr>
          <p:cNvSpPr>
            <a:spLocks noGrp="1"/>
          </p:cNvSpPr>
          <p:nvPr>
            <p:ph type="title"/>
          </p:nvPr>
        </p:nvSpPr>
        <p:spPr/>
        <p:txBody>
          <a:bodyPr/>
          <a:lstStyle/>
          <a:p>
            <a:r>
              <a:rPr lang="en-US"/>
              <a:t>Instagram Posts Table | NewEconomy - 4 of 7</a:t>
            </a:r>
          </a:p>
        </p:txBody>
      </p:sp>
      <p:graphicFrame>
        <p:nvGraphicFramePr>
          <p:cNvPr id="5" name="Table Placeholder 4">
            <a:extLst>
              <a:ext uri="{FF2B5EF4-FFF2-40B4-BE49-F238E27FC236}">
                <a16:creationId xmlns:a16="http://schemas.microsoft.com/office/drawing/2014/main" id="{F4610A27-5DEF-4EEB-8E79-B4F8C315E590}"/>
              </a:ext>
            </a:extLst>
          </p:cNvPr>
          <p:cNvGraphicFramePr>
            <a:graphicFrameLocks noGrp="1"/>
          </p:cNvGraphicFramePr>
          <p:nvPr>
            <p:ph type="tbl" sz="quarter" idx="13"/>
            <p:extLst>
              <p:ext uri="{D42A27DB-BD31-4B8C-83A1-F6EECF244321}">
                <p14:modId xmlns:p14="http://schemas.microsoft.com/office/powerpoint/2010/main" val="323778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66307892"/>
                    </a:ext>
                  </a:extLst>
                </a:gridCol>
                <a:gridCol w="987552">
                  <a:extLst>
                    <a:ext uri="{9D8B030D-6E8A-4147-A177-3AD203B41FA5}">
                      <a16:colId xmlns:a16="http://schemas.microsoft.com/office/drawing/2014/main" val="2818246583"/>
                    </a:ext>
                  </a:extLst>
                </a:gridCol>
                <a:gridCol w="987552">
                  <a:extLst>
                    <a:ext uri="{9D8B030D-6E8A-4147-A177-3AD203B41FA5}">
                      <a16:colId xmlns:a16="http://schemas.microsoft.com/office/drawing/2014/main" val="746448436"/>
                    </a:ext>
                  </a:extLst>
                </a:gridCol>
                <a:gridCol w="987552">
                  <a:extLst>
                    <a:ext uri="{9D8B030D-6E8A-4147-A177-3AD203B41FA5}">
                      <a16:colId xmlns:a16="http://schemas.microsoft.com/office/drawing/2014/main" val="2454995958"/>
                    </a:ext>
                  </a:extLst>
                </a:gridCol>
                <a:gridCol w="987552">
                  <a:extLst>
                    <a:ext uri="{9D8B030D-6E8A-4147-A177-3AD203B41FA5}">
                      <a16:colId xmlns:a16="http://schemas.microsoft.com/office/drawing/2014/main" val="4130467368"/>
                    </a:ext>
                  </a:extLst>
                </a:gridCol>
                <a:gridCol w="987552">
                  <a:extLst>
                    <a:ext uri="{9D8B030D-6E8A-4147-A177-3AD203B41FA5}">
                      <a16:colId xmlns:a16="http://schemas.microsoft.com/office/drawing/2014/main" val="2195281439"/>
                    </a:ext>
                  </a:extLst>
                </a:gridCol>
                <a:gridCol w="987552">
                  <a:extLst>
                    <a:ext uri="{9D8B030D-6E8A-4147-A177-3AD203B41FA5}">
                      <a16:colId xmlns:a16="http://schemas.microsoft.com/office/drawing/2014/main" val="345765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768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- 2019-04-01 23:12:19 </a:t>
                      </a:r>
                      <a:r>
                        <a:rPr kumimoji="0" lang="en-US" sz="1000" b="0" i="0" u="none" strike="noStrike" kern="1200" cap="none" spc="0" normalizeH="0" baseline="0" noProof="0">
                          <a:ln>
                            <a:noFill/>
                          </a:ln>
                          <a:solidFill>
                            <a:prstClr val="black"/>
                          </a:solidFill>
                          <a:effectLst/>
                          <a:uLnTx/>
                          <a:uFillTx/>
                          <a:latin typeface="+mn-lt"/>
                          <a:ea typeface="+mn-ea"/>
                          <a:cs typeface="+mn-cs"/>
                        </a:rPr>
                        <a:t>
 Baki’s bungalow is next door to a nature reserve, so don’t be surprised to find yourself sharing the view with a baboon or two. After a day at the beach under your balcony, head just down the coast for a fresh fish braai (BBQ) with locals around the fire pit at Camel Rock Restaurant. Wild neighbors not invited.
⠀⠀⠀⠀⠀⠀⠀
Photo: sophiedeleersnijder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https://www.instagram.com/p/BvvNTVCH5vA/media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368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- 2019-04-05 12:48:30 </a:t>
                      </a:r>
                      <a:r>
                        <a:rPr kumimoji="0" lang="en-US" sz="1000" b="0" i="0" u="none" strike="noStrike" kern="1200" cap="none" spc="0" normalizeH="0" baseline="0" noProof="0">
                          <a:ln>
                            <a:noFill/>
                          </a:ln>
                          <a:solidFill>
                            <a:prstClr val="black"/>
                          </a:solidFill>
                          <a:effectLst/>
                          <a:uLnTx/>
                          <a:uFillTx/>
                          <a:latin typeface="+mn-lt"/>
                          <a:ea typeface="+mn-ea"/>
                          <a:cs typeface="+mn-cs"/>
                        </a:rPr>
                        <a:t>
 The bedroom wall of this #AirbnbPlus house opens onto the Atlantic Forest, one of the planet’s most diverse natural environments. Not to be outdone, the nearby town of Paraty features cobbled streets and well-preserved buildings that go back centuries.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https://www.instagram.com/p/Bv4ZF4lnXhd/media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1165969"/>
                  </a:ext>
                </a:extLst>
              </a:tr>
            </a:tbl>
          </a:graphicData>
        </a:graphic>
      </p:graphicFrame>
      <p:sp>
        <p:nvSpPr>
          <p:cNvPr id="4" name="Text Placeholder 3">
            <a:extLst>
              <a:ext uri="{FF2B5EF4-FFF2-40B4-BE49-F238E27FC236}">
                <a16:creationId xmlns:a16="http://schemas.microsoft.com/office/drawing/2014/main" id="{82A1D3E2-39D9-40A5-8DB9-48F5A4534025}"/>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296788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3A1A-C371-4EA9-BD3E-3CDA3001D94D}"/>
              </a:ext>
            </a:extLst>
          </p:cNvPr>
          <p:cNvSpPr>
            <a:spLocks noGrp="1"/>
          </p:cNvSpPr>
          <p:nvPr>
            <p:ph type="title"/>
          </p:nvPr>
        </p:nvSpPr>
        <p:spPr/>
        <p:txBody>
          <a:bodyPr/>
          <a:lstStyle/>
          <a:p>
            <a:r>
              <a:rPr lang="en-US"/>
              <a:t>Instagram Posts Table | NewEconomy - 5 of 7</a:t>
            </a:r>
          </a:p>
        </p:txBody>
      </p:sp>
      <p:graphicFrame>
        <p:nvGraphicFramePr>
          <p:cNvPr id="5" name="Table Placeholder 4">
            <a:extLst>
              <a:ext uri="{FF2B5EF4-FFF2-40B4-BE49-F238E27FC236}">
                <a16:creationId xmlns:a16="http://schemas.microsoft.com/office/drawing/2014/main" id="{D87F713E-3BEF-4396-A155-3E851BDADE1F}"/>
              </a:ext>
            </a:extLst>
          </p:cNvPr>
          <p:cNvGraphicFramePr>
            <a:graphicFrameLocks noGrp="1"/>
          </p:cNvGraphicFramePr>
          <p:nvPr>
            <p:ph type="tbl" sz="quarter" idx="13"/>
            <p:extLst>
              <p:ext uri="{D42A27DB-BD31-4B8C-83A1-F6EECF244321}">
                <p14:modId xmlns:p14="http://schemas.microsoft.com/office/powerpoint/2010/main" val="357969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0330435"/>
                    </a:ext>
                  </a:extLst>
                </a:gridCol>
                <a:gridCol w="987552">
                  <a:extLst>
                    <a:ext uri="{9D8B030D-6E8A-4147-A177-3AD203B41FA5}">
                      <a16:colId xmlns:a16="http://schemas.microsoft.com/office/drawing/2014/main" val="1497451989"/>
                    </a:ext>
                  </a:extLst>
                </a:gridCol>
                <a:gridCol w="987552">
                  <a:extLst>
                    <a:ext uri="{9D8B030D-6E8A-4147-A177-3AD203B41FA5}">
                      <a16:colId xmlns:a16="http://schemas.microsoft.com/office/drawing/2014/main" val="3725570331"/>
                    </a:ext>
                  </a:extLst>
                </a:gridCol>
                <a:gridCol w="987552">
                  <a:extLst>
                    <a:ext uri="{9D8B030D-6E8A-4147-A177-3AD203B41FA5}">
                      <a16:colId xmlns:a16="http://schemas.microsoft.com/office/drawing/2014/main" val="2475448370"/>
                    </a:ext>
                  </a:extLst>
                </a:gridCol>
                <a:gridCol w="987552">
                  <a:extLst>
                    <a:ext uri="{9D8B030D-6E8A-4147-A177-3AD203B41FA5}">
                      <a16:colId xmlns:a16="http://schemas.microsoft.com/office/drawing/2014/main" val="2074449727"/>
                    </a:ext>
                  </a:extLst>
                </a:gridCol>
                <a:gridCol w="987552">
                  <a:extLst>
                    <a:ext uri="{9D8B030D-6E8A-4147-A177-3AD203B41FA5}">
                      <a16:colId xmlns:a16="http://schemas.microsoft.com/office/drawing/2014/main" val="3696452592"/>
                    </a:ext>
                  </a:extLst>
                </a:gridCol>
                <a:gridCol w="987552">
                  <a:extLst>
                    <a:ext uri="{9D8B030D-6E8A-4147-A177-3AD203B41FA5}">
                      <a16:colId xmlns:a16="http://schemas.microsoft.com/office/drawing/2014/main" val="386916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926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- 2019-04-02 11:03:41 </a:t>
                      </a:r>
                      <a:r>
                        <a:rPr kumimoji="0" lang="en-US" sz="1000" b="0" i="0" u="none" strike="noStrike" kern="1200" cap="none" spc="0" normalizeH="0" baseline="0" noProof="0">
                          <a:ln>
                            <a:noFill/>
                          </a:ln>
                          <a:solidFill>
                            <a:prstClr val="black"/>
                          </a:solidFill>
                          <a:effectLst/>
                          <a:uLnTx/>
                          <a:uFillTx/>
                          <a:latin typeface="+mn-lt"/>
                          <a:ea typeface="+mn-ea"/>
                          <a:cs typeface="+mn-cs"/>
                        </a:rPr>
                        <a:t>
 Vancouver is a city teeming with diverse neighborhoods, all-star cuisine, outdoor activities and stunning views. Speaking of views, Superhost Karen’s 35th-floor flat has some of the best in town. But you won’t be limited to just looking—her apartment is conveniently located near the International Village Mall, False Creek Seawall, Olympic Village and the restaurants of Gastown and Chinatown. 
Tap the link in our bio to explore more homes and experiences in beautiful Vancouver. 
Photo: katrina.the.red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https://www.instagram.com/p/BvwetkznRPL/media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0114147"/>
                  </a:ext>
                </a:extLst>
              </a:tr>
            </a:tbl>
          </a:graphicData>
        </a:graphic>
      </p:graphicFrame>
      <p:sp>
        <p:nvSpPr>
          <p:cNvPr id="4" name="Text Placeholder 3">
            <a:extLst>
              <a:ext uri="{FF2B5EF4-FFF2-40B4-BE49-F238E27FC236}">
                <a16:creationId xmlns:a16="http://schemas.microsoft.com/office/drawing/2014/main" id="{7FCE7187-4ABC-4A0D-960F-FE47D73F7DCB}"/>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3328869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06EF-C070-46B2-9C9C-457879AA3F37}"/>
              </a:ext>
            </a:extLst>
          </p:cNvPr>
          <p:cNvSpPr>
            <a:spLocks noGrp="1"/>
          </p:cNvSpPr>
          <p:nvPr>
            <p:ph type="title"/>
          </p:nvPr>
        </p:nvSpPr>
        <p:spPr/>
        <p:txBody>
          <a:bodyPr/>
          <a:lstStyle/>
          <a:p>
            <a:r>
              <a:rPr lang="en-US"/>
              <a:t>Instagram Posts Table | NewEconomy - 6 of 7</a:t>
            </a:r>
          </a:p>
        </p:txBody>
      </p:sp>
      <p:graphicFrame>
        <p:nvGraphicFramePr>
          <p:cNvPr id="5" name="Table Placeholder 4">
            <a:extLst>
              <a:ext uri="{FF2B5EF4-FFF2-40B4-BE49-F238E27FC236}">
                <a16:creationId xmlns:a16="http://schemas.microsoft.com/office/drawing/2014/main" id="{BDB5424F-6889-46D9-B73E-CE55D443B169}"/>
              </a:ext>
            </a:extLst>
          </p:cNvPr>
          <p:cNvGraphicFramePr>
            <a:graphicFrameLocks noGrp="1"/>
          </p:cNvGraphicFramePr>
          <p:nvPr>
            <p:ph type="tbl" sz="quarter" idx="13"/>
            <p:extLst>
              <p:ext uri="{D42A27DB-BD31-4B8C-83A1-F6EECF244321}">
                <p14:modId xmlns:p14="http://schemas.microsoft.com/office/powerpoint/2010/main" val="39315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0768997"/>
                    </a:ext>
                  </a:extLst>
                </a:gridCol>
                <a:gridCol w="987552">
                  <a:extLst>
                    <a:ext uri="{9D8B030D-6E8A-4147-A177-3AD203B41FA5}">
                      <a16:colId xmlns:a16="http://schemas.microsoft.com/office/drawing/2014/main" val="3186600324"/>
                    </a:ext>
                  </a:extLst>
                </a:gridCol>
                <a:gridCol w="987552">
                  <a:extLst>
                    <a:ext uri="{9D8B030D-6E8A-4147-A177-3AD203B41FA5}">
                      <a16:colId xmlns:a16="http://schemas.microsoft.com/office/drawing/2014/main" val="371658545"/>
                    </a:ext>
                  </a:extLst>
                </a:gridCol>
                <a:gridCol w="987552">
                  <a:extLst>
                    <a:ext uri="{9D8B030D-6E8A-4147-A177-3AD203B41FA5}">
                      <a16:colId xmlns:a16="http://schemas.microsoft.com/office/drawing/2014/main" val="1877261963"/>
                    </a:ext>
                  </a:extLst>
                </a:gridCol>
                <a:gridCol w="987552">
                  <a:extLst>
                    <a:ext uri="{9D8B030D-6E8A-4147-A177-3AD203B41FA5}">
                      <a16:colId xmlns:a16="http://schemas.microsoft.com/office/drawing/2014/main" val="1568440745"/>
                    </a:ext>
                  </a:extLst>
                </a:gridCol>
                <a:gridCol w="987552">
                  <a:extLst>
                    <a:ext uri="{9D8B030D-6E8A-4147-A177-3AD203B41FA5}">
                      <a16:colId xmlns:a16="http://schemas.microsoft.com/office/drawing/2014/main" val="3866100554"/>
                    </a:ext>
                  </a:extLst>
                </a:gridCol>
                <a:gridCol w="987552">
                  <a:extLst>
                    <a:ext uri="{9D8B030D-6E8A-4147-A177-3AD203B41FA5}">
                      <a16:colId xmlns:a16="http://schemas.microsoft.com/office/drawing/2014/main" val="256235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177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- 2019-04-07 10:30:08 </a:t>
                      </a:r>
                      <a:r>
                        <a:rPr kumimoji="0" lang="en-US" sz="1000" b="0" i="0" u="none" strike="noStrike" kern="1200" cap="none" spc="0" normalizeH="0" baseline="0" noProof="0">
                          <a:ln>
                            <a:noFill/>
                          </a:ln>
                          <a:solidFill>
                            <a:prstClr val="black"/>
                          </a:solidFill>
                          <a:effectLst/>
                          <a:uLnTx/>
                          <a:uFillTx/>
                          <a:latin typeface="+mn-lt"/>
                          <a:ea typeface="+mn-ea"/>
                          <a:cs typeface="+mn-cs"/>
                        </a:rPr>
                        <a:t>
 Malta might be best known for its turquoise waters—that’s a bay, not a swimming pool—but there’s much more to do here than snorkel and sunbathe. Simon's breezy apartment is only a few miles from the serene, nearly carless city of Mdina, just for starters. The whole island is within easy reach, though, so the best plan might be to just pick up a freshly baked ring of ftira bread and start exploring.
Photo: harbourviewxemxija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https://www.instagram.com/p/Bv9S2MOHTtU/media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9099521"/>
                  </a:ext>
                </a:extLst>
              </a:tr>
            </a:tbl>
          </a:graphicData>
        </a:graphic>
      </p:graphicFrame>
      <p:sp>
        <p:nvSpPr>
          <p:cNvPr id="4" name="Text Placeholder 3">
            <a:extLst>
              <a:ext uri="{FF2B5EF4-FFF2-40B4-BE49-F238E27FC236}">
                <a16:creationId xmlns:a16="http://schemas.microsoft.com/office/drawing/2014/main" id="{A722C060-161B-4EA2-B249-96D86376E04D}"/>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2833896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1B84F-D623-426F-B49D-7842FAF4B4E7}"/>
              </a:ext>
            </a:extLst>
          </p:cNvPr>
          <p:cNvSpPr>
            <a:spLocks noGrp="1"/>
          </p:cNvSpPr>
          <p:nvPr>
            <p:ph type="title"/>
          </p:nvPr>
        </p:nvSpPr>
        <p:spPr/>
        <p:txBody>
          <a:bodyPr/>
          <a:lstStyle/>
          <a:p>
            <a:r>
              <a:rPr lang="en-US"/>
              <a:t>Instagram Posts Table | NewEconomy - 7 of 7</a:t>
            </a:r>
          </a:p>
        </p:txBody>
      </p:sp>
      <p:graphicFrame>
        <p:nvGraphicFramePr>
          <p:cNvPr id="5" name="Table Placeholder 4">
            <a:extLst>
              <a:ext uri="{FF2B5EF4-FFF2-40B4-BE49-F238E27FC236}">
                <a16:creationId xmlns:a16="http://schemas.microsoft.com/office/drawing/2014/main" id="{3D59D5AE-145B-4EA6-B01C-CEED44D1CC61}"/>
              </a:ext>
            </a:extLst>
          </p:cNvPr>
          <p:cNvGraphicFramePr>
            <a:graphicFrameLocks noGrp="1"/>
          </p:cNvGraphicFramePr>
          <p:nvPr>
            <p:ph type="tbl" sz="quarter" idx="13"/>
            <p:extLst>
              <p:ext uri="{D42A27DB-BD31-4B8C-83A1-F6EECF244321}">
                <p14:modId xmlns:p14="http://schemas.microsoft.com/office/powerpoint/2010/main" val="217143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86262433"/>
                    </a:ext>
                  </a:extLst>
                </a:gridCol>
                <a:gridCol w="987552">
                  <a:extLst>
                    <a:ext uri="{9D8B030D-6E8A-4147-A177-3AD203B41FA5}">
                      <a16:colId xmlns:a16="http://schemas.microsoft.com/office/drawing/2014/main" val="928989314"/>
                    </a:ext>
                  </a:extLst>
                </a:gridCol>
                <a:gridCol w="987552">
                  <a:extLst>
                    <a:ext uri="{9D8B030D-6E8A-4147-A177-3AD203B41FA5}">
                      <a16:colId xmlns:a16="http://schemas.microsoft.com/office/drawing/2014/main" val="2430041638"/>
                    </a:ext>
                  </a:extLst>
                </a:gridCol>
                <a:gridCol w="987552">
                  <a:extLst>
                    <a:ext uri="{9D8B030D-6E8A-4147-A177-3AD203B41FA5}">
                      <a16:colId xmlns:a16="http://schemas.microsoft.com/office/drawing/2014/main" val="613542535"/>
                    </a:ext>
                  </a:extLst>
                </a:gridCol>
                <a:gridCol w="987552">
                  <a:extLst>
                    <a:ext uri="{9D8B030D-6E8A-4147-A177-3AD203B41FA5}">
                      <a16:colId xmlns:a16="http://schemas.microsoft.com/office/drawing/2014/main" val="4238923542"/>
                    </a:ext>
                  </a:extLst>
                </a:gridCol>
                <a:gridCol w="987552">
                  <a:extLst>
                    <a:ext uri="{9D8B030D-6E8A-4147-A177-3AD203B41FA5}">
                      <a16:colId xmlns:a16="http://schemas.microsoft.com/office/drawing/2014/main" val="2255792025"/>
                    </a:ext>
                  </a:extLst>
                </a:gridCol>
                <a:gridCol w="987552">
                  <a:extLst>
                    <a:ext uri="{9D8B030D-6E8A-4147-A177-3AD203B41FA5}">
                      <a16:colId xmlns:a16="http://schemas.microsoft.com/office/drawing/2014/main" val="426492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377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airbnb - 2019-04-07 17:42:21 </a:t>
                      </a:r>
                      <a:r>
                        <a:rPr kumimoji="0" lang="en-US" sz="1000" b="0" i="0" u="none" strike="noStrike" kern="1200" cap="none" spc="0" normalizeH="0" baseline="0" noProof="0">
                          <a:ln>
                            <a:noFill/>
                          </a:ln>
                          <a:solidFill>
                            <a:prstClr val="black"/>
                          </a:solidFill>
                          <a:effectLst/>
                          <a:uLnTx/>
                          <a:uFillTx/>
                          <a:latin typeface="+mn-lt"/>
                          <a:ea typeface="+mn-ea"/>
                          <a:cs typeface="+mn-cs"/>
                        </a:rPr>
                        <a:t>
 This luxury villa above Samrong Bay offers staggering sunsets and easy access to a white-sand beach. But the true highlight might be its Superhost, Rachel, who’ll guide you to her favorite local spots, like the nearby street market. She’s also happy to arrange any extra services you might want, from home-cooked meals by local chefs to island-hopping cruises.
Photo: sinyeinnn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https://www.instagram.com/p/Bv-ET8pneoM/media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00:09:33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1490999"/>
                  </a:ext>
                </a:extLst>
              </a:tr>
            </a:tbl>
          </a:graphicData>
        </a:graphic>
      </p:graphicFrame>
      <p:sp>
        <p:nvSpPr>
          <p:cNvPr id="4" name="Text Placeholder 3">
            <a:extLst>
              <a:ext uri="{FF2B5EF4-FFF2-40B4-BE49-F238E27FC236}">
                <a16:creationId xmlns:a16="http://schemas.microsoft.com/office/drawing/2014/main" id="{ED25DB94-2EB3-4DD1-80B3-5A9F69813391}"/>
              </a:ext>
            </a:extLst>
          </p:cNvPr>
          <p:cNvSpPr>
            <a:spLocks noGrp="1"/>
          </p:cNvSpPr>
          <p:nvPr>
            <p:ph type="body" sz="quarter" idx="14"/>
          </p:nvPr>
        </p:nvSpPr>
        <p:spPr/>
        <p:txBody>
          <a:bodyPr/>
          <a:lstStyle/>
          <a:p>
            <a:r>
              <a:rPr lang="en-US"/>
              <a:t>01.04.2019 - 07.04.2019</a:t>
            </a:r>
          </a:p>
        </p:txBody>
      </p:sp>
    </p:spTree>
    <p:extLst>
      <p:ext uri="{BB962C8B-B14F-4D97-AF65-F5344CB8AC3E}">
        <p14:creationId xmlns:p14="http://schemas.microsoft.com/office/powerpoint/2010/main" val="4289385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846</Words>
  <Application>Microsoft Office PowerPoint</Application>
  <PresentationFormat>On-screen Show (4:3)</PresentationFormat>
  <Paragraphs>321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Teste</vt:lpstr>
      <vt:lpstr>Facebook Fans Total | NewEconomy</vt:lpstr>
      <vt:lpstr>Facebook Own Posts Table | NewEconomy - 1 of 4</vt:lpstr>
      <vt:lpstr>Facebook Own Posts Table | NewEconomy - 2 of 4</vt:lpstr>
      <vt:lpstr>Facebook Own Posts Table | NewEconomy - 3 of 4</vt:lpstr>
      <vt:lpstr>Facebook Own Posts Table | NewEconomy - 4 of 4</vt:lpstr>
      <vt:lpstr>Facebook Interaction Rate | NewEconomy</vt:lpstr>
      <vt:lpstr>Instagram Key Metrics Table | NewEconomy</vt:lpstr>
      <vt:lpstr>Instagram Followers Total | NewEconomy</vt:lpstr>
      <vt:lpstr>Instagram Posts Table | NewEconomy - 1 of 7</vt:lpstr>
      <vt:lpstr>Instagram Posts Table | NewEconomy - 2 of 7</vt:lpstr>
      <vt:lpstr>Instagram Posts Table | NewEconomy - 3 of 7</vt:lpstr>
      <vt:lpstr>Instagram Posts Table | NewEconomy - 4 of 7</vt:lpstr>
      <vt:lpstr>Instagram Posts Table | NewEconomy - 5 of 7</vt:lpstr>
      <vt:lpstr>Instagram Posts Table | NewEconomy - 6 of 7</vt:lpstr>
      <vt:lpstr>Instagram Posts Table | NewEconomy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Teste</dc:title>
  <dc:creator>Frederik Peiniger</dc:creator>
  <cp:lastModifiedBy>Frederik Peiniger</cp:lastModifiedBy>
  <cp:revision>1</cp:revision>
  <dcterms:created xsi:type="dcterms:W3CDTF">2019-04-08T19:00:52Z</dcterms:created>
  <dcterms:modified xsi:type="dcterms:W3CDTF">2019-04-08T19:01:16Z</dcterms:modified>
</cp:coreProperties>
</file>