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92" autoAdjust="0"/>
  </p:normalViewPr>
  <p:slideViewPr>
    <p:cSldViewPr snapToGrid="0">
      <p:cViewPr varScale="1">
        <p:scale>
          <a:sx n="98" d="100"/>
          <a:sy n="98" d="100"/>
        </p:scale>
        <p:origin x="97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Airbnb</c:v>
                </c:pt>
              </c:strCache>
            </c:strRef>
          </c:tx>
          <c:spPr>
            <a:ln w="28575" cap="rnd">
              <a:solidFill>
                <a:schemeClr val="accent1"/>
              </a:solidFill>
              <a:round/>
            </a:ln>
            <a:effectLst/>
          </c:spPr>
          <c:marker>
            <c:symbol val="none"/>
          </c:marker>
          <c:cat>
            <c:strRef>
              <c:f>Sheet1!$A$2:$A$31</c:f>
              <c:strCache>
                <c:ptCount val="30"/>
                <c:pt idx="0">
                  <c:v>06.01.2019</c:v>
                </c:pt>
                <c:pt idx="1">
                  <c:v>07.01.2019</c:v>
                </c:pt>
                <c:pt idx="2">
                  <c:v>08.01.2019</c:v>
                </c:pt>
                <c:pt idx="3">
                  <c:v>09.01.2019</c:v>
                </c:pt>
                <c:pt idx="4">
                  <c:v>10.01.2019</c:v>
                </c:pt>
                <c:pt idx="5">
                  <c:v>11.01.2019</c:v>
                </c:pt>
                <c:pt idx="6">
                  <c:v>12.01.2019</c:v>
                </c:pt>
                <c:pt idx="7">
                  <c:v>13.01.2019</c:v>
                </c:pt>
                <c:pt idx="8">
                  <c:v>14.01.2019</c:v>
                </c:pt>
                <c:pt idx="9">
                  <c:v>15.01.2019</c:v>
                </c:pt>
                <c:pt idx="10">
                  <c:v>16.01.2019</c:v>
                </c:pt>
                <c:pt idx="11">
                  <c:v>17.01.2019</c:v>
                </c:pt>
                <c:pt idx="12">
                  <c:v>18.01.2019</c:v>
                </c:pt>
                <c:pt idx="13">
                  <c:v>19.01.2019</c:v>
                </c:pt>
                <c:pt idx="14">
                  <c:v>20.01.2019</c:v>
                </c:pt>
                <c:pt idx="15">
                  <c:v>21.01.2019</c:v>
                </c:pt>
                <c:pt idx="16">
                  <c:v>22.01.2019</c:v>
                </c:pt>
                <c:pt idx="17">
                  <c:v>23.01.2019</c:v>
                </c:pt>
                <c:pt idx="18">
                  <c:v>24.01.2019</c:v>
                </c:pt>
                <c:pt idx="19">
                  <c:v>25.01.2019</c:v>
                </c:pt>
                <c:pt idx="20">
                  <c:v>26.01.2019</c:v>
                </c:pt>
                <c:pt idx="21">
                  <c:v>27.01.2019</c:v>
                </c:pt>
                <c:pt idx="22">
                  <c:v>28.01.2019</c:v>
                </c:pt>
                <c:pt idx="23">
                  <c:v>29.01.2019</c:v>
                </c:pt>
                <c:pt idx="24">
                  <c:v>30.01.2019</c:v>
                </c:pt>
                <c:pt idx="25">
                  <c:v>31.01.2019</c:v>
                </c:pt>
                <c:pt idx="26">
                  <c:v>01.02.2019</c:v>
                </c:pt>
                <c:pt idx="27">
                  <c:v>02.02.2019</c:v>
                </c:pt>
                <c:pt idx="28">
                  <c:v>03.02.2019</c:v>
                </c:pt>
                <c:pt idx="29">
                  <c:v>04.02.2019</c:v>
                </c:pt>
              </c:strCache>
            </c:strRef>
          </c:cat>
          <c:val>
            <c:numRef>
              <c:f>Sheet1!$B$2:$B$31</c:f>
              <c:numCache>
                <c:formatCode>General</c:formatCode>
                <c:ptCount val="30"/>
                <c:pt idx="0">
                  <c:v>15148130</c:v>
                </c:pt>
                <c:pt idx="1">
                  <c:v>15154504</c:v>
                </c:pt>
                <c:pt idx="2">
                  <c:v>15154157</c:v>
                </c:pt>
                <c:pt idx="3">
                  <c:v>15156881</c:v>
                </c:pt>
                <c:pt idx="4">
                  <c:v>15159564</c:v>
                </c:pt>
                <c:pt idx="5">
                  <c:v>15162562</c:v>
                </c:pt>
                <c:pt idx="6">
                  <c:v>15165523</c:v>
                </c:pt>
                <c:pt idx="7">
                  <c:v>15169892</c:v>
                </c:pt>
                <c:pt idx="8">
                  <c:v>15176976</c:v>
                </c:pt>
                <c:pt idx="9">
                  <c:v>15177804</c:v>
                </c:pt>
                <c:pt idx="10">
                  <c:v>15180386</c:v>
                </c:pt>
                <c:pt idx="11">
                  <c:v>15186237</c:v>
                </c:pt>
                <c:pt idx="12">
                  <c:v>15192369</c:v>
                </c:pt>
                <c:pt idx="13">
                  <c:v>15197585</c:v>
                </c:pt>
                <c:pt idx="14">
                  <c:v>15204517</c:v>
                </c:pt>
                <c:pt idx="15">
                  <c:v>15226910</c:v>
                </c:pt>
                <c:pt idx="16">
                  <c:v>15224166</c:v>
                </c:pt>
                <c:pt idx="17">
                  <c:v>15230520</c:v>
                </c:pt>
                <c:pt idx="18">
                  <c:v>15235605</c:v>
                </c:pt>
                <c:pt idx="19">
                  <c:v>15223180</c:v>
                </c:pt>
                <c:pt idx="20">
                  <c:v>15229426</c:v>
                </c:pt>
                <c:pt idx="21">
                  <c:v>15230658</c:v>
                </c:pt>
                <c:pt idx="22">
                  <c:v>15268118</c:v>
                </c:pt>
                <c:pt idx="23">
                  <c:v>15263207</c:v>
                </c:pt>
                <c:pt idx="24">
                  <c:v>15267618</c:v>
                </c:pt>
                <c:pt idx="25">
                  <c:v>15271205</c:v>
                </c:pt>
                <c:pt idx="26">
                  <c:v>15274528</c:v>
                </c:pt>
                <c:pt idx="27">
                  <c:v>15276891</c:v>
                </c:pt>
                <c:pt idx="28">
                  <c:v>15280113</c:v>
                </c:pt>
                <c:pt idx="29">
                  <c:v>15285381</c:v>
                </c:pt>
              </c:numCache>
            </c:numRef>
          </c:val>
          <c:smooth val="0"/>
          <c:extLst>
            <c:ext xmlns:c16="http://schemas.microsoft.com/office/drawing/2014/chart" uri="{C3380CC4-5D6E-409C-BE32-E72D297353CC}">
              <c16:uniqueId val="{00000000-5194-4CE6-BCEE-710E831B1446}"/>
            </c:ext>
          </c:extLst>
        </c:ser>
        <c:dLbls>
          <c:showLegendKey val="0"/>
          <c:showVal val="0"/>
          <c:showCatName val="0"/>
          <c:showSerName val="0"/>
          <c:showPercent val="0"/>
          <c:showBubbleSize val="0"/>
        </c:dLbls>
        <c:smooth val="0"/>
        <c:axId val="336407808"/>
        <c:axId val="336408136"/>
      </c:lineChart>
      <c:catAx>
        <c:axId val="33640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08136"/>
        <c:crosses val="autoZero"/>
        <c:auto val="1"/>
        <c:lblAlgn val="ctr"/>
        <c:lblOffset val="100"/>
        <c:noMultiLvlLbl val="0"/>
      </c:catAx>
      <c:valAx>
        <c:axId val="33640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0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Airbnb</c:v>
                </c:pt>
              </c:strCache>
            </c:strRef>
          </c:tx>
          <c:spPr>
            <a:ln w="28575" cap="rnd">
              <a:solidFill>
                <a:schemeClr val="accent1"/>
              </a:solidFill>
              <a:round/>
            </a:ln>
            <a:effectLst/>
          </c:spPr>
          <c:marker>
            <c:symbol val="none"/>
          </c:marker>
          <c:cat>
            <c:strRef>
              <c:f>Sheet1!$A$2:$A$31</c:f>
              <c:strCache>
                <c:ptCount val="30"/>
                <c:pt idx="0">
                  <c:v>06.01.2019</c:v>
                </c:pt>
                <c:pt idx="1">
                  <c:v>07.01.2019</c:v>
                </c:pt>
                <c:pt idx="2">
                  <c:v>08.01.2019</c:v>
                </c:pt>
                <c:pt idx="3">
                  <c:v>09.01.2019</c:v>
                </c:pt>
                <c:pt idx="4">
                  <c:v>10.01.2019</c:v>
                </c:pt>
                <c:pt idx="5">
                  <c:v>11.01.2019</c:v>
                </c:pt>
                <c:pt idx="6">
                  <c:v>12.01.2019</c:v>
                </c:pt>
                <c:pt idx="7">
                  <c:v>13.01.2019</c:v>
                </c:pt>
                <c:pt idx="8">
                  <c:v>14.01.2019</c:v>
                </c:pt>
                <c:pt idx="9">
                  <c:v>15.01.2019</c:v>
                </c:pt>
                <c:pt idx="10">
                  <c:v>16.01.2019</c:v>
                </c:pt>
                <c:pt idx="11">
                  <c:v>17.01.2019</c:v>
                </c:pt>
                <c:pt idx="12">
                  <c:v>18.01.2019</c:v>
                </c:pt>
                <c:pt idx="13">
                  <c:v>19.01.2019</c:v>
                </c:pt>
                <c:pt idx="14">
                  <c:v>20.01.2019</c:v>
                </c:pt>
                <c:pt idx="15">
                  <c:v>21.01.2019</c:v>
                </c:pt>
                <c:pt idx="16">
                  <c:v>22.01.2019</c:v>
                </c:pt>
                <c:pt idx="17">
                  <c:v>23.01.2019</c:v>
                </c:pt>
                <c:pt idx="18">
                  <c:v>24.01.2019</c:v>
                </c:pt>
                <c:pt idx="19">
                  <c:v>25.01.2019</c:v>
                </c:pt>
                <c:pt idx="20">
                  <c:v>26.01.2019</c:v>
                </c:pt>
                <c:pt idx="21">
                  <c:v>27.01.2019</c:v>
                </c:pt>
                <c:pt idx="22">
                  <c:v>28.01.2019</c:v>
                </c:pt>
                <c:pt idx="23">
                  <c:v>29.01.2019</c:v>
                </c:pt>
                <c:pt idx="24">
                  <c:v>30.01.2019</c:v>
                </c:pt>
                <c:pt idx="25">
                  <c:v>31.01.2019</c:v>
                </c:pt>
                <c:pt idx="26">
                  <c:v>01.02.2019</c:v>
                </c:pt>
                <c:pt idx="27">
                  <c:v>02.02.2019</c:v>
                </c:pt>
                <c:pt idx="28">
                  <c:v>03.02.2019</c:v>
                </c:pt>
                <c:pt idx="29">
                  <c:v>04.02.2019</c:v>
                </c:pt>
              </c:strCache>
            </c:strRef>
          </c:cat>
          <c:val>
            <c:numRef>
              <c:f>Sheet1!$B$2:$B$31</c:f>
              <c:numCache>
                <c:formatCode>General</c:formatCode>
                <c:ptCount val="30"/>
                <c:pt idx="0">
                  <c:v>2.64128741631246E-2</c:v>
                </c:pt>
                <c:pt idx="1">
                  <c:v>4.2077801022304399E-2</c:v>
                </c:pt>
                <c:pt idx="2">
                  <c:v>-2.2897483150883702E-3</c:v>
                </c:pt>
                <c:pt idx="3">
                  <c:v>1.7975265796705199E-2</c:v>
                </c:pt>
                <c:pt idx="4">
                  <c:v>1.7701531073576401E-2</c:v>
                </c:pt>
                <c:pt idx="5">
                  <c:v>1.9776294357806101E-2</c:v>
                </c:pt>
                <c:pt idx="6">
                  <c:v>1.9528362027472702E-2</c:v>
                </c:pt>
                <c:pt idx="7">
                  <c:v>2.8808765777480899E-2</c:v>
                </c:pt>
                <c:pt idx="8">
                  <c:v>4.6697761592501802E-2</c:v>
                </c:pt>
                <c:pt idx="9">
                  <c:v>5.4556322682463203E-3</c:v>
                </c:pt>
                <c:pt idx="10">
                  <c:v>1.70116836401366E-2</c:v>
                </c:pt>
                <c:pt idx="11">
                  <c:v>3.8543156939487601E-2</c:v>
                </c:pt>
                <c:pt idx="12">
                  <c:v>4.0378666551825801E-2</c:v>
                </c:pt>
                <c:pt idx="13">
                  <c:v>3.4333026007991201E-2</c:v>
                </c:pt>
                <c:pt idx="14">
                  <c:v>4.5612510145526398E-2</c:v>
                </c:pt>
                <c:pt idx="15">
                  <c:v>0.14727860148402</c:v>
                </c:pt>
                <c:pt idx="16">
                  <c:v>-1.80207277773363E-2</c:v>
                </c:pt>
                <c:pt idx="17">
                  <c:v>4.17362763911008E-2</c:v>
                </c:pt>
                <c:pt idx="18">
                  <c:v>3.3386909967617701E-2</c:v>
                </c:pt>
                <c:pt idx="19">
                  <c:v>-8.1552389944475501E-2</c:v>
                </c:pt>
                <c:pt idx="20">
                  <c:v>4.1029535221944399E-2</c:v>
                </c:pt>
                <c:pt idx="21">
                  <c:v>8.0896023264435592E-3</c:v>
                </c:pt>
                <c:pt idx="22">
                  <c:v>0.24595129113922701</c:v>
                </c:pt>
                <c:pt idx="23">
                  <c:v>-3.2165064482734498E-2</c:v>
                </c:pt>
                <c:pt idx="24">
                  <c:v>2.8899562195546499E-2</c:v>
                </c:pt>
                <c:pt idx="25">
                  <c:v>2.3494169162471799E-2</c:v>
                </c:pt>
                <c:pt idx="26">
                  <c:v>2.1759906962155202E-2</c:v>
                </c:pt>
                <c:pt idx="27">
                  <c:v>1.5470199799299899E-2</c:v>
                </c:pt>
                <c:pt idx="28">
                  <c:v>2.1090678725141102E-2</c:v>
                </c:pt>
                <c:pt idx="29">
                  <c:v>3.4476184829261403E-2</c:v>
                </c:pt>
              </c:numCache>
            </c:numRef>
          </c:val>
          <c:smooth val="0"/>
          <c:extLst>
            <c:ext xmlns:c16="http://schemas.microsoft.com/office/drawing/2014/chart" uri="{C3380CC4-5D6E-409C-BE32-E72D297353CC}">
              <c16:uniqueId val="{00000000-EAE9-48CD-81FA-8005D68BFEF3}"/>
            </c:ext>
          </c:extLst>
        </c:ser>
        <c:dLbls>
          <c:showLegendKey val="0"/>
          <c:showVal val="0"/>
          <c:showCatName val="0"/>
          <c:showSerName val="0"/>
          <c:showPercent val="0"/>
          <c:showBubbleSize val="0"/>
        </c:dLbls>
        <c:smooth val="0"/>
        <c:axId val="343079920"/>
        <c:axId val="343077296"/>
      </c:lineChart>
      <c:catAx>
        <c:axId val="34307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77296"/>
        <c:crosses val="autoZero"/>
        <c:auto val="1"/>
        <c:lblAlgn val="ctr"/>
        <c:lblOffset val="100"/>
        <c:noMultiLvlLbl val="0"/>
      </c:catAx>
      <c:valAx>
        <c:axId val="34307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7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Airbnb</c:v>
                </c:pt>
              </c:strCache>
            </c:strRef>
          </c:tx>
          <c:spPr>
            <a:ln w="28575" cap="rnd">
              <a:solidFill>
                <a:schemeClr val="accent1"/>
              </a:solidFill>
              <a:round/>
            </a:ln>
            <a:effectLst/>
          </c:spPr>
          <c:marker>
            <c:symbol val="none"/>
          </c:marker>
          <c:cat>
            <c:strRef>
              <c:f>Sheet1!$A$2:$A$31</c:f>
              <c:strCache>
                <c:ptCount val="30"/>
                <c:pt idx="0">
                  <c:v>06.01.2019</c:v>
                </c:pt>
                <c:pt idx="1">
                  <c:v>07.01.2019</c:v>
                </c:pt>
                <c:pt idx="2">
                  <c:v>08.01.2019</c:v>
                </c:pt>
                <c:pt idx="3">
                  <c:v>09.01.2019</c:v>
                </c:pt>
                <c:pt idx="4">
                  <c:v>10.01.2019</c:v>
                </c:pt>
                <c:pt idx="5">
                  <c:v>11.01.2019</c:v>
                </c:pt>
                <c:pt idx="6">
                  <c:v>12.01.2019</c:v>
                </c:pt>
                <c:pt idx="7">
                  <c:v>13.01.2019</c:v>
                </c:pt>
                <c:pt idx="8">
                  <c:v>14.01.2019</c:v>
                </c:pt>
                <c:pt idx="9">
                  <c:v>15.01.2019</c:v>
                </c:pt>
                <c:pt idx="10">
                  <c:v>16.01.2019</c:v>
                </c:pt>
                <c:pt idx="11">
                  <c:v>17.01.2019</c:v>
                </c:pt>
                <c:pt idx="12">
                  <c:v>18.01.2019</c:v>
                </c:pt>
                <c:pt idx="13">
                  <c:v>19.01.2019</c:v>
                </c:pt>
                <c:pt idx="14">
                  <c:v>20.01.2019</c:v>
                </c:pt>
                <c:pt idx="15">
                  <c:v>21.01.2019</c:v>
                </c:pt>
                <c:pt idx="16">
                  <c:v>22.01.2019</c:v>
                </c:pt>
                <c:pt idx="17">
                  <c:v>23.01.2019</c:v>
                </c:pt>
                <c:pt idx="18">
                  <c:v>24.01.2019</c:v>
                </c:pt>
                <c:pt idx="19">
                  <c:v>25.01.2019</c:v>
                </c:pt>
                <c:pt idx="20">
                  <c:v>26.01.2019</c:v>
                </c:pt>
                <c:pt idx="21">
                  <c:v>27.01.2019</c:v>
                </c:pt>
                <c:pt idx="22">
                  <c:v>28.01.2019</c:v>
                </c:pt>
                <c:pt idx="23">
                  <c:v>29.01.2019</c:v>
                </c:pt>
                <c:pt idx="24">
                  <c:v>30.01.2019</c:v>
                </c:pt>
                <c:pt idx="25">
                  <c:v>31.01.2019</c:v>
                </c:pt>
                <c:pt idx="26">
                  <c:v>01.02.2019</c:v>
                </c:pt>
                <c:pt idx="27">
                  <c:v>02.02.2019</c:v>
                </c:pt>
                <c:pt idx="28">
                  <c:v>03.02.2019</c:v>
                </c:pt>
                <c:pt idx="29">
                  <c:v>04.02.2019</c:v>
                </c:pt>
              </c:strCache>
            </c:strRef>
          </c:cat>
          <c:val>
            <c:numRef>
              <c:f>Sheet1!$B$2:$B$31</c:f>
              <c:numCache>
                <c:formatCode>General</c:formatCode>
                <c:ptCount val="30"/>
                <c:pt idx="0">
                  <c:v>0</c:v>
                </c:pt>
                <c:pt idx="1">
                  <c:v>0</c:v>
                </c:pt>
                <c:pt idx="2">
                  <c:v>0</c:v>
                </c:pt>
                <c:pt idx="3">
                  <c:v>0</c:v>
                </c:pt>
                <c:pt idx="4">
                  <c:v>2.6652202349325702E-3</c:v>
                </c:pt>
                <c:pt idx="5">
                  <c:v>0</c:v>
                </c:pt>
                <c:pt idx="6">
                  <c:v>5.0184508853246398E-3</c:v>
                </c:pt>
                <c:pt idx="7">
                  <c:v>0</c:v>
                </c:pt>
                <c:pt idx="8">
                  <c:v>0</c:v>
                </c:pt>
                <c:pt idx="9">
                  <c:v>4.1011662743067202E-2</c:v>
                </c:pt>
                <c:pt idx="10">
                  <c:v>0.30673106664132499</c:v>
                </c:pt>
                <c:pt idx="11">
                  <c:v>0.31783581328209598</c:v>
                </c:pt>
                <c:pt idx="12">
                  <c:v>0</c:v>
                </c:pt>
                <c:pt idx="13">
                  <c:v>3.0799651753339301E-3</c:v>
                </c:pt>
                <c:pt idx="14">
                  <c:v>0</c:v>
                </c:pt>
                <c:pt idx="15">
                  <c:v>0</c:v>
                </c:pt>
                <c:pt idx="16">
                  <c:v>1.63541019043137E-3</c:v>
                </c:pt>
                <c:pt idx="17">
                  <c:v>0.38131406115958599</c:v>
                </c:pt>
                <c:pt idx="18">
                  <c:v>0</c:v>
                </c:pt>
                <c:pt idx="19">
                  <c:v>2.82348763496271E-3</c:v>
                </c:pt>
                <c:pt idx="20">
                  <c:v>0</c:v>
                </c:pt>
                <c:pt idx="21">
                  <c:v>0</c:v>
                </c:pt>
                <c:pt idx="22">
                  <c:v>0</c:v>
                </c:pt>
                <c:pt idx="23">
                  <c:v>4.0679532928214997E-3</c:v>
                </c:pt>
                <c:pt idx="24">
                  <c:v>0</c:v>
                </c:pt>
                <c:pt idx="25">
                  <c:v>0</c:v>
                </c:pt>
                <c:pt idx="26">
                  <c:v>1.25058387862501E-3</c:v>
                </c:pt>
                <c:pt idx="27">
                  <c:v>0</c:v>
                </c:pt>
                <c:pt idx="28">
                  <c:v>0</c:v>
                </c:pt>
                <c:pt idx="29">
                  <c:v>0</c:v>
                </c:pt>
              </c:numCache>
            </c:numRef>
          </c:val>
          <c:smooth val="0"/>
          <c:extLst>
            <c:ext xmlns:c16="http://schemas.microsoft.com/office/drawing/2014/chart" uri="{C3380CC4-5D6E-409C-BE32-E72D297353CC}">
              <c16:uniqueId val="{00000000-831D-4927-B5E5-6F7D44C3BFDC}"/>
            </c:ext>
          </c:extLst>
        </c:ser>
        <c:dLbls>
          <c:showLegendKey val="0"/>
          <c:showVal val="0"/>
          <c:showCatName val="0"/>
          <c:showSerName val="0"/>
          <c:showPercent val="0"/>
          <c:showBubbleSize val="0"/>
        </c:dLbls>
        <c:smooth val="0"/>
        <c:axId val="174624544"/>
        <c:axId val="174629792"/>
      </c:lineChart>
      <c:catAx>
        <c:axId val="17462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629792"/>
        <c:crosses val="autoZero"/>
        <c:auto val="1"/>
        <c:lblAlgn val="ctr"/>
        <c:lblOffset val="100"/>
        <c:noMultiLvlLbl val="0"/>
      </c:catAx>
      <c:valAx>
        <c:axId val="1746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62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Airbnb</c:v>
                </c:pt>
              </c:strCache>
            </c:strRef>
          </c:cat>
          <c:val>
            <c:numRef>
              <c:f>Sheet1!$B$2</c:f>
              <c:numCache>
                <c:formatCode>General</c:formatCode>
                <c:ptCount val="1"/>
                <c:pt idx="0">
                  <c:v>168454</c:v>
                </c:pt>
              </c:numCache>
            </c:numRef>
          </c:val>
          <c:extLst>
            <c:ext xmlns:c16="http://schemas.microsoft.com/office/drawing/2014/chart" uri="{C3380CC4-5D6E-409C-BE32-E72D297353CC}">
              <c16:uniqueId val="{00000000-220D-4DA4-A189-9C64E3D58BC1}"/>
            </c:ext>
          </c:extLst>
        </c:ser>
        <c:dLbls>
          <c:showLegendKey val="0"/>
          <c:showVal val="0"/>
          <c:showCatName val="0"/>
          <c:showSerName val="0"/>
          <c:showPercent val="0"/>
          <c:showBubbleSize val="0"/>
        </c:dLbls>
        <c:gapWidth val="219"/>
        <c:overlap val="-27"/>
        <c:axId val="174628480"/>
        <c:axId val="174619952"/>
      </c:barChart>
      <c:catAx>
        <c:axId val="17462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619952"/>
        <c:crosses val="autoZero"/>
        <c:auto val="1"/>
        <c:lblAlgn val="ctr"/>
        <c:lblOffset val="100"/>
        <c:noMultiLvlLbl val="0"/>
      </c:catAx>
      <c:valAx>
        <c:axId val="17461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62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Airbnb</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E867-444F-B471-622614B723BB}"/>
            </c:ext>
          </c:extLst>
        </c:ser>
        <c:dLbls>
          <c:showLegendKey val="0"/>
          <c:showVal val="0"/>
          <c:showCatName val="0"/>
          <c:showSerName val="0"/>
          <c:showPercent val="0"/>
          <c:showBubbleSize val="0"/>
        </c:dLbls>
        <c:axId val="225023248"/>
        <c:axId val="225023904"/>
      </c:radarChart>
      <c:catAx>
        <c:axId val="22502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023904"/>
        <c:crosses val="autoZero"/>
        <c:auto val="1"/>
        <c:lblAlgn val="ctr"/>
        <c:lblOffset val="100"/>
        <c:noMultiLvlLbl val="0"/>
      </c:catAx>
      <c:valAx>
        <c:axId val="22502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02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Airbnb</c:v>
                </c:pt>
              </c:strCache>
            </c:strRef>
          </c:cat>
          <c:val>
            <c:numRef>
              <c:f>Sheet1!$B$2</c:f>
              <c:numCache>
                <c:formatCode>General</c:formatCode>
                <c:ptCount val="1"/>
                <c:pt idx="0">
                  <c:v>168454</c:v>
                </c:pt>
              </c:numCache>
            </c:numRef>
          </c:val>
          <c:extLst>
            <c:ext xmlns:c16="http://schemas.microsoft.com/office/drawing/2014/chart" uri="{C3380CC4-5D6E-409C-BE32-E72D297353CC}">
              <c16:uniqueId val="{00000000-2110-400F-8891-2051D97D3D12}"/>
            </c:ext>
          </c:extLst>
        </c:ser>
        <c:dLbls>
          <c:showLegendKey val="0"/>
          <c:showVal val="0"/>
          <c:showCatName val="0"/>
          <c:showSerName val="0"/>
          <c:showPercent val="0"/>
          <c:showBubbleSize val="0"/>
        </c:dLbls>
        <c:gapWidth val="219"/>
        <c:overlap val="-27"/>
        <c:axId val="491981464"/>
        <c:axId val="491990320"/>
      </c:barChart>
      <c:catAx>
        <c:axId val="49198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90320"/>
        <c:crosses val="autoZero"/>
        <c:auto val="1"/>
        <c:lblAlgn val="ctr"/>
        <c:lblOffset val="100"/>
        <c:noMultiLvlLbl val="0"/>
      </c:catAx>
      <c:valAx>
        <c:axId val="49199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8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Airbnb</c:v>
                </c:pt>
              </c:strCache>
            </c:strRef>
          </c:tx>
          <c:spPr>
            <a:solidFill>
              <a:schemeClr val="accent1"/>
            </a:solidFill>
            <a:ln>
              <a:noFill/>
            </a:ln>
            <a:effectLst/>
          </c:spPr>
          <c:invertIfNegative val="0"/>
          <c:cat>
            <c:strRef>
              <c:f>Sheet1!$A$2:$A$31</c:f>
              <c:strCache>
                <c:ptCount val="30"/>
                <c:pt idx="0">
                  <c:v>06.01.2019</c:v>
                </c:pt>
                <c:pt idx="1">
                  <c:v>07.01.2019</c:v>
                </c:pt>
                <c:pt idx="2">
                  <c:v>08.01.2019</c:v>
                </c:pt>
                <c:pt idx="3">
                  <c:v>09.01.2019</c:v>
                </c:pt>
                <c:pt idx="4">
                  <c:v>10.01.2019</c:v>
                </c:pt>
                <c:pt idx="5">
                  <c:v>11.01.2019</c:v>
                </c:pt>
                <c:pt idx="6">
                  <c:v>12.01.2019</c:v>
                </c:pt>
                <c:pt idx="7">
                  <c:v>13.01.2019</c:v>
                </c:pt>
                <c:pt idx="8">
                  <c:v>14.01.2019</c:v>
                </c:pt>
                <c:pt idx="9">
                  <c:v>15.01.2019</c:v>
                </c:pt>
                <c:pt idx="10">
                  <c:v>16.01.2019</c:v>
                </c:pt>
                <c:pt idx="11">
                  <c:v>17.01.2019</c:v>
                </c:pt>
                <c:pt idx="12">
                  <c:v>18.01.2019</c:v>
                </c:pt>
                <c:pt idx="13">
                  <c:v>19.01.2019</c:v>
                </c:pt>
                <c:pt idx="14">
                  <c:v>20.01.2019</c:v>
                </c:pt>
                <c:pt idx="15">
                  <c:v>21.01.2019</c:v>
                </c:pt>
                <c:pt idx="16">
                  <c:v>22.01.2019</c:v>
                </c:pt>
                <c:pt idx="17">
                  <c:v>23.01.2019</c:v>
                </c:pt>
                <c:pt idx="18">
                  <c:v>24.01.2019</c:v>
                </c:pt>
                <c:pt idx="19">
                  <c:v>25.01.2019</c:v>
                </c:pt>
                <c:pt idx="20">
                  <c:v>26.01.2019</c:v>
                </c:pt>
                <c:pt idx="21">
                  <c:v>27.01.2019</c:v>
                </c:pt>
                <c:pt idx="22">
                  <c:v>28.01.2019</c:v>
                </c:pt>
                <c:pt idx="23">
                  <c:v>29.01.2019</c:v>
                </c:pt>
                <c:pt idx="24">
                  <c:v>30.01.2019</c:v>
                </c:pt>
                <c:pt idx="25">
                  <c:v>31.01.2019</c:v>
                </c:pt>
                <c:pt idx="26">
                  <c:v>01.02.2019</c:v>
                </c:pt>
                <c:pt idx="27">
                  <c:v>02.02.2019</c:v>
                </c:pt>
                <c:pt idx="28">
                  <c:v>03.02.2019</c:v>
                </c:pt>
                <c:pt idx="29">
                  <c:v>04.02.2019</c:v>
                </c:pt>
              </c:strCache>
            </c:strRef>
          </c:cat>
          <c:val>
            <c:numRef>
              <c:f>Sheet1!$B$2:$B$31</c:f>
              <c:numCache>
                <c:formatCode>General</c:formatCode>
                <c:ptCount val="30"/>
                <c:pt idx="0">
                  <c:v>0</c:v>
                </c:pt>
                <c:pt idx="1">
                  <c:v>0</c:v>
                </c:pt>
                <c:pt idx="2">
                  <c:v>0</c:v>
                </c:pt>
                <c:pt idx="3">
                  <c:v>0</c:v>
                </c:pt>
                <c:pt idx="4">
                  <c:v>2.6652202349325702E-3</c:v>
                </c:pt>
                <c:pt idx="5">
                  <c:v>0</c:v>
                </c:pt>
                <c:pt idx="6">
                  <c:v>5.0184508853246398E-3</c:v>
                </c:pt>
                <c:pt idx="7">
                  <c:v>0</c:v>
                </c:pt>
                <c:pt idx="8">
                  <c:v>0</c:v>
                </c:pt>
                <c:pt idx="9">
                  <c:v>4.1011662743067202E-2</c:v>
                </c:pt>
                <c:pt idx="10">
                  <c:v>0.30673106664132499</c:v>
                </c:pt>
                <c:pt idx="11">
                  <c:v>0.31783581328209598</c:v>
                </c:pt>
                <c:pt idx="12">
                  <c:v>0</c:v>
                </c:pt>
                <c:pt idx="13">
                  <c:v>3.0799651753339301E-3</c:v>
                </c:pt>
                <c:pt idx="14">
                  <c:v>0</c:v>
                </c:pt>
                <c:pt idx="15">
                  <c:v>0</c:v>
                </c:pt>
                <c:pt idx="16">
                  <c:v>1.63541019043137E-3</c:v>
                </c:pt>
                <c:pt idx="17">
                  <c:v>0.38131406115958599</c:v>
                </c:pt>
                <c:pt idx="18">
                  <c:v>0</c:v>
                </c:pt>
                <c:pt idx="19">
                  <c:v>2.82348763496271E-3</c:v>
                </c:pt>
                <c:pt idx="20">
                  <c:v>0</c:v>
                </c:pt>
                <c:pt idx="21">
                  <c:v>0</c:v>
                </c:pt>
                <c:pt idx="22">
                  <c:v>0</c:v>
                </c:pt>
                <c:pt idx="23">
                  <c:v>4.0679532928214997E-3</c:v>
                </c:pt>
                <c:pt idx="24">
                  <c:v>0</c:v>
                </c:pt>
                <c:pt idx="25">
                  <c:v>0</c:v>
                </c:pt>
                <c:pt idx="26">
                  <c:v>1.25058387862501E-3</c:v>
                </c:pt>
                <c:pt idx="27">
                  <c:v>0</c:v>
                </c:pt>
                <c:pt idx="28">
                  <c:v>0</c:v>
                </c:pt>
                <c:pt idx="29">
                  <c:v>0</c:v>
                </c:pt>
              </c:numCache>
            </c:numRef>
          </c:val>
          <c:extLst>
            <c:ext xmlns:c16="http://schemas.microsoft.com/office/drawing/2014/chart" uri="{C3380CC4-5D6E-409C-BE32-E72D297353CC}">
              <c16:uniqueId val="{00000000-1762-4369-8CBB-DF2954D7C608}"/>
            </c:ext>
          </c:extLst>
        </c:ser>
        <c:dLbls>
          <c:showLegendKey val="0"/>
          <c:showVal val="0"/>
          <c:showCatName val="0"/>
          <c:showSerName val="0"/>
          <c:showPercent val="0"/>
          <c:showBubbleSize val="0"/>
        </c:dLbls>
        <c:gapWidth val="219"/>
        <c:overlap val="-27"/>
        <c:axId val="491993600"/>
        <c:axId val="491986056"/>
      </c:barChart>
      <c:catAx>
        <c:axId val="49199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86056"/>
        <c:crosses val="autoZero"/>
        <c:auto val="1"/>
        <c:lblAlgn val="ctr"/>
        <c:lblOffset val="100"/>
        <c:noMultiLvlLbl val="0"/>
      </c:catAx>
      <c:valAx>
        <c:axId val="49198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9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97104-4C20-4DD1-9568-3ADD04ED73E6}"/>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903B096B-8E5F-40F6-801A-B3227D3A8FBC}"/>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3682468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36C16-2C92-4EA7-A7D8-879CC19A18A6}"/>
              </a:ext>
            </a:extLst>
          </p:cNvPr>
          <p:cNvSpPr>
            <a:spLocks noGrp="1"/>
          </p:cNvSpPr>
          <p:nvPr>
            <p:ph type="title"/>
          </p:nvPr>
        </p:nvSpPr>
        <p:spPr/>
        <p:txBody>
          <a:bodyPr/>
          <a:lstStyle/>
          <a:p>
            <a:r>
              <a:rPr lang="en-US"/>
              <a:t>Facebook Key Metrics Table | Airbnb</a:t>
            </a:r>
          </a:p>
        </p:txBody>
      </p:sp>
      <p:graphicFrame>
        <p:nvGraphicFramePr>
          <p:cNvPr id="5" name="Table Placeholder 4">
            <a:extLst>
              <a:ext uri="{FF2B5EF4-FFF2-40B4-BE49-F238E27FC236}">
                <a16:creationId xmlns:a16="http://schemas.microsoft.com/office/drawing/2014/main" id="{23A6C9CB-5D35-471D-A506-39B74C2C53BA}"/>
              </a:ext>
            </a:extLst>
          </p:cNvPr>
          <p:cNvGraphicFramePr>
            <a:graphicFrameLocks noGrp="1"/>
          </p:cNvGraphicFramePr>
          <p:nvPr>
            <p:ph type="tbl" sz="quarter" idx="13"/>
            <p:extLst>
              <p:ext uri="{D42A27DB-BD31-4B8C-83A1-F6EECF244321}">
                <p14:modId xmlns:p14="http://schemas.microsoft.com/office/powerpoint/2010/main" val="401979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979472321"/>
                    </a:ext>
                  </a:extLst>
                </a:gridCol>
                <a:gridCol w="411480">
                  <a:extLst>
                    <a:ext uri="{9D8B030D-6E8A-4147-A177-3AD203B41FA5}">
                      <a16:colId xmlns:a16="http://schemas.microsoft.com/office/drawing/2014/main" val="2570675889"/>
                    </a:ext>
                  </a:extLst>
                </a:gridCol>
                <a:gridCol w="304495">
                  <a:extLst>
                    <a:ext uri="{9D8B030D-6E8A-4147-A177-3AD203B41FA5}">
                      <a16:colId xmlns:a16="http://schemas.microsoft.com/office/drawing/2014/main" val="2505036411"/>
                    </a:ext>
                  </a:extLst>
                </a:gridCol>
                <a:gridCol w="304495">
                  <a:extLst>
                    <a:ext uri="{9D8B030D-6E8A-4147-A177-3AD203B41FA5}">
                      <a16:colId xmlns:a16="http://schemas.microsoft.com/office/drawing/2014/main" val="3924523556"/>
                    </a:ext>
                  </a:extLst>
                </a:gridCol>
                <a:gridCol w="304495">
                  <a:extLst>
                    <a:ext uri="{9D8B030D-6E8A-4147-A177-3AD203B41FA5}">
                      <a16:colId xmlns:a16="http://schemas.microsoft.com/office/drawing/2014/main" val="527157650"/>
                    </a:ext>
                  </a:extLst>
                </a:gridCol>
                <a:gridCol w="304495">
                  <a:extLst>
                    <a:ext uri="{9D8B030D-6E8A-4147-A177-3AD203B41FA5}">
                      <a16:colId xmlns:a16="http://schemas.microsoft.com/office/drawing/2014/main" val="4222492490"/>
                    </a:ext>
                  </a:extLst>
                </a:gridCol>
                <a:gridCol w="304495">
                  <a:extLst>
                    <a:ext uri="{9D8B030D-6E8A-4147-A177-3AD203B41FA5}">
                      <a16:colId xmlns:a16="http://schemas.microsoft.com/office/drawing/2014/main" val="830362877"/>
                    </a:ext>
                  </a:extLst>
                </a:gridCol>
                <a:gridCol w="304495">
                  <a:extLst>
                    <a:ext uri="{9D8B030D-6E8A-4147-A177-3AD203B41FA5}">
                      <a16:colId xmlns:a16="http://schemas.microsoft.com/office/drawing/2014/main" val="1736116415"/>
                    </a:ext>
                  </a:extLst>
                </a:gridCol>
                <a:gridCol w="304495">
                  <a:extLst>
                    <a:ext uri="{9D8B030D-6E8A-4147-A177-3AD203B41FA5}">
                      <a16:colId xmlns:a16="http://schemas.microsoft.com/office/drawing/2014/main" val="1456885390"/>
                    </a:ext>
                  </a:extLst>
                </a:gridCol>
                <a:gridCol w="304495">
                  <a:extLst>
                    <a:ext uri="{9D8B030D-6E8A-4147-A177-3AD203B41FA5}">
                      <a16:colId xmlns:a16="http://schemas.microsoft.com/office/drawing/2014/main" val="662791955"/>
                    </a:ext>
                  </a:extLst>
                </a:gridCol>
                <a:gridCol w="304495">
                  <a:extLst>
                    <a:ext uri="{9D8B030D-6E8A-4147-A177-3AD203B41FA5}">
                      <a16:colId xmlns:a16="http://schemas.microsoft.com/office/drawing/2014/main" val="1149846998"/>
                    </a:ext>
                  </a:extLst>
                </a:gridCol>
                <a:gridCol w="304495">
                  <a:extLst>
                    <a:ext uri="{9D8B030D-6E8A-4147-A177-3AD203B41FA5}">
                      <a16:colId xmlns:a16="http://schemas.microsoft.com/office/drawing/2014/main" val="1083002338"/>
                    </a:ext>
                  </a:extLst>
                </a:gridCol>
                <a:gridCol w="304495">
                  <a:extLst>
                    <a:ext uri="{9D8B030D-6E8A-4147-A177-3AD203B41FA5}">
                      <a16:colId xmlns:a16="http://schemas.microsoft.com/office/drawing/2014/main" val="3140762132"/>
                    </a:ext>
                  </a:extLst>
                </a:gridCol>
                <a:gridCol w="304495">
                  <a:extLst>
                    <a:ext uri="{9D8B030D-6E8A-4147-A177-3AD203B41FA5}">
                      <a16:colId xmlns:a16="http://schemas.microsoft.com/office/drawing/2014/main" val="1926350957"/>
                    </a:ext>
                  </a:extLst>
                </a:gridCol>
                <a:gridCol w="304495">
                  <a:extLst>
                    <a:ext uri="{9D8B030D-6E8A-4147-A177-3AD203B41FA5}">
                      <a16:colId xmlns:a16="http://schemas.microsoft.com/office/drawing/2014/main" val="3834986663"/>
                    </a:ext>
                  </a:extLst>
                </a:gridCol>
                <a:gridCol w="304495">
                  <a:extLst>
                    <a:ext uri="{9D8B030D-6E8A-4147-A177-3AD203B41FA5}">
                      <a16:colId xmlns:a16="http://schemas.microsoft.com/office/drawing/2014/main" val="1861458792"/>
                    </a:ext>
                  </a:extLst>
                </a:gridCol>
                <a:gridCol w="304495">
                  <a:extLst>
                    <a:ext uri="{9D8B030D-6E8A-4147-A177-3AD203B41FA5}">
                      <a16:colId xmlns:a16="http://schemas.microsoft.com/office/drawing/2014/main" val="14445035"/>
                    </a:ext>
                  </a:extLst>
                </a:gridCol>
                <a:gridCol w="304495">
                  <a:extLst>
                    <a:ext uri="{9D8B030D-6E8A-4147-A177-3AD203B41FA5}">
                      <a16:colId xmlns:a16="http://schemas.microsoft.com/office/drawing/2014/main" val="537226640"/>
                    </a:ext>
                  </a:extLst>
                </a:gridCol>
                <a:gridCol w="304495">
                  <a:extLst>
                    <a:ext uri="{9D8B030D-6E8A-4147-A177-3AD203B41FA5}">
                      <a16:colId xmlns:a16="http://schemas.microsoft.com/office/drawing/2014/main" val="428339976"/>
                    </a:ext>
                  </a:extLst>
                </a:gridCol>
                <a:gridCol w="304495">
                  <a:extLst>
                    <a:ext uri="{9D8B030D-6E8A-4147-A177-3AD203B41FA5}">
                      <a16:colId xmlns:a16="http://schemas.microsoft.com/office/drawing/2014/main" val="289692557"/>
                    </a:ext>
                  </a:extLst>
                </a:gridCol>
                <a:gridCol w="304495">
                  <a:extLst>
                    <a:ext uri="{9D8B030D-6E8A-4147-A177-3AD203B41FA5}">
                      <a16:colId xmlns:a16="http://schemas.microsoft.com/office/drawing/2014/main" val="1018805857"/>
                    </a:ext>
                  </a:extLst>
                </a:gridCol>
                <a:gridCol w="304495">
                  <a:extLst>
                    <a:ext uri="{9D8B030D-6E8A-4147-A177-3AD203B41FA5}">
                      <a16:colId xmlns:a16="http://schemas.microsoft.com/office/drawing/2014/main" val="71343102"/>
                    </a:ext>
                  </a:extLst>
                </a:gridCol>
                <a:gridCol w="304495">
                  <a:extLst>
                    <a:ext uri="{9D8B030D-6E8A-4147-A177-3AD203B41FA5}">
                      <a16:colId xmlns:a16="http://schemas.microsoft.com/office/drawing/2014/main" val="21234868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18405493"/>
                  </a:ext>
                </a:extLst>
              </a:tr>
              <a:tr h="370840">
                <a:tc>
                  <a:txBody>
                    <a:bodyPr/>
                    <a:lstStyle/>
                    <a:p>
                      <a:r>
                        <a:rPr lang="en-US" sz="1000"/>
                        <a:t>Airbnb</a:t>
                      </a:r>
                    </a:p>
                  </a:txBody>
                  <a:tcPr/>
                </a:tc>
                <a:tc>
                  <a:txBody>
                    <a:bodyPr/>
                    <a:lstStyle/>
                    <a:p>
                      <a:r>
                        <a:rPr lang="en-US" sz="1000"/>
                        <a:t>15285381</a:t>
                      </a:r>
                    </a:p>
                  </a:txBody>
                  <a:tcPr/>
                </a:tc>
                <a:tc>
                  <a:txBody>
                    <a:bodyPr/>
                    <a:lstStyle/>
                    <a:p>
                      <a:r>
                        <a:rPr lang="en-US" sz="1000"/>
                        <a:t>141251</a:t>
                      </a:r>
                    </a:p>
                  </a:txBody>
                  <a:tcPr/>
                </a:tc>
                <a:tc>
                  <a:txBody>
                    <a:bodyPr/>
                    <a:lstStyle/>
                    <a:p>
                      <a:r>
                        <a:rPr lang="en-US" sz="1000"/>
                        <a:t>12</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5</a:t>
                      </a:r>
                    </a:p>
                  </a:txBody>
                  <a:tcPr/>
                </a:tc>
                <a:tc>
                  <a:txBody>
                    <a:bodyPr/>
                    <a:lstStyle/>
                    <a:p>
                      <a:r>
                        <a:rPr lang="en-US" sz="1000"/>
                        <a:t>145489</a:t>
                      </a:r>
                    </a:p>
                  </a:txBody>
                  <a:tcPr/>
                </a:tc>
                <a:tc>
                  <a:txBody>
                    <a:bodyPr/>
                    <a:lstStyle/>
                    <a:p>
                      <a:r>
                        <a:rPr lang="en-US" sz="1000"/>
                        <a:t>109</a:t>
                      </a:r>
                    </a:p>
                  </a:txBody>
                  <a:tcPr/>
                </a:tc>
                <a:tc>
                  <a:txBody>
                    <a:bodyPr/>
                    <a:lstStyle/>
                    <a:p>
                      <a:r>
                        <a:rPr lang="en-US" sz="1000"/>
                        <a:t>124888</a:t>
                      </a:r>
                    </a:p>
                  </a:txBody>
                  <a:tcPr/>
                </a:tc>
                <a:tc>
                  <a:txBody>
                    <a:bodyPr/>
                    <a:lstStyle/>
                    <a:p>
                      <a:r>
                        <a:rPr lang="en-US" sz="1000"/>
                        <a:t>15455</a:t>
                      </a:r>
                    </a:p>
                  </a:txBody>
                  <a:tcPr/>
                </a:tc>
                <a:tc>
                  <a:txBody>
                    <a:bodyPr/>
                    <a:lstStyle/>
                    <a:p>
                      <a:r>
                        <a:rPr lang="en-US" sz="1000"/>
                        <a:t>227</a:t>
                      </a:r>
                    </a:p>
                  </a:txBody>
                  <a:tcPr/>
                </a:tc>
                <a:tc>
                  <a:txBody>
                    <a:bodyPr/>
                    <a:lstStyle/>
                    <a:p>
                      <a:r>
                        <a:rPr lang="en-US" sz="1000"/>
                        <a:t>4779</a:t>
                      </a:r>
                    </a:p>
                  </a:txBody>
                  <a:tcPr/>
                </a:tc>
                <a:tc>
                  <a:txBody>
                    <a:bodyPr/>
                    <a:lstStyle/>
                    <a:p>
                      <a:r>
                        <a:rPr lang="en-US" sz="1000"/>
                        <a:t>31</a:t>
                      </a:r>
                    </a:p>
                  </a:txBody>
                  <a:tcPr/>
                </a:tc>
                <a:tc>
                  <a:txBody>
                    <a:bodyPr/>
                    <a:lstStyle/>
                    <a:p>
                      <a:r>
                        <a:rPr lang="en-US" sz="1000"/>
                        <a:t>109</a:t>
                      </a:r>
                    </a:p>
                  </a:txBody>
                  <a:tcPr/>
                </a:tc>
                <a:tc>
                  <a:txBody>
                    <a:bodyPr/>
                    <a:lstStyle/>
                    <a:p>
                      <a:r>
                        <a:rPr lang="en-US" sz="1000"/>
                        <a:t>8081</a:t>
                      </a:r>
                    </a:p>
                  </a:txBody>
                  <a:tcPr/>
                </a:tc>
                <a:tc>
                  <a:txBody>
                    <a:bodyPr/>
                    <a:lstStyle/>
                    <a:p>
                      <a:r>
                        <a:rPr lang="en-US" sz="1000"/>
                        <a:t>14884</a:t>
                      </a:r>
                    </a:p>
                  </a:txBody>
                  <a:tcPr/>
                </a:tc>
                <a:tc>
                  <a:txBody>
                    <a:bodyPr/>
                    <a:lstStyle/>
                    <a:p>
                      <a:r>
                        <a:rPr lang="en-US" sz="1000"/>
                        <a:t>168454</a:t>
                      </a:r>
                    </a:p>
                  </a:txBody>
                  <a:tcPr/>
                </a:tc>
                <a:tc>
                  <a:txBody>
                    <a:bodyPr/>
                    <a:lstStyle/>
                    <a:p>
                      <a:r>
                        <a:rPr lang="en-US" sz="1000"/>
                        <a:t>516</a:t>
                      </a:r>
                    </a:p>
                  </a:txBody>
                  <a:tcPr/>
                </a:tc>
                <a:tc>
                  <a:txBody>
                    <a:bodyPr/>
                    <a:lstStyle/>
                    <a:p>
                      <a:r>
                        <a:rPr lang="en-US" sz="1000"/>
                        <a:t>158</a:t>
                      </a:r>
                    </a:p>
                  </a:txBody>
                  <a:tcPr/>
                </a:tc>
                <a:tc>
                  <a:txBody>
                    <a:bodyPr/>
                    <a:lstStyle/>
                    <a:p>
                      <a:r>
                        <a:rPr lang="en-US" sz="1000"/>
                        <a:t>0.0923 %</a:t>
                      </a:r>
                    </a:p>
                  </a:txBody>
                  <a:tcPr/>
                </a:tc>
                <a:tc>
                  <a:txBody>
                    <a:bodyPr/>
                    <a:lstStyle/>
                    <a:p>
                      <a:r>
                        <a:rPr lang="en-US" sz="1000"/>
                        <a:t>72.8 %</a:t>
                      </a:r>
                    </a:p>
                  </a:txBody>
                  <a:tcPr/>
                </a:tc>
                <a:extLst>
                  <a:ext uri="{0D108BD9-81ED-4DB2-BD59-A6C34878D82A}">
                    <a16:rowId xmlns:a16="http://schemas.microsoft.com/office/drawing/2014/main" val="1865824044"/>
                  </a:ext>
                </a:extLst>
              </a:tr>
            </a:tbl>
          </a:graphicData>
        </a:graphic>
      </p:graphicFrame>
      <p:sp>
        <p:nvSpPr>
          <p:cNvPr id="4" name="Text Placeholder 3">
            <a:extLst>
              <a:ext uri="{FF2B5EF4-FFF2-40B4-BE49-F238E27FC236}">
                <a16:creationId xmlns:a16="http://schemas.microsoft.com/office/drawing/2014/main" id="{DF244BD3-97A9-409B-88F9-4EB0AD473E8A}"/>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2137007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E961B-6EBB-4C55-BCEC-A66A2F1F5F6B}"/>
              </a:ext>
            </a:extLst>
          </p:cNvPr>
          <p:cNvSpPr>
            <a:spLocks noGrp="1"/>
          </p:cNvSpPr>
          <p:nvPr>
            <p:ph type="title"/>
          </p:nvPr>
        </p:nvSpPr>
        <p:spPr/>
        <p:txBody>
          <a:bodyPr/>
          <a:lstStyle/>
          <a:p>
            <a:r>
              <a:rPr lang="en-US"/>
              <a:t>Facebook Fans Total | Airbnb</a:t>
            </a:r>
          </a:p>
        </p:txBody>
      </p:sp>
      <p:graphicFrame>
        <p:nvGraphicFramePr>
          <p:cNvPr id="6" name="Chart Placeholder 5">
            <a:extLst>
              <a:ext uri="{FF2B5EF4-FFF2-40B4-BE49-F238E27FC236}">
                <a16:creationId xmlns:a16="http://schemas.microsoft.com/office/drawing/2014/main" id="{249B8B99-C29B-4D84-849A-50D2004CB27A}"/>
              </a:ext>
            </a:extLst>
          </p:cNvPr>
          <p:cNvGraphicFramePr>
            <a:graphicFrameLocks noGrp="1"/>
          </p:cNvGraphicFramePr>
          <p:nvPr>
            <p:ph type="chart" sz="quarter" idx="13"/>
            <p:extLst>
              <p:ext uri="{D42A27DB-BD31-4B8C-83A1-F6EECF244321}">
                <p14:modId xmlns:p14="http://schemas.microsoft.com/office/powerpoint/2010/main" val="3197296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26F71E-E998-431C-924E-2DBDE13C5DE5}"/>
              </a:ext>
            </a:extLst>
          </p:cNvPr>
          <p:cNvSpPr>
            <a:spLocks noGrp="1"/>
          </p:cNvSpPr>
          <p:nvPr>
            <p:ph type="body" sz="quarter" idx="14"/>
          </p:nvPr>
        </p:nvSpPr>
        <p:spPr/>
        <p:txBody>
          <a:bodyPr/>
          <a:lstStyle/>
          <a:p>
            <a:r>
              <a:rPr lang="en-US"/>
              <a:t>06.01.2019 - 04.02.2019</a:t>
            </a:r>
          </a:p>
        </p:txBody>
      </p:sp>
      <p:sp>
        <p:nvSpPr>
          <p:cNvPr id="5" name="Footer Placeholder 4">
            <a:extLst>
              <a:ext uri="{FF2B5EF4-FFF2-40B4-BE49-F238E27FC236}">
                <a16:creationId xmlns:a16="http://schemas.microsoft.com/office/drawing/2014/main" id="{7DFC351D-50D2-4963-ABA0-14F6040776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9325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FFBDB-A314-45C2-9BFB-3774D705B750}"/>
              </a:ext>
            </a:extLst>
          </p:cNvPr>
          <p:cNvSpPr>
            <a:spLocks noGrp="1"/>
          </p:cNvSpPr>
          <p:nvPr>
            <p:ph type="title"/>
          </p:nvPr>
        </p:nvSpPr>
        <p:spPr/>
        <p:txBody>
          <a:bodyPr/>
          <a:lstStyle/>
          <a:p>
            <a:r>
              <a:rPr lang="en-US"/>
              <a:t>Facebook Fans Change Rate | Airbnb</a:t>
            </a:r>
          </a:p>
        </p:txBody>
      </p:sp>
      <p:graphicFrame>
        <p:nvGraphicFramePr>
          <p:cNvPr id="6" name="Chart Placeholder 5">
            <a:extLst>
              <a:ext uri="{FF2B5EF4-FFF2-40B4-BE49-F238E27FC236}">
                <a16:creationId xmlns:a16="http://schemas.microsoft.com/office/drawing/2014/main" id="{90666CBE-D96E-40E5-B6CC-723D5EA90A81}"/>
              </a:ext>
            </a:extLst>
          </p:cNvPr>
          <p:cNvGraphicFramePr>
            <a:graphicFrameLocks noGrp="1"/>
          </p:cNvGraphicFramePr>
          <p:nvPr>
            <p:ph type="chart" sz="quarter" idx="13"/>
            <p:extLst>
              <p:ext uri="{D42A27DB-BD31-4B8C-83A1-F6EECF244321}">
                <p14:modId xmlns:p14="http://schemas.microsoft.com/office/powerpoint/2010/main" val="2471107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768E91-F290-4803-ABFC-8A6BCCD454B9}"/>
              </a:ext>
            </a:extLst>
          </p:cNvPr>
          <p:cNvSpPr>
            <a:spLocks noGrp="1"/>
          </p:cNvSpPr>
          <p:nvPr>
            <p:ph type="body" sz="quarter" idx="14"/>
          </p:nvPr>
        </p:nvSpPr>
        <p:spPr/>
        <p:txBody>
          <a:bodyPr/>
          <a:lstStyle/>
          <a:p>
            <a:r>
              <a:rPr lang="en-US"/>
              <a:t>06.01.2019 - 04.02.2019</a:t>
            </a:r>
          </a:p>
        </p:txBody>
      </p:sp>
      <p:sp>
        <p:nvSpPr>
          <p:cNvPr id="5" name="Footer Placeholder 4">
            <a:extLst>
              <a:ext uri="{FF2B5EF4-FFF2-40B4-BE49-F238E27FC236}">
                <a16:creationId xmlns:a16="http://schemas.microsoft.com/office/drawing/2014/main" id="{67E04FAD-874B-4071-9146-A3861F7674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631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41CE9-D46B-4925-84B7-CE655472BF56}"/>
              </a:ext>
            </a:extLst>
          </p:cNvPr>
          <p:cNvSpPr>
            <a:spLocks noGrp="1"/>
          </p:cNvSpPr>
          <p:nvPr>
            <p:ph type="title"/>
          </p:nvPr>
        </p:nvSpPr>
        <p:spPr/>
        <p:txBody>
          <a:bodyPr/>
          <a:lstStyle/>
          <a:p>
            <a:r>
              <a:rPr lang="en-US"/>
              <a:t>Facebook Interaction Rate | Airbnb</a:t>
            </a:r>
          </a:p>
        </p:txBody>
      </p:sp>
      <p:graphicFrame>
        <p:nvGraphicFramePr>
          <p:cNvPr id="6" name="Chart Placeholder 5">
            <a:extLst>
              <a:ext uri="{FF2B5EF4-FFF2-40B4-BE49-F238E27FC236}">
                <a16:creationId xmlns:a16="http://schemas.microsoft.com/office/drawing/2014/main" id="{0D52D4AA-18F0-4915-AB12-00F2FF9535EF}"/>
              </a:ext>
            </a:extLst>
          </p:cNvPr>
          <p:cNvGraphicFramePr>
            <a:graphicFrameLocks noGrp="1"/>
          </p:cNvGraphicFramePr>
          <p:nvPr>
            <p:ph type="chart" sz="quarter" idx="13"/>
            <p:extLst>
              <p:ext uri="{D42A27DB-BD31-4B8C-83A1-F6EECF244321}">
                <p14:modId xmlns:p14="http://schemas.microsoft.com/office/powerpoint/2010/main" val="2149419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11AF42-CD23-4C15-8A45-D0E9D946A424}"/>
              </a:ext>
            </a:extLst>
          </p:cNvPr>
          <p:cNvSpPr>
            <a:spLocks noGrp="1"/>
          </p:cNvSpPr>
          <p:nvPr>
            <p:ph type="body" sz="quarter" idx="14"/>
          </p:nvPr>
        </p:nvSpPr>
        <p:spPr/>
        <p:txBody>
          <a:bodyPr/>
          <a:lstStyle/>
          <a:p>
            <a:r>
              <a:rPr lang="en-US"/>
              <a:t>06.01.2019 - 04.02.2019</a:t>
            </a:r>
          </a:p>
        </p:txBody>
      </p:sp>
      <p:sp>
        <p:nvSpPr>
          <p:cNvPr id="5" name="Footer Placeholder 4">
            <a:extLst>
              <a:ext uri="{FF2B5EF4-FFF2-40B4-BE49-F238E27FC236}">
                <a16:creationId xmlns:a16="http://schemas.microsoft.com/office/drawing/2014/main" id="{FE06E68D-5372-4BA6-885E-1BA55FEA93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2743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2017C-6A2C-4178-9C74-C43CB1896AF2}"/>
              </a:ext>
            </a:extLst>
          </p:cNvPr>
          <p:cNvSpPr>
            <a:spLocks noGrp="1"/>
          </p:cNvSpPr>
          <p:nvPr>
            <p:ph type="title"/>
          </p:nvPr>
        </p:nvSpPr>
        <p:spPr/>
        <p:txBody>
          <a:bodyPr/>
          <a:lstStyle/>
          <a:p>
            <a:r>
              <a:rPr lang="en-US"/>
              <a:t>Facebook Total Interactions | Airbnb</a:t>
            </a:r>
          </a:p>
        </p:txBody>
      </p:sp>
      <p:graphicFrame>
        <p:nvGraphicFramePr>
          <p:cNvPr id="6" name="Chart Placeholder 5">
            <a:extLst>
              <a:ext uri="{FF2B5EF4-FFF2-40B4-BE49-F238E27FC236}">
                <a16:creationId xmlns:a16="http://schemas.microsoft.com/office/drawing/2014/main" id="{389B5DE4-9ED4-46D7-9277-F3EE6A94BFCA}"/>
              </a:ext>
            </a:extLst>
          </p:cNvPr>
          <p:cNvGraphicFramePr>
            <a:graphicFrameLocks noGrp="1"/>
          </p:cNvGraphicFramePr>
          <p:nvPr>
            <p:ph type="chart" sz="quarter" idx="13"/>
            <p:extLst>
              <p:ext uri="{D42A27DB-BD31-4B8C-83A1-F6EECF244321}">
                <p14:modId xmlns:p14="http://schemas.microsoft.com/office/powerpoint/2010/main" val="3403985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B83E95-0D21-4BBE-9999-9210FAD69B7A}"/>
              </a:ext>
            </a:extLst>
          </p:cNvPr>
          <p:cNvSpPr>
            <a:spLocks noGrp="1"/>
          </p:cNvSpPr>
          <p:nvPr>
            <p:ph type="body" sz="quarter" idx="14"/>
          </p:nvPr>
        </p:nvSpPr>
        <p:spPr/>
        <p:txBody>
          <a:bodyPr/>
          <a:lstStyle/>
          <a:p>
            <a:r>
              <a:rPr lang="en-US"/>
              <a:t>06.01.2019 - 04.02.2019</a:t>
            </a:r>
          </a:p>
        </p:txBody>
      </p:sp>
      <p:sp>
        <p:nvSpPr>
          <p:cNvPr id="5" name="Footer Placeholder 4">
            <a:extLst>
              <a:ext uri="{FF2B5EF4-FFF2-40B4-BE49-F238E27FC236}">
                <a16:creationId xmlns:a16="http://schemas.microsoft.com/office/drawing/2014/main" id="{2F168A5A-F792-46A4-B991-C7AFE926B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2274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641B4-BB7E-4F1E-A9B3-E4B51FEE5444}"/>
              </a:ext>
            </a:extLst>
          </p:cNvPr>
          <p:cNvSpPr>
            <a:spLocks noGrp="1"/>
          </p:cNvSpPr>
          <p:nvPr>
            <p:ph type="title"/>
          </p:nvPr>
        </p:nvSpPr>
        <p:spPr/>
        <p:txBody>
          <a:bodyPr/>
          <a:lstStyle/>
          <a:p>
            <a:r>
              <a:rPr lang="en-US"/>
              <a:t>Facebook Own Posts Table | Airbnb - 1 of 12</a:t>
            </a:r>
          </a:p>
        </p:txBody>
      </p:sp>
      <p:graphicFrame>
        <p:nvGraphicFramePr>
          <p:cNvPr id="5" name="Table Placeholder 4">
            <a:extLst>
              <a:ext uri="{FF2B5EF4-FFF2-40B4-BE49-F238E27FC236}">
                <a16:creationId xmlns:a16="http://schemas.microsoft.com/office/drawing/2014/main" id="{EC53ED4E-83AA-42D7-B1A7-B5FAD2C85192}"/>
              </a:ext>
            </a:extLst>
          </p:cNvPr>
          <p:cNvGraphicFramePr>
            <a:graphicFrameLocks noGrp="1"/>
          </p:cNvGraphicFramePr>
          <p:nvPr>
            <p:ph type="tbl" sz="quarter" idx="13"/>
            <p:extLst>
              <p:ext uri="{D42A27DB-BD31-4B8C-83A1-F6EECF244321}">
                <p14:modId xmlns:p14="http://schemas.microsoft.com/office/powerpoint/2010/main" val="716610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5523205"/>
                    </a:ext>
                  </a:extLst>
                </a:gridCol>
                <a:gridCol w="905256">
                  <a:extLst>
                    <a:ext uri="{9D8B030D-6E8A-4147-A177-3AD203B41FA5}">
                      <a16:colId xmlns:a16="http://schemas.microsoft.com/office/drawing/2014/main" val="3984981655"/>
                    </a:ext>
                  </a:extLst>
                </a:gridCol>
                <a:gridCol w="329184">
                  <a:extLst>
                    <a:ext uri="{9D8B030D-6E8A-4147-A177-3AD203B41FA5}">
                      <a16:colId xmlns:a16="http://schemas.microsoft.com/office/drawing/2014/main" val="3528692120"/>
                    </a:ext>
                  </a:extLst>
                </a:gridCol>
                <a:gridCol w="329184">
                  <a:extLst>
                    <a:ext uri="{9D8B030D-6E8A-4147-A177-3AD203B41FA5}">
                      <a16:colId xmlns:a16="http://schemas.microsoft.com/office/drawing/2014/main" val="3839040781"/>
                    </a:ext>
                  </a:extLst>
                </a:gridCol>
                <a:gridCol w="329184">
                  <a:extLst>
                    <a:ext uri="{9D8B030D-6E8A-4147-A177-3AD203B41FA5}">
                      <a16:colId xmlns:a16="http://schemas.microsoft.com/office/drawing/2014/main" val="1515325700"/>
                    </a:ext>
                  </a:extLst>
                </a:gridCol>
                <a:gridCol w="329184">
                  <a:extLst>
                    <a:ext uri="{9D8B030D-6E8A-4147-A177-3AD203B41FA5}">
                      <a16:colId xmlns:a16="http://schemas.microsoft.com/office/drawing/2014/main" val="3849180179"/>
                    </a:ext>
                  </a:extLst>
                </a:gridCol>
                <a:gridCol w="329184">
                  <a:extLst>
                    <a:ext uri="{9D8B030D-6E8A-4147-A177-3AD203B41FA5}">
                      <a16:colId xmlns:a16="http://schemas.microsoft.com/office/drawing/2014/main" val="2503105386"/>
                    </a:ext>
                  </a:extLst>
                </a:gridCol>
                <a:gridCol w="329184">
                  <a:extLst>
                    <a:ext uri="{9D8B030D-6E8A-4147-A177-3AD203B41FA5}">
                      <a16:colId xmlns:a16="http://schemas.microsoft.com/office/drawing/2014/main" val="2886449336"/>
                    </a:ext>
                  </a:extLst>
                </a:gridCol>
                <a:gridCol w="329184">
                  <a:extLst>
                    <a:ext uri="{9D8B030D-6E8A-4147-A177-3AD203B41FA5}">
                      <a16:colId xmlns:a16="http://schemas.microsoft.com/office/drawing/2014/main" val="1942549108"/>
                    </a:ext>
                  </a:extLst>
                </a:gridCol>
                <a:gridCol w="329184">
                  <a:extLst>
                    <a:ext uri="{9D8B030D-6E8A-4147-A177-3AD203B41FA5}">
                      <a16:colId xmlns:a16="http://schemas.microsoft.com/office/drawing/2014/main" val="1590995118"/>
                    </a:ext>
                  </a:extLst>
                </a:gridCol>
                <a:gridCol w="329184">
                  <a:extLst>
                    <a:ext uri="{9D8B030D-6E8A-4147-A177-3AD203B41FA5}">
                      <a16:colId xmlns:a16="http://schemas.microsoft.com/office/drawing/2014/main" val="179599206"/>
                    </a:ext>
                  </a:extLst>
                </a:gridCol>
                <a:gridCol w="329184">
                  <a:extLst>
                    <a:ext uri="{9D8B030D-6E8A-4147-A177-3AD203B41FA5}">
                      <a16:colId xmlns:a16="http://schemas.microsoft.com/office/drawing/2014/main" val="3945090359"/>
                    </a:ext>
                  </a:extLst>
                </a:gridCol>
                <a:gridCol w="329184">
                  <a:extLst>
                    <a:ext uri="{9D8B030D-6E8A-4147-A177-3AD203B41FA5}">
                      <a16:colId xmlns:a16="http://schemas.microsoft.com/office/drawing/2014/main" val="818017121"/>
                    </a:ext>
                  </a:extLst>
                </a:gridCol>
                <a:gridCol w="329184">
                  <a:extLst>
                    <a:ext uri="{9D8B030D-6E8A-4147-A177-3AD203B41FA5}">
                      <a16:colId xmlns:a16="http://schemas.microsoft.com/office/drawing/2014/main" val="3767870966"/>
                    </a:ext>
                  </a:extLst>
                </a:gridCol>
                <a:gridCol w="329184">
                  <a:extLst>
                    <a:ext uri="{9D8B030D-6E8A-4147-A177-3AD203B41FA5}">
                      <a16:colId xmlns:a16="http://schemas.microsoft.com/office/drawing/2014/main" val="813991683"/>
                    </a:ext>
                  </a:extLst>
                </a:gridCol>
                <a:gridCol w="329184">
                  <a:extLst>
                    <a:ext uri="{9D8B030D-6E8A-4147-A177-3AD203B41FA5}">
                      <a16:colId xmlns:a16="http://schemas.microsoft.com/office/drawing/2014/main" val="2808993449"/>
                    </a:ext>
                  </a:extLst>
                </a:gridCol>
                <a:gridCol w="329184">
                  <a:extLst>
                    <a:ext uri="{9D8B030D-6E8A-4147-A177-3AD203B41FA5}">
                      <a16:colId xmlns:a16="http://schemas.microsoft.com/office/drawing/2014/main" val="2470145941"/>
                    </a:ext>
                  </a:extLst>
                </a:gridCol>
                <a:gridCol w="329184">
                  <a:extLst>
                    <a:ext uri="{9D8B030D-6E8A-4147-A177-3AD203B41FA5}">
                      <a16:colId xmlns:a16="http://schemas.microsoft.com/office/drawing/2014/main" val="402851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716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- 2019-02-01 12:00:04 </a:t>
                      </a:r>
                      <a:r>
                        <a:rPr kumimoji="0" lang="en-US" sz="1000" b="0" i="0" u="none" strike="noStrike" kern="1200" cap="none" spc="0" normalizeH="0" baseline="0" noProof="0">
                          <a:ln>
                            <a:noFill/>
                          </a:ln>
                          <a:solidFill>
                            <a:prstClr val="black"/>
                          </a:solidFill>
                          <a:effectLst/>
                          <a:uLnTx/>
                          <a:uFillTx/>
                          <a:latin typeface="+mn-lt"/>
                          <a:ea typeface="+mn-ea"/>
                          <a:cs typeface="+mn-cs"/>
                        </a:rPr>
                        <a:t> 
 Don't look 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https://scontent.xx.fbcdn.net/v/t15.5256-10/p720x720/51831535_765270513855278_7245582752878166016_n.jpg?_nc_cat=106&amp;_nc_ht=scontent.xx&amp;oh=8d843b602ed80f240b777bb2db3e935d&amp;oe=5CEE59F7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47518989"/>
                  </a:ext>
                </a:extLst>
              </a:tr>
            </a:tbl>
          </a:graphicData>
        </a:graphic>
      </p:graphicFrame>
      <p:sp>
        <p:nvSpPr>
          <p:cNvPr id="4" name="Text Placeholder 3">
            <a:extLst>
              <a:ext uri="{FF2B5EF4-FFF2-40B4-BE49-F238E27FC236}">
                <a16:creationId xmlns:a16="http://schemas.microsoft.com/office/drawing/2014/main" id="{55BDCF1C-B7AA-42F3-AE66-BA643572D960}"/>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1569709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FAE8F-00D0-4A5C-9012-18532F97F580}"/>
              </a:ext>
            </a:extLst>
          </p:cNvPr>
          <p:cNvSpPr>
            <a:spLocks noGrp="1"/>
          </p:cNvSpPr>
          <p:nvPr>
            <p:ph type="title"/>
          </p:nvPr>
        </p:nvSpPr>
        <p:spPr/>
        <p:txBody>
          <a:bodyPr/>
          <a:lstStyle/>
          <a:p>
            <a:r>
              <a:rPr lang="en-US"/>
              <a:t>Facebook Own Posts Table | Airbnb - 2 of 12</a:t>
            </a:r>
          </a:p>
        </p:txBody>
      </p:sp>
      <p:graphicFrame>
        <p:nvGraphicFramePr>
          <p:cNvPr id="5" name="Table Placeholder 4">
            <a:extLst>
              <a:ext uri="{FF2B5EF4-FFF2-40B4-BE49-F238E27FC236}">
                <a16:creationId xmlns:a16="http://schemas.microsoft.com/office/drawing/2014/main" id="{9C5F82A8-8BFB-478D-A449-C380DDCF42EA}"/>
              </a:ext>
            </a:extLst>
          </p:cNvPr>
          <p:cNvGraphicFramePr>
            <a:graphicFrameLocks noGrp="1"/>
          </p:cNvGraphicFramePr>
          <p:nvPr>
            <p:ph type="tbl" sz="quarter" idx="13"/>
            <p:extLst>
              <p:ext uri="{D42A27DB-BD31-4B8C-83A1-F6EECF244321}">
                <p14:modId xmlns:p14="http://schemas.microsoft.com/office/powerpoint/2010/main" val="1444179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3338992"/>
                    </a:ext>
                  </a:extLst>
                </a:gridCol>
                <a:gridCol w="905256">
                  <a:extLst>
                    <a:ext uri="{9D8B030D-6E8A-4147-A177-3AD203B41FA5}">
                      <a16:colId xmlns:a16="http://schemas.microsoft.com/office/drawing/2014/main" val="2877547803"/>
                    </a:ext>
                  </a:extLst>
                </a:gridCol>
                <a:gridCol w="329184">
                  <a:extLst>
                    <a:ext uri="{9D8B030D-6E8A-4147-A177-3AD203B41FA5}">
                      <a16:colId xmlns:a16="http://schemas.microsoft.com/office/drawing/2014/main" val="423866206"/>
                    </a:ext>
                  </a:extLst>
                </a:gridCol>
                <a:gridCol w="329184">
                  <a:extLst>
                    <a:ext uri="{9D8B030D-6E8A-4147-A177-3AD203B41FA5}">
                      <a16:colId xmlns:a16="http://schemas.microsoft.com/office/drawing/2014/main" val="2625525698"/>
                    </a:ext>
                  </a:extLst>
                </a:gridCol>
                <a:gridCol w="329184">
                  <a:extLst>
                    <a:ext uri="{9D8B030D-6E8A-4147-A177-3AD203B41FA5}">
                      <a16:colId xmlns:a16="http://schemas.microsoft.com/office/drawing/2014/main" val="5733010"/>
                    </a:ext>
                  </a:extLst>
                </a:gridCol>
                <a:gridCol w="329184">
                  <a:extLst>
                    <a:ext uri="{9D8B030D-6E8A-4147-A177-3AD203B41FA5}">
                      <a16:colId xmlns:a16="http://schemas.microsoft.com/office/drawing/2014/main" val="1199997061"/>
                    </a:ext>
                  </a:extLst>
                </a:gridCol>
                <a:gridCol w="329184">
                  <a:extLst>
                    <a:ext uri="{9D8B030D-6E8A-4147-A177-3AD203B41FA5}">
                      <a16:colId xmlns:a16="http://schemas.microsoft.com/office/drawing/2014/main" val="2906655164"/>
                    </a:ext>
                  </a:extLst>
                </a:gridCol>
                <a:gridCol w="329184">
                  <a:extLst>
                    <a:ext uri="{9D8B030D-6E8A-4147-A177-3AD203B41FA5}">
                      <a16:colId xmlns:a16="http://schemas.microsoft.com/office/drawing/2014/main" val="2249898968"/>
                    </a:ext>
                  </a:extLst>
                </a:gridCol>
                <a:gridCol w="329184">
                  <a:extLst>
                    <a:ext uri="{9D8B030D-6E8A-4147-A177-3AD203B41FA5}">
                      <a16:colId xmlns:a16="http://schemas.microsoft.com/office/drawing/2014/main" val="1968496500"/>
                    </a:ext>
                  </a:extLst>
                </a:gridCol>
                <a:gridCol w="329184">
                  <a:extLst>
                    <a:ext uri="{9D8B030D-6E8A-4147-A177-3AD203B41FA5}">
                      <a16:colId xmlns:a16="http://schemas.microsoft.com/office/drawing/2014/main" val="3246640603"/>
                    </a:ext>
                  </a:extLst>
                </a:gridCol>
                <a:gridCol w="329184">
                  <a:extLst>
                    <a:ext uri="{9D8B030D-6E8A-4147-A177-3AD203B41FA5}">
                      <a16:colId xmlns:a16="http://schemas.microsoft.com/office/drawing/2014/main" val="1751737790"/>
                    </a:ext>
                  </a:extLst>
                </a:gridCol>
                <a:gridCol w="329184">
                  <a:extLst>
                    <a:ext uri="{9D8B030D-6E8A-4147-A177-3AD203B41FA5}">
                      <a16:colId xmlns:a16="http://schemas.microsoft.com/office/drawing/2014/main" val="3216973238"/>
                    </a:ext>
                  </a:extLst>
                </a:gridCol>
                <a:gridCol w="329184">
                  <a:extLst>
                    <a:ext uri="{9D8B030D-6E8A-4147-A177-3AD203B41FA5}">
                      <a16:colId xmlns:a16="http://schemas.microsoft.com/office/drawing/2014/main" val="245064544"/>
                    </a:ext>
                  </a:extLst>
                </a:gridCol>
                <a:gridCol w="329184">
                  <a:extLst>
                    <a:ext uri="{9D8B030D-6E8A-4147-A177-3AD203B41FA5}">
                      <a16:colId xmlns:a16="http://schemas.microsoft.com/office/drawing/2014/main" val="1796168316"/>
                    </a:ext>
                  </a:extLst>
                </a:gridCol>
                <a:gridCol w="329184">
                  <a:extLst>
                    <a:ext uri="{9D8B030D-6E8A-4147-A177-3AD203B41FA5}">
                      <a16:colId xmlns:a16="http://schemas.microsoft.com/office/drawing/2014/main" val="801123395"/>
                    </a:ext>
                  </a:extLst>
                </a:gridCol>
                <a:gridCol w="329184">
                  <a:extLst>
                    <a:ext uri="{9D8B030D-6E8A-4147-A177-3AD203B41FA5}">
                      <a16:colId xmlns:a16="http://schemas.microsoft.com/office/drawing/2014/main" val="723989052"/>
                    </a:ext>
                  </a:extLst>
                </a:gridCol>
                <a:gridCol w="329184">
                  <a:extLst>
                    <a:ext uri="{9D8B030D-6E8A-4147-A177-3AD203B41FA5}">
                      <a16:colId xmlns:a16="http://schemas.microsoft.com/office/drawing/2014/main" val="1872617102"/>
                    </a:ext>
                  </a:extLst>
                </a:gridCol>
                <a:gridCol w="329184">
                  <a:extLst>
                    <a:ext uri="{9D8B030D-6E8A-4147-A177-3AD203B41FA5}">
                      <a16:colId xmlns:a16="http://schemas.microsoft.com/office/drawing/2014/main" val="108091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02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- 2019-01-29 12:00:01 </a:t>
                      </a:r>
                      <a:r>
                        <a:rPr kumimoji="0" lang="en-US" sz="1000" b="0" i="0" u="none" strike="noStrike" kern="1200" cap="none" spc="0" normalizeH="0" baseline="0" noProof="0">
                          <a:ln>
                            <a:noFill/>
                          </a:ln>
                          <a:solidFill>
                            <a:prstClr val="black"/>
                          </a:solidFill>
                          <a:effectLst/>
                          <a:uLnTx/>
                          <a:uFillTx/>
                          <a:latin typeface="+mn-lt"/>
                          <a:ea typeface="+mn-ea"/>
                          <a:cs typeface="+mn-cs"/>
                        </a:rPr>
                        <a:t> 
 Go behind the scenes with All-Star DeMarcus Cousins as he moves to a new city and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https://scontent.xx.fbcdn.net/v/t15.5256-10/p720x720/49951938_356405924947007_3106845016824217600_n.jpg?_nc_cat=108&amp;_nc_ht=scontent.xx&amp;oh=a8df382bb5a06bd2089f212b60509b5e&amp;oe=5CE594D6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06005313"/>
                  </a:ext>
                </a:extLst>
              </a:tr>
            </a:tbl>
          </a:graphicData>
        </a:graphic>
      </p:graphicFrame>
      <p:sp>
        <p:nvSpPr>
          <p:cNvPr id="4" name="Text Placeholder 3">
            <a:extLst>
              <a:ext uri="{FF2B5EF4-FFF2-40B4-BE49-F238E27FC236}">
                <a16:creationId xmlns:a16="http://schemas.microsoft.com/office/drawing/2014/main" id="{95E03969-389B-4008-8B6B-0C294DCD9456}"/>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3372712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AD4EA-C844-4B72-BF3A-65A896B065BF}"/>
              </a:ext>
            </a:extLst>
          </p:cNvPr>
          <p:cNvSpPr>
            <a:spLocks noGrp="1"/>
          </p:cNvSpPr>
          <p:nvPr>
            <p:ph type="title"/>
          </p:nvPr>
        </p:nvSpPr>
        <p:spPr/>
        <p:txBody>
          <a:bodyPr/>
          <a:lstStyle/>
          <a:p>
            <a:r>
              <a:rPr lang="en-US"/>
              <a:t>Facebook Own Posts Table | Airbnb - 3 of 12</a:t>
            </a:r>
          </a:p>
        </p:txBody>
      </p:sp>
      <p:graphicFrame>
        <p:nvGraphicFramePr>
          <p:cNvPr id="5" name="Table Placeholder 4">
            <a:extLst>
              <a:ext uri="{FF2B5EF4-FFF2-40B4-BE49-F238E27FC236}">
                <a16:creationId xmlns:a16="http://schemas.microsoft.com/office/drawing/2014/main" id="{D5AC12F4-7F9B-4465-A3E0-CFCF20444D41}"/>
              </a:ext>
            </a:extLst>
          </p:cNvPr>
          <p:cNvGraphicFramePr>
            <a:graphicFrameLocks noGrp="1"/>
          </p:cNvGraphicFramePr>
          <p:nvPr>
            <p:ph type="tbl" sz="quarter" idx="13"/>
            <p:extLst>
              <p:ext uri="{D42A27DB-BD31-4B8C-83A1-F6EECF244321}">
                <p14:modId xmlns:p14="http://schemas.microsoft.com/office/powerpoint/2010/main" val="978838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059714"/>
                    </a:ext>
                  </a:extLst>
                </a:gridCol>
                <a:gridCol w="905256">
                  <a:extLst>
                    <a:ext uri="{9D8B030D-6E8A-4147-A177-3AD203B41FA5}">
                      <a16:colId xmlns:a16="http://schemas.microsoft.com/office/drawing/2014/main" val="3568915509"/>
                    </a:ext>
                  </a:extLst>
                </a:gridCol>
                <a:gridCol w="329184">
                  <a:extLst>
                    <a:ext uri="{9D8B030D-6E8A-4147-A177-3AD203B41FA5}">
                      <a16:colId xmlns:a16="http://schemas.microsoft.com/office/drawing/2014/main" val="3892213517"/>
                    </a:ext>
                  </a:extLst>
                </a:gridCol>
                <a:gridCol w="329184">
                  <a:extLst>
                    <a:ext uri="{9D8B030D-6E8A-4147-A177-3AD203B41FA5}">
                      <a16:colId xmlns:a16="http://schemas.microsoft.com/office/drawing/2014/main" val="3682249518"/>
                    </a:ext>
                  </a:extLst>
                </a:gridCol>
                <a:gridCol w="329184">
                  <a:extLst>
                    <a:ext uri="{9D8B030D-6E8A-4147-A177-3AD203B41FA5}">
                      <a16:colId xmlns:a16="http://schemas.microsoft.com/office/drawing/2014/main" val="710022336"/>
                    </a:ext>
                  </a:extLst>
                </a:gridCol>
                <a:gridCol w="329184">
                  <a:extLst>
                    <a:ext uri="{9D8B030D-6E8A-4147-A177-3AD203B41FA5}">
                      <a16:colId xmlns:a16="http://schemas.microsoft.com/office/drawing/2014/main" val="2877428331"/>
                    </a:ext>
                  </a:extLst>
                </a:gridCol>
                <a:gridCol w="329184">
                  <a:extLst>
                    <a:ext uri="{9D8B030D-6E8A-4147-A177-3AD203B41FA5}">
                      <a16:colId xmlns:a16="http://schemas.microsoft.com/office/drawing/2014/main" val="3585961079"/>
                    </a:ext>
                  </a:extLst>
                </a:gridCol>
                <a:gridCol w="329184">
                  <a:extLst>
                    <a:ext uri="{9D8B030D-6E8A-4147-A177-3AD203B41FA5}">
                      <a16:colId xmlns:a16="http://schemas.microsoft.com/office/drawing/2014/main" val="3073042903"/>
                    </a:ext>
                  </a:extLst>
                </a:gridCol>
                <a:gridCol w="329184">
                  <a:extLst>
                    <a:ext uri="{9D8B030D-6E8A-4147-A177-3AD203B41FA5}">
                      <a16:colId xmlns:a16="http://schemas.microsoft.com/office/drawing/2014/main" val="3768985416"/>
                    </a:ext>
                  </a:extLst>
                </a:gridCol>
                <a:gridCol w="329184">
                  <a:extLst>
                    <a:ext uri="{9D8B030D-6E8A-4147-A177-3AD203B41FA5}">
                      <a16:colId xmlns:a16="http://schemas.microsoft.com/office/drawing/2014/main" val="548944627"/>
                    </a:ext>
                  </a:extLst>
                </a:gridCol>
                <a:gridCol w="329184">
                  <a:extLst>
                    <a:ext uri="{9D8B030D-6E8A-4147-A177-3AD203B41FA5}">
                      <a16:colId xmlns:a16="http://schemas.microsoft.com/office/drawing/2014/main" val="1387116235"/>
                    </a:ext>
                  </a:extLst>
                </a:gridCol>
                <a:gridCol w="329184">
                  <a:extLst>
                    <a:ext uri="{9D8B030D-6E8A-4147-A177-3AD203B41FA5}">
                      <a16:colId xmlns:a16="http://schemas.microsoft.com/office/drawing/2014/main" val="924163046"/>
                    </a:ext>
                  </a:extLst>
                </a:gridCol>
                <a:gridCol w="329184">
                  <a:extLst>
                    <a:ext uri="{9D8B030D-6E8A-4147-A177-3AD203B41FA5}">
                      <a16:colId xmlns:a16="http://schemas.microsoft.com/office/drawing/2014/main" val="911717196"/>
                    </a:ext>
                  </a:extLst>
                </a:gridCol>
                <a:gridCol w="329184">
                  <a:extLst>
                    <a:ext uri="{9D8B030D-6E8A-4147-A177-3AD203B41FA5}">
                      <a16:colId xmlns:a16="http://schemas.microsoft.com/office/drawing/2014/main" val="1336206710"/>
                    </a:ext>
                  </a:extLst>
                </a:gridCol>
                <a:gridCol w="329184">
                  <a:extLst>
                    <a:ext uri="{9D8B030D-6E8A-4147-A177-3AD203B41FA5}">
                      <a16:colId xmlns:a16="http://schemas.microsoft.com/office/drawing/2014/main" val="785765268"/>
                    </a:ext>
                  </a:extLst>
                </a:gridCol>
                <a:gridCol w="329184">
                  <a:extLst>
                    <a:ext uri="{9D8B030D-6E8A-4147-A177-3AD203B41FA5}">
                      <a16:colId xmlns:a16="http://schemas.microsoft.com/office/drawing/2014/main" val="1523211940"/>
                    </a:ext>
                  </a:extLst>
                </a:gridCol>
                <a:gridCol w="329184">
                  <a:extLst>
                    <a:ext uri="{9D8B030D-6E8A-4147-A177-3AD203B41FA5}">
                      <a16:colId xmlns:a16="http://schemas.microsoft.com/office/drawing/2014/main" val="3944500447"/>
                    </a:ext>
                  </a:extLst>
                </a:gridCol>
                <a:gridCol w="329184">
                  <a:extLst>
                    <a:ext uri="{9D8B030D-6E8A-4147-A177-3AD203B41FA5}">
                      <a16:colId xmlns:a16="http://schemas.microsoft.com/office/drawing/2014/main" val="4096694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258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- 2019-01-25 17:00:00 </a:t>
                      </a:r>
                      <a:r>
                        <a:rPr kumimoji="0" lang="en-US" sz="1000" b="0" i="0" u="none" strike="noStrike" kern="1200" cap="none" spc="0" normalizeH="0" baseline="0" noProof="0">
                          <a:ln>
                            <a:noFill/>
                          </a:ln>
                          <a:solidFill>
                            <a:prstClr val="black"/>
                          </a:solidFill>
                          <a:effectLst/>
                          <a:uLnTx/>
                          <a:uFillTx/>
                          <a:latin typeface="+mn-lt"/>
                          <a:ea typeface="+mn-ea"/>
                          <a:cs typeface="+mn-cs"/>
                        </a:rPr>
                        <a:t> 
 Looking to get off the grid? Here are seven rustic retreats where you can slow down or roll up your sleeves and pitch in.
abnb.co/txgt7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22014339"/>
                  </a:ext>
                </a:extLst>
              </a:tr>
            </a:tbl>
          </a:graphicData>
        </a:graphic>
      </p:graphicFrame>
      <p:sp>
        <p:nvSpPr>
          <p:cNvPr id="4" name="Text Placeholder 3">
            <a:extLst>
              <a:ext uri="{FF2B5EF4-FFF2-40B4-BE49-F238E27FC236}">
                <a16:creationId xmlns:a16="http://schemas.microsoft.com/office/drawing/2014/main" id="{48108060-BE53-4EFC-B6E7-8F8DF45308CD}"/>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3872296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8B2A-AA26-41AC-9F40-6221E054017A}"/>
              </a:ext>
            </a:extLst>
          </p:cNvPr>
          <p:cNvSpPr>
            <a:spLocks noGrp="1"/>
          </p:cNvSpPr>
          <p:nvPr>
            <p:ph type="title"/>
          </p:nvPr>
        </p:nvSpPr>
        <p:spPr/>
        <p:txBody>
          <a:bodyPr/>
          <a:lstStyle/>
          <a:p>
            <a:r>
              <a:rPr lang="en-US"/>
              <a:t>Facebook Own Posts Table | Airbnb - 4 of 12</a:t>
            </a:r>
          </a:p>
        </p:txBody>
      </p:sp>
      <p:graphicFrame>
        <p:nvGraphicFramePr>
          <p:cNvPr id="5" name="Table Placeholder 4">
            <a:extLst>
              <a:ext uri="{FF2B5EF4-FFF2-40B4-BE49-F238E27FC236}">
                <a16:creationId xmlns:a16="http://schemas.microsoft.com/office/drawing/2014/main" id="{B1BE9D2B-895B-423F-B385-97812CA871A4}"/>
              </a:ext>
            </a:extLst>
          </p:cNvPr>
          <p:cNvGraphicFramePr>
            <a:graphicFrameLocks noGrp="1"/>
          </p:cNvGraphicFramePr>
          <p:nvPr>
            <p:ph type="tbl" sz="quarter" idx="13"/>
            <p:extLst>
              <p:ext uri="{D42A27DB-BD31-4B8C-83A1-F6EECF244321}">
                <p14:modId xmlns:p14="http://schemas.microsoft.com/office/powerpoint/2010/main" val="257025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49059"/>
                    </a:ext>
                  </a:extLst>
                </a:gridCol>
                <a:gridCol w="905256">
                  <a:extLst>
                    <a:ext uri="{9D8B030D-6E8A-4147-A177-3AD203B41FA5}">
                      <a16:colId xmlns:a16="http://schemas.microsoft.com/office/drawing/2014/main" val="2080436788"/>
                    </a:ext>
                  </a:extLst>
                </a:gridCol>
                <a:gridCol w="329184">
                  <a:extLst>
                    <a:ext uri="{9D8B030D-6E8A-4147-A177-3AD203B41FA5}">
                      <a16:colId xmlns:a16="http://schemas.microsoft.com/office/drawing/2014/main" val="4211873636"/>
                    </a:ext>
                  </a:extLst>
                </a:gridCol>
                <a:gridCol w="329184">
                  <a:extLst>
                    <a:ext uri="{9D8B030D-6E8A-4147-A177-3AD203B41FA5}">
                      <a16:colId xmlns:a16="http://schemas.microsoft.com/office/drawing/2014/main" val="2720001899"/>
                    </a:ext>
                  </a:extLst>
                </a:gridCol>
                <a:gridCol w="329184">
                  <a:extLst>
                    <a:ext uri="{9D8B030D-6E8A-4147-A177-3AD203B41FA5}">
                      <a16:colId xmlns:a16="http://schemas.microsoft.com/office/drawing/2014/main" val="2166482735"/>
                    </a:ext>
                  </a:extLst>
                </a:gridCol>
                <a:gridCol w="329184">
                  <a:extLst>
                    <a:ext uri="{9D8B030D-6E8A-4147-A177-3AD203B41FA5}">
                      <a16:colId xmlns:a16="http://schemas.microsoft.com/office/drawing/2014/main" val="1798840277"/>
                    </a:ext>
                  </a:extLst>
                </a:gridCol>
                <a:gridCol w="329184">
                  <a:extLst>
                    <a:ext uri="{9D8B030D-6E8A-4147-A177-3AD203B41FA5}">
                      <a16:colId xmlns:a16="http://schemas.microsoft.com/office/drawing/2014/main" val="1657706742"/>
                    </a:ext>
                  </a:extLst>
                </a:gridCol>
                <a:gridCol w="329184">
                  <a:extLst>
                    <a:ext uri="{9D8B030D-6E8A-4147-A177-3AD203B41FA5}">
                      <a16:colId xmlns:a16="http://schemas.microsoft.com/office/drawing/2014/main" val="335489254"/>
                    </a:ext>
                  </a:extLst>
                </a:gridCol>
                <a:gridCol w="329184">
                  <a:extLst>
                    <a:ext uri="{9D8B030D-6E8A-4147-A177-3AD203B41FA5}">
                      <a16:colId xmlns:a16="http://schemas.microsoft.com/office/drawing/2014/main" val="1158491294"/>
                    </a:ext>
                  </a:extLst>
                </a:gridCol>
                <a:gridCol w="329184">
                  <a:extLst>
                    <a:ext uri="{9D8B030D-6E8A-4147-A177-3AD203B41FA5}">
                      <a16:colId xmlns:a16="http://schemas.microsoft.com/office/drawing/2014/main" val="2807494651"/>
                    </a:ext>
                  </a:extLst>
                </a:gridCol>
                <a:gridCol w="329184">
                  <a:extLst>
                    <a:ext uri="{9D8B030D-6E8A-4147-A177-3AD203B41FA5}">
                      <a16:colId xmlns:a16="http://schemas.microsoft.com/office/drawing/2014/main" val="3339417903"/>
                    </a:ext>
                  </a:extLst>
                </a:gridCol>
                <a:gridCol w="329184">
                  <a:extLst>
                    <a:ext uri="{9D8B030D-6E8A-4147-A177-3AD203B41FA5}">
                      <a16:colId xmlns:a16="http://schemas.microsoft.com/office/drawing/2014/main" val="1174334027"/>
                    </a:ext>
                  </a:extLst>
                </a:gridCol>
                <a:gridCol w="329184">
                  <a:extLst>
                    <a:ext uri="{9D8B030D-6E8A-4147-A177-3AD203B41FA5}">
                      <a16:colId xmlns:a16="http://schemas.microsoft.com/office/drawing/2014/main" val="3480465021"/>
                    </a:ext>
                  </a:extLst>
                </a:gridCol>
                <a:gridCol w="329184">
                  <a:extLst>
                    <a:ext uri="{9D8B030D-6E8A-4147-A177-3AD203B41FA5}">
                      <a16:colId xmlns:a16="http://schemas.microsoft.com/office/drawing/2014/main" val="1084289328"/>
                    </a:ext>
                  </a:extLst>
                </a:gridCol>
                <a:gridCol w="329184">
                  <a:extLst>
                    <a:ext uri="{9D8B030D-6E8A-4147-A177-3AD203B41FA5}">
                      <a16:colId xmlns:a16="http://schemas.microsoft.com/office/drawing/2014/main" val="666546625"/>
                    </a:ext>
                  </a:extLst>
                </a:gridCol>
                <a:gridCol w="329184">
                  <a:extLst>
                    <a:ext uri="{9D8B030D-6E8A-4147-A177-3AD203B41FA5}">
                      <a16:colId xmlns:a16="http://schemas.microsoft.com/office/drawing/2014/main" val="1176198665"/>
                    </a:ext>
                  </a:extLst>
                </a:gridCol>
                <a:gridCol w="329184">
                  <a:extLst>
                    <a:ext uri="{9D8B030D-6E8A-4147-A177-3AD203B41FA5}">
                      <a16:colId xmlns:a16="http://schemas.microsoft.com/office/drawing/2014/main" val="1449474481"/>
                    </a:ext>
                  </a:extLst>
                </a:gridCol>
                <a:gridCol w="329184">
                  <a:extLst>
                    <a:ext uri="{9D8B030D-6E8A-4147-A177-3AD203B41FA5}">
                      <a16:colId xmlns:a16="http://schemas.microsoft.com/office/drawing/2014/main" val="1839337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231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- 2019-01-23 12:00:00 </a:t>
                      </a:r>
                      <a:r>
                        <a:rPr kumimoji="0" lang="en-US" sz="1000" b="0" i="0" u="none" strike="noStrike" kern="1200" cap="none" spc="0" normalizeH="0" baseline="0" noProof="0">
                          <a:ln>
                            <a:noFill/>
                          </a:ln>
                          <a:solidFill>
                            <a:prstClr val="black"/>
                          </a:solidFill>
                          <a:effectLst/>
                          <a:uLnTx/>
                          <a:uFillTx/>
                          <a:latin typeface="+mn-lt"/>
                          <a:ea typeface="+mn-ea"/>
                          <a:cs typeface="+mn-cs"/>
                        </a:rPr>
                        <a:t> 
 To truly get away from it all, sometimes you have to travel to the far corners of the world. They may be hard to get to, but these serene sanctuaries are so worth it. abnb.co/adqcr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https://scontent.xx.fbcdn.net/v/t1.0-9/q86/s720x720/50632813_10157063526412458_7670062063028273152_o.jpg?_nc_cat=102&amp;_nc_ht=scontent.xx&amp;oh=ca5068795989a784d21817a3eac60059&amp;oe=5CECC38F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73907608"/>
                  </a:ext>
                </a:extLst>
              </a:tr>
            </a:tbl>
          </a:graphicData>
        </a:graphic>
      </p:graphicFrame>
      <p:sp>
        <p:nvSpPr>
          <p:cNvPr id="4" name="Text Placeholder 3">
            <a:extLst>
              <a:ext uri="{FF2B5EF4-FFF2-40B4-BE49-F238E27FC236}">
                <a16:creationId xmlns:a16="http://schemas.microsoft.com/office/drawing/2014/main" id="{7FBAC260-1788-4231-B0D5-D6832983830F}"/>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2196802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2A2A-12CE-4794-9A44-C33C24BB9554}"/>
              </a:ext>
            </a:extLst>
          </p:cNvPr>
          <p:cNvSpPr>
            <a:spLocks noGrp="1"/>
          </p:cNvSpPr>
          <p:nvPr>
            <p:ph type="title"/>
          </p:nvPr>
        </p:nvSpPr>
        <p:spPr/>
        <p:txBody>
          <a:bodyPr/>
          <a:lstStyle/>
          <a:p>
            <a:r>
              <a:rPr lang="en-US"/>
              <a:t>Facebook Own Posts Table | Airbnb - 5 of 12</a:t>
            </a:r>
          </a:p>
        </p:txBody>
      </p:sp>
      <p:graphicFrame>
        <p:nvGraphicFramePr>
          <p:cNvPr id="5" name="Table Placeholder 4">
            <a:extLst>
              <a:ext uri="{FF2B5EF4-FFF2-40B4-BE49-F238E27FC236}">
                <a16:creationId xmlns:a16="http://schemas.microsoft.com/office/drawing/2014/main" id="{9788E5CC-A1D4-401C-88C9-0F1B307D18E2}"/>
              </a:ext>
            </a:extLst>
          </p:cNvPr>
          <p:cNvGraphicFramePr>
            <a:graphicFrameLocks noGrp="1"/>
          </p:cNvGraphicFramePr>
          <p:nvPr>
            <p:ph type="tbl" sz="quarter" idx="13"/>
            <p:extLst>
              <p:ext uri="{D42A27DB-BD31-4B8C-83A1-F6EECF244321}">
                <p14:modId xmlns:p14="http://schemas.microsoft.com/office/powerpoint/2010/main" val="270667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4490584"/>
                    </a:ext>
                  </a:extLst>
                </a:gridCol>
                <a:gridCol w="905256">
                  <a:extLst>
                    <a:ext uri="{9D8B030D-6E8A-4147-A177-3AD203B41FA5}">
                      <a16:colId xmlns:a16="http://schemas.microsoft.com/office/drawing/2014/main" val="805782224"/>
                    </a:ext>
                  </a:extLst>
                </a:gridCol>
                <a:gridCol w="329184">
                  <a:extLst>
                    <a:ext uri="{9D8B030D-6E8A-4147-A177-3AD203B41FA5}">
                      <a16:colId xmlns:a16="http://schemas.microsoft.com/office/drawing/2014/main" val="2421751999"/>
                    </a:ext>
                  </a:extLst>
                </a:gridCol>
                <a:gridCol w="329184">
                  <a:extLst>
                    <a:ext uri="{9D8B030D-6E8A-4147-A177-3AD203B41FA5}">
                      <a16:colId xmlns:a16="http://schemas.microsoft.com/office/drawing/2014/main" val="629995538"/>
                    </a:ext>
                  </a:extLst>
                </a:gridCol>
                <a:gridCol w="329184">
                  <a:extLst>
                    <a:ext uri="{9D8B030D-6E8A-4147-A177-3AD203B41FA5}">
                      <a16:colId xmlns:a16="http://schemas.microsoft.com/office/drawing/2014/main" val="1874481209"/>
                    </a:ext>
                  </a:extLst>
                </a:gridCol>
                <a:gridCol w="329184">
                  <a:extLst>
                    <a:ext uri="{9D8B030D-6E8A-4147-A177-3AD203B41FA5}">
                      <a16:colId xmlns:a16="http://schemas.microsoft.com/office/drawing/2014/main" val="3939113263"/>
                    </a:ext>
                  </a:extLst>
                </a:gridCol>
                <a:gridCol w="329184">
                  <a:extLst>
                    <a:ext uri="{9D8B030D-6E8A-4147-A177-3AD203B41FA5}">
                      <a16:colId xmlns:a16="http://schemas.microsoft.com/office/drawing/2014/main" val="2159296705"/>
                    </a:ext>
                  </a:extLst>
                </a:gridCol>
                <a:gridCol w="329184">
                  <a:extLst>
                    <a:ext uri="{9D8B030D-6E8A-4147-A177-3AD203B41FA5}">
                      <a16:colId xmlns:a16="http://schemas.microsoft.com/office/drawing/2014/main" val="176630350"/>
                    </a:ext>
                  </a:extLst>
                </a:gridCol>
                <a:gridCol w="329184">
                  <a:extLst>
                    <a:ext uri="{9D8B030D-6E8A-4147-A177-3AD203B41FA5}">
                      <a16:colId xmlns:a16="http://schemas.microsoft.com/office/drawing/2014/main" val="1543941939"/>
                    </a:ext>
                  </a:extLst>
                </a:gridCol>
                <a:gridCol w="329184">
                  <a:extLst>
                    <a:ext uri="{9D8B030D-6E8A-4147-A177-3AD203B41FA5}">
                      <a16:colId xmlns:a16="http://schemas.microsoft.com/office/drawing/2014/main" val="3673218720"/>
                    </a:ext>
                  </a:extLst>
                </a:gridCol>
                <a:gridCol w="329184">
                  <a:extLst>
                    <a:ext uri="{9D8B030D-6E8A-4147-A177-3AD203B41FA5}">
                      <a16:colId xmlns:a16="http://schemas.microsoft.com/office/drawing/2014/main" val="1648600071"/>
                    </a:ext>
                  </a:extLst>
                </a:gridCol>
                <a:gridCol w="329184">
                  <a:extLst>
                    <a:ext uri="{9D8B030D-6E8A-4147-A177-3AD203B41FA5}">
                      <a16:colId xmlns:a16="http://schemas.microsoft.com/office/drawing/2014/main" val="3091696665"/>
                    </a:ext>
                  </a:extLst>
                </a:gridCol>
                <a:gridCol w="329184">
                  <a:extLst>
                    <a:ext uri="{9D8B030D-6E8A-4147-A177-3AD203B41FA5}">
                      <a16:colId xmlns:a16="http://schemas.microsoft.com/office/drawing/2014/main" val="351737785"/>
                    </a:ext>
                  </a:extLst>
                </a:gridCol>
                <a:gridCol w="329184">
                  <a:extLst>
                    <a:ext uri="{9D8B030D-6E8A-4147-A177-3AD203B41FA5}">
                      <a16:colId xmlns:a16="http://schemas.microsoft.com/office/drawing/2014/main" val="3671755956"/>
                    </a:ext>
                  </a:extLst>
                </a:gridCol>
                <a:gridCol w="329184">
                  <a:extLst>
                    <a:ext uri="{9D8B030D-6E8A-4147-A177-3AD203B41FA5}">
                      <a16:colId xmlns:a16="http://schemas.microsoft.com/office/drawing/2014/main" val="184113675"/>
                    </a:ext>
                  </a:extLst>
                </a:gridCol>
                <a:gridCol w="329184">
                  <a:extLst>
                    <a:ext uri="{9D8B030D-6E8A-4147-A177-3AD203B41FA5}">
                      <a16:colId xmlns:a16="http://schemas.microsoft.com/office/drawing/2014/main" val="2230903315"/>
                    </a:ext>
                  </a:extLst>
                </a:gridCol>
                <a:gridCol w="329184">
                  <a:extLst>
                    <a:ext uri="{9D8B030D-6E8A-4147-A177-3AD203B41FA5}">
                      <a16:colId xmlns:a16="http://schemas.microsoft.com/office/drawing/2014/main" val="3919432613"/>
                    </a:ext>
                  </a:extLst>
                </a:gridCol>
                <a:gridCol w="329184">
                  <a:extLst>
                    <a:ext uri="{9D8B030D-6E8A-4147-A177-3AD203B41FA5}">
                      <a16:colId xmlns:a16="http://schemas.microsoft.com/office/drawing/2014/main" val="991917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952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- 2019-01-22 13:00:01 </a:t>
                      </a:r>
                      <a:r>
                        <a:rPr kumimoji="0" lang="en-US" sz="1000" b="0" i="0" u="none" strike="noStrike" kern="1200" cap="none" spc="0" normalizeH="0" baseline="0" noProof="0">
                          <a:ln>
                            <a:noFill/>
                          </a:ln>
                          <a:solidFill>
                            <a:prstClr val="black"/>
                          </a:solidFill>
                          <a:effectLst/>
                          <a:uLnTx/>
                          <a:uFillTx/>
                          <a:latin typeface="+mn-lt"/>
                          <a:ea typeface="+mn-ea"/>
                          <a:cs typeface="+mn-cs"/>
                        </a:rPr>
                        <a:t> 
 She goes by the name “Fire” in the boxing ring. 
Train with this two-time world champ, and stay fit with more sports experiences on Airbnb: abnb.co/vhmr4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https://scontent.xx.fbcdn.net/v/t15.5256-10/p720x720/49343791_543030472876483_1966904479638880256_n.jpg?_nc_cat=104&amp;_nc_ht=scontent.xx&amp;oh=ca3f075923f38da85458de88026a6523&amp;oe=5CB37B50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00431192"/>
                  </a:ext>
                </a:extLst>
              </a:tr>
            </a:tbl>
          </a:graphicData>
        </a:graphic>
      </p:graphicFrame>
      <p:sp>
        <p:nvSpPr>
          <p:cNvPr id="4" name="Text Placeholder 3">
            <a:extLst>
              <a:ext uri="{FF2B5EF4-FFF2-40B4-BE49-F238E27FC236}">
                <a16:creationId xmlns:a16="http://schemas.microsoft.com/office/drawing/2014/main" id="{532833C5-028F-4F5C-992E-1F3E154C0103}"/>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2246852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60A31-E475-48C9-A93E-19E26790F204}"/>
              </a:ext>
            </a:extLst>
          </p:cNvPr>
          <p:cNvSpPr>
            <a:spLocks noGrp="1"/>
          </p:cNvSpPr>
          <p:nvPr>
            <p:ph type="title"/>
          </p:nvPr>
        </p:nvSpPr>
        <p:spPr/>
        <p:txBody>
          <a:bodyPr/>
          <a:lstStyle/>
          <a:p>
            <a:r>
              <a:rPr lang="en-US"/>
              <a:t>Facebook Own Posts Table | Airbnb - 6 of 12</a:t>
            </a:r>
          </a:p>
        </p:txBody>
      </p:sp>
      <p:graphicFrame>
        <p:nvGraphicFramePr>
          <p:cNvPr id="5" name="Table Placeholder 4">
            <a:extLst>
              <a:ext uri="{FF2B5EF4-FFF2-40B4-BE49-F238E27FC236}">
                <a16:creationId xmlns:a16="http://schemas.microsoft.com/office/drawing/2014/main" id="{46CBBBD5-0292-4AF9-A644-3861467DC8DE}"/>
              </a:ext>
            </a:extLst>
          </p:cNvPr>
          <p:cNvGraphicFramePr>
            <a:graphicFrameLocks noGrp="1"/>
          </p:cNvGraphicFramePr>
          <p:nvPr>
            <p:ph type="tbl" sz="quarter" idx="13"/>
            <p:extLst>
              <p:ext uri="{D42A27DB-BD31-4B8C-83A1-F6EECF244321}">
                <p14:modId xmlns:p14="http://schemas.microsoft.com/office/powerpoint/2010/main" val="1721076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1153543"/>
                    </a:ext>
                  </a:extLst>
                </a:gridCol>
                <a:gridCol w="905256">
                  <a:extLst>
                    <a:ext uri="{9D8B030D-6E8A-4147-A177-3AD203B41FA5}">
                      <a16:colId xmlns:a16="http://schemas.microsoft.com/office/drawing/2014/main" val="4119640290"/>
                    </a:ext>
                  </a:extLst>
                </a:gridCol>
                <a:gridCol w="329184">
                  <a:extLst>
                    <a:ext uri="{9D8B030D-6E8A-4147-A177-3AD203B41FA5}">
                      <a16:colId xmlns:a16="http://schemas.microsoft.com/office/drawing/2014/main" val="1637882931"/>
                    </a:ext>
                  </a:extLst>
                </a:gridCol>
                <a:gridCol w="329184">
                  <a:extLst>
                    <a:ext uri="{9D8B030D-6E8A-4147-A177-3AD203B41FA5}">
                      <a16:colId xmlns:a16="http://schemas.microsoft.com/office/drawing/2014/main" val="3543590706"/>
                    </a:ext>
                  </a:extLst>
                </a:gridCol>
                <a:gridCol w="329184">
                  <a:extLst>
                    <a:ext uri="{9D8B030D-6E8A-4147-A177-3AD203B41FA5}">
                      <a16:colId xmlns:a16="http://schemas.microsoft.com/office/drawing/2014/main" val="3546034909"/>
                    </a:ext>
                  </a:extLst>
                </a:gridCol>
                <a:gridCol w="329184">
                  <a:extLst>
                    <a:ext uri="{9D8B030D-6E8A-4147-A177-3AD203B41FA5}">
                      <a16:colId xmlns:a16="http://schemas.microsoft.com/office/drawing/2014/main" val="3962174421"/>
                    </a:ext>
                  </a:extLst>
                </a:gridCol>
                <a:gridCol w="329184">
                  <a:extLst>
                    <a:ext uri="{9D8B030D-6E8A-4147-A177-3AD203B41FA5}">
                      <a16:colId xmlns:a16="http://schemas.microsoft.com/office/drawing/2014/main" val="1764396568"/>
                    </a:ext>
                  </a:extLst>
                </a:gridCol>
                <a:gridCol w="329184">
                  <a:extLst>
                    <a:ext uri="{9D8B030D-6E8A-4147-A177-3AD203B41FA5}">
                      <a16:colId xmlns:a16="http://schemas.microsoft.com/office/drawing/2014/main" val="2262507083"/>
                    </a:ext>
                  </a:extLst>
                </a:gridCol>
                <a:gridCol w="329184">
                  <a:extLst>
                    <a:ext uri="{9D8B030D-6E8A-4147-A177-3AD203B41FA5}">
                      <a16:colId xmlns:a16="http://schemas.microsoft.com/office/drawing/2014/main" val="2755385381"/>
                    </a:ext>
                  </a:extLst>
                </a:gridCol>
                <a:gridCol w="329184">
                  <a:extLst>
                    <a:ext uri="{9D8B030D-6E8A-4147-A177-3AD203B41FA5}">
                      <a16:colId xmlns:a16="http://schemas.microsoft.com/office/drawing/2014/main" val="3779267651"/>
                    </a:ext>
                  </a:extLst>
                </a:gridCol>
                <a:gridCol w="329184">
                  <a:extLst>
                    <a:ext uri="{9D8B030D-6E8A-4147-A177-3AD203B41FA5}">
                      <a16:colId xmlns:a16="http://schemas.microsoft.com/office/drawing/2014/main" val="1890310907"/>
                    </a:ext>
                  </a:extLst>
                </a:gridCol>
                <a:gridCol w="329184">
                  <a:extLst>
                    <a:ext uri="{9D8B030D-6E8A-4147-A177-3AD203B41FA5}">
                      <a16:colId xmlns:a16="http://schemas.microsoft.com/office/drawing/2014/main" val="2202716867"/>
                    </a:ext>
                  </a:extLst>
                </a:gridCol>
                <a:gridCol w="329184">
                  <a:extLst>
                    <a:ext uri="{9D8B030D-6E8A-4147-A177-3AD203B41FA5}">
                      <a16:colId xmlns:a16="http://schemas.microsoft.com/office/drawing/2014/main" val="1345811274"/>
                    </a:ext>
                  </a:extLst>
                </a:gridCol>
                <a:gridCol w="329184">
                  <a:extLst>
                    <a:ext uri="{9D8B030D-6E8A-4147-A177-3AD203B41FA5}">
                      <a16:colId xmlns:a16="http://schemas.microsoft.com/office/drawing/2014/main" val="3790273222"/>
                    </a:ext>
                  </a:extLst>
                </a:gridCol>
                <a:gridCol w="329184">
                  <a:extLst>
                    <a:ext uri="{9D8B030D-6E8A-4147-A177-3AD203B41FA5}">
                      <a16:colId xmlns:a16="http://schemas.microsoft.com/office/drawing/2014/main" val="197117650"/>
                    </a:ext>
                  </a:extLst>
                </a:gridCol>
                <a:gridCol w="329184">
                  <a:extLst>
                    <a:ext uri="{9D8B030D-6E8A-4147-A177-3AD203B41FA5}">
                      <a16:colId xmlns:a16="http://schemas.microsoft.com/office/drawing/2014/main" val="4144277428"/>
                    </a:ext>
                  </a:extLst>
                </a:gridCol>
                <a:gridCol w="329184">
                  <a:extLst>
                    <a:ext uri="{9D8B030D-6E8A-4147-A177-3AD203B41FA5}">
                      <a16:colId xmlns:a16="http://schemas.microsoft.com/office/drawing/2014/main" val="1593639756"/>
                    </a:ext>
                  </a:extLst>
                </a:gridCol>
                <a:gridCol w="329184">
                  <a:extLst>
                    <a:ext uri="{9D8B030D-6E8A-4147-A177-3AD203B41FA5}">
                      <a16:colId xmlns:a16="http://schemas.microsoft.com/office/drawing/2014/main" val="3001765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727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- 2019-01-19 12:00:01 </a:t>
                      </a:r>
                      <a:r>
                        <a:rPr kumimoji="0" lang="en-US" sz="1000" b="0" i="0" u="none" strike="noStrike" kern="1200" cap="none" spc="0" normalizeH="0" baseline="0" noProof="0">
                          <a:ln>
                            <a:noFill/>
                          </a:ln>
                          <a:solidFill>
                            <a:prstClr val="black"/>
                          </a:solidFill>
                          <a:effectLst/>
                          <a:uLnTx/>
                          <a:uFillTx/>
                          <a:latin typeface="+mn-lt"/>
                          <a:ea typeface="+mn-ea"/>
                          <a:cs typeface="+mn-cs"/>
                        </a:rPr>
                        <a:t> 
 Shanghai is a vibrant city of 24.6 million locals. Meet 7 women who share an authentic side of this city in Airbnb Magazine. Among them: a foodie, a trendsetter and a mother of two.
http://abnb.co/b8uka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01072725"/>
                  </a:ext>
                </a:extLst>
              </a:tr>
            </a:tbl>
          </a:graphicData>
        </a:graphic>
      </p:graphicFrame>
      <p:sp>
        <p:nvSpPr>
          <p:cNvPr id="4" name="Text Placeholder 3">
            <a:extLst>
              <a:ext uri="{FF2B5EF4-FFF2-40B4-BE49-F238E27FC236}">
                <a16:creationId xmlns:a16="http://schemas.microsoft.com/office/drawing/2014/main" id="{0DF1EE68-54DC-46F0-B9B4-EE481FEC820C}"/>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218434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DA899-E7F7-4ACC-A9D6-0B1D1DFC70D4}"/>
              </a:ext>
            </a:extLst>
          </p:cNvPr>
          <p:cNvSpPr>
            <a:spLocks noGrp="1"/>
          </p:cNvSpPr>
          <p:nvPr>
            <p:ph type="title"/>
          </p:nvPr>
        </p:nvSpPr>
        <p:spPr/>
        <p:txBody>
          <a:bodyPr/>
          <a:lstStyle/>
          <a:p>
            <a:r>
              <a:rPr lang="en-US"/>
              <a:t>Facebook Own Posts Table | Airbnb - 7 of 12</a:t>
            </a:r>
          </a:p>
        </p:txBody>
      </p:sp>
      <p:graphicFrame>
        <p:nvGraphicFramePr>
          <p:cNvPr id="5" name="Table Placeholder 4">
            <a:extLst>
              <a:ext uri="{FF2B5EF4-FFF2-40B4-BE49-F238E27FC236}">
                <a16:creationId xmlns:a16="http://schemas.microsoft.com/office/drawing/2014/main" id="{DF913FCC-F802-4A96-BB36-58172F1D5937}"/>
              </a:ext>
            </a:extLst>
          </p:cNvPr>
          <p:cNvGraphicFramePr>
            <a:graphicFrameLocks noGrp="1"/>
          </p:cNvGraphicFramePr>
          <p:nvPr>
            <p:ph type="tbl" sz="quarter" idx="13"/>
            <p:extLst>
              <p:ext uri="{D42A27DB-BD31-4B8C-83A1-F6EECF244321}">
                <p14:modId xmlns:p14="http://schemas.microsoft.com/office/powerpoint/2010/main" val="1117357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7756185"/>
                    </a:ext>
                  </a:extLst>
                </a:gridCol>
                <a:gridCol w="905256">
                  <a:extLst>
                    <a:ext uri="{9D8B030D-6E8A-4147-A177-3AD203B41FA5}">
                      <a16:colId xmlns:a16="http://schemas.microsoft.com/office/drawing/2014/main" val="3040474168"/>
                    </a:ext>
                  </a:extLst>
                </a:gridCol>
                <a:gridCol w="329184">
                  <a:extLst>
                    <a:ext uri="{9D8B030D-6E8A-4147-A177-3AD203B41FA5}">
                      <a16:colId xmlns:a16="http://schemas.microsoft.com/office/drawing/2014/main" val="2798351100"/>
                    </a:ext>
                  </a:extLst>
                </a:gridCol>
                <a:gridCol w="329184">
                  <a:extLst>
                    <a:ext uri="{9D8B030D-6E8A-4147-A177-3AD203B41FA5}">
                      <a16:colId xmlns:a16="http://schemas.microsoft.com/office/drawing/2014/main" val="3199189603"/>
                    </a:ext>
                  </a:extLst>
                </a:gridCol>
                <a:gridCol w="329184">
                  <a:extLst>
                    <a:ext uri="{9D8B030D-6E8A-4147-A177-3AD203B41FA5}">
                      <a16:colId xmlns:a16="http://schemas.microsoft.com/office/drawing/2014/main" val="148525091"/>
                    </a:ext>
                  </a:extLst>
                </a:gridCol>
                <a:gridCol w="329184">
                  <a:extLst>
                    <a:ext uri="{9D8B030D-6E8A-4147-A177-3AD203B41FA5}">
                      <a16:colId xmlns:a16="http://schemas.microsoft.com/office/drawing/2014/main" val="373570342"/>
                    </a:ext>
                  </a:extLst>
                </a:gridCol>
                <a:gridCol w="329184">
                  <a:extLst>
                    <a:ext uri="{9D8B030D-6E8A-4147-A177-3AD203B41FA5}">
                      <a16:colId xmlns:a16="http://schemas.microsoft.com/office/drawing/2014/main" val="3423560981"/>
                    </a:ext>
                  </a:extLst>
                </a:gridCol>
                <a:gridCol w="329184">
                  <a:extLst>
                    <a:ext uri="{9D8B030D-6E8A-4147-A177-3AD203B41FA5}">
                      <a16:colId xmlns:a16="http://schemas.microsoft.com/office/drawing/2014/main" val="3233169199"/>
                    </a:ext>
                  </a:extLst>
                </a:gridCol>
                <a:gridCol w="329184">
                  <a:extLst>
                    <a:ext uri="{9D8B030D-6E8A-4147-A177-3AD203B41FA5}">
                      <a16:colId xmlns:a16="http://schemas.microsoft.com/office/drawing/2014/main" val="2383265423"/>
                    </a:ext>
                  </a:extLst>
                </a:gridCol>
                <a:gridCol w="329184">
                  <a:extLst>
                    <a:ext uri="{9D8B030D-6E8A-4147-A177-3AD203B41FA5}">
                      <a16:colId xmlns:a16="http://schemas.microsoft.com/office/drawing/2014/main" val="2790826545"/>
                    </a:ext>
                  </a:extLst>
                </a:gridCol>
                <a:gridCol w="329184">
                  <a:extLst>
                    <a:ext uri="{9D8B030D-6E8A-4147-A177-3AD203B41FA5}">
                      <a16:colId xmlns:a16="http://schemas.microsoft.com/office/drawing/2014/main" val="3282925379"/>
                    </a:ext>
                  </a:extLst>
                </a:gridCol>
                <a:gridCol w="329184">
                  <a:extLst>
                    <a:ext uri="{9D8B030D-6E8A-4147-A177-3AD203B41FA5}">
                      <a16:colId xmlns:a16="http://schemas.microsoft.com/office/drawing/2014/main" val="3741127430"/>
                    </a:ext>
                  </a:extLst>
                </a:gridCol>
                <a:gridCol w="329184">
                  <a:extLst>
                    <a:ext uri="{9D8B030D-6E8A-4147-A177-3AD203B41FA5}">
                      <a16:colId xmlns:a16="http://schemas.microsoft.com/office/drawing/2014/main" val="1473991577"/>
                    </a:ext>
                  </a:extLst>
                </a:gridCol>
                <a:gridCol w="329184">
                  <a:extLst>
                    <a:ext uri="{9D8B030D-6E8A-4147-A177-3AD203B41FA5}">
                      <a16:colId xmlns:a16="http://schemas.microsoft.com/office/drawing/2014/main" val="186455750"/>
                    </a:ext>
                  </a:extLst>
                </a:gridCol>
                <a:gridCol w="329184">
                  <a:extLst>
                    <a:ext uri="{9D8B030D-6E8A-4147-A177-3AD203B41FA5}">
                      <a16:colId xmlns:a16="http://schemas.microsoft.com/office/drawing/2014/main" val="2668046983"/>
                    </a:ext>
                  </a:extLst>
                </a:gridCol>
                <a:gridCol w="329184">
                  <a:extLst>
                    <a:ext uri="{9D8B030D-6E8A-4147-A177-3AD203B41FA5}">
                      <a16:colId xmlns:a16="http://schemas.microsoft.com/office/drawing/2014/main" val="1521709101"/>
                    </a:ext>
                  </a:extLst>
                </a:gridCol>
                <a:gridCol w="329184">
                  <a:extLst>
                    <a:ext uri="{9D8B030D-6E8A-4147-A177-3AD203B41FA5}">
                      <a16:colId xmlns:a16="http://schemas.microsoft.com/office/drawing/2014/main" val="2360422568"/>
                    </a:ext>
                  </a:extLst>
                </a:gridCol>
                <a:gridCol w="329184">
                  <a:extLst>
                    <a:ext uri="{9D8B030D-6E8A-4147-A177-3AD203B41FA5}">
                      <a16:colId xmlns:a16="http://schemas.microsoft.com/office/drawing/2014/main" val="99372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243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- 2019-01-17 13:15:01 </a:t>
                      </a:r>
                      <a:r>
                        <a:rPr kumimoji="0" lang="en-US" sz="1000" b="0" i="0" u="none" strike="noStrike" kern="1200" cap="none" spc="0" normalizeH="0" baseline="0" noProof="0">
                          <a:ln>
                            <a:noFill/>
                          </a:ln>
                          <a:solidFill>
                            <a:prstClr val="black"/>
                          </a:solidFill>
                          <a:effectLst/>
                          <a:uLnTx/>
                          <a:uFillTx/>
                          <a:latin typeface="+mn-lt"/>
                          <a:ea typeface="+mn-ea"/>
                          <a:cs typeface="+mn-cs"/>
                        </a:rPr>
                        <a:t> 
 "My husband and I really wanted our kids to experience some time on a Michigan lake like we did growing up," actress Kristen Bell writes in Airbnb Magazine. 
After a recent trip to the Pottawatomie Bayou, the family decides to return every year. abnb.co/8jpvp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34082220"/>
                  </a:ext>
                </a:extLst>
              </a:tr>
            </a:tbl>
          </a:graphicData>
        </a:graphic>
      </p:graphicFrame>
      <p:sp>
        <p:nvSpPr>
          <p:cNvPr id="4" name="Text Placeholder 3">
            <a:extLst>
              <a:ext uri="{FF2B5EF4-FFF2-40B4-BE49-F238E27FC236}">
                <a16:creationId xmlns:a16="http://schemas.microsoft.com/office/drawing/2014/main" id="{CD051DB5-9ACE-42E8-95AE-1C76846F684D}"/>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538406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24E-2738-4310-AC0C-5CC96ADA917C}"/>
              </a:ext>
            </a:extLst>
          </p:cNvPr>
          <p:cNvSpPr>
            <a:spLocks noGrp="1"/>
          </p:cNvSpPr>
          <p:nvPr>
            <p:ph type="title"/>
          </p:nvPr>
        </p:nvSpPr>
        <p:spPr/>
        <p:txBody>
          <a:bodyPr/>
          <a:lstStyle/>
          <a:p>
            <a:r>
              <a:rPr lang="en-US"/>
              <a:t>Facebook Own Posts Table | Airbnb - 8 of 12</a:t>
            </a:r>
          </a:p>
        </p:txBody>
      </p:sp>
      <p:graphicFrame>
        <p:nvGraphicFramePr>
          <p:cNvPr id="5" name="Table Placeholder 4">
            <a:extLst>
              <a:ext uri="{FF2B5EF4-FFF2-40B4-BE49-F238E27FC236}">
                <a16:creationId xmlns:a16="http://schemas.microsoft.com/office/drawing/2014/main" id="{3A2B36E0-4174-4361-B71C-119DECFAE5D4}"/>
              </a:ext>
            </a:extLst>
          </p:cNvPr>
          <p:cNvGraphicFramePr>
            <a:graphicFrameLocks noGrp="1"/>
          </p:cNvGraphicFramePr>
          <p:nvPr>
            <p:ph type="tbl" sz="quarter" idx="13"/>
            <p:extLst>
              <p:ext uri="{D42A27DB-BD31-4B8C-83A1-F6EECF244321}">
                <p14:modId xmlns:p14="http://schemas.microsoft.com/office/powerpoint/2010/main" val="257014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1147964"/>
                    </a:ext>
                  </a:extLst>
                </a:gridCol>
                <a:gridCol w="905256">
                  <a:extLst>
                    <a:ext uri="{9D8B030D-6E8A-4147-A177-3AD203B41FA5}">
                      <a16:colId xmlns:a16="http://schemas.microsoft.com/office/drawing/2014/main" val="369193248"/>
                    </a:ext>
                  </a:extLst>
                </a:gridCol>
                <a:gridCol w="329184">
                  <a:extLst>
                    <a:ext uri="{9D8B030D-6E8A-4147-A177-3AD203B41FA5}">
                      <a16:colId xmlns:a16="http://schemas.microsoft.com/office/drawing/2014/main" val="3467299040"/>
                    </a:ext>
                  </a:extLst>
                </a:gridCol>
                <a:gridCol w="329184">
                  <a:extLst>
                    <a:ext uri="{9D8B030D-6E8A-4147-A177-3AD203B41FA5}">
                      <a16:colId xmlns:a16="http://schemas.microsoft.com/office/drawing/2014/main" val="3972043281"/>
                    </a:ext>
                  </a:extLst>
                </a:gridCol>
                <a:gridCol w="329184">
                  <a:extLst>
                    <a:ext uri="{9D8B030D-6E8A-4147-A177-3AD203B41FA5}">
                      <a16:colId xmlns:a16="http://schemas.microsoft.com/office/drawing/2014/main" val="2232948873"/>
                    </a:ext>
                  </a:extLst>
                </a:gridCol>
                <a:gridCol w="329184">
                  <a:extLst>
                    <a:ext uri="{9D8B030D-6E8A-4147-A177-3AD203B41FA5}">
                      <a16:colId xmlns:a16="http://schemas.microsoft.com/office/drawing/2014/main" val="730101642"/>
                    </a:ext>
                  </a:extLst>
                </a:gridCol>
                <a:gridCol w="329184">
                  <a:extLst>
                    <a:ext uri="{9D8B030D-6E8A-4147-A177-3AD203B41FA5}">
                      <a16:colId xmlns:a16="http://schemas.microsoft.com/office/drawing/2014/main" val="3802719487"/>
                    </a:ext>
                  </a:extLst>
                </a:gridCol>
                <a:gridCol w="329184">
                  <a:extLst>
                    <a:ext uri="{9D8B030D-6E8A-4147-A177-3AD203B41FA5}">
                      <a16:colId xmlns:a16="http://schemas.microsoft.com/office/drawing/2014/main" val="231515808"/>
                    </a:ext>
                  </a:extLst>
                </a:gridCol>
                <a:gridCol w="329184">
                  <a:extLst>
                    <a:ext uri="{9D8B030D-6E8A-4147-A177-3AD203B41FA5}">
                      <a16:colId xmlns:a16="http://schemas.microsoft.com/office/drawing/2014/main" val="1171156061"/>
                    </a:ext>
                  </a:extLst>
                </a:gridCol>
                <a:gridCol w="329184">
                  <a:extLst>
                    <a:ext uri="{9D8B030D-6E8A-4147-A177-3AD203B41FA5}">
                      <a16:colId xmlns:a16="http://schemas.microsoft.com/office/drawing/2014/main" val="1017994478"/>
                    </a:ext>
                  </a:extLst>
                </a:gridCol>
                <a:gridCol w="329184">
                  <a:extLst>
                    <a:ext uri="{9D8B030D-6E8A-4147-A177-3AD203B41FA5}">
                      <a16:colId xmlns:a16="http://schemas.microsoft.com/office/drawing/2014/main" val="54963805"/>
                    </a:ext>
                  </a:extLst>
                </a:gridCol>
                <a:gridCol w="329184">
                  <a:extLst>
                    <a:ext uri="{9D8B030D-6E8A-4147-A177-3AD203B41FA5}">
                      <a16:colId xmlns:a16="http://schemas.microsoft.com/office/drawing/2014/main" val="1722196663"/>
                    </a:ext>
                  </a:extLst>
                </a:gridCol>
                <a:gridCol w="329184">
                  <a:extLst>
                    <a:ext uri="{9D8B030D-6E8A-4147-A177-3AD203B41FA5}">
                      <a16:colId xmlns:a16="http://schemas.microsoft.com/office/drawing/2014/main" val="2837886005"/>
                    </a:ext>
                  </a:extLst>
                </a:gridCol>
                <a:gridCol w="329184">
                  <a:extLst>
                    <a:ext uri="{9D8B030D-6E8A-4147-A177-3AD203B41FA5}">
                      <a16:colId xmlns:a16="http://schemas.microsoft.com/office/drawing/2014/main" val="2625387723"/>
                    </a:ext>
                  </a:extLst>
                </a:gridCol>
                <a:gridCol w="329184">
                  <a:extLst>
                    <a:ext uri="{9D8B030D-6E8A-4147-A177-3AD203B41FA5}">
                      <a16:colId xmlns:a16="http://schemas.microsoft.com/office/drawing/2014/main" val="460475398"/>
                    </a:ext>
                  </a:extLst>
                </a:gridCol>
                <a:gridCol w="329184">
                  <a:extLst>
                    <a:ext uri="{9D8B030D-6E8A-4147-A177-3AD203B41FA5}">
                      <a16:colId xmlns:a16="http://schemas.microsoft.com/office/drawing/2014/main" val="468591858"/>
                    </a:ext>
                  </a:extLst>
                </a:gridCol>
                <a:gridCol w="329184">
                  <a:extLst>
                    <a:ext uri="{9D8B030D-6E8A-4147-A177-3AD203B41FA5}">
                      <a16:colId xmlns:a16="http://schemas.microsoft.com/office/drawing/2014/main" val="1702752818"/>
                    </a:ext>
                  </a:extLst>
                </a:gridCol>
                <a:gridCol w="329184">
                  <a:extLst>
                    <a:ext uri="{9D8B030D-6E8A-4147-A177-3AD203B41FA5}">
                      <a16:colId xmlns:a16="http://schemas.microsoft.com/office/drawing/2014/main" val="3148013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473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- 2019-01-16 13:00:01 </a:t>
                      </a:r>
                      <a:r>
                        <a:rPr kumimoji="0" lang="en-US" sz="1000" b="0" i="0" u="none" strike="noStrike" kern="1200" cap="none" spc="0" normalizeH="0" baseline="0" noProof="0">
                          <a:ln>
                            <a:noFill/>
                          </a:ln>
                          <a:solidFill>
                            <a:prstClr val="black"/>
                          </a:solidFill>
                          <a:effectLst/>
                          <a:uLnTx/>
                          <a:uFillTx/>
                          <a:latin typeface="+mn-lt"/>
                          <a:ea typeface="+mn-ea"/>
                          <a:cs typeface="+mn-cs"/>
                        </a:rPr>
                        <a:t> 
 How would you like to drop everything and move to Italy for three months? 
Apply to help revitalize the village of Grottole this summer and experience life the Italian way: italiansabbatical.com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https://scontent.xx.fbcdn.net/v/t15.5256-10/p720x720/49406904_1070459516466864_2738651424886882304_n.jpg?_nc_cat=110&amp;_nc_ht=scontent.xx&amp;oh=f4f9973bc4519429eef808356df544ec&amp;oe=5CBC620E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2174954"/>
                  </a:ext>
                </a:extLst>
              </a:tr>
            </a:tbl>
          </a:graphicData>
        </a:graphic>
      </p:graphicFrame>
      <p:sp>
        <p:nvSpPr>
          <p:cNvPr id="4" name="Text Placeholder 3">
            <a:extLst>
              <a:ext uri="{FF2B5EF4-FFF2-40B4-BE49-F238E27FC236}">
                <a16:creationId xmlns:a16="http://schemas.microsoft.com/office/drawing/2014/main" id="{29655A24-5ECC-42A7-A56A-2A3C10A488FE}"/>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2012673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B9D81-2D79-4E61-96DC-8767C765DDF5}"/>
              </a:ext>
            </a:extLst>
          </p:cNvPr>
          <p:cNvSpPr>
            <a:spLocks noGrp="1"/>
          </p:cNvSpPr>
          <p:nvPr>
            <p:ph type="title"/>
          </p:nvPr>
        </p:nvSpPr>
        <p:spPr/>
        <p:txBody>
          <a:bodyPr/>
          <a:lstStyle/>
          <a:p>
            <a:r>
              <a:rPr lang="en-US"/>
              <a:t>Facebook Own Posts Table | Airbnb - 9 of 12</a:t>
            </a:r>
          </a:p>
        </p:txBody>
      </p:sp>
      <p:graphicFrame>
        <p:nvGraphicFramePr>
          <p:cNvPr id="5" name="Table Placeholder 4">
            <a:extLst>
              <a:ext uri="{FF2B5EF4-FFF2-40B4-BE49-F238E27FC236}">
                <a16:creationId xmlns:a16="http://schemas.microsoft.com/office/drawing/2014/main" id="{37B5DED2-FE89-4846-9563-59184EB05E15}"/>
              </a:ext>
            </a:extLst>
          </p:cNvPr>
          <p:cNvGraphicFramePr>
            <a:graphicFrameLocks noGrp="1"/>
          </p:cNvGraphicFramePr>
          <p:nvPr>
            <p:ph type="tbl" sz="quarter" idx="13"/>
            <p:extLst>
              <p:ext uri="{D42A27DB-BD31-4B8C-83A1-F6EECF244321}">
                <p14:modId xmlns:p14="http://schemas.microsoft.com/office/powerpoint/2010/main" val="261272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2716112"/>
                    </a:ext>
                  </a:extLst>
                </a:gridCol>
                <a:gridCol w="905256">
                  <a:extLst>
                    <a:ext uri="{9D8B030D-6E8A-4147-A177-3AD203B41FA5}">
                      <a16:colId xmlns:a16="http://schemas.microsoft.com/office/drawing/2014/main" val="3902874076"/>
                    </a:ext>
                  </a:extLst>
                </a:gridCol>
                <a:gridCol w="329184">
                  <a:extLst>
                    <a:ext uri="{9D8B030D-6E8A-4147-A177-3AD203B41FA5}">
                      <a16:colId xmlns:a16="http://schemas.microsoft.com/office/drawing/2014/main" val="2118612119"/>
                    </a:ext>
                  </a:extLst>
                </a:gridCol>
                <a:gridCol w="329184">
                  <a:extLst>
                    <a:ext uri="{9D8B030D-6E8A-4147-A177-3AD203B41FA5}">
                      <a16:colId xmlns:a16="http://schemas.microsoft.com/office/drawing/2014/main" val="552113388"/>
                    </a:ext>
                  </a:extLst>
                </a:gridCol>
                <a:gridCol w="329184">
                  <a:extLst>
                    <a:ext uri="{9D8B030D-6E8A-4147-A177-3AD203B41FA5}">
                      <a16:colId xmlns:a16="http://schemas.microsoft.com/office/drawing/2014/main" val="1978097508"/>
                    </a:ext>
                  </a:extLst>
                </a:gridCol>
                <a:gridCol w="329184">
                  <a:extLst>
                    <a:ext uri="{9D8B030D-6E8A-4147-A177-3AD203B41FA5}">
                      <a16:colId xmlns:a16="http://schemas.microsoft.com/office/drawing/2014/main" val="1763422558"/>
                    </a:ext>
                  </a:extLst>
                </a:gridCol>
                <a:gridCol w="329184">
                  <a:extLst>
                    <a:ext uri="{9D8B030D-6E8A-4147-A177-3AD203B41FA5}">
                      <a16:colId xmlns:a16="http://schemas.microsoft.com/office/drawing/2014/main" val="1273535685"/>
                    </a:ext>
                  </a:extLst>
                </a:gridCol>
                <a:gridCol w="329184">
                  <a:extLst>
                    <a:ext uri="{9D8B030D-6E8A-4147-A177-3AD203B41FA5}">
                      <a16:colId xmlns:a16="http://schemas.microsoft.com/office/drawing/2014/main" val="658329121"/>
                    </a:ext>
                  </a:extLst>
                </a:gridCol>
                <a:gridCol w="329184">
                  <a:extLst>
                    <a:ext uri="{9D8B030D-6E8A-4147-A177-3AD203B41FA5}">
                      <a16:colId xmlns:a16="http://schemas.microsoft.com/office/drawing/2014/main" val="3889747086"/>
                    </a:ext>
                  </a:extLst>
                </a:gridCol>
                <a:gridCol w="329184">
                  <a:extLst>
                    <a:ext uri="{9D8B030D-6E8A-4147-A177-3AD203B41FA5}">
                      <a16:colId xmlns:a16="http://schemas.microsoft.com/office/drawing/2014/main" val="2941362493"/>
                    </a:ext>
                  </a:extLst>
                </a:gridCol>
                <a:gridCol w="329184">
                  <a:extLst>
                    <a:ext uri="{9D8B030D-6E8A-4147-A177-3AD203B41FA5}">
                      <a16:colId xmlns:a16="http://schemas.microsoft.com/office/drawing/2014/main" val="2059652099"/>
                    </a:ext>
                  </a:extLst>
                </a:gridCol>
                <a:gridCol w="329184">
                  <a:extLst>
                    <a:ext uri="{9D8B030D-6E8A-4147-A177-3AD203B41FA5}">
                      <a16:colId xmlns:a16="http://schemas.microsoft.com/office/drawing/2014/main" val="3170018247"/>
                    </a:ext>
                  </a:extLst>
                </a:gridCol>
                <a:gridCol w="329184">
                  <a:extLst>
                    <a:ext uri="{9D8B030D-6E8A-4147-A177-3AD203B41FA5}">
                      <a16:colId xmlns:a16="http://schemas.microsoft.com/office/drawing/2014/main" val="113220386"/>
                    </a:ext>
                  </a:extLst>
                </a:gridCol>
                <a:gridCol w="329184">
                  <a:extLst>
                    <a:ext uri="{9D8B030D-6E8A-4147-A177-3AD203B41FA5}">
                      <a16:colId xmlns:a16="http://schemas.microsoft.com/office/drawing/2014/main" val="2547707167"/>
                    </a:ext>
                  </a:extLst>
                </a:gridCol>
                <a:gridCol w="329184">
                  <a:extLst>
                    <a:ext uri="{9D8B030D-6E8A-4147-A177-3AD203B41FA5}">
                      <a16:colId xmlns:a16="http://schemas.microsoft.com/office/drawing/2014/main" val="568932729"/>
                    </a:ext>
                  </a:extLst>
                </a:gridCol>
                <a:gridCol w="329184">
                  <a:extLst>
                    <a:ext uri="{9D8B030D-6E8A-4147-A177-3AD203B41FA5}">
                      <a16:colId xmlns:a16="http://schemas.microsoft.com/office/drawing/2014/main" val="3940404362"/>
                    </a:ext>
                  </a:extLst>
                </a:gridCol>
                <a:gridCol w="329184">
                  <a:extLst>
                    <a:ext uri="{9D8B030D-6E8A-4147-A177-3AD203B41FA5}">
                      <a16:colId xmlns:a16="http://schemas.microsoft.com/office/drawing/2014/main" val="469907413"/>
                    </a:ext>
                  </a:extLst>
                </a:gridCol>
                <a:gridCol w="329184">
                  <a:extLst>
                    <a:ext uri="{9D8B030D-6E8A-4147-A177-3AD203B41FA5}">
                      <a16:colId xmlns:a16="http://schemas.microsoft.com/office/drawing/2014/main" val="3923351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204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- 2019-01-15 19:10:00 </a:t>
                      </a:r>
                      <a:r>
                        <a:rPr kumimoji="0" lang="en-US" sz="1000" b="0" i="0" u="none" strike="noStrike" kern="1200" cap="none" spc="0" normalizeH="0" baseline="0" noProof="0">
                          <a:ln>
                            <a:noFill/>
                          </a:ln>
                          <a:solidFill>
                            <a:prstClr val="black"/>
                          </a:solidFill>
                          <a:effectLst/>
                          <a:uLnTx/>
                          <a:uFillTx/>
                          <a:latin typeface="+mn-lt"/>
                          <a:ea typeface="+mn-ea"/>
                          <a:cs typeface="+mn-cs"/>
                        </a:rPr>
                        <a:t> 
 Superhost Cola has created a natural oasis in the heart of ultra-modern Taipei. She has filled her home with worldly antiques, forest foliage and friendly pets to help guests feel close to nature. She'll even serve your home-cooked breakfast on a bed of moss. 
“The best things come from nature, because it’s a reminder of where I came from.”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https://scontent.xx.fbcdn.net/v/t1.0-9/s720x720/50445935_10157056105257458_7165864384588152832_o.jpg?_nc_cat=106&amp;_nc_ht=scontent.xx&amp;oh=b5b869fa057468998e614e007e3f2f7f&amp;oe=5CEA8BA9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78996951"/>
                  </a:ext>
                </a:extLst>
              </a:tr>
            </a:tbl>
          </a:graphicData>
        </a:graphic>
      </p:graphicFrame>
      <p:sp>
        <p:nvSpPr>
          <p:cNvPr id="4" name="Text Placeholder 3">
            <a:extLst>
              <a:ext uri="{FF2B5EF4-FFF2-40B4-BE49-F238E27FC236}">
                <a16:creationId xmlns:a16="http://schemas.microsoft.com/office/drawing/2014/main" id="{5E553AB3-EB11-44EC-98F5-8BFF4CE54188}"/>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1935548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3A173-97D6-4B68-9184-325578680A7A}"/>
              </a:ext>
            </a:extLst>
          </p:cNvPr>
          <p:cNvSpPr>
            <a:spLocks noGrp="1"/>
          </p:cNvSpPr>
          <p:nvPr>
            <p:ph type="title"/>
          </p:nvPr>
        </p:nvSpPr>
        <p:spPr/>
        <p:txBody>
          <a:bodyPr/>
          <a:lstStyle/>
          <a:p>
            <a:r>
              <a:rPr lang="en-US"/>
              <a:t>Facebook Own Posts Table | Airbnb - 10 of 12</a:t>
            </a:r>
          </a:p>
        </p:txBody>
      </p:sp>
      <p:graphicFrame>
        <p:nvGraphicFramePr>
          <p:cNvPr id="5" name="Table Placeholder 4">
            <a:extLst>
              <a:ext uri="{FF2B5EF4-FFF2-40B4-BE49-F238E27FC236}">
                <a16:creationId xmlns:a16="http://schemas.microsoft.com/office/drawing/2014/main" id="{56BB8F9D-0F8C-4354-BBEE-820BBDC938E6}"/>
              </a:ext>
            </a:extLst>
          </p:cNvPr>
          <p:cNvGraphicFramePr>
            <a:graphicFrameLocks noGrp="1"/>
          </p:cNvGraphicFramePr>
          <p:nvPr>
            <p:ph type="tbl" sz="quarter" idx="13"/>
            <p:extLst>
              <p:ext uri="{D42A27DB-BD31-4B8C-83A1-F6EECF244321}">
                <p14:modId xmlns:p14="http://schemas.microsoft.com/office/powerpoint/2010/main" val="40608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7484721"/>
                    </a:ext>
                  </a:extLst>
                </a:gridCol>
                <a:gridCol w="905256">
                  <a:extLst>
                    <a:ext uri="{9D8B030D-6E8A-4147-A177-3AD203B41FA5}">
                      <a16:colId xmlns:a16="http://schemas.microsoft.com/office/drawing/2014/main" val="2776691075"/>
                    </a:ext>
                  </a:extLst>
                </a:gridCol>
                <a:gridCol w="329184">
                  <a:extLst>
                    <a:ext uri="{9D8B030D-6E8A-4147-A177-3AD203B41FA5}">
                      <a16:colId xmlns:a16="http://schemas.microsoft.com/office/drawing/2014/main" val="2737092133"/>
                    </a:ext>
                  </a:extLst>
                </a:gridCol>
                <a:gridCol w="329184">
                  <a:extLst>
                    <a:ext uri="{9D8B030D-6E8A-4147-A177-3AD203B41FA5}">
                      <a16:colId xmlns:a16="http://schemas.microsoft.com/office/drawing/2014/main" val="4024085954"/>
                    </a:ext>
                  </a:extLst>
                </a:gridCol>
                <a:gridCol w="329184">
                  <a:extLst>
                    <a:ext uri="{9D8B030D-6E8A-4147-A177-3AD203B41FA5}">
                      <a16:colId xmlns:a16="http://schemas.microsoft.com/office/drawing/2014/main" val="791691214"/>
                    </a:ext>
                  </a:extLst>
                </a:gridCol>
                <a:gridCol w="329184">
                  <a:extLst>
                    <a:ext uri="{9D8B030D-6E8A-4147-A177-3AD203B41FA5}">
                      <a16:colId xmlns:a16="http://schemas.microsoft.com/office/drawing/2014/main" val="1350815324"/>
                    </a:ext>
                  </a:extLst>
                </a:gridCol>
                <a:gridCol w="329184">
                  <a:extLst>
                    <a:ext uri="{9D8B030D-6E8A-4147-A177-3AD203B41FA5}">
                      <a16:colId xmlns:a16="http://schemas.microsoft.com/office/drawing/2014/main" val="2407135159"/>
                    </a:ext>
                  </a:extLst>
                </a:gridCol>
                <a:gridCol w="329184">
                  <a:extLst>
                    <a:ext uri="{9D8B030D-6E8A-4147-A177-3AD203B41FA5}">
                      <a16:colId xmlns:a16="http://schemas.microsoft.com/office/drawing/2014/main" val="2117418869"/>
                    </a:ext>
                  </a:extLst>
                </a:gridCol>
                <a:gridCol w="329184">
                  <a:extLst>
                    <a:ext uri="{9D8B030D-6E8A-4147-A177-3AD203B41FA5}">
                      <a16:colId xmlns:a16="http://schemas.microsoft.com/office/drawing/2014/main" val="4215182424"/>
                    </a:ext>
                  </a:extLst>
                </a:gridCol>
                <a:gridCol w="329184">
                  <a:extLst>
                    <a:ext uri="{9D8B030D-6E8A-4147-A177-3AD203B41FA5}">
                      <a16:colId xmlns:a16="http://schemas.microsoft.com/office/drawing/2014/main" val="3155091362"/>
                    </a:ext>
                  </a:extLst>
                </a:gridCol>
                <a:gridCol w="329184">
                  <a:extLst>
                    <a:ext uri="{9D8B030D-6E8A-4147-A177-3AD203B41FA5}">
                      <a16:colId xmlns:a16="http://schemas.microsoft.com/office/drawing/2014/main" val="1076956489"/>
                    </a:ext>
                  </a:extLst>
                </a:gridCol>
                <a:gridCol w="329184">
                  <a:extLst>
                    <a:ext uri="{9D8B030D-6E8A-4147-A177-3AD203B41FA5}">
                      <a16:colId xmlns:a16="http://schemas.microsoft.com/office/drawing/2014/main" val="4257877303"/>
                    </a:ext>
                  </a:extLst>
                </a:gridCol>
                <a:gridCol w="329184">
                  <a:extLst>
                    <a:ext uri="{9D8B030D-6E8A-4147-A177-3AD203B41FA5}">
                      <a16:colId xmlns:a16="http://schemas.microsoft.com/office/drawing/2014/main" val="2525852871"/>
                    </a:ext>
                  </a:extLst>
                </a:gridCol>
                <a:gridCol w="329184">
                  <a:extLst>
                    <a:ext uri="{9D8B030D-6E8A-4147-A177-3AD203B41FA5}">
                      <a16:colId xmlns:a16="http://schemas.microsoft.com/office/drawing/2014/main" val="1226991223"/>
                    </a:ext>
                  </a:extLst>
                </a:gridCol>
                <a:gridCol w="329184">
                  <a:extLst>
                    <a:ext uri="{9D8B030D-6E8A-4147-A177-3AD203B41FA5}">
                      <a16:colId xmlns:a16="http://schemas.microsoft.com/office/drawing/2014/main" val="2301548578"/>
                    </a:ext>
                  </a:extLst>
                </a:gridCol>
                <a:gridCol w="329184">
                  <a:extLst>
                    <a:ext uri="{9D8B030D-6E8A-4147-A177-3AD203B41FA5}">
                      <a16:colId xmlns:a16="http://schemas.microsoft.com/office/drawing/2014/main" val="2328402133"/>
                    </a:ext>
                  </a:extLst>
                </a:gridCol>
                <a:gridCol w="329184">
                  <a:extLst>
                    <a:ext uri="{9D8B030D-6E8A-4147-A177-3AD203B41FA5}">
                      <a16:colId xmlns:a16="http://schemas.microsoft.com/office/drawing/2014/main" val="4189921473"/>
                    </a:ext>
                  </a:extLst>
                </a:gridCol>
                <a:gridCol w="329184">
                  <a:extLst>
                    <a:ext uri="{9D8B030D-6E8A-4147-A177-3AD203B41FA5}">
                      <a16:colId xmlns:a16="http://schemas.microsoft.com/office/drawing/2014/main" val="4160891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721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- 2019-01-15 14:10:00 </a:t>
                      </a:r>
                      <a:r>
                        <a:rPr kumimoji="0" lang="en-US" sz="1000" b="0" i="0" u="none" strike="noStrike" kern="1200" cap="none" spc="0" normalizeH="0" baseline="0" noProof="0">
                          <a:ln>
                            <a:noFill/>
                          </a:ln>
                          <a:solidFill>
                            <a:prstClr val="black"/>
                          </a:solidFill>
                          <a:effectLst/>
                          <a:uLnTx/>
                          <a:uFillTx/>
                          <a:latin typeface="+mn-lt"/>
                          <a:ea typeface="+mn-ea"/>
                          <a:cs typeface="+mn-cs"/>
                        </a:rPr>
                        <a:t> 
 We’d like to welcome all of our new Superhosts and congratulate repeat ones like Cola, who created a magical urban forest for her guests.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https://scontent.xx.fbcdn.net/v/t15.5256-10/p720x720/49536543_412724499470546_243775634982043648_n.jpg?_nc_cat=109&amp;_nc_ht=scontent.xx&amp;oh=65086664dc0c8c08ac4db88b08528477&amp;oe=5CB5FACE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9087847"/>
                  </a:ext>
                </a:extLst>
              </a:tr>
            </a:tbl>
          </a:graphicData>
        </a:graphic>
      </p:graphicFrame>
      <p:sp>
        <p:nvSpPr>
          <p:cNvPr id="4" name="Text Placeholder 3">
            <a:extLst>
              <a:ext uri="{FF2B5EF4-FFF2-40B4-BE49-F238E27FC236}">
                <a16:creationId xmlns:a16="http://schemas.microsoft.com/office/drawing/2014/main" id="{C08DB609-E7D2-4956-89E4-9C97AE2C758B}"/>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918350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F43B-9B66-41F7-B1BA-462D559A32A9}"/>
              </a:ext>
            </a:extLst>
          </p:cNvPr>
          <p:cNvSpPr>
            <a:spLocks noGrp="1"/>
          </p:cNvSpPr>
          <p:nvPr>
            <p:ph type="title"/>
          </p:nvPr>
        </p:nvSpPr>
        <p:spPr/>
        <p:txBody>
          <a:bodyPr/>
          <a:lstStyle/>
          <a:p>
            <a:r>
              <a:rPr lang="en-US"/>
              <a:t>Facebook Own Posts Table | Airbnb - 11 of 12</a:t>
            </a:r>
          </a:p>
        </p:txBody>
      </p:sp>
      <p:graphicFrame>
        <p:nvGraphicFramePr>
          <p:cNvPr id="5" name="Table Placeholder 4">
            <a:extLst>
              <a:ext uri="{FF2B5EF4-FFF2-40B4-BE49-F238E27FC236}">
                <a16:creationId xmlns:a16="http://schemas.microsoft.com/office/drawing/2014/main" id="{98F7841C-F04D-494E-90E0-0221E099CF9B}"/>
              </a:ext>
            </a:extLst>
          </p:cNvPr>
          <p:cNvGraphicFramePr>
            <a:graphicFrameLocks noGrp="1"/>
          </p:cNvGraphicFramePr>
          <p:nvPr>
            <p:ph type="tbl" sz="quarter" idx="13"/>
            <p:extLst>
              <p:ext uri="{D42A27DB-BD31-4B8C-83A1-F6EECF244321}">
                <p14:modId xmlns:p14="http://schemas.microsoft.com/office/powerpoint/2010/main" val="2862193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6051398"/>
                    </a:ext>
                  </a:extLst>
                </a:gridCol>
                <a:gridCol w="905256">
                  <a:extLst>
                    <a:ext uri="{9D8B030D-6E8A-4147-A177-3AD203B41FA5}">
                      <a16:colId xmlns:a16="http://schemas.microsoft.com/office/drawing/2014/main" val="1769328286"/>
                    </a:ext>
                  </a:extLst>
                </a:gridCol>
                <a:gridCol w="329184">
                  <a:extLst>
                    <a:ext uri="{9D8B030D-6E8A-4147-A177-3AD203B41FA5}">
                      <a16:colId xmlns:a16="http://schemas.microsoft.com/office/drawing/2014/main" val="1475111820"/>
                    </a:ext>
                  </a:extLst>
                </a:gridCol>
                <a:gridCol w="329184">
                  <a:extLst>
                    <a:ext uri="{9D8B030D-6E8A-4147-A177-3AD203B41FA5}">
                      <a16:colId xmlns:a16="http://schemas.microsoft.com/office/drawing/2014/main" val="1289131840"/>
                    </a:ext>
                  </a:extLst>
                </a:gridCol>
                <a:gridCol w="329184">
                  <a:extLst>
                    <a:ext uri="{9D8B030D-6E8A-4147-A177-3AD203B41FA5}">
                      <a16:colId xmlns:a16="http://schemas.microsoft.com/office/drawing/2014/main" val="591072407"/>
                    </a:ext>
                  </a:extLst>
                </a:gridCol>
                <a:gridCol w="329184">
                  <a:extLst>
                    <a:ext uri="{9D8B030D-6E8A-4147-A177-3AD203B41FA5}">
                      <a16:colId xmlns:a16="http://schemas.microsoft.com/office/drawing/2014/main" val="389527845"/>
                    </a:ext>
                  </a:extLst>
                </a:gridCol>
                <a:gridCol w="329184">
                  <a:extLst>
                    <a:ext uri="{9D8B030D-6E8A-4147-A177-3AD203B41FA5}">
                      <a16:colId xmlns:a16="http://schemas.microsoft.com/office/drawing/2014/main" val="3638229226"/>
                    </a:ext>
                  </a:extLst>
                </a:gridCol>
                <a:gridCol w="329184">
                  <a:extLst>
                    <a:ext uri="{9D8B030D-6E8A-4147-A177-3AD203B41FA5}">
                      <a16:colId xmlns:a16="http://schemas.microsoft.com/office/drawing/2014/main" val="3015519980"/>
                    </a:ext>
                  </a:extLst>
                </a:gridCol>
                <a:gridCol w="329184">
                  <a:extLst>
                    <a:ext uri="{9D8B030D-6E8A-4147-A177-3AD203B41FA5}">
                      <a16:colId xmlns:a16="http://schemas.microsoft.com/office/drawing/2014/main" val="1365590687"/>
                    </a:ext>
                  </a:extLst>
                </a:gridCol>
                <a:gridCol w="329184">
                  <a:extLst>
                    <a:ext uri="{9D8B030D-6E8A-4147-A177-3AD203B41FA5}">
                      <a16:colId xmlns:a16="http://schemas.microsoft.com/office/drawing/2014/main" val="4233283796"/>
                    </a:ext>
                  </a:extLst>
                </a:gridCol>
                <a:gridCol w="329184">
                  <a:extLst>
                    <a:ext uri="{9D8B030D-6E8A-4147-A177-3AD203B41FA5}">
                      <a16:colId xmlns:a16="http://schemas.microsoft.com/office/drawing/2014/main" val="885162337"/>
                    </a:ext>
                  </a:extLst>
                </a:gridCol>
                <a:gridCol w="329184">
                  <a:extLst>
                    <a:ext uri="{9D8B030D-6E8A-4147-A177-3AD203B41FA5}">
                      <a16:colId xmlns:a16="http://schemas.microsoft.com/office/drawing/2014/main" val="1923900934"/>
                    </a:ext>
                  </a:extLst>
                </a:gridCol>
                <a:gridCol w="329184">
                  <a:extLst>
                    <a:ext uri="{9D8B030D-6E8A-4147-A177-3AD203B41FA5}">
                      <a16:colId xmlns:a16="http://schemas.microsoft.com/office/drawing/2014/main" val="761595734"/>
                    </a:ext>
                  </a:extLst>
                </a:gridCol>
                <a:gridCol w="329184">
                  <a:extLst>
                    <a:ext uri="{9D8B030D-6E8A-4147-A177-3AD203B41FA5}">
                      <a16:colId xmlns:a16="http://schemas.microsoft.com/office/drawing/2014/main" val="8447046"/>
                    </a:ext>
                  </a:extLst>
                </a:gridCol>
                <a:gridCol w="329184">
                  <a:extLst>
                    <a:ext uri="{9D8B030D-6E8A-4147-A177-3AD203B41FA5}">
                      <a16:colId xmlns:a16="http://schemas.microsoft.com/office/drawing/2014/main" val="3606775607"/>
                    </a:ext>
                  </a:extLst>
                </a:gridCol>
                <a:gridCol w="329184">
                  <a:extLst>
                    <a:ext uri="{9D8B030D-6E8A-4147-A177-3AD203B41FA5}">
                      <a16:colId xmlns:a16="http://schemas.microsoft.com/office/drawing/2014/main" val="1651703564"/>
                    </a:ext>
                  </a:extLst>
                </a:gridCol>
                <a:gridCol w="329184">
                  <a:extLst>
                    <a:ext uri="{9D8B030D-6E8A-4147-A177-3AD203B41FA5}">
                      <a16:colId xmlns:a16="http://schemas.microsoft.com/office/drawing/2014/main" val="910914522"/>
                    </a:ext>
                  </a:extLst>
                </a:gridCol>
                <a:gridCol w="329184">
                  <a:extLst>
                    <a:ext uri="{9D8B030D-6E8A-4147-A177-3AD203B41FA5}">
                      <a16:colId xmlns:a16="http://schemas.microsoft.com/office/drawing/2014/main" val="3405507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624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- 2019-01-12 11:00:00 </a:t>
                      </a:r>
                      <a:r>
                        <a:rPr kumimoji="0" lang="en-US" sz="1000" b="0" i="0" u="none" strike="noStrike" kern="1200" cap="none" spc="0" normalizeH="0" baseline="0" noProof="0">
                          <a:ln>
                            <a:noFill/>
                          </a:ln>
                          <a:solidFill>
                            <a:prstClr val="black"/>
                          </a:solidFill>
                          <a:effectLst/>
                          <a:uLnTx/>
                          <a:uFillTx/>
                          <a:latin typeface="+mn-lt"/>
                          <a:ea typeface="+mn-ea"/>
                          <a:cs typeface="+mn-cs"/>
                        </a:rPr>
                        <a:t> 
 "Unlock your phone," and "slow down to save money."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https://external.xx.fbcdn.net/safe_image.php?d=AQBzEwd3IF9chiZA&amp;w=720&amp;h=720&amp;url=https%3A%2F%2Fcdn-images-1.medium.com%2Fmax%2F1200%2F1%2ADKnRBdlniE9CT0ZedpvDxA.jpeg&amp;cfs=1&amp;sx=197&amp;sy=0&amp;sw=779&amp;sh=779&amp;_nc_hash=AQCu-wxZ3Xd1zSWe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83159126"/>
                  </a:ext>
                </a:extLst>
              </a:tr>
            </a:tbl>
          </a:graphicData>
        </a:graphic>
      </p:graphicFrame>
      <p:sp>
        <p:nvSpPr>
          <p:cNvPr id="4" name="Text Placeholder 3">
            <a:extLst>
              <a:ext uri="{FF2B5EF4-FFF2-40B4-BE49-F238E27FC236}">
                <a16:creationId xmlns:a16="http://schemas.microsoft.com/office/drawing/2014/main" id="{3AA65353-C6FA-4286-8BE5-5A61812F944A}"/>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3890692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E60E5-A36B-4A29-AACF-2499DA12F13B}"/>
              </a:ext>
            </a:extLst>
          </p:cNvPr>
          <p:cNvSpPr>
            <a:spLocks noGrp="1"/>
          </p:cNvSpPr>
          <p:nvPr>
            <p:ph type="title"/>
          </p:nvPr>
        </p:nvSpPr>
        <p:spPr/>
        <p:txBody>
          <a:bodyPr/>
          <a:lstStyle/>
          <a:p>
            <a:r>
              <a:rPr lang="en-US"/>
              <a:t>Facebook Own Posts Table | Airbnb - 12 of 12</a:t>
            </a:r>
          </a:p>
        </p:txBody>
      </p:sp>
      <p:graphicFrame>
        <p:nvGraphicFramePr>
          <p:cNvPr id="5" name="Table Placeholder 4">
            <a:extLst>
              <a:ext uri="{FF2B5EF4-FFF2-40B4-BE49-F238E27FC236}">
                <a16:creationId xmlns:a16="http://schemas.microsoft.com/office/drawing/2014/main" id="{4DEE0D46-4F3D-4D92-B588-94C97FE705AB}"/>
              </a:ext>
            </a:extLst>
          </p:cNvPr>
          <p:cNvGraphicFramePr>
            <a:graphicFrameLocks noGrp="1"/>
          </p:cNvGraphicFramePr>
          <p:nvPr>
            <p:ph type="tbl" sz="quarter" idx="13"/>
            <p:extLst>
              <p:ext uri="{D42A27DB-BD31-4B8C-83A1-F6EECF244321}">
                <p14:modId xmlns:p14="http://schemas.microsoft.com/office/powerpoint/2010/main" val="126653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9802199"/>
                    </a:ext>
                  </a:extLst>
                </a:gridCol>
                <a:gridCol w="905256">
                  <a:extLst>
                    <a:ext uri="{9D8B030D-6E8A-4147-A177-3AD203B41FA5}">
                      <a16:colId xmlns:a16="http://schemas.microsoft.com/office/drawing/2014/main" val="3807603315"/>
                    </a:ext>
                  </a:extLst>
                </a:gridCol>
                <a:gridCol w="329184">
                  <a:extLst>
                    <a:ext uri="{9D8B030D-6E8A-4147-A177-3AD203B41FA5}">
                      <a16:colId xmlns:a16="http://schemas.microsoft.com/office/drawing/2014/main" val="2124298731"/>
                    </a:ext>
                  </a:extLst>
                </a:gridCol>
                <a:gridCol w="329184">
                  <a:extLst>
                    <a:ext uri="{9D8B030D-6E8A-4147-A177-3AD203B41FA5}">
                      <a16:colId xmlns:a16="http://schemas.microsoft.com/office/drawing/2014/main" val="2933722742"/>
                    </a:ext>
                  </a:extLst>
                </a:gridCol>
                <a:gridCol w="329184">
                  <a:extLst>
                    <a:ext uri="{9D8B030D-6E8A-4147-A177-3AD203B41FA5}">
                      <a16:colId xmlns:a16="http://schemas.microsoft.com/office/drawing/2014/main" val="1877036400"/>
                    </a:ext>
                  </a:extLst>
                </a:gridCol>
                <a:gridCol w="329184">
                  <a:extLst>
                    <a:ext uri="{9D8B030D-6E8A-4147-A177-3AD203B41FA5}">
                      <a16:colId xmlns:a16="http://schemas.microsoft.com/office/drawing/2014/main" val="4180642575"/>
                    </a:ext>
                  </a:extLst>
                </a:gridCol>
                <a:gridCol w="329184">
                  <a:extLst>
                    <a:ext uri="{9D8B030D-6E8A-4147-A177-3AD203B41FA5}">
                      <a16:colId xmlns:a16="http://schemas.microsoft.com/office/drawing/2014/main" val="2270059846"/>
                    </a:ext>
                  </a:extLst>
                </a:gridCol>
                <a:gridCol w="329184">
                  <a:extLst>
                    <a:ext uri="{9D8B030D-6E8A-4147-A177-3AD203B41FA5}">
                      <a16:colId xmlns:a16="http://schemas.microsoft.com/office/drawing/2014/main" val="778951068"/>
                    </a:ext>
                  </a:extLst>
                </a:gridCol>
                <a:gridCol w="329184">
                  <a:extLst>
                    <a:ext uri="{9D8B030D-6E8A-4147-A177-3AD203B41FA5}">
                      <a16:colId xmlns:a16="http://schemas.microsoft.com/office/drawing/2014/main" val="1266193861"/>
                    </a:ext>
                  </a:extLst>
                </a:gridCol>
                <a:gridCol w="329184">
                  <a:extLst>
                    <a:ext uri="{9D8B030D-6E8A-4147-A177-3AD203B41FA5}">
                      <a16:colId xmlns:a16="http://schemas.microsoft.com/office/drawing/2014/main" val="3500966348"/>
                    </a:ext>
                  </a:extLst>
                </a:gridCol>
                <a:gridCol w="329184">
                  <a:extLst>
                    <a:ext uri="{9D8B030D-6E8A-4147-A177-3AD203B41FA5}">
                      <a16:colId xmlns:a16="http://schemas.microsoft.com/office/drawing/2014/main" val="3235985730"/>
                    </a:ext>
                  </a:extLst>
                </a:gridCol>
                <a:gridCol w="329184">
                  <a:extLst>
                    <a:ext uri="{9D8B030D-6E8A-4147-A177-3AD203B41FA5}">
                      <a16:colId xmlns:a16="http://schemas.microsoft.com/office/drawing/2014/main" val="72165416"/>
                    </a:ext>
                  </a:extLst>
                </a:gridCol>
                <a:gridCol w="329184">
                  <a:extLst>
                    <a:ext uri="{9D8B030D-6E8A-4147-A177-3AD203B41FA5}">
                      <a16:colId xmlns:a16="http://schemas.microsoft.com/office/drawing/2014/main" val="3699867860"/>
                    </a:ext>
                  </a:extLst>
                </a:gridCol>
                <a:gridCol w="329184">
                  <a:extLst>
                    <a:ext uri="{9D8B030D-6E8A-4147-A177-3AD203B41FA5}">
                      <a16:colId xmlns:a16="http://schemas.microsoft.com/office/drawing/2014/main" val="795599833"/>
                    </a:ext>
                  </a:extLst>
                </a:gridCol>
                <a:gridCol w="329184">
                  <a:extLst>
                    <a:ext uri="{9D8B030D-6E8A-4147-A177-3AD203B41FA5}">
                      <a16:colId xmlns:a16="http://schemas.microsoft.com/office/drawing/2014/main" val="1716794824"/>
                    </a:ext>
                  </a:extLst>
                </a:gridCol>
                <a:gridCol w="329184">
                  <a:extLst>
                    <a:ext uri="{9D8B030D-6E8A-4147-A177-3AD203B41FA5}">
                      <a16:colId xmlns:a16="http://schemas.microsoft.com/office/drawing/2014/main" val="2739548013"/>
                    </a:ext>
                  </a:extLst>
                </a:gridCol>
                <a:gridCol w="329184">
                  <a:extLst>
                    <a:ext uri="{9D8B030D-6E8A-4147-A177-3AD203B41FA5}">
                      <a16:colId xmlns:a16="http://schemas.microsoft.com/office/drawing/2014/main" val="1728248500"/>
                    </a:ext>
                  </a:extLst>
                </a:gridCol>
                <a:gridCol w="329184">
                  <a:extLst>
                    <a:ext uri="{9D8B030D-6E8A-4147-A177-3AD203B41FA5}">
                      <a16:colId xmlns:a16="http://schemas.microsoft.com/office/drawing/2014/main" val="1155024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881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- 2019-01-10 12:00:02 </a:t>
                      </a:r>
                      <a:r>
                        <a:rPr kumimoji="0" lang="en-US" sz="1000" b="0" i="0" u="none" strike="noStrike" kern="1200" cap="none" spc="0" normalizeH="0" baseline="0" noProof="0">
                          <a:ln>
                            <a:noFill/>
                          </a:ln>
                          <a:solidFill>
                            <a:prstClr val="black"/>
                          </a:solidFill>
                          <a:effectLst/>
                          <a:uLnTx/>
                          <a:uFillTx/>
                          <a:latin typeface="+mn-lt"/>
                          <a:ea typeface="+mn-ea"/>
                          <a:cs typeface="+mn-cs"/>
                        </a:rPr>
                        <a:t> 
 Long known as the country music capital of the world, Nashville keeps innovating in all the arts. From street murals to street food, discover hot picks from locals in Airbnb Magazine. 
abnb.co/sbcnd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79551774"/>
                  </a:ext>
                </a:extLst>
              </a:tr>
            </a:tbl>
          </a:graphicData>
        </a:graphic>
      </p:graphicFrame>
      <p:sp>
        <p:nvSpPr>
          <p:cNvPr id="4" name="Text Placeholder 3">
            <a:extLst>
              <a:ext uri="{FF2B5EF4-FFF2-40B4-BE49-F238E27FC236}">
                <a16:creationId xmlns:a16="http://schemas.microsoft.com/office/drawing/2014/main" id="{C8775A09-D0E4-4F84-BBD5-35308AB7A397}"/>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851550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4F2C5-3FBE-4ED1-8545-529F8AFDB9F9}"/>
              </a:ext>
            </a:extLst>
          </p:cNvPr>
          <p:cNvSpPr>
            <a:spLocks noGrp="1"/>
          </p:cNvSpPr>
          <p:nvPr>
            <p:ph type="title"/>
          </p:nvPr>
        </p:nvSpPr>
        <p:spPr/>
        <p:txBody>
          <a:bodyPr/>
          <a:lstStyle/>
          <a:p>
            <a:r>
              <a:rPr lang="en-US"/>
              <a:t>Facebook Key Metrics Radar | Airbnb</a:t>
            </a:r>
          </a:p>
        </p:txBody>
      </p:sp>
      <p:graphicFrame>
        <p:nvGraphicFramePr>
          <p:cNvPr id="6" name="Chart Placeholder 5">
            <a:extLst>
              <a:ext uri="{FF2B5EF4-FFF2-40B4-BE49-F238E27FC236}">
                <a16:creationId xmlns:a16="http://schemas.microsoft.com/office/drawing/2014/main" id="{138E5814-17CD-4A3E-9D85-A2345824E6C8}"/>
              </a:ext>
            </a:extLst>
          </p:cNvPr>
          <p:cNvGraphicFramePr>
            <a:graphicFrameLocks noGrp="1"/>
          </p:cNvGraphicFramePr>
          <p:nvPr>
            <p:ph type="chart" sz="quarter" idx="13"/>
            <p:extLst>
              <p:ext uri="{D42A27DB-BD31-4B8C-83A1-F6EECF244321}">
                <p14:modId xmlns:p14="http://schemas.microsoft.com/office/powerpoint/2010/main" val="3135989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64DBAF-849C-4711-BC83-9813EACABA7E}"/>
              </a:ext>
            </a:extLst>
          </p:cNvPr>
          <p:cNvSpPr>
            <a:spLocks noGrp="1"/>
          </p:cNvSpPr>
          <p:nvPr>
            <p:ph type="body" sz="quarter" idx="14"/>
          </p:nvPr>
        </p:nvSpPr>
        <p:spPr/>
        <p:txBody>
          <a:bodyPr/>
          <a:lstStyle/>
          <a:p>
            <a:r>
              <a:rPr lang="en-US"/>
              <a:t>06.01.2019 - 04.02.2019</a:t>
            </a:r>
          </a:p>
        </p:txBody>
      </p:sp>
      <p:sp>
        <p:nvSpPr>
          <p:cNvPr id="5" name="Footer Placeholder 4">
            <a:extLst>
              <a:ext uri="{FF2B5EF4-FFF2-40B4-BE49-F238E27FC236}">
                <a16:creationId xmlns:a16="http://schemas.microsoft.com/office/drawing/2014/main" id="{9D8CEB01-F8ED-4888-9406-BD8CAA579F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3231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DE6E6-5A18-412B-BF6E-C536E12E2B69}"/>
              </a:ext>
            </a:extLst>
          </p:cNvPr>
          <p:cNvSpPr>
            <a:spLocks noGrp="1"/>
          </p:cNvSpPr>
          <p:nvPr>
            <p:ph type="title"/>
          </p:nvPr>
        </p:nvSpPr>
        <p:spPr/>
        <p:txBody>
          <a:bodyPr/>
          <a:lstStyle/>
          <a:p>
            <a:r>
              <a:rPr lang="en-US"/>
              <a:t>Posts &gt; comments | Airbnb - 1 of 5</a:t>
            </a:r>
          </a:p>
        </p:txBody>
      </p:sp>
      <p:graphicFrame>
        <p:nvGraphicFramePr>
          <p:cNvPr id="5" name="Table Placeholder 4">
            <a:extLst>
              <a:ext uri="{FF2B5EF4-FFF2-40B4-BE49-F238E27FC236}">
                <a16:creationId xmlns:a16="http://schemas.microsoft.com/office/drawing/2014/main" id="{CD98272B-8393-427E-B0DB-9CE971AE796C}"/>
              </a:ext>
            </a:extLst>
          </p:cNvPr>
          <p:cNvGraphicFramePr>
            <a:graphicFrameLocks noGrp="1"/>
          </p:cNvGraphicFramePr>
          <p:nvPr>
            <p:ph type="tbl" sz="quarter" idx="13"/>
            <p:extLst>
              <p:ext uri="{D42A27DB-BD31-4B8C-83A1-F6EECF244321}">
                <p14:modId xmlns:p14="http://schemas.microsoft.com/office/powerpoint/2010/main" val="1358407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6084903"/>
                    </a:ext>
                  </a:extLst>
                </a:gridCol>
                <a:gridCol w="905256">
                  <a:extLst>
                    <a:ext uri="{9D8B030D-6E8A-4147-A177-3AD203B41FA5}">
                      <a16:colId xmlns:a16="http://schemas.microsoft.com/office/drawing/2014/main" val="4118905665"/>
                    </a:ext>
                  </a:extLst>
                </a:gridCol>
                <a:gridCol w="329184">
                  <a:extLst>
                    <a:ext uri="{9D8B030D-6E8A-4147-A177-3AD203B41FA5}">
                      <a16:colId xmlns:a16="http://schemas.microsoft.com/office/drawing/2014/main" val="2000371542"/>
                    </a:ext>
                  </a:extLst>
                </a:gridCol>
                <a:gridCol w="329184">
                  <a:extLst>
                    <a:ext uri="{9D8B030D-6E8A-4147-A177-3AD203B41FA5}">
                      <a16:colId xmlns:a16="http://schemas.microsoft.com/office/drawing/2014/main" val="1180428267"/>
                    </a:ext>
                  </a:extLst>
                </a:gridCol>
                <a:gridCol w="329184">
                  <a:extLst>
                    <a:ext uri="{9D8B030D-6E8A-4147-A177-3AD203B41FA5}">
                      <a16:colId xmlns:a16="http://schemas.microsoft.com/office/drawing/2014/main" val="1742196819"/>
                    </a:ext>
                  </a:extLst>
                </a:gridCol>
                <a:gridCol w="329184">
                  <a:extLst>
                    <a:ext uri="{9D8B030D-6E8A-4147-A177-3AD203B41FA5}">
                      <a16:colId xmlns:a16="http://schemas.microsoft.com/office/drawing/2014/main" val="910793547"/>
                    </a:ext>
                  </a:extLst>
                </a:gridCol>
                <a:gridCol w="329184">
                  <a:extLst>
                    <a:ext uri="{9D8B030D-6E8A-4147-A177-3AD203B41FA5}">
                      <a16:colId xmlns:a16="http://schemas.microsoft.com/office/drawing/2014/main" val="3563980903"/>
                    </a:ext>
                  </a:extLst>
                </a:gridCol>
                <a:gridCol w="329184">
                  <a:extLst>
                    <a:ext uri="{9D8B030D-6E8A-4147-A177-3AD203B41FA5}">
                      <a16:colId xmlns:a16="http://schemas.microsoft.com/office/drawing/2014/main" val="3370951900"/>
                    </a:ext>
                  </a:extLst>
                </a:gridCol>
                <a:gridCol w="329184">
                  <a:extLst>
                    <a:ext uri="{9D8B030D-6E8A-4147-A177-3AD203B41FA5}">
                      <a16:colId xmlns:a16="http://schemas.microsoft.com/office/drawing/2014/main" val="1508203657"/>
                    </a:ext>
                  </a:extLst>
                </a:gridCol>
                <a:gridCol w="329184">
                  <a:extLst>
                    <a:ext uri="{9D8B030D-6E8A-4147-A177-3AD203B41FA5}">
                      <a16:colId xmlns:a16="http://schemas.microsoft.com/office/drawing/2014/main" val="885960332"/>
                    </a:ext>
                  </a:extLst>
                </a:gridCol>
                <a:gridCol w="329184">
                  <a:extLst>
                    <a:ext uri="{9D8B030D-6E8A-4147-A177-3AD203B41FA5}">
                      <a16:colId xmlns:a16="http://schemas.microsoft.com/office/drawing/2014/main" val="732618900"/>
                    </a:ext>
                  </a:extLst>
                </a:gridCol>
                <a:gridCol w="329184">
                  <a:extLst>
                    <a:ext uri="{9D8B030D-6E8A-4147-A177-3AD203B41FA5}">
                      <a16:colId xmlns:a16="http://schemas.microsoft.com/office/drawing/2014/main" val="30611256"/>
                    </a:ext>
                  </a:extLst>
                </a:gridCol>
                <a:gridCol w="329184">
                  <a:extLst>
                    <a:ext uri="{9D8B030D-6E8A-4147-A177-3AD203B41FA5}">
                      <a16:colId xmlns:a16="http://schemas.microsoft.com/office/drawing/2014/main" val="1726704423"/>
                    </a:ext>
                  </a:extLst>
                </a:gridCol>
                <a:gridCol w="329184">
                  <a:extLst>
                    <a:ext uri="{9D8B030D-6E8A-4147-A177-3AD203B41FA5}">
                      <a16:colId xmlns:a16="http://schemas.microsoft.com/office/drawing/2014/main" val="3719900445"/>
                    </a:ext>
                  </a:extLst>
                </a:gridCol>
                <a:gridCol w="329184">
                  <a:extLst>
                    <a:ext uri="{9D8B030D-6E8A-4147-A177-3AD203B41FA5}">
                      <a16:colId xmlns:a16="http://schemas.microsoft.com/office/drawing/2014/main" val="3018433884"/>
                    </a:ext>
                  </a:extLst>
                </a:gridCol>
                <a:gridCol w="329184">
                  <a:extLst>
                    <a:ext uri="{9D8B030D-6E8A-4147-A177-3AD203B41FA5}">
                      <a16:colId xmlns:a16="http://schemas.microsoft.com/office/drawing/2014/main" val="1974189057"/>
                    </a:ext>
                  </a:extLst>
                </a:gridCol>
                <a:gridCol w="329184">
                  <a:extLst>
                    <a:ext uri="{9D8B030D-6E8A-4147-A177-3AD203B41FA5}">
                      <a16:colId xmlns:a16="http://schemas.microsoft.com/office/drawing/2014/main" val="3486800235"/>
                    </a:ext>
                  </a:extLst>
                </a:gridCol>
                <a:gridCol w="329184">
                  <a:extLst>
                    <a:ext uri="{9D8B030D-6E8A-4147-A177-3AD203B41FA5}">
                      <a16:colId xmlns:a16="http://schemas.microsoft.com/office/drawing/2014/main" val="3024494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224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- 2019-01-16 13:00:01 </a:t>
                      </a:r>
                      <a:r>
                        <a:rPr kumimoji="0" lang="en-US" sz="1000" b="0" i="0" u="none" strike="noStrike" kern="1200" cap="none" spc="0" normalizeH="0" baseline="0" noProof="0">
                          <a:ln>
                            <a:noFill/>
                          </a:ln>
                          <a:solidFill>
                            <a:prstClr val="black"/>
                          </a:solidFill>
                          <a:effectLst/>
                          <a:uLnTx/>
                          <a:uFillTx/>
                          <a:latin typeface="+mn-lt"/>
                          <a:ea typeface="+mn-ea"/>
                          <a:cs typeface="+mn-cs"/>
                        </a:rPr>
                        <a:t> 
 How would you like to drop everything and move to Italy for three months? 
Apply to help revitalize the village of Grottole this summer and experience life the Italian way: italiansabbatical.com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https://scontent.xx.fbcdn.net/v/t15.5256-10/p720x720/49406904_1070459516466864_2738651424886882304_n.jpg?_nc_cat=110&amp;_nc_ht=scontent.xx&amp;oh=f4f9973bc4519429eef808356df544ec&amp;oe=5CBC620E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55204015"/>
                  </a:ext>
                </a:extLst>
              </a:tr>
            </a:tbl>
          </a:graphicData>
        </a:graphic>
      </p:graphicFrame>
      <p:sp>
        <p:nvSpPr>
          <p:cNvPr id="4" name="Text Placeholder 3">
            <a:extLst>
              <a:ext uri="{FF2B5EF4-FFF2-40B4-BE49-F238E27FC236}">
                <a16:creationId xmlns:a16="http://schemas.microsoft.com/office/drawing/2014/main" id="{BD78B39B-9EA7-4779-AEB2-D10A650CE851}"/>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1099514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E4F2-D0E2-4CEA-8A51-B9D67B9D1A9F}"/>
              </a:ext>
            </a:extLst>
          </p:cNvPr>
          <p:cNvSpPr>
            <a:spLocks noGrp="1"/>
          </p:cNvSpPr>
          <p:nvPr>
            <p:ph type="title"/>
          </p:nvPr>
        </p:nvSpPr>
        <p:spPr/>
        <p:txBody>
          <a:bodyPr/>
          <a:lstStyle/>
          <a:p>
            <a:r>
              <a:rPr lang="en-US"/>
              <a:t>Posts &gt; comments | Airbnb - 2 of 5</a:t>
            </a:r>
          </a:p>
        </p:txBody>
      </p:sp>
      <p:graphicFrame>
        <p:nvGraphicFramePr>
          <p:cNvPr id="5" name="Table Placeholder 4">
            <a:extLst>
              <a:ext uri="{FF2B5EF4-FFF2-40B4-BE49-F238E27FC236}">
                <a16:creationId xmlns:a16="http://schemas.microsoft.com/office/drawing/2014/main" id="{6495DEEF-2AE8-43C5-BB7B-9DD0FCE82BE1}"/>
              </a:ext>
            </a:extLst>
          </p:cNvPr>
          <p:cNvGraphicFramePr>
            <a:graphicFrameLocks noGrp="1"/>
          </p:cNvGraphicFramePr>
          <p:nvPr>
            <p:ph type="tbl" sz="quarter" idx="13"/>
            <p:extLst>
              <p:ext uri="{D42A27DB-BD31-4B8C-83A1-F6EECF244321}">
                <p14:modId xmlns:p14="http://schemas.microsoft.com/office/powerpoint/2010/main" val="110124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470350"/>
                    </a:ext>
                  </a:extLst>
                </a:gridCol>
                <a:gridCol w="905256">
                  <a:extLst>
                    <a:ext uri="{9D8B030D-6E8A-4147-A177-3AD203B41FA5}">
                      <a16:colId xmlns:a16="http://schemas.microsoft.com/office/drawing/2014/main" val="3591288795"/>
                    </a:ext>
                  </a:extLst>
                </a:gridCol>
                <a:gridCol w="329184">
                  <a:extLst>
                    <a:ext uri="{9D8B030D-6E8A-4147-A177-3AD203B41FA5}">
                      <a16:colId xmlns:a16="http://schemas.microsoft.com/office/drawing/2014/main" val="4164291831"/>
                    </a:ext>
                  </a:extLst>
                </a:gridCol>
                <a:gridCol w="329184">
                  <a:extLst>
                    <a:ext uri="{9D8B030D-6E8A-4147-A177-3AD203B41FA5}">
                      <a16:colId xmlns:a16="http://schemas.microsoft.com/office/drawing/2014/main" val="1348961308"/>
                    </a:ext>
                  </a:extLst>
                </a:gridCol>
                <a:gridCol w="329184">
                  <a:extLst>
                    <a:ext uri="{9D8B030D-6E8A-4147-A177-3AD203B41FA5}">
                      <a16:colId xmlns:a16="http://schemas.microsoft.com/office/drawing/2014/main" val="1659800250"/>
                    </a:ext>
                  </a:extLst>
                </a:gridCol>
                <a:gridCol w="329184">
                  <a:extLst>
                    <a:ext uri="{9D8B030D-6E8A-4147-A177-3AD203B41FA5}">
                      <a16:colId xmlns:a16="http://schemas.microsoft.com/office/drawing/2014/main" val="1121326157"/>
                    </a:ext>
                  </a:extLst>
                </a:gridCol>
                <a:gridCol w="329184">
                  <a:extLst>
                    <a:ext uri="{9D8B030D-6E8A-4147-A177-3AD203B41FA5}">
                      <a16:colId xmlns:a16="http://schemas.microsoft.com/office/drawing/2014/main" val="1144865815"/>
                    </a:ext>
                  </a:extLst>
                </a:gridCol>
                <a:gridCol w="329184">
                  <a:extLst>
                    <a:ext uri="{9D8B030D-6E8A-4147-A177-3AD203B41FA5}">
                      <a16:colId xmlns:a16="http://schemas.microsoft.com/office/drawing/2014/main" val="622539212"/>
                    </a:ext>
                  </a:extLst>
                </a:gridCol>
                <a:gridCol w="329184">
                  <a:extLst>
                    <a:ext uri="{9D8B030D-6E8A-4147-A177-3AD203B41FA5}">
                      <a16:colId xmlns:a16="http://schemas.microsoft.com/office/drawing/2014/main" val="2716128"/>
                    </a:ext>
                  </a:extLst>
                </a:gridCol>
                <a:gridCol w="329184">
                  <a:extLst>
                    <a:ext uri="{9D8B030D-6E8A-4147-A177-3AD203B41FA5}">
                      <a16:colId xmlns:a16="http://schemas.microsoft.com/office/drawing/2014/main" val="934192140"/>
                    </a:ext>
                  </a:extLst>
                </a:gridCol>
                <a:gridCol w="329184">
                  <a:extLst>
                    <a:ext uri="{9D8B030D-6E8A-4147-A177-3AD203B41FA5}">
                      <a16:colId xmlns:a16="http://schemas.microsoft.com/office/drawing/2014/main" val="1380061492"/>
                    </a:ext>
                  </a:extLst>
                </a:gridCol>
                <a:gridCol w="329184">
                  <a:extLst>
                    <a:ext uri="{9D8B030D-6E8A-4147-A177-3AD203B41FA5}">
                      <a16:colId xmlns:a16="http://schemas.microsoft.com/office/drawing/2014/main" val="554728880"/>
                    </a:ext>
                  </a:extLst>
                </a:gridCol>
                <a:gridCol w="329184">
                  <a:extLst>
                    <a:ext uri="{9D8B030D-6E8A-4147-A177-3AD203B41FA5}">
                      <a16:colId xmlns:a16="http://schemas.microsoft.com/office/drawing/2014/main" val="950714038"/>
                    </a:ext>
                  </a:extLst>
                </a:gridCol>
                <a:gridCol w="329184">
                  <a:extLst>
                    <a:ext uri="{9D8B030D-6E8A-4147-A177-3AD203B41FA5}">
                      <a16:colId xmlns:a16="http://schemas.microsoft.com/office/drawing/2014/main" val="3533063656"/>
                    </a:ext>
                  </a:extLst>
                </a:gridCol>
                <a:gridCol w="329184">
                  <a:extLst>
                    <a:ext uri="{9D8B030D-6E8A-4147-A177-3AD203B41FA5}">
                      <a16:colId xmlns:a16="http://schemas.microsoft.com/office/drawing/2014/main" val="1557107255"/>
                    </a:ext>
                  </a:extLst>
                </a:gridCol>
                <a:gridCol w="329184">
                  <a:extLst>
                    <a:ext uri="{9D8B030D-6E8A-4147-A177-3AD203B41FA5}">
                      <a16:colId xmlns:a16="http://schemas.microsoft.com/office/drawing/2014/main" val="4053380347"/>
                    </a:ext>
                  </a:extLst>
                </a:gridCol>
                <a:gridCol w="329184">
                  <a:extLst>
                    <a:ext uri="{9D8B030D-6E8A-4147-A177-3AD203B41FA5}">
                      <a16:colId xmlns:a16="http://schemas.microsoft.com/office/drawing/2014/main" val="3748654721"/>
                    </a:ext>
                  </a:extLst>
                </a:gridCol>
                <a:gridCol w="329184">
                  <a:extLst>
                    <a:ext uri="{9D8B030D-6E8A-4147-A177-3AD203B41FA5}">
                      <a16:colId xmlns:a16="http://schemas.microsoft.com/office/drawing/2014/main" val="2105375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0067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- 2019-01-23 12:00:00 </a:t>
                      </a:r>
                      <a:r>
                        <a:rPr kumimoji="0" lang="en-US" sz="1000" b="0" i="0" u="none" strike="noStrike" kern="1200" cap="none" spc="0" normalizeH="0" baseline="0" noProof="0">
                          <a:ln>
                            <a:noFill/>
                          </a:ln>
                          <a:solidFill>
                            <a:prstClr val="black"/>
                          </a:solidFill>
                          <a:effectLst/>
                          <a:uLnTx/>
                          <a:uFillTx/>
                          <a:latin typeface="+mn-lt"/>
                          <a:ea typeface="+mn-ea"/>
                          <a:cs typeface="+mn-cs"/>
                        </a:rPr>
                        <a:t> 
 To truly get away from it all, sometimes you have to travel to the far corners of the world. They may be hard to get to, but these serene sanctuaries are so worth it. abnb.co/adqcr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https://scontent.xx.fbcdn.net/v/t1.0-9/q86/s720x720/50632813_10157063526412458_7670062063028273152_o.jpg?_nc_cat=102&amp;_nc_ht=scontent.xx&amp;oh=ca5068795989a784d21817a3eac60059&amp;oe=5CECC38F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6854062"/>
                  </a:ext>
                </a:extLst>
              </a:tr>
            </a:tbl>
          </a:graphicData>
        </a:graphic>
      </p:graphicFrame>
      <p:sp>
        <p:nvSpPr>
          <p:cNvPr id="4" name="Text Placeholder 3">
            <a:extLst>
              <a:ext uri="{FF2B5EF4-FFF2-40B4-BE49-F238E27FC236}">
                <a16:creationId xmlns:a16="http://schemas.microsoft.com/office/drawing/2014/main" id="{6EFDB56B-AB7D-4519-BD23-FABFD4E3F9AF}"/>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837015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C1B0-1879-4C9F-85A1-77DD34CE47B7}"/>
              </a:ext>
            </a:extLst>
          </p:cNvPr>
          <p:cNvSpPr>
            <a:spLocks noGrp="1"/>
          </p:cNvSpPr>
          <p:nvPr>
            <p:ph type="title"/>
          </p:nvPr>
        </p:nvSpPr>
        <p:spPr/>
        <p:txBody>
          <a:bodyPr/>
          <a:lstStyle/>
          <a:p>
            <a:r>
              <a:rPr lang="en-US"/>
              <a:t>Posts &gt; comments | Airbnb - 3 of 5</a:t>
            </a:r>
          </a:p>
        </p:txBody>
      </p:sp>
      <p:graphicFrame>
        <p:nvGraphicFramePr>
          <p:cNvPr id="5" name="Table Placeholder 4">
            <a:extLst>
              <a:ext uri="{FF2B5EF4-FFF2-40B4-BE49-F238E27FC236}">
                <a16:creationId xmlns:a16="http://schemas.microsoft.com/office/drawing/2014/main" id="{BA648B17-75A8-4820-A061-9CD77AF43E8B}"/>
              </a:ext>
            </a:extLst>
          </p:cNvPr>
          <p:cNvGraphicFramePr>
            <a:graphicFrameLocks noGrp="1"/>
          </p:cNvGraphicFramePr>
          <p:nvPr>
            <p:ph type="tbl" sz="quarter" idx="13"/>
            <p:extLst>
              <p:ext uri="{D42A27DB-BD31-4B8C-83A1-F6EECF244321}">
                <p14:modId xmlns:p14="http://schemas.microsoft.com/office/powerpoint/2010/main" val="1530874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144428"/>
                    </a:ext>
                  </a:extLst>
                </a:gridCol>
                <a:gridCol w="905256">
                  <a:extLst>
                    <a:ext uri="{9D8B030D-6E8A-4147-A177-3AD203B41FA5}">
                      <a16:colId xmlns:a16="http://schemas.microsoft.com/office/drawing/2014/main" val="3300350174"/>
                    </a:ext>
                  </a:extLst>
                </a:gridCol>
                <a:gridCol w="329184">
                  <a:extLst>
                    <a:ext uri="{9D8B030D-6E8A-4147-A177-3AD203B41FA5}">
                      <a16:colId xmlns:a16="http://schemas.microsoft.com/office/drawing/2014/main" val="279623902"/>
                    </a:ext>
                  </a:extLst>
                </a:gridCol>
                <a:gridCol w="329184">
                  <a:extLst>
                    <a:ext uri="{9D8B030D-6E8A-4147-A177-3AD203B41FA5}">
                      <a16:colId xmlns:a16="http://schemas.microsoft.com/office/drawing/2014/main" val="3504963927"/>
                    </a:ext>
                  </a:extLst>
                </a:gridCol>
                <a:gridCol w="329184">
                  <a:extLst>
                    <a:ext uri="{9D8B030D-6E8A-4147-A177-3AD203B41FA5}">
                      <a16:colId xmlns:a16="http://schemas.microsoft.com/office/drawing/2014/main" val="3063854318"/>
                    </a:ext>
                  </a:extLst>
                </a:gridCol>
                <a:gridCol w="329184">
                  <a:extLst>
                    <a:ext uri="{9D8B030D-6E8A-4147-A177-3AD203B41FA5}">
                      <a16:colId xmlns:a16="http://schemas.microsoft.com/office/drawing/2014/main" val="3319452394"/>
                    </a:ext>
                  </a:extLst>
                </a:gridCol>
                <a:gridCol w="329184">
                  <a:extLst>
                    <a:ext uri="{9D8B030D-6E8A-4147-A177-3AD203B41FA5}">
                      <a16:colId xmlns:a16="http://schemas.microsoft.com/office/drawing/2014/main" val="2922132664"/>
                    </a:ext>
                  </a:extLst>
                </a:gridCol>
                <a:gridCol w="329184">
                  <a:extLst>
                    <a:ext uri="{9D8B030D-6E8A-4147-A177-3AD203B41FA5}">
                      <a16:colId xmlns:a16="http://schemas.microsoft.com/office/drawing/2014/main" val="1628841568"/>
                    </a:ext>
                  </a:extLst>
                </a:gridCol>
                <a:gridCol w="329184">
                  <a:extLst>
                    <a:ext uri="{9D8B030D-6E8A-4147-A177-3AD203B41FA5}">
                      <a16:colId xmlns:a16="http://schemas.microsoft.com/office/drawing/2014/main" val="3479214838"/>
                    </a:ext>
                  </a:extLst>
                </a:gridCol>
                <a:gridCol w="329184">
                  <a:extLst>
                    <a:ext uri="{9D8B030D-6E8A-4147-A177-3AD203B41FA5}">
                      <a16:colId xmlns:a16="http://schemas.microsoft.com/office/drawing/2014/main" val="3596302348"/>
                    </a:ext>
                  </a:extLst>
                </a:gridCol>
                <a:gridCol w="329184">
                  <a:extLst>
                    <a:ext uri="{9D8B030D-6E8A-4147-A177-3AD203B41FA5}">
                      <a16:colId xmlns:a16="http://schemas.microsoft.com/office/drawing/2014/main" val="2112460167"/>
                    </a:ext>
                  </a:extLst>
                </a:gridCol>
                <a:gridCol w="329184">
                  <a:extLst>
                    <a:ext uri="{9D8B030D-6E8A-4147-A177-3AD203B41FA5}">
                      <a16:colId xmlns:a16="http://schemas.microsoft.com/office/drawing/2014/main" val="1159465969"/>
                    </a:ext>
                  </a:extLst>
                </a:gridCol>
                <a:gridCol w="329184">
                  <a:extLst>
                    <a:ext uri="{9D8B030D-6E8A-4147-A177-3AD203B41FA5}">
                      <a16:colId xmlns:a16="http://schemas.microsoft.com/office/drawing/2014/main" val="1128868168"/>
                    </a:ext>
                  </a:extLst>
                </a:gridCol>
                <a:gridCol w="329184">
                  <a:extLst>
                    <a:ext uri="{9D8B030D-6E8A-4147-A177-3AD203B41FA5}">
                      <a16:colId xmlns:a16="http://schemas.microsoft.com/office/drawing/2014/main" val="1118974100"/>
                    </a:ext>
                  </a:extLst>
                </a:gridCol>
                <a:gridCol w="329184">
                  <a:extLst>
                    <a:ext uri="{9D8B030D-6E8A-4147-A177-3AD203B41FA5}">
                      <a16:colId xmlns:a16="http://schemas.microsoft.com/office/drawing/2014/main" val="2239670797"/>
                    </a:ext>
                  </a:extLst>
                </a:gridCol>
                <a:gridCol w="329184">
                  <a:extLst>
                    <a:ext uri="{9D8B030D-6E8A-4147-A177-3AD203B41FA5}">
                      <a16:colId xmlns:a16="http://schemas.microsoft.com/office/drawing/2014/main" val="2415021382"/>
                    </a:ext>
                  </a:extLst>
                </a:gridCol>
                <a:gridCol w="329184">
                  <a:extLst>
                    <a:ext uri="{9D8B030D-6E8A-4147-A177-3AD203B41FA5}">
                      <a16:colId xmlns:a16="http://schemas.microsoft.com/office/drawing/2014/main" val="2041435134"/>
                    </a:ext>
                  </a:extLst>
                </a:gridCol>
                <a:gridCol w="329184">
                  <a:extLst>
                    <a:ext uri="{9D8B030D-6E8A-4147-A177-3AD203B41FA5}">
                      <a16:colId xmlns:a16="http://schemas.microsoft.com/office/drawing/2014/main" val="2315243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108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- 2019-01-17 13:15:01 </a:t>
                      </a:r>
                      <a:r>
                        <a:rPr kumimoji="0" lang="en-US" sz="1000" b="0" i="0" u="none" strike="noStrike" kern="1200" cap="none" spc="0" normalizeH="0" baseline="0" noProof="0">
                          <a:ln>
                            <a:noFill/>
                          </a:ln>
                          <a:solidFill>
                            <a:prstClr val="black"/>
                          </a:solidFill>
                          <a:effectLst/>
                          <a:uLnTx/>
                          <a:uFillTx/>
                          <a:latin typeface="+mn-lt"/>
                          <a:ea typeface="+mn-ea"/>
                          <a:cs typeface="+mn-cs"/>
                        </a:rPr>
                        <a:t> 
 "My husband and I really wanted our kids to experience some time on a Michigan lake like we did growing up," actress Kristen Bell writes in Airbnb Magazine. 
After a recent trip to the Pottawatomie Bayou, the family decides to return every year. abnb.co/8jpvp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53159323"/>
                  </a:ext>
                </a:extLst>
              </a:tr>
            </a:tbl>
          </a:graphicData>
        </a:graphic>
      </p:graphicFrame>
      <p:sp>
        <p:nvSpPr>
          <p:cNvPr id="4" name="Text Placeholder 3">
            <a:extLst>
              <a:ext uri="{FF2B5EF4-FFF2-40B4-BE49-F238E27FC236}">
                <a16:creationId xmlns:a16="http://schemas.microsoft.com/office/drawing/2014/main" id="{44265F89-3AB9-4DC9-9C5C-82186DD6CEC7}"/>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4151929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DFD09-C953-47E8-B643-1F795585F056}"/>
              </a:ext>
            </a:extLst>
          </p:cNvPr>
          <p:cNvSpPr>
            <a:spLocks noGrp="1"/>
          </p:cNvSpPr>
          <p:nvPr>
            <p:ph type="title"/>
          </p:nvPr>
        </p:nvSpPr>
        <p:spPr/>
        <p:txBody>
          <a:bodyPr/>
          <a:lstStyle/>
          <a:p>
            <a:r>
              <a:rPr lang="en-US"/>
              <a:t>Posts &gt; comments | Airbnb - 4 of 5</a:t>
            </a:r>
          </a:p>
        </p:txBody>
      </p:sp>
      <p:graphicFrame>
        <p:nvGraphicFramePr>
          <p:cNvPr id="5" name="Table Placeholder 4">
            <a:extLst>
              <a:ext uri="{FF2B5EF4-FFF2-40B4-BE49-F238E27FC236}">
                <a16:creationId xmlns:a16="http://schemas.microsoft.com/office/drawing/2014/main" id="{A18AD5BE-653F-4FAF-A61D-8A518361C84E}"/>
              </a:ext>
            </a:extLst>
          </p:cNvPr>
          <p:cNvGraphicFramePr>
            <a:graphicFrameLocks noGrp="1"/>
          </p:cNvGraphicFramePr>
          <p:nvPr>
            <p:ph type="tbl" sz="quarter" idx="13"/>
            <p:extLst>
              <p:ext uri="{D42A27DB-BD31-4B8C-83A1-F6EECF244321}">
                <p14:modId xmlns:p14="http://schemas.microsoft.com/office/powerpoint/2010/main" val="397363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8849739"/>
                    </a:ext>
                  </a:extLst>
                </a:gridCol>
                <a:gridCol w="905256">
                  <a:extLst>
                    <a:ext uri="{9D8B030D-6E8A-4147-A177-3AD203B41FA5}">
                      <a16:colId xmlns:a16="http://schemas.microsoft.com/office/drawing/2014/main" val="2577101871"/>
                    </a:ext>
                  </a:extLst>
                </a:gridCol>
                <a:gridCol w="329184">
                  <a:extLst>
                    <a:ext uri="{9D8B030D-6E8A-4147-A177-3AD203B41FA5}">
                      <a16:colId xmlns:a16="http://schemas.microsoft.com/office/drawing/2014/main" val="1255010679"/>
                    </a:ext>
                  </a:extLst>
                </a:gridCol>
                <a:gridCol w="329184">
                  <a:extLst>
                    <a:ext uri="{9D8B030D-6E8A-4147-A177-3AD203B41FA5}">
                      <a16:colId xmlns:a16="http://schemas.microsoft.com/office/drawing/2014/main" val="1364844635"/>
                    </a:ext>
                  </a:extLst>
                </a:gridCol>
                <a:gridCol w="329184">
                  <a:extLst>
                    <a:ext uri="{9D8B030D-6E8A-4147-A177-3AD203B41FA5}">
                      <a16:colId xmlns:a16="http://schemas.microsoft.com/office/drawing/2014/main" val="119816502"/>
                    </a:ext>
                  </a:extLst>
                </a:gridCol>
                <a:gridCol w="329184">
                  <a:extLst>
                    <a:ext uri="{9D8B030D-6E8A-4147-A177-3AD203B41FA5}">
                      <a16:colId xmlns:a16="http://schemas.microsoft.com/office/drawing/2014/main" val="507311020"/>
                    </a:ext>
                  </a:extLst>
                </a:gridCol>
                <a:gridCol w="329184">
                  <a:extLst>
                    <a:ext uri="{9D8B030D-6E8A-4147-A177-3AD203B41FA5}">
                      <a16:colId xmlns:a16="http://schemas.microsoft.com/office/drawing/2014/main" val="1855671976"/>
                    </a:ext>
                  </a:extLst>
                </a:gridCol>
                <a:gridCol w="329184">
                  <a:extLst>
                    <a:ext uri="{9D8B030D-6E8A-4147-A177-3AD203B41FA5}">
                      <a16:colId xmlns:a16="http://schemas.microsoft.com/office/drawing/2014/main" val="617837543"/>
                    </a:ext>
                  </a:extLst>
                </a:gridCol>
                <a:gridCol w="329184">
                  <a:extLst>
                    <a:ext uri="{9D8B030D-6E8A-4147-A177-3AD203B41FA5}">
                      <a16:colId xmlns:a16="http://schemas.microsoft.com/office/drawing/2014/main" val="752561646"/>
                    </a:ext>
                  </a:extLst>
                </a:gridCol>
                <a:gridCol w="329184">
                  <a:extLst>
                    <a:ext uri="{9D8B030D-6E8A-4147-A177-3AD203B41FA5}">
                      <a16:colId xmlns:a16="http://schemas.microsoft.com/office/drawing/2014/main" val="3188802686"/>
                    </a:ext>
                  </a:extLst>
                </a:gridCol>
                <a:gridCol w="329184">
                  <a:extLst>
                    <a:ext uri="{9D8B030D-6E8A-4147-A177-3AD203B41FA5}">
                      <a16:colId xmlns:a16="http://schemas.microsoft.com/office/drawing/2014/main" val="1543811116"/>
                    </a:ext>
                  </a:extLst>
                </a:gridCol>
                <a:gridCol w="329184">
                  <a:extLst>
                    <a:ext uri="{9D8B030D-6E8A-4147-A177-3AD203B41FA5}">
                      <a16:colId xmlns:a16="http://schemas.microsoft.com/office/drawing/2014/main" val="2776816299"/>
                    </a:ext>
                  </a:extLst>
                </a:gridCol>
                <a:gridCol w="329184">
                  <a:extLst>
                    <a:ext uri="{9D8B030D-6E8A-4147-A177-3AD203B41FA5}">
                      <a16:colId xmlns:a16="http://schemas.microsoft.com/office/drawing/2014/main" val="3512634402"/>
                    </a:ext>
                  </a:extLst>
                </a:gridCol>
                <a:gridCol w="329184">
                  <a:extLst>
                    <a:ext uri="{9D8B030D-6E8A-4147-A177-3AD203B41FA5}">
                      <a16:colId xmlns:a16="http://schemas.microsoft.com/office/drawing/2014/main" val="1075050909"/>
                    </a:ext>
                  </a:extLst>
                </a:gridCol>
                <a:gridCol w="329184">
                  <a:extLst>
                    <a:ext uri="{9D8B030D-6E8A-4147-A177-3AD203B41FA5}">
                      <a16:colId xmlns:a16="http://schemas.microsoft.com/office/drawing/2014/main" val="2436518132"/>
                    </a:ext>
                  </a:extLst>
                </a:gridCol>
                <a:gridCol w="329184">
                  <a:extLst>
                    <a:ext uri="{9D8B030D-6E8A-4147-A177-3AD203B41FA5}">
                      <a16:colId xmlns:a16="http://schemas.microsoft.com/office/drawing/2014/main" val="1848846175"/>
                    </a:ext>
                  </a:extLst>
                </a:gridCol>
                <a:gridCol w="329184">
                  <a:extLst>
                    <a:ext uri="{9D8B030D-6E8A-4147-A177-3AD203B41FA5}">
                      <a16:colId xmlns:a16="http://schemas.microsoft.com/office/drawing/2014/main" val="2851562633"/>
                    </a:ext>
                  </a:extLst>
                </a:gridCol>
                <a:gridCol w="329184">
                  <a:extLst>
                    <a:ext uri="{9D8B030D-6E8A-4147-A177-3AD203B41FA5}">
                      <a16:colId xmlns:a16="http://schemas.microsoft.com/office/drawing/2014/main" val="3969526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064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- 2019-01-15 14:10:00 </a:t>
                      </a:r>
                      <a:r>
                        <a:rPr kumimoji="0" lang="en-US" sz="1000" b="0" i="0" u="none" strike="noStrike" kern="1200" cap="none" spc="0" normalizeH="0" baseline="0" noProof="0">
                          <a:ln>
                            <a:noFill/>
                          </a:ln>
                          <a:solidFill>
                            <a:prstClr val="black"/>
                          </a:solidFill>
                          <a:effectLst/>
                          <a:uLnTx/>
                          <a:uFillTx/>
                          <a:latin typeface="+mn-lt"/>
                          <a:ea typeface="+mn-ea"/>
                          <a:cs typeface="+mn-cs"/>
                        </a:rPr>
                        <a:t> 
 We’d like to welcome all of our new Superhosts and congratulate repeat ones like Cola, who created a magical urban forest for her guests.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https://scontent.xx.fbcdn.net/v/t15.5256-10/p720x720/49536543_412724499470546_243775634982043648_n.jpg?_nc_cat=109&amp;_nc_ht=scontent.xx&amp;oh=65086664dc0c8c08ac4db88b08528477&amp;oe=5CB5FACE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55206929"/>
                  </a:ext>
                </a:extLst>
              </a:tr>
            </a:tbl>
          </a:graphicData>
        </a:graphic>
      </p:graphicFrame>
      <p:sp>
        <p:nvSpPr>
          <p:cNvPr id="4" name="Text Placeholder 3">
            <a:extLst>
              <a:ext uri="{FF2B5EF4-FFF2-40B4-BE49-F238E27FC236}">
                <a16:creationId xmlns:a16="http://schemas.microsoft.com/office/drawing/2014/main" id="{E9D47621-0E4B-421C-BA17-9C1C67339B0E}"/>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3541285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EEBD4-0CBF-4988-8538-DCA0B804C9E7}"/>
              </a:ext>
            </a:extLst>
          </p:cNvPr>
          <p:cNvSpPr>
            <a:spLocks noGrp="1"/>
          </p:cNvSpPr>
          <p:nvPr>
            <p:ph type="title"/>
          </p:nvPr>
        </p:nvSpPr>
        <p:spPr/>
        <p:txBody>
          <a:bodyPr/>
          <a:lstStyle/>
          <a:p>
            <a:r>
              <a:rPr lang="en-US"/>
              <a:t>Posts &gt; comments | Airbnb - 5 of 5</a:t>
            </a:r>
          </a:p>
        </p:txBody>
      </p:sp>
      <p:graphicFrame>
        <p:nvGraphicFramePr>
          <p:cNvPr id="5" name="Table Placeholder 4">
            <a:extLst>
              <a:ext uri="{FF2B5EF4-FFF2-40B4-BE49-F238E27FC236}">
                <a16:creationId xmlns:a16="http://schemas.microsoft.com/office/drawing/2014/main" id="{0615709C-BAE6-414F-87F6-C61BC59F1920}"/>
              </a:ext>
            </a:extLst>
          </p:cNvPr>
          <p:cNvGraphicFramePr>
            <a:graphicFrameLocks noGrp="1"/>
          </p:cNvGraphicFramePr>
          <p:nvPr>
            <p:ph type="tbl" sz="quarter" idx="13"/>
            <p:extLst>
              <p:ext uri="{D42A27DB-BD31-4B8C-83A1-F6EECF244321}">
                <p14:modId xmlns:p14="http://schemas.microsoft.com/office/powerpoint/2010/main" val="75331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5740686"/>
                    </a:ext>
                  </a:extLst>
                </a:gridCol>
                <a:gridCol w="905256">
                  <a:extLst>
                    <a:ext uri="{9D8B030D-6E8A-4147-A177-3AD203B41FA5}">
                      <a16:colId xmlns:a16="http://schemas.microsoft.com/office/drawing/2014/main" val="644443594"/>
                    </a:ext>
                  </a:extLst>
                </a:gridCol>
                <a:gridCol w="329184">
                  <a:extLst>
                    <a:ext uri="{9D8B030D-6E8A-4147-A177-3AD203B41FA5}">
                      <a16:colId xmlns:a16="http://schemas.microsoft.com/office/drawing/2014/main" val="3293854778"/>
                    </a:ext>
                  </a:extLst>
                </a:gridCol>
                <a:gridCol w="329184">
                  <a:extLst>
                    <a:ext uri="{9D8B030D-6E8A-4147-A177-3AD203B41FA5}">
                      <a16:colId xmlns:a16="http://schemas.microsoft.com/office/drawing/2014/main" val="2884206630"/>
                    </a:ext>
                  </a:extLst>
                </a:gridCol>
                <a:gridCol w="329184">
                  <a:extLst>
                    <a:ext uri="{9D8B030D-6E8A-4147-A177-3AD203B41FA5}">
                      <a16:colId xmlns:a16="http://schemas.microsoft.com/office/drawing/2014/main" val="1981229944"/>
                    </a:ext>
                  </a:extLst>
                </a:gridCol>
                <a:gridCol w="329184">
                  <a:extLst>
                    <a:ext uri="{9D8B030D-6E8A-4147-A177-3AD203B41FA5}">
                      <a16:colId xmlns:a16="http://schemas.microsoft.com/office/drawing/2014/main" val="2296034939"/>
                    </a:ext>
                  </a:extLst>
                </a:gridCol>
                <a:gridCol w="329184">
                  <a:extLst>
                    <a:ext uri="{9D8B030D-6E8A-4147-A177-3AD203B41FA5}">
                      <a16:colId xmlns:a16="http://schemas.microsoft.com/office/drawing/2014/main" val="1670795140"/>
                    </a:ext>
                  </a:extLst>
                </a:gridCol>
                <a:gridCol w="329184">
                  <a:extLst>
                    <a:ext uri="{9D8B030D-6E8A-4147-A177-3AD203B41FA5}">
                      <a16:colId xmlns:a16="http://schemas.microsoft.com/office/drawing/2014/main" val="1021873834"/>
                    </a:ext>
                  </a:extLst>
                </a:gridCol>
                <a:gridCol w="329184">
                  <a:extLst>
                    <a:ext uri="{9D8B030D-6E8A-4147-A177-3AD203B41FA5}">
                      <a16:colId xmlns:a16="http://schemas.microsoft.com/office/drawing/2014/main" val="417081096"/>
                    </a:ext>
                  </a:extLst>
                </a:gridCol>
                <a:gridCol w="329184">
                  <a:extLst>
                    <a:ext uri="{9D8B030D-6E8A-4147-A177-3AD203B41FA5}">
                      <a16:colId xmlns:a16="http://schemas.microsoft.com/office/drawing/2014/main" val="702622394"/>
                    </a:ext>
                  </a:extLst>
                </a:gridCol>
                <a:gridCol w="329184">
                  <a:extLst>
                    <a:ext uri="{9D8B030D-6E8A-4147-A177-3AD203B41FA5}">
                      <a16:colId xmlns:a16="http://schemas.microsoft.com/office/drawing/2014/main" val="725002454"/>
                    </a:ext>
                  </a:extLst>
                </a:gridCol>
                <a:gridCol w="329184">
                  <a:extLst>
                    <a:ext uri="{9D8B030D-6E8A-4147-A177-3AD203B41FA5}">
                      <a16:colId xmlns:a16="http://schemas.microsoft.com/office/drawing/2014/main" val="1820640187"/>
                    </a:ext>
                  </a:extLst>
                </a:gridCol>
                <a:gridCol w="329184">
                  <a:extLst>
                    <a:ext uri="{9D8B030D-6E8A-4147-A177-3AD203B41FA5}">
                      <a16:colId xmlns:a16="http://schemas.microsoft.com/office/drawing/2014/main" val="3685318851"/>
                    </a:ext>
                  </a:extLst>
                </a:gridCol>
                <a:gridCol w="329184">
                  <a:extLst>
                    <a:ext uri="{9D8B030D-6E8A-4147-A177-3AD203B41FA5}">
                      <a16:colId xmlns:a16="http://schemas.microsoft.com/office/drawing/2014/main" val="2464959050"/>
                    </a:ext>
                  </a:extLst>
                </a:gridCol>
                <a:gridCol w="329184">
                  <a:extLst>
                    <a:ext uri="{9D8B030D-6E8A-4147-A177-3AD203B41FA5}">
                      <a16:colId xmlns:a16="http://schemas.microsoft.com/office/drawing/2014/main" val="1287861013"/>
                    </a:ext>
                  </a:extLst>
                </a:gridCol>
                <a:gridCol w="329184">
                  <a:extLst>
                    <a:ext uri="{9D8B030D-6E8A-4147-A177-3AD203B41FA5}">
                      <a16:colId xmlns:a16="http://schemas.microsoft.com/office/drawing/2014/main" val="119971655"/>
                    </a:ext>
                  </a:extLst>
                </a:gridCol>
                <a:gridCol w="329184">
                  <a:extLst>
                    <a:ext uri="{9D8B030D-6E8A-4147-A177-3AD203B41FA5}">
                      <a16:colId xmlns:a16="http://schemas.microsoft.com/office/drawing/2014/main" val="4014867204"/>
                    </a:ext>
                  </a:extLst>
                </a:gridCol>
                <a:gridCol w="329184">
                  <a:extLst>
                    <a:ext uri="{9D8B030D-6E8A-4147-A177-3AD203B41FA5}">
                      <a16:colId xmlns:a16="http://schemas.microsoft.com/office/drawing/2014/main" val="965259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8069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Airbnb - 2019-01-15 19:10:00 </a:t>
                      </a:r>
                      <a:r>
                        <a:rPr kumimoji="0" lang="en-US" sz="1000" b="0" i="0" u="none" strike="noStrike" kern="1200" cap="none" spc="0" normalizeH="0" baseline="0" noProof="0">
                          <a:ln>
                            <a:noFill/>
                          </a:ln>
                          <a:solidFill>
                            <a:prstClr val="black"/>
                          </a:solidFill>
                          <a:effectLst/>
                          <a:uLnTx/>
                          <a:uFillTx/>
                          <a:latin typeface="+mn-lt"/>
                          <a:ea typeface="+mn-ea"/>
                          <a:cs typeface="+mn-cs"/>
                        </a:rPr>
                        <a:t> 
 Superhost Cola has created a natural oasis in the heart of ultra-modern Taipei. She has filled her home with worldly antiques, forest foliage and friendly pets to help guests feel close to nature. She'll even serve your home-cooked breakfast on a bed of moss. 
“The best things come from nature, because it’s a reminder of where I came from.”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https://scontent.xx.fbcdn.net/v/t1.0-9/s720x720/50445935_10157056105257458_7165864384588152832_o.jpg?_nc_cat=106&amp;_nc_ht=scontent.xx&amp;oh=b5b869fa057468998e614e007e3f2f7f&amp;oe=5CEA8BA9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16398618"/>
                  </a:ext>
                </a:extLst>
              </a:tr>
            </a:tbl>
          </a:graphicData>
        </a:graphic>
      </p:graphicFrame>
      <p:sp>
        <p:nvSpPr>
          <p:cNvPr id="4" name="Text Placeholder 3">
            <a:extLst>
              <a:ext uri="{FF2B5EF4-FFF2-40B4-BE49-F238E27FC236}">
                <a16:creationId xmlns:a16="http://schemas.microsoft.com/office/drawing/2014/main" id="{DE9E2AB2-4D75-4355-8977-303CEEC01385}"/>
              </a:ext>
            </a:extLst>
          </p:cNvPr>
          <p:cNvSpPr>
            <a:spLocks noGrp="1"/>
          </p:cNvSpPr>
          <p:nvPr>
            <p:ph type="body" sz="quarter" idx="14"/>
          </p:nvPr>
        </p:nvSpPr>
        <p:spPr/>
        <p:txBody>
          <a:bodyPr/>
          <a:lstStyle/>
          <a:p>
            <a:r>
              <a:rPr lang="en-US"/>
              <a:t>06.01.2019 - 04.02.2019</a:t>
            </a:r>
          </a:p>
        </p:txBody>
      </p:sp>
    </p:spTree>
    <p:extLst>
      <p:ext uri="{BB962C8B-B14F-4D97-AF65-F5344CB8AC3E}">
        <p14:creationId xmlns:p14="http://schemas.microsoft.com/office/powerpoint/2010/main" val="1911174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6AA8B-381E-4ACB-8C56-C47D2D0967B9}"/>
              </a:ext>
            </a:extLst>
          </p:cNvPr>
          <p:cNvSpPr>
            <a:spLocks noGrp="1"/>
          </p:cNvSpPr>
          <p:nvPr>
            <p:ph type="title"/>
          </p:nvPr>
        </p:nvSpPr>
        <p:spPr/>
        <p:txBody>
          <a:bodyPr/>
          <a:lstStyle/>
          <a:p>
            <a:r>
              <a:rPr lang="en-US"/>
              <a:t>Facebook Total Interactions | Airbnb</a:t>
            </a:r>
          </a:p>
        </p:txBody>
      </p:sp>
      <p:graphicFrame>
        <p:nvGraphicFramePr>
          <p:cNvPr id="6" name="Chart Placeholder 5">
            <a:extLst>
              <a:ext uri="{FF2B5EF4-FFF2-40B4-BE49-F238E27FC236}">
                <a16:creationId xmlns:a16="http://schemas.microsoft.com/office/drawing/2014/main" id="{71EEFF76-8A6A-416C-A71C-E4420DDB9B5E}"/>
              </a:ext>
            </a:extLst>
          </p:cNvPr>
          <p:cNvGraphicFramePr>
            <a:graphicFrameLocks noGrp="1"/>
          </p:cNvGraphicFramePr>
          <p:nvPr>
            <p:ph type="chart" sz="quarter" idx="13"/>
            <p:extLst>
              <p:ext uri="{D42A27DB-BD31-4B8C-83A1-F6EECF244321}">
                <p14:modId xmlns:p14="http://schemas.microsoft.com/office/powerpoint/2010/main" val="2986367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33BF71-7767-404F-98EE-80D295F8AEFF}"/>
              </a:ext>
            </a:extLst>
          </p:cNvPr>
          <p:cNvSpPr>
            <a:spLocks noGrp="1"/>
          </p:cNvSpPr>
          <p:nvPr>
            <p:ph type="body" sz="quarter" idx="14"/>
          </p:nvPr>
        </p:nvSpPr>
        <p:spPr/>
        <p:txBody>
          <a:bodyPr/>
          <a:lstStyle/>
          <a:p>
            <a:r>
              <a:rPr lang="en-US"/>
              <a:t>06.01.2019 - 04.02.2019</a:t>
            </a:r>
          </a:p>
        </p:txBody>
      </p:sp>
      <p:sp>
        <p:nvSpPr>
          <p:cNvPr id="5" name="Footer Placeholder 4">
            <a:extLst>
              <a:ext uri="{FF2B5EF4-FFF2-40B4-BE49-F238E27FC236}">
                <a16:creationId xmlns:a16="http://schemas.microsoft.com/office/drawing/2014/main" id="{AED6DBD5-ED6C-4F63-85CA-0F7C141D92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295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B243-7DD5-4921-8741-CED9C894F59E}"/>
              </a:ext>
            </a:extLst>
          </p:cNvPr>
          <p:cNvSpPr>
            <a:spLocks noGrp="1"/>
          </p:cNvSpPr>
          <p:nvPr>
            <p:ph type="title"/>
          </p:nvPr>
        </p:nvSpPr>
        <p:spPr/>
        <p:txBody>
          <a:bodyPr/>
          <a:lstStyle/>
          <a:p>
            <a:r>
              <a:rPr lang="en-US"/>
              <a:t>Facebook Interaction Rate | Airbnb</a:t>
            </a:r>
          </a:p>
        </p:txBody>
      </p:sp>
      <p:graphicFrame>
        <p:nvGraphicFramePr>
          <p:cNvPr id="6" name="Chart Placeholder 5">
            <a:extLst>
              <a:ext uri="{FF2B5EF4-FFF2-40B4-BE49-F238E27FC236}">
                <a16:creationId xmlns:a16="http://schemas.microsoft.com/office/drawing/2014/main" id="{6FE94152-4BC6-4E1F-9096-664B7CC344D8}"/>
              </a:ext>
            </a:extLst>
          </p:cNvPr>
          <p:cNvGraphicFramePr>
            <a:graphicFrameLocks noGrp="1"/>
          </p:cNvGraphicFramePr>
          <p:nvPr>
            <p:ph type="chart" sz="quarter" idx="13"/>
            <p:extLst>
              <p:ext uri="{D42A27DB-BD31-4B8C-83A1-F6EECF244321}">
                <p14:modId xmlns:p14="http://schemas.microsoft.com/office/powerpoint/2010/main" val="4259578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89F76-BDEA-472C-92BC-B3E095C25718}"/>
              </a:ext>
            </a:extLst>
          </p:cNvPr>
          <p:cNvSpPr>
            <a:spLocks noGrp="1"/>
          </p:cNvSpPr>
          <p:nvPr>
            <p:ph type="body" sz="quarter" idx="14"/>
          </p:nvPr>
        </p:nvSpPr>
        <p:spPr/>
        <p:txBody>
          <a:bodyPr/>
          <a:lstStyle/>
          <a:p>
            <a:r>
              <a:rPr lang="en-US"/>
              <a:t>06.01.2019 - 04.02.2019</a:t>
            </a:r>
          </a:p>
        </p:txBody>
      </p:sp>
      <p:sp>
        <p:nvSpPr>
          <p:cNvPr id="5" name="Footer Placeholder 4">
            <a:extLst>
              <a:ext uri="{FF2B5EF4-FFF2-40B4-BE49-F238E27FC236}">
                <a16:creationId xmlns:a16="http://schemas.microsoft.com/office/drawing/2014/main" id="{C97AEA2C-77A2-495A-AD57-308FAFBD7E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93230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1739</Words>
  <Application>Microsoft Office PowerPoint</Application>
  <PresentationFormat>On-screen Show (4:3)</PresentationFormat>
  <Paragraphs>717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Overview</vt:lpstr>
      <vt:lpstr>Facebook Key Metrics Table | Airbnb</vt:lpstr>
      <vt:lpstr>Facebook Fans Total | Airbnb</vt:lpstr>
      <vt:lpstr>Facebook Fans Change Rate | Airbnb</vt:lpstr>
      <vt:lpstr>Facebook Interaction Rate | Airbnb</vt:lpstr>
      <vt:lpstr>Facebook Total Interactions | Airbnb</vt:lpstr>
      <vt:lpstr>Facebook Own Posts Table | Airbnb - 1 of 12</vt:lpstr>
      <vt:lpstr>Facebook Own Posts Table | Airbnb - 2 of 12</vt:lpstr>
      <vt:lpstr>Facebook Own Posts Table | Airbnb - 3 of 12</vt:lpstr>
      <vt:lpstr>Facebook Own Posts Table | Airbnb - 4 of 12</vt:lpstr>
      <vt:lpstr>Facebook Own Posts Table | Airbnb - 5 of 12</vt:lpstr>
      <vt:lpstr>Facebook Own Posts Table | Airbnb - 6 of 12</vt:lpstr>
      <vt:lpstr>Facebook Own Posts Table | Airbnb - 7 of 12</vt:lpstr>
      <vt:lpstr>Facebook Own Posts Table | Airbnb - 8 of 12</vt:lpstr>
      <vt:lpstr>Facebook Own Posts Table | Airbnb - 9 of 12</vt:lpstr>
      <vt:lpstr>Facebook Own Posts Table | Airbnb - 10 of 12</vt:lpstr>
      <vt:lpstr>Facebook Own Posts Table | Airbnb - 11 of 12</vt:lpstr>
      <vt:lpstr>Facebook Own Posts Table | Airbnb - 12 of 12</vt:lpstr>
      <vt:lpstr>Facebook Key Metrics Radar | Airbnb</vt:lpstr>
      <vt:lpstr>Posts &gt; comments | Airbnb - 1 of 5</vt:lpstr>
      <vt:lpstr>Posts &gt; comments | Airbnb - 2 of 5</vt:lpstr>
      <vt:lpstr>Posts &gt; comments | Airbnb - 3 of 5</vt:lpstr>
      <vt:lpstr>Posts &gt; comments | Airbnb - 4 of 5</vt:lpstr>
      <vt:lpstr>Posts &gt; comments | Airbnb - 5 of 5</vt:lpstr>
      <vt:lpstr>Facebook Total Interactions | Airbnb</vt:lpstr>
      <vt:lpstr>Facebook Interaction Rate | Airbnb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2019-02-05T17:35:23Z</dcterms:created>
  <dcterms:modified xsi:type="dcterms:W3CDTF">2019-02-05T17:36:19Z</dcterms:modified>
</cp:coreProperties>
</file>