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quintly</c:v>
                </c:pt>
              </c:strCache>
            </c:strRef>
          </c:tx>
          <c:spPr>
            <a:ln w="28575" cap="rnd">
              <a:solidFill>
                <a:schemeClr val="accent1"/>
              </a:solidFill>
              <a:round/>
            </a:ln>
            <a:effectLst/>
          </c:spPr>
          <c:marker>
            <c:symbol val="none"/>
          </c:marker>
          <c:cat>
            <c:numRef>
              <c:f>Sheet1!$A$2:$A$123</c:f>
              <c:numCache>
                <c:formatCode>m/d/yyyy</c:formatCode>
                <c:ptCount val="12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pt idx="106">
                  <c:v>43266</c:v>
                </c:pt>
                <c:pt idx="107">
                  <c:v>43267</c:v>
                </c:pt>
                <c:pt idx="108">
                  <c:v>43268</c:v>
                </c:pt>
                <c:pt idx="109">
                  <c:v>43269</c:v>
                </c:pt>
                <c:pt idx="110">
                  <c:v>43270</c:v>
                </c:pt>
                <c:pt idx="111">
                  <c:v>43271</c:v>
                </c:pt>
                <c:pt idx="112">
                  <c:v>43272</c:v>
                </c:pt>
                <c:pt idx="113">
                  <c:v>43273</c:v>
                </c:pt>
                <c:pt idx="114">
                  <c:v>43274</c:v>
                </c:pt>
                <c:pt idx="115">
                  <c:v>43275</c:v>
                </c:pt>
                <c:pt idx="116">
                  <c:v>43276</c:v>
                </c:pt>
                <c:pt idx="117">
                  <c:v>43277</c:v>
                </c:pt>
                <c:pt idx="118">
                  <c:v>43278</c:v>
                </c:pt>
                <c:pt idx="119">
                  <c:v>43279</c:v>
                </c:pt>
                <c:pt idx="120">
                  <c:v>43280</c:v>
                </c:pt>
                <c:pt idx="121">
                  <c:v>43281</c:v>
                </c:pt>
              </c:numCache>
            </c:numRef>
          </c:cat>
          <c:val>
            <c:numRef>
              <c:f>Sheet1!$B$2:$B$123</c:f>
              <c:numCache>
                <c:formatCode>General</c:formatCode>
                <c:ptCount val="122"/>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numCache>
            </c:numRef>
          </c:val>
          <c:smooth val="0"/>
          <c:extLst>
            <c:ext xmlns:c16="http://schemas.microsoft.com/office/drawing/2014/chart" uri="{C3380CC4-5D6E-409C-BE32-E72D297353CC}">
              <c16:uniqueId val="{00000000-FD68-4E39-8EE9-BEA4C8250BED}"/>
            </c:ext>
          </c:extLst>
        </c:ser>
        <c:dLbls>
          <c:showLegendKey val="0"/>
          <c:showVal val="0"/>
          <c:showCatName val="0"/>
          <c:showSerName val="0"/>
          <c:showPercent val="0"/>
          <c:showBubbleSize val="0"/>
        </c:dLbls>
        <c:smooth val="0"/>
        <c:axId val="313051688"/>
        <c:axId val="313046112"/>
      </c:lineChart>
      <c:dateAx>
        <c:axId val="313051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46112"/>
        <c:crosses val="autoZero"/>
        <c:auto val="1"/>
        <c:lblOffset val="100"/>
        <c:baseTimeUnit val="days"/>
      </c:dateAx>
      <c:valAx>
        <c:axId val="31304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5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quintly</c:v>
                </c:pt>
              </c:strCache>
            </c:strRef>
          </c:tx>
          <c:spPr>
            <a:solidFill>
              <a:schemeClr val="accent1"/>
            </a:solidFill>
            <a:ln>
              <a:noFill/>
            </a:ln>
            <a:effectLst/>
          </c:spPr>
          <c:invertIfNegative val="0"/>
          <c:cat>
            <c:strRef>
              <c:f>Sheet1!$A$2</c:f>
              <c:strCache>
                <c:ptCount val="1"/>
                <c:pt idx="0">
                  <c:v>Video</c:v>
                </c:pt>
              </c:strCache>
            </c:strRef>
          </c:cat>
          <c:val>
            <c:numRef>
              <c:f>Sheet1!$B$2</c:f>
              <c:numCache>
                <c:formatCode>General</c:formatCode>
                <c:ptCount val="1"/>
                <c:pt idx="0">
                  <c:v>14.124293785311</c:v>
                </c:pt>
              </c:numCache>
            </c:numRef>
          </c:val>
          <c:extLst>
            <c:ext xmlns:c16="http://schemas.microsoft.com/office/drawing/2014/chart" uri="{C3380CC4-5D6E-409C-BE32-E72D297353CC}">
              <c16:uniqueId val="{00000000-18CA-443A-970F-F789AD4712ED}"/>
            </c:ext>
          </c:extLst>
        </c:ser>
        <c:dLbls>
          <c:showLegendKey val="0"/>
          <c:showVal val="0"/>
          <c:showCatName val="0"/>
          <c:showSerName val="0"/>
          <c:showPercent val="0"/>
          <c:showBubbleSize val="0"/>
        </c:dLbls>
        <c:gapWidth val="219"/>
        <c:overlap val="-27"/>
        <c:axId val="315851992"/>
        <c:axId val="315846744"/>
      </c:barChart>
      <c:catAx>
        <c:axId val="31585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46744"/>
        <c:crosses val="autoZero"/>
        <c:auto val="1"/>
        <c:lblAlgn val="ctr"/>
        <c:lblOffset val="100"/>
        <c:noMultiLvlLbl val="0"/>
      </c:catAx>
      <c:valAx>
        <c:axId val="31584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5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E13BB-5E42-42EA-B253-67D5A557D10D}"/>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62CCD6E4-61FE-40F5-B837-EB0DEDC2CAC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36220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72342-A05B-4749-B193-E3517C1E8368}"/>
              </a:ext>
            </a:extLst>
          </p:cNvPr>
          <p:cNvSpPr>
            <a:spLocks noGrp="1"/>
          </p:cNvSpPr>
          <p:nvPr>
            <p:ph type="ctrTitle"/>
          </p:nvPr>
        </p:nvSpPr>
        <p:spPr/>
        <p:txBody>
          <a:bodyPr/>
          <a:lstStyle/>
          <a:p>
            <a:r>
              <a:rPr lang="en-US"/>
              <a:t>_insta</a:t>
            </a:r>
          </a:p>
        </p:txBody>
      </p:sp>
      <p:sp>
        <p:nvSpPr>
          <p:cNvPr id="3" name="Subtitle 2">
            <a:extLst>
              <a:ext uri="{FF2B5EF4-FFF2-40B4-BE49-F238E27FC236}">
                <a16:creationId xmlns:a16="http://schemas.microsoft.com/office/drawing/2014/main" id="{70DD483E-F606-460C-BAD6-64F466CA9D35}"/>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863767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7FF7-9EA2-47ED-A539-3186EDAC2528}"/>
              </a:ext>
            </a:extLst>
          </p:cNvPr>
          <p:cNvSpPr>
            <a:spLocks noGrp="1"/>
          </p:cNvSpPr>
          <p:nvPr>
            <p:ph type="title"/>
          </p:nvPr>
        </p:nvSpPr>
        <p:spPr/>
        <p:txBody>
          <a:bodyPr/>
          <a:lstStyle/>
          <a:p>
            <a:r>
              <a:rPr lang="en-US"/>
              <a:t>Instagram Key Metrics Table | quintly</a:t>
            </a:r>
          </a:p>
        </p:txBody>
      </p:sp>
      <p:graphicFrame>
        <p:nvGraphicFramePr>
          <p:cNvPr id="5" name="Table Placeholder 4">
            <a:extLst>
              <a:ext uri="{FF2B5EF4-FFF2-40B4-BE49-F238E27FC236}">
                <a16:creationId xmlns:a16="http://schemas.microsoft.com/office/drawing/2014/main" id="{E97B8B5D-9D8E-421D-8770-9E02DD77C659}"/>
              </a:ext>
            </a:extLst>
          </p:cNvPr>
          <p:cNvGraphicFramePr>
            <a:graphicFrameLocks noGrp="1"/>
          </p:cNvGraphicFramePr>
          <p:nvPr>
            <p:ph type="tbl" sz="quarter" idx="13"/>
            <p:extLst>
              <p:ext uri="{D42A27DB-BD31-4B8C-83A1-F6EECF244321}">
                <p14:modId xmlns:p14="http://schemas.microsoft.com/office/powerpoint/2010/main" val="3340102849"/>
              </p:ext>
            </p:extLst>
          </p:nvPr>
        </p:nvGraphicFramePr>
        <p:xfrm>
          <a:off x="457200" y="1731963"/>
          <a:ext cx="8188452" cy="7924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1707043"/>
                    </a:ext>
                  </a:extLst>
                </a:gridCol>
                <a:gridCol w="699516">
                  <a:extLst>
                    <a:ext uri="{9D8B030D-6E8A-4147-A177-3AD203B41FA5}">
                      <a16:colId xmlns:a16="http://schemas.microsoft.com/office/drawing/2014/main" val="742548184"/>
                    </a:ext>
                  </a:extLst>
                </a:gridCol>
                <a:gridCol w="699516">
                  <a:extLst>
                    <a:ext uri="{9D8B030D-6E8A-4147-A177-3AD203B41FA5}">
                      <a16:colId xmlns:a16="http://schemas.microsoft.com/office/drawing/2014/main" val="1900360931"/>
                    </a:ext>
                  </a:extLst>
                </a:gridCol>
                <a:gridCol w="658368">
                  <a:extLst>
                    <a:ext uri="{9D8B030D-6E8A-4147-A177-3AD203B41FA5}">
                      <a16:colId xmlns:a16="http://schemas.microsoft.com/office/drawing/2014/main" val="55505294"/>
                    </a:ext>
                  </a:extLst>
                </a:gridCol>
                <a:gridCol w="658368">
                  <a:extLst>
                    <a:ext uri="{9D8B030D-6E8A-4147-A177-3AD203B41FA5}">
                      <a16:colId xmlns:a16="http://schemas.microsoft.com/office/drawing/2014/main" val="3156217905"/>
                    </a:ext>
                  </a:extLst>
                </a:gridCol>
                <a:gridCol w="658368">
                  <a:extLst>
                    <a:ext uri="{9D8B030D-6E8A-4147-A177-3AD203B41FA5}">
                      <a16:colId xmlns:a16="http://schemas.microsoft.com/office/drawing/2014/main" val="3049962082"/>
                    </a:ext>
                  </a:extLst>
                </a:gridCol>
                <a:gridCol w="699516">
                  <a:extLst>
                    <a:ext uri="{9D8B030D-6E8A-4147-A177-3AD203B41FA5}">
                      <a16:colId xmlns:a16="http://schemas.microsoft.com/office/drawing/2014/main" val="2715487012"/>
                    </a:ext>
                  </a:extLst>
                </a:gridCol>
                <a:gridCol w="699516">
                  <a:extLst>
                    <a:ext uri="{9D8B030D-6E8A-4147-A177-3AD203B41FA5}">
                      <a16:colId xmlns:a16="http://schemas.microsoft.com/office/drawing/2014/main" val="49384605"/>
                    </a:ext>
                  </a:extLst>
                </a:gridCol>
                <a:gridCol w="699516">
                  <a:extLst>
                    <a:ext uri="{9D8B030D-6E8A-4147-A177-3AD203B41FA5}">
                      <a16:colId xmlns:a16="http://schemas.microsoft.com/office/drawing/2014/main" val="3031063472"/>
                    </a:ext>
                  </a:extLst>
                </a:gridCol>
                <a:gridCol w="658368">
                  <a:extLst>
                    <a:ext uri="{9D8B030D-6E8A-4147-A177-3AD203B41FA5}">
                      <a16:colId xmlns:a16="http://schemas.microsoft.com/office/drawing/2014/main" val="19804078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09612174"/>
                  </a:ext>
                </a:extLst>
              </a:tr>
              <a:tr h="370840">
                <a:tc>
                  <a:txBody>
                    <a:bodyPr/>
                    <a:lstStyle/>
                    <a:p>
                      <a:r>
                        <a:rPr lang="en-US" sz="1000"/>
                        <a:t>quintly</a:t>
                      </a:r>
                    </a:p>
                  </a:txBody>
                  <a:tcPr/>
                </a:tc>
                <a:tc>
                  <a:txBody>
                    <a:bodyPr/>
                    <a:lstStyle/>
                    <a:p>
                      <a:r>
                        <a:rPr lang="en-US" sz="1000"/>
                        <a:t>380</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45</a:t>
                      </a:r>
                    </a:p>
                  </a:txBody>
                  <a:tcPr/>
                </a:tc>
                <a:tc>
                  <a:txBody>
                    <a:bodyPr/>
                    <a:lstStyle/>
                    <a:p>
                      <a:r>
                        <a:rPr lang="en-US" sz="1000"/>
                        <a:t>5</a:t>
                      </a:r>
                    </a:p>
                  </a:txBody>
                  <a:tcPr/>
                </a:tc>
                <a:tc>
                  <a:txBody>
                    <a:bodyPr/>
                    <a:lstStyle/>
                    <a:p>
                      <a:r>
                        <a:rPr lang="en-US" sz="1000"/>
                        <a:t>13.5870 %</a:t>
                      </a:r>
                    </a:p>
                  </a:txBody>
                  <a:tcPr/>
                </a:tc>
                <a:extLst>
                  <a:ext uri="{0D108BD9-81ED-4DB2-BD59-A6C34878D82A}">
                    <a16:rowId xmlns:a16="http://schemas.microsoft.com/office/drawing/2014/main" val="3791944723"/>
                  </a:ext>
                </a:extLst>
              </a:tr>
            </a:tbl>
          </a:graphicData>
        </a:graphic>
      </p:graphicFrame>
      <p:sp>
        <p:nvSpPr>
          <p:cNvPr id="4" name="Text Placeholder 3">
            <a:extLst>
              <a:ext uri="{FF2B5EF4-FFF2-40B4-BE49-F238E27FC236}">
                <a16:creationId xmlns:a16="http://schemas.microsoft.com/office/drawing/2014/main" id="{C1948CB7-6EB9-4061-8D42-F3029569F5CD}"/>
              </a:ext>
            </a:extLst>
          </p:cNvPr>
          <p:cNvSpPr>
            <a:spLocks noGrp="1"/>
          </p:cNvSpPr>
          <p:nvPr>
            <p:ph type="body" sz="quarter" idx="14"/>
          </p:nvPr>
        </p:nvSpPr>
        <p:spPr/>
        <p:txBody>
          <a:bodyPr/>
          <a:lstStyle/>
          <a:p>
            <a:r>
              <a:rPr lang="en-US"/>
              <a:t>03/01/2018 - 06/30/2018</a:t>
            </a:r>
          </a:p>
        </p:txBody>
      </p:sp>
    </p:spTree>
    <p:extLst>
      <p:ext uri="{BB962C8B-B14F-4D97-AF65-F5344CB8AC3E}">
        <p14:creationId xmlns:p14="http://schemas.microsoft.com/office/powerpoint/2010/main" val="871981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07924-6828-43BA-82A8-AB213D3E4F0A}"/>
              </a:ext>
            </a:extLst>
          </p:cNvPr>
          <p:cNvSpPr>
            <a:spLocks noGrp="1"/>
          </p:cNvSpPr>
          <p:nvPr>
            <p:ph type="title"/>
          </p:nvPr>
        </p:nvSpPr>
        <p:spPr/>
        <p:txBody>
          <a:bodyPr/>
          <a:lstStyle/>
          <a:p>
            <a:r>
              <a:rPr lang="en-US"/>
              <a:t>Instagram Posts Table | quintly</a:t>
            </a:r>
          </a:p>
        </p:txBody>
      </p:sp>
      <p:graphicFrame>
        <p:nvGraphicFramePr>
          <p:cNvPr id="5" name="Table Placeholder 4">
            <a:extLst>
              <a:ext uri="{FF2B5EF4-FFF2-40B4-BE49-F238E27FC236}">
                <a16:creationId xmlns:a16="http://schemas.microsoft.com/office/drawing/2014/main" id="{75560033-7AF7-4417-B2C1-28B9CE4777B1}"/>
              </a:ext>
            </a:extLst>
          </p:cNvPr>
          <p:cNvGraphicFramePr>
            <a:graphicFrameLocks noGrp="1"/>
          </p:cNvGraphicFramePr>
          <p:nvPr>
            <p:ph type="tbl" sz="quarter" idx="13"/>
            <p:extLst>
              <p:ext uri="{D42A27DB-BD31-4B8C-83A1-F6EECF244321}">
                <p14:modId xmlns:p14="http://schemas.microsoft.com/office/powerpoint/2010/main" val="3249717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7255618"/>
                    </a:ext>
                  </a:extLst>
                </a:gridCol>
                <a:gridCol w="987552">
                  <a:extLst>
                    <a:ext uri="{9D8B030D-6E8A-4147-A177-3AD203B41FA5}">
                      <a16:colId xmlns:a16="http://schemas.microsoft.com/office/drawing/2014/main" val="2620446821"/>
                    </a:ext>
                  </a:extLst>
                </a:gridCol>
                <a:gridCol w="987552">
                  <a:extLst>
                    <a:ext uri="{9D8B030D-6E8A-4147-A177-3AD203B41FA5}">
                      <a16:colId xmlns:a16="http://schemas.microsoft.com/office/drawing/2014/main" val="4125703237"/>
                    </a:ext>
                  </a:extLst>
                </a:gridCol>
                <a:gridCol w="987552">
                  <a:extLst>
                    <a:ext uri="{9D8B030D-6E8A-4147-A177-3AD203B41FA5}">
                      <a16:colId xmlns:a16="http://schemas.microsoft.com/office/drawing/2014/main" val="2123400280"/>
                    </a:ext>
                  </a:extLst>
                </a:gridCol>
                <a:gridCol w="987552">
                  <a:extLst>
                    <a:ext uri="{9D8B030D-6E8A-4147-A177-3AD203B41FA5}">
                      <a16:colId xmlns:a16="http://schemas.microsoft.com/office/drawing/2014/main" val="433271079"/>
                    </a:ext>
                  </a:extLst>
                </a:gridCol>
                <a:gridCol w="987552">
                  <a:extLst>
                    <a:ext uri="{9D8B030D-6E8A-4147-A177-3AD203B41FA5}">
                      <a16:colId xmlns:a16="http://schemas.microsoft.com/office/drawing/2014/main" val="65394531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175258024"/>
                  </a:ext>
                </a:extLst>
              </a:tr>
              <a:tr h="370840">
                <a:tc>
                  <a:txBody>
                    <a:bodyPr/>
                    <a:lstStyle/>
                    <a:p>
                      <a:r>
                        <a:rPr lang="en-US" sz="1000" b="1"/>
                        <a:t>quintly - 2018-03-08 11:32:34 </a:t>
                      </a:r>
                      <a:r>
                        <a:rPr lang="en-US" sz="1000"/>
                        <a:t>
 Happy International Women’s Day! 👭 This year, we asked the ladies at the office and our coworkers to suggest a few inspiring women in history and thought we’d share here. And of course, an incredible amount of love goes to our friends and families, they have taught us so much. 🌹 
Descriptions of the women featured below:
Annie Druyan
• American writer and producer specializing in the communication of science and Creative Director of NASA’s Voyager Interstellar Message Project from 1977.
Tarja Halonen
•  Finnish politician who served as the first female President of Finland from 2000 to 2012, widely known for her interest in human rights issues including LGBT issues and globalization.
Frida Kahlo
•  Mexican artist and painter who explored questions of identity, postcolonialism, gender, class, and race in Mexican society. 
The Computer Girls
• Programmers of ENIAC, one of the first computers and inventors of the coding methodology of pair programming.
Chimamanda Ngozi Adichie
• ...</a:t>
                      </a:r>
                    </a:p>
                  </a:txBody>
                  <a:tcPr/>
                </a:tc>
                <a:tc>
                  <a:txBody>
                    <a:bodyPr/>
                    <a:lstStyle/>
                    <a:p>
                      <a:r>
                        <a:rPr lang="en-US" sz="1000"/>
                        <a:t>https://www.instagram.com/quintly/p/BgEakF3ARgt/media</a:t>
                      </a:r>
                    </a:p>
                  </a:txBody>
                  <a:tcPr/>
                </a:tc>
                <a:tc>
                  <a:txBody>
                    <a:bodyPr/>
                    <a:lstStyle/>
                    <a:p>
                      <a:r>
                        <a:rPr lang="en-US" sz="1000"/>
                        <a:t>45</a:t>
                      </a:r>
                    </a:p>
                  </a:txBody>
                  <a:tcPr/>
                </a:tc>
                <a:tc>
                  <a:txBody>
                    <a:bodyPr/>
                    <a:lstStyle/>
                    <a:p>
                      <a:r>
                        <a:rPr lang="en-US" sz="1000"/>
                        <a:t>5</a:t>
                      </a:r>
                    </a:p>
                  </a:txBody>
                  <a:tcPr/>
                </a:tc>
                <a:tc>
                  <a:txBody>
                    <a:bodyPr/>
                    <a:lstStyle/>
                    <a:p>
                      <a:r>
                        <a:rPr lang="en-US" sz="1000"/>
                        <a:t>14.1243 %</a:t>
                      </a:r>
                    </a:p>
                  </a:txBody>
                  <a:tcPr/>
                </a:tc>
                <a:tc>
                  <a:txBody>
                    <a:bodyPr/>
                    <a:lstStyle/>
                    <a:p>
                      <a:r>
                        <a:rPr lang="en-US" sz="1000"/>
                        <a:t>Video</a:t>
                      </a:r>
                    </a:p>
                  </a:txBody>
                  <a:tcPr/>
                </a:tc>
                <a:extLst>
                  <a:ext uri="{0D108BD9-81ED-4DB2-BD59-A6C34878D82A}">
                    <a16:rowId xmlns:a16="http://schemas.microsoft.com/office/drawing/2014/main" val="2706458891"/>
                  </a:ext>
                </a:extLst>
              </a:tr>
            </a:tbl>
          </a:graphicData>
        </a:graphic>
      </p:graphicFrame>
      <p:sp>
        <p:nvSpPr>
          <p:cNvPr id="4" name="Text Placeholder 3">
            <a:extLst>
              <a:ext uri="{FF2B5EF4-FFF2-40B4-BE49-F238E27FC236}">
                <a16:creationId xmlns:a16="http://schemas.microsoft.com/office/drawing/2014/main" id="{47F72A6D-0E0F-4175-8703-30836A50C613}"/>
              </a:ext>
            </a:extLst>
          </p:cNvPr>
          <p:cNvSpPr>
            <a:spLocks noGrp="1"/>
          </p:cNvSpPr>
          <p:nvPr>
            <p:ph type="body" sz="quarter" idx="14"/>
          </p:nvPr>
        </p:nvSpPr>
        <p:spPr/>
        <p:txBody>
          <a:bodyPr/>
          <a:lstStyle/>
          <a:p>
            <a:r>
              <a:rPr lang="en-US"/>
              <a:t>03/01/2018 - 06/30/2018</a:t>
            </a:r>
          </a:p>
        </p:txBody>
      </p:sp>
    </p:spTree>
    <p:extLst>
      <p:ext uri="{BB962C8B-B14F-4D97-AF65-F5344CB8AC3E}">
        <p14:creationId xmlns:p14="http://schemas.microsoft.com/office/powerpoint/2010/main" val="297630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29614-E5F2-43EE-837C-0203034B03F7}"/>
              </a:ext>
            </a:extLst>
          </p:cNvPr>
          <p:cNvSpPr>
            <a:spLocks noGrp="1"/>
          </p:cNvSpPr>
          <p:nvPr>
            <p:ph type="title"/>
          </p:nvPr>
        </p:nvSpPr>
        <p:spPr/>
        <p:txBody>
          <a:bodyPr/>
          <a:lstStyle/>
          <a:p>
            <a:r>
              <a:rPr lang="en-US"/>
              <a:t>Instagram Posts | quintly</a:t>
            </a:r>
          </a:p>
        </p:txBody>
      </p:sp>
      <p:graphicFrame>
        <p:nvGraphicFramePr>
          <p:cNvPr id="6" name="Chart Placeholder 5">
            <a:extLst>
              <a:ext uri="{FF2B5EF4-FFF2-40B4-BE49-F238E27FC236}">
                <a16:creationId xmlns:a16="http://schemas.microsoft.com/office/drawing/2014/main" id="{3D589B8B-2F88-4956-A986-E78090CE91FF}"/>
              </a:ext>
            </a:extLst>
          </p:cNvPr>
          <p:cNvGraphicFramePr>
            <a:graphicFrameLocks noGrp="1"/>
          </p:cNvGraphicFramePr>
          <p:nvPr>
            <p:ph type="chart" sz="quarter" idx="13"/>
            <p:extLst>
              <p:ext uri="{D42A27DB-BD31-4B8C-83A1-F6EECF244321}">
                <p14:modId xmlns:p14="http://schemas.microsoft.com/office/powerpoint/2010/main" val="2854892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48FD06-3711-4F4C-8C19-693786979D26}"/>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FAA440B2-A352-4DCF-BB40-B2831DC992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74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2F47A-56B8-499D-B5F3-549F1F637C52}"/>
              </a:ext>
            </a:extLst>
          </p:cNvPr>
          <p:cNvSpPr>
            <a:spLocks noGrp="1"/>
          </p:cNvSpPr>
          <p:nvPr>
            <p:ph type="title"/>
          </p:nvPr>
        </p:nvSpPr>
        <p:spPr/>
        <p:txBody>
          <a:bodyPr/>
          <a:lstStyle/>
          <a:p>
            <a:r>
              <a:rPr lang="en-US"/>
              <a:t>Instagram Interaction Rate By Post Type | quintly</a:t>
            </a:r>
          </a:p>
        </p:txBody>
      </p:sp>
      <p:graphicFrame>
        <p:nvGraphicFramePr>
          <p:cNvPr id="6" name="Chart Placeholder 5">
            <a:extLst>
              <a:ext uri="{FF2B5EF4-FFF2-40B4-BE49-F238E27FC236}">
                <a16:creationId xmlns:a16="http://schemas.microsoft.com/office/drawing/2014/main" id="{258EAA0B-6C35-4941-8797-0B73E2B2DA07}"/>
              </a:ext>
            </a:extLst>
          </p:cNvPr>
          <p:cNvGraphicFramePr>
            <a:graphicFrameLocks noGrp="1"/>
          </p:cNvGraphicFramePr>
          <p:nvPr>
            <p:ph type="chart" sz="quarter" idx="13"/>
            <p:extLst>
              <p:ext uri="{D42A27DB-BD31-4B8C-83A1-F6EECF244321}">
                <p14:modId xmlns:p14="http://schemas.microsoft.com/office/powerpoint/2010/main" val="3196973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988244-1F58-43AF-BA8D-9F8A9302BCFD}"/>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E086353C-4E3D-4B6C-8D80-41EE82E73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98556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Words>
  <Application>Microsoft Office PowerPoint</Application>
  <PresentationFormat>On-screen Show (4:3)</PresentationFormat>
  <Paragraphs>44</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PowerPoint Presentation</vt:lpstr>
      <vt:lpstr>_insta</vt:lpstr>
      <vt:lpstr>Instagram Key Metrics Table | quintly</vt:lpstr>
      <vt:lpstr>Instagram Posts Table | quintly</vt:lpstr>
      <vt:lpstr>Instagram Posts | quintly</vt:lpstr>
      <vt:lpstr>Instagram Interaction Rate By Post Type | quintly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1</cp:revision>
  <dcterms:created xsi:type="dcterms:W3CDTF">2018-12-04T14:24:34Z</dcterms:created>
  <dcterms:modified xsi:type="dcterms:W3CDTF">2018-12-04T14:24:42Z</dcterms:modified>
</cp:coreProperties>
</file>