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quintly</c:v>
                </c:pt>
              </c:strCache>
            </c:strRef>
          </c:tx>
          <c:spPr>
            <a:ln w="28575" cap="rnd">
              <a:solidFill>
                <a:schemeClr val="accent1"/>
              </a:solidFill>
              <a:round/>
            </a:ln>
            <a:effectLst/>
          </c:spPr>
          <c:marker>
            <c:symbol val="none"/>
          </c:marker>
          <c:cat>
            <c:numRef>
              <c:f>Sheet1!$A$2:$A$123</c:f>
              <c:numCache>
                <c:formatCode>m/d/yyyy</c:formatCode>
                <c:ptCount val="122"/>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pt idx="31">
                  <c:v>43191</c:v>
                </c:pt>
                <c:pt idx="32">
                  <c:v>43192</c:v>
                </c:pt>
                <c:pt idx="33">
                  <c:v>43193</c:v>
                </c:pt>
                <c:pt idx="34">
                  <c:v>43194</c:v>
                </c:pt>
                <c:pt idx="35">
                  <c:v>43195</c:v>
                </c:pt>
                <c:pt idx="36">
                  <c:v>43196</c:v>
                </c:pt>
                <c:pt idx="37">
                  <c:v>43197</c:v>
                </c:pt>
                <c:pt idx="38">
                  <c:v>43198</c:v>
                </c:pt>
                <c:pt idx="39">
                  <c:v>43199</c:v>
                </c:pt>
                <c:pt idx="40">
                  <c:v>43200</c:v>
                </c:pt>
                <c:pt idx="41">
                  <c:v>43201</c:v>
                </c:pt>
                <c:pt idx="42">
                  <c:v>43202</c:v>
                </c:pt>
                <c:pt idx="43">
                  <c:v>43203</c:v>
                </c:pt>
                <c:pt idx="44">
                  <c:v>43204</c:v>
                </c:pt>
                <c:pt idx="45">
                  <c:v>43205</c:v>
                </c:pt>
                <c:pt idx="46">
                  <c:v>43206</c:v>
                </c:pt>
                <c:pt idx="47">
                  <c:v>43207</c:v>
                </c:pt>
                <c:pt idx="48">
                  <c:v>43208</c:v>
                </c:pt>
                <c:pt idx="49">
                  <c:v>43209</c:v>
                </c:pt>
                <c:pt idx="50">
                  <c:v>43210</c:v>
                </c:pt>
                <c:pt idx="51">
                  <c:v>43211</c:v>
                </c:pt>
                <c:pt idx="52">
                  <c:v>43212</c:v>
                </c:pt>
                <c:pt idx="53">
                  <c:v>43213</c:v>
                </c:pt>
                <c:pt idx="54">
                  <c:v>43214</c:v>
                </c:pt>
                <c:pt idx="55">
                  <c:v>43215</c:v>
                </c:pt>
                <c:pt idx="56">
                  <c:v>43216</c:v>
                </c:pt>
                <c:pt idx="57">
                  <c:v>43217</c:v>
                </c:pt>
                <c:pt idx="58">
                  <c:v>43218</c:v>
                </c:pt>
                <c:pt idx="59">
                  <c:v>43219</c:v>
                </c:pt>
                <c:pt idx="60">
                  <c:v>43220</c:v>
                </c:pt>
                <c:pt idx="61">
                  <c:v>43221</c:v>
                </c:pt>
                <c:pt idx="62">
                  <c:v>43222</c:v>
                </c:pt>
                <c:pt idx="63">
                  <c:v>43223</c:v>
                </c:pt>
                <c:pt idx="64">
                  <c:v>43224</c:v>
                </c:pt>
                <c:pt idx="65">
                  <c:v>43225</c:v>
                </c:pt>
                <c:pt idx="66">
                  <c:v>43226</c:v>
                </c:pt>
                <c:pt idx="67">
                  <c:v>43227</c:v>
                </c:pt>
                <c:pt idx="68">
                  <c:v>43228</c:v>
                </c:pt>
                <c:pt idx="69">
                  <c:v>43229</c:v>
                </c:pt>
                <c:pt idx="70">
                  <c:v>43230</c:v>
                </c:pt>
                <c:pt idx="71">
                  <c:v>43231</c:v>
                </c:pt>
                <c:pt idx="72">
                  <c:v>43232</c:v>
                </c:pt>
                <c:pt idx="73">
                  <c:v>43233</c:v>
                </c:pt>
                <c:pt idx="74">
                  <c:v>43234</c:v>
                </c:pt>
                <c:pt idx="75">
                  <c:v>43235</c:v>
                </c:pt>
                <c:pt idx="76">
                  <c:v>43236</c:v>
                </c:pt>
                <c:pt idx="77">
                  <c:v>43237</c:v>
                </c:pt>
                <c:pt idx="78">
                  <c:v>43238</c:v>
                </c:pt>
                <c:pt idx="79">
                  <c:v>43239</c:v>
                </c:pt>
                <c:pt idx="80">
                  <c:v>43240</c:v>
                </c:pt>
                <c:pt idx="81">
                  <c:v>43241</c:v>
                </c:pt>
                <c:pt idx="82">
                  <c:v>43242</c:v>
                </c:pt>
                <c:pt idx="83">
                  <c:v>43243</c:v>
                </c:pt>
                <c:pt idx="84">
                  <c:v>43244</c:v>
                </c:pt>
                <c:pt idx="85">
                  <c:v>43245</c:v>
                </c:pt>
                <c:pt idx="86">
                  <c:v>43246</c:v>
                </c:pt>
                <c:pt idx="87">
                  <c:v>43247</c:v>
                </c:pt>
                <c:pt idx="88">
                  <c:v>43248</c:v>
                </c:pt>
                <c:pt idx="89">
                  <c:v>43249</c:v>
                </c:pt>
                <c:pt idx="90">
                  <c:v>43250</c:v>
                </c:pt>
                <c:pt idx="91">
                  <c:v>43251</c:v>
                </c:pt>
                <c:pt idx="92">
                  <c:v>43252</c:v>
                </c:pt>
                <c:pt idx="93">
                  <c:v>43253</c:v>
                </c:pt>
                <c:pt idx="94">
                  <c:v>43254</c:v>
                </c:pt>
                <c:pt idx="95">
                  <c:v>43255</c:v>
                </c:pt>
                <c:pt idx="96">
                  <c:v>43256</c:v>
                </c:pt>
                <c:pt idx="97">
                  <c:v>43257</c:v>
                </c:pt>
                <c:pt idx="98">
                  <c:v>43258</c:v>
                </c:pt>
                <c:pt idx="99">
                  <c:v>43259</c:v>
                </c:pt>
                <c:pt idx="100">
                  <c:v>43260</c:v>
                </c:pt>
                <c:pt idx="101">
                  <c:v>43261</c:v>
                </c:pt>
                <c:pt idx="102">
                  <c:v>43262</c:v>
                </c:pt>
                <c:pt idx="103">
                  <c:v>43263</c:v>
                </c:pt>
                <c:pt idx="104">
                  <c:v>43264</c:v>
                </c:pt>
                <c:pt idx="105">
                  <c:v>43265</c:v>
                </c:pt>
                <c:pt idx="106">
                  <c:v>43266</c:v>
                </c:pt>
                <c:pt idx="107">
                  <c:v>43267</c:v>
                </c:pt>
                <c:pt idx="108">
                  <c:v>43268</c:v>
                </c:pt>
                <c:pt idx="109">
                  <c:v>43269</c:v>
                </c:pt>
                <c:pt idx="110">
                  <c:v>43270</c:v>
                </c:pt>
                <c:pt idx="111">
                  <c:v>43271</c:v>
                </c:pt>
                <c:pt idx="112">
                  <c:v>43272</c:v>
                </c:pt>
                <c:pt idx="113">
                  <c:v>43273</c:v>
                </c:pt>
                <c:pt idx="114">
                  <c:v>43274</c:v>
                </c:pt>
                <c:pt idx="115">
                  <c:v>43275</c:v>
                </c:pt>
                <c:pt idx="116">
                  <c:v>43276</c:v>
                </c:pt>
                <c:pt idx="117">
                  <c:v>43277</c:v>
                </c:pt>
                <c:pt idx="118">
                  <c:v>43278</c:v>
                </c:pt>
                <c:pt idx="119">
                  <c:v>43279</c:v>
                </c:pt>
                <c:pt idx="120">
                  <c:v>43280</c:v>
                </c:pt>
                <c:pt idx="121">
                  <c:v>43281</c:v>
                </c:pt>
              </c:numCache>
            </c:numRef>
          </c:cat>
          <c:val>
            <c:numRef>
              <c:f>Sheet1!$B$2:$B$123</c:f>
              <c:numCache>
                <c:formatCode>General</c:formatCode>
                <c:ptCount val="122"/>
                <c:pt idx="0">
                  <c:v>0</c:v>
                </c:pt>
                <c:pt idx="1">
                  <c:v>0</c:v>
                </c:pt>
                <c:pt idx="2">
                  <c:v>0</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numCache>
            </c:numRef>
          </c:val>
          <c:smooth val="0"/>
          <c:extLst>
            <c:ext xmlns:c16="http://schemas.microsoft.com/office/drawing/2014/chart" uri="{C3380CC4-5D6E-409C-BE32-E72D297353CC}">
              <c16:uniqueId val="{00000000-35F0-4857-9730-314703472D83}"/>
            </c:ext>
          </c:extLst>
        </c:ser>
        <c:dLbls>
          <c:showLegendKey val="0"/>
          <c:showVal val="0"/>
          <c:showCatName val="0"/>
          <c:showSerName val="0"/>
          <c:showPercent val="0"/>
          <c:showBubbleSize val="0"/>
        </c:dLbls>
        <c:smooth val="0"/>
        <c:axId val="323451712"/>
        <c:axId val="323450400"/>
      </c:lineChart>
      <c:dateAx>
        <c:axId val="323451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450400"/>
        <c:crosses val="autoZero"/>
        <c:auto val="1"/>
        <c:lblOffset val="100"/>
        <c:baseTimeUnit val="days"/>
      </c:dateAx>
      <c:valAx>
        <c:axId val="323450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451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quintly</c:v>
                </c:pt>
              </c:strCache>
            </c:strRef>
          </c:tx>
          <c:spPr>
            <a:solidFill>
              <a:schemeClr val="accent1"/>
            </a:solidFill>
            <a:ln>
              <a:noFill/>
            </a:ln>
            <a:effectLst/>
          </c:spPr>
          <c:invertIfNegative val="0"/>
          <c:cat>
            <c:strRef>
              <c:f>Sheet1!$A$2</c:f>
              <c:strCache>
                <c:ptCount val="1"/>
                <c:pt idx="0">
                  <c:v>Video</c:v>
                </c:pt>
              </c:strCache>
            </c:strRef>
          </c:cat>
          <c:val>
            <c:numRef>
              <c:f>Sheet1!$B$2</c:f>
              <c:numCache>
                <c:formatCode>General</c:formatCode>
                <c:ptCount val="1"/>
                <c:pt idx="0">
                  <c:v>14.124293785311</c:v>
                </c:pt>
              </c:numCache>
            </c:numRef>
          </c:val>
          <c:extLst>
            <c:ext xmlns:c16="http://schemas.microsoft.com/office/drawing/2014/chart" uri="{C3380CC4-5D6E-409C-BE32-E72D297353CC}">
              <c16:uniqueId val="{00000000-E410-4095-B406-418DCD8CC22F}"/>
            </c:ext>
          </c:extLst>
        </c:ser>
        <c:dLbls>
          <c:showLegendKey val="0"/>
          <c:showVal val="0"/>
          <c:showCatName val="0"/>
          <c:showSerName val="0"/>
          <c:showPercent val="0"/>
          <c:showBubbleSize val="0"/>
        </c:dLbls>
        <c:gapWidth val="219"/>
        <c:overlap val="-27"/>
        <c:axId val="270479600"/>
        <c:axId val="270479928"/>
      </c:barChart>
      <c:catAx>
        <c:axId val="270479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479928"/>
        <c:crosses val="autoZero"/>
        <c:auto val="1"/>
        <c:lblAlgn val="ctr"/>
        <c:lblOffset val="100"/>
        <c:noMultiLvlLbl val="0"/>
      </c:catAx>
      <c:valAx>
        <c:axId val="27047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479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DA4C5-0F0C-49B9-8987-386B4A10764D}"/>
              </a:ext>
            </a:extLst>
          </p:cNvPr>
          <p:cNvSpPr>
            <a:spLocks noGrp="1"/>
          </p:cNvSpPr>
          <p:nvPr>
            <p:ph type="ctrTitle"/>
          </p:nvPr>
        </p:nvSpPr>
        <p:spPr/>
        <p:txBody>
          <a:bodyPr/>
          <a:lstStyle/>
          <a:p>
            <a:r>
              <a:rPr lang="en-US"/>
              <a:t>_insta</a:t>
            </a:r>
          </a:p>
        </p:txBody>
      </p:sp>
      <p:sp>
        <p:nvSpPr>
          <p:cNvPr id="3" name="Subtitle 2">
            <a:extLst>
              <a:ext uri="{FF2B5EF4-FFF2-40B4-BE49-F238E27FC236}">
                <a16:creationId xmlns:a16="http://schemas.microsoft.com/office/drawing/2014/main" id="{BC7C4E8E-C1D4-4CA6-95F2-11F4C66DA7A2}"/>
              </a:ext>
            </a:extLst>
          </p:cNvPr>
          <p:cNvSpPr>
            <a:spLocks noGrp="1"/>
          </p:cNvSpPr>
          <p:nvPr>
            <p:ph type="subTitle" idx="1"/>
          </p:nvPr>
        </p:nvSpPr>
        <p:spPr/>
        <p:txBody>
          <a:bodyPr/>
          <a:lstStyle/>
          <a:p>
            <a:r>
              <a:rPr lang="en-US"/>
              <a:t>quintly</a:t>
            </a:r>
          </a:p>
        </p:txBody>
      </p:sp>
    </p:spTree>
    <p:extLst>
      <p:ext uri="{BB962C8B-B14F-4D97-AF65-F5344CB8AC3E}">
        <p14:creationId xmlns:p14="http://schemas.microsoft.com/office/powerpoint/2010/main" val="37103373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0937F-8796-4CA2-B92B-DC82460C99C2}"/>
              </a:ext>
            </a:extLst>
          </p:cNvPr>
          <p:cNvSpPr>
            <a:spLocks noGrp="1"/>
          </p:cNvSpPr>
          <p:nvPr>
            <p:ph type="title"/>
          </p:nvPr>
        </p:nvSpPr>
        <p:spPr/>
        <p:txBody>
          <a:bodyPr/>
          <a:lstStyle/>
          <a:p>
            <a:r>
              <a:rPr lang="en-US"/>
              <a:t>Instagram Key Metrics Table | quintly</a:t>
            </a:r>
          </a:p>
        </p:txBody>
      </p:sp>
      <p:graphicFrame>
        <p:nvGraphicFramePr>
          <p:cNvPr id="5" name="Table Placeholder 4">
            <a:extLst>
              <a:ext uri="{FF2B5EF4-FFF2-40B4-BE49-F238E27FC236}">
                <a16:creationId xmlns:a16="http://schemas.microsoft.com/office/drawing/2014/main" id="{84B770B0-E903-4349-AF72-A4933D819E7F}"/>
              </a:ext>
            </a:extLst>
          </p:cNvPr>
          <p:cNvGraphicFramePr>
            <a:graphicFrameLocks noGrp="1"/>
          </p:cNvGraphicFramePr>
          <p:nvPr>
            <p:ph type="tbl" sz="quarter" idx="13"/>
            <p:extLst>
              <p:ext uri="{D42A27DB-BD31-4B8C-83A1-F6EECF244321}">
                <p14:modId xmlns:p14="http://schemas.microsoft.com/office/powerpoint/2010/main" val="15607996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55865128"/>
                    </a:ext>
                  </a:extLst>
                </a:gridCol>
                <a:gridCol w="699516">
                  <a:extLst>
                    <a:ext uri="{9D8B030D-6E8A-4147-A177-3AD203B41FA5}">
                      <a16:colId xmlns:a16="http://schemas.microsoft.com/office/drawing/2014/main" val="3026776650"/>
                    </a:ext>
                  </a:extLst>
                </a:gridCol>
                <a:gridCol w="699516">
                  <a:extLst>
                    <a:ext uri="{9D8B030D-6E8A-4147-A177-3AD203B41FA5}">
                      <a16:colId xmlns:a16="http://schemas.microsoft.com/office/drawing/2014/main" val="999980118"/>
                    </a:ext>
                  </a:extLst>
                </a:gridCol>
                <a:gridCol w="658368">
                  <a:extLst>
                    <a:ext uri="{9D8B030D-6E8A-4147-A177-3AD203B41FA5}">
                      <a16:colId xmlns:a16="http://schemas.microsoft.com/office/drawing/2014/main" val="2885089478"/>
                    </a:ext>
                  </a:extLst>
                </a:gridCol>
                <a:gridCol w="658368">
                  <a:extLst>
                    <a:ext uri="{9D8B030D-6E8A-4147-A177-3AD203B41FA5}">
                      <a16:colId xmlns:a16="http://schemas.microsoft.com/office/drawing/2014/main" val="1831572458"/>
                    </a:ext>
                  </a:extLst>
                </a:gridCol>
                <a:gridCol w="658368">
                  <a:extLst>
                    <a:ext uri="{9D8B030D-6E8A-4147-A177-3AD203B41FA5}">
                      <a16:colId xmlns:a16="http://schemas.microsoft.com/office/drawing/2014/main" val="3328146922"/>
                    </a:ext>
                  </a:extLst>
                </a:gridCol>
                <a:gridCol w="699516">
                  <a:extLst>
                    <a:ext uri="{9D8B030D-6E8A-4147-A177-3AD203B41FA5}">
                      <a16:colId xmlns:a16="http://schemas.microsoft.com/office/drawing/2014/main" val="1368112176"/>
                    </a:ext>
                  </a:extLst>
                </a:gridCol>
                <a:gridCol w="699516">
                  <a:extLst>
                    <a:ext uri="{9D8B030D-6E8A-4147-A177-3AD203B41FA5}">
                      <a16:colId xmlns:a16="http://schemas.microsoft.com/office/drawing/2014/main" val="2477834093"/>
                    </a:ext>
                  </a:extLst>
                </a:gridCol>
                <a:gridCol w="699516">
                  <a:extLst>
                    <a:ext uri="{9D8B030D-6E8A-4147-A177-3AD203B41FA5}">
                      <a16:colId xmlns:a16="http://schemas.microsoft.com/office/drawing/2014/main" val="4137539012"/>
                    </a:ext>
                  </a:extLst>
                </a:gridCol>
                <a:gridCol w="658368">
                  <a:extLst>
                    <a:ext uri="{9D8B030D-6E8A-4147-A177-3AD203B41FA5}">
                      <a16:colId xmlns:a16="http://schemas.microsoft.com/office/drawing/2014/main" val="19467290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36361214"/>
                  </a:ext>
                </a:extLst>
              </a:tr>
              <a:tr h="370840">
                <a:tc>
                  <a:txBody>
                    <a:bodyPr/>
                    <a:lstStyle/>
                    <a:p>
                      <a:r>
                        <a:rPr lang="en-US" sz="1000"/>
                        <a:t>quintly</a:t>
                      </a:r>
                    </a:p>
                  </a:txBody>
                  <a:tcPr/>
                </a:tc>
                <a:tc>
                  <a:txBody>
                    <a:bodyPr/>
                    <a:lstStyle/>
                    <a:p>
                      <a:r>
                        <a:rPr lang="en-US" sz="1000"/>
                        <a:t>380</a:t>
                      </a:r>
                    </a:p>
                  </a:txBody>
                  <a:tcPr/>
                </a:tc>
                <a:tc>
                  <a:txBody>
                    <a:bodyPr/>
                    <a:lstStyle/>
                    <a:p>
                      <a:r>
                        <a:rPr lang="en-US" sz="1000"/>
                        <a:t>24</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45</a:t>
                      </a:r>
                    </a:p>
                  </a:txBody>
                  <a:tcPr/>
                </a:tc>
                <a:tc>
                  <a:txBody>
                    <a:bodyPr/>
                    <a:lstStyle/>
                    <a:p>
                      <a:r>
                        <a:rPr lang="en-US" sz="1000"/>
                        <a:t>5</a:t>
                      </a:r>
                    </a:p>
                  </a:txBody>
                  <a:tcPr/>
                </a:tc>
                <a:tc>
                  <a:txBody>
                    <a:bodyPr/>
                    <a:lstStyle/>
                    <a:p>
                      <a:r>
                        <a:rPr lang="en-US" sz="1000"/>
                        <a:t>13.5870 %</a:t>
                      </a:r>
                    </a:p>
                  </a:txBody>
                  <a:tcPr/>
                </a:tc>
                <a:extLst>
                  <a:ext uri="{0D108BD9-81ED-4DB2-BD59-A6C34878D82A}">
                    <a16:rowId xmlns:a16="http://schemas.microsoft.com/office/drawing/2014/main" val="2893835342"/>
                  </a:ext>
                </a:extLst>
              </a:tr>
            </a:tbl>
          </a:graphicData>
        </a:graphic>
      </p:graphicFrame>
      <p:sp>
        <p:nvSpPr>
          <p:cNvPr id="4" name="Text Placeholder 3">
            <a:extLst>
              <a:ext uri="{FF2B5EF4-FFF2-40B4-BE49-F238E27FC236}">
                <a16:creationId xmlns:a16="http://schemas.microsoft.com/office/drawing/2014/main" id="{EF2C8DE3-7B42-45CE-B20F-54040C58D6B6}"/>
              </a:ext>
            </a:extLst>
          </p:cNvPr>
          <p:cNvSpPr>
            <a:spLocks noGrp="1"/>
          </p:cNvSpPr>
          <p:nvPr>
            <p:ph type="body" sz="quarter" idx="14"/>
          </p:nvPr>
        </p:nvSpPr>
        <p:spPr/>
        <p:txBody>
          <a:bodyPr/>
          <a:lstStyle/>
          <a:p>
            <a:r>
              <a:rPr lang="en-US"/>
              <a:t>03/01/2018 - 06/30/2018</a:t>
            </a:r>
          </a:p>
        </p:txBody>
      </p:sp>
    </p:spTree>
    <p:extLst>
      <p:ext uri="{BB962C8B-B14F-4D97-AF65-F5344CB8AC3E}">
        <p14:creationId xmlns:p14="http://schemas.microsoft.com/office/powerpoint/2010/main" val="39206431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8E29C-4ED4-463F-B5B8-88A6D1142DB4}"/>
              </a:ext>
            </a:extLst>
          </p:cNvPr>
          <p:cNvSpPr>
            <a:spLocks noGrp="1"/>
          </p:cNvSpPr>
          <p:nvPr>
            <p:ph type="title"/>
          </p:nvPr>
        </p:nvSpPr>
        <p:spPr/>
        <p:txBody>
          <a:bodyPr/>
          <a:lstStyle/>
          <a:p>
            <a:r>
              <a:rPr lang="en-US"/>
              <a:t>Instagram Posts Table | quintly</a:t>
            </a:r>
          </a:p>
        </p:txBody>
      </p:sp>
      <p:graphicFrame>
        <p:nvGraphicFramePr>
          <p:cNvPr id="5" name="Table Placeholder 4">
            <a:extLst>
              <a:ext uri="{FF2B5EF4-FFF2-40B4-BE49-F238E27FC236}">
                <a16:creationId xmlns:a16="http://schemas.microsoft.com/office/drawing/2014/main" id="{47980EC3-DE2E-4BED-B054-2A4CD11997F2}"/>
              </a:ext>
            </a:extLst>
          </p:cNvPr>
          <p:cNvGraphicFramePr>
            <a:graphicFrameLocks noGrp="1"/>
          </p:cNvGraphicFramePr>
          <p:nvPr>
            <p:ph type="tbl" sz="quarter" idx="13"/>
            <p:extLst>
              <p:ext uri="{D42A27DB-BD31-4B8C-83A1-F6EECF244321}">
                <p14:modId xmlns:p14="http://schemas.microsoft.com/office/powerpoint/2010/main" val="1089740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26453478"/>
                    </a:ext>
                  </a:extLst>
                </a:gridCol>
                <a:gridCol w="987552">
                  <a:extLst>
                    <a:ext uri="{9D8B030D-6E8A-4147-A177-3AD203B41FA5}">
                      <a16:colId xmlns:a16="http://schemas.microsoft.com/office/drawing/2014/main" val="2552030270"/>
                    </a:ext>
                  </a:extLst>
                </a:gridCol>
                <a:gridCol w="987552">
                  <a:extLst>
                    <a:ext uri="{9D8B030D-6E8A-4147-A177-3AD203B41FA5}">
                      <a16:colId xmlns:a16="http://schemas.microsoft.com/office/drawing/2014/main" val="1676705499"/>
                    </a:ext>
                  </a:extLst>
                </a:gridCol>
                <a:gridCol w="987552">
                  <a:extLst>
                    <a:ext uri="{9D8B030D-6E8A-4147-A177-3AD203B41FA5}">
                      <a16:colId xmlns:a16="http://schemas.microsoft.com/office/drawing/2014/main" val="1587015602"/>
                    </a:ext>
                  </a:extLst>
                </a:gridCol>
                <a:gridCol w="987552">
                  <a:extLst>
                    <a:ext uri="{9D8B030D-6E8A-4147-A177-3AD203B41FA5}">
                      <a16:colId xmlns:a16="http://schemas.microsoft.com/office/drawing/2014/main" val="2964907853"/>
                    </a:ext>
                  </a:extLst>
                </a:gridCol>
                <a:gridCol w="987552">
                  <a:extLst>
                    <a:ext uri="{9D8B030D-6E8A-4147-A177-3AD203B41FA5}">
                      <a16:colId xmlns:a16="http://schemas.microsoft.com/office/drawing/2014/main" val="3997891025"/>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66812035"/>
                  </a:ext>
                </a:extLst>
              </a:tr>
              <a:tr h="370840">
                <a:tc>
                  <a:txBody>
                    <a:bodyPr/>
                    <a:lstStyle/>
                    <a:p>
                      <a:r>
                        <a:rPr lang="en-US" sz="1000" b="1"/>
                        <a:t>quintly - 2018-03-08 11:32:34 </a:t>
                      </a:r>
                      <a:r>
                        <a:rPr lang="en-US" sz="1000"/>
                        <a:t>
 Happy International Women’s Day! 👭 This year, we asked the ladies at the office and our coworkers to suggest a few inspiring women in history and thought we’d share here. And of course, an incredible amount of love goes to our friends and families, they have taught us so much. 🌹 
Descriptions of the women featured below:
Annie Druyan
• American writer and producer specializing in the communication of science and Creative Director of NASA’s Voyager Interstellar Message Project from 1977.
Tarja Halonen
•  Finnish politician who served as the first female President of Finland from 2000 to 2012, widely known for her interest in human rights issues including LGBT issues and globalization.
Frida Kahlo
•  Mexican artist and painter who explored questions of identity, postcolonialism, gender, class, and race in Mexican society. 
The Computer Girls
• Programmers of ENIAC, one of the first computers and inventors of the coding methodology of pair programming.
Chimamanda Ngozi Adichie
• ...</a:t>
                      </a:r>
                    </a:p>
                  </a:txBody>
                  <a:tcPr/>
                </a:tc>
                <a:tc>
                  <a:txBody>
                    <a:bodyPr/>
                    <a:lstStyle/>
                    <a:p>
                      <a:r>
                        <a:rPr lang="en-US" sz="1000"/>
                        <a:t>https://www.instagram.com/quintly/p/BgEakF3ARgt/media</a:t>
                      </a:r>
                    </a:p>
                  </a:txBody>
                  <a:tcPr/>
                </a:tc>
                <a:tc>
                  <a:txBody>
                    <a:bodyPr/>
                    <a:lstStyle/>
                    <a:p>
                      <a:r>
                        <a:rPr lang="en-US" sz="1000"/>
                        <a:t>45</a:t>
                      </a:r>
                    </a:p>
                  </a:txBody>
                  <a:tcPr/>
                </a:tc>
                <a:tc>
                  <a:txBody>
                    <a:bodyPr/>
                    <a:lstStyle/>
                    <a:p>
                      <a:r>
                        <a:rPr lang="en-US" sz="1000"/>
                        <a:t>5</a:t>
                      </a:r>
                    </a:p>
                  </a:txBody>
                  <a:tcPr/>
                </a:tc>
                <a:tc>
                  <a:txBody>
                    <a:bodyPr/>
                    <a:lstStyle/>
                    <a:p>
                      <a:r>
                        <a:rPr lang="en-US" sz="1000"/>
                        <a:t>14.1243 %</a:t>
                      </a:r>
                    </a:p>
                  </a:txBody>
                  <a:tcPr/>
                </a:tc>
                <a:tc>
                  <a:txBody>
                    <a:bodyPr/>
                    <a:lstStyle/>
                    <a:p>
                      <a:r>
                        <a:rPr lang="en-US" sz="1000"/>
                        <a:t>Video</a:t>
                      </a:r>
                    </a:p>
                  </a:txBody>
                  <a:tcPr/>
                </a:tc>
                <a:extLst>
                  <a:ext uri="{0D108BD9-81ED-4DB2-BD59-A6C34878D82A}">
                    <a16:rowId xmlns:a16="http://schemas.microsoft.com/office/drawing/2014/main" val="3554180764"/>
                  </a:ext>
                </a:extLst>
              </a:tr>
            </a:tbl>
          </a:graphicData>
        </a:graphic>
      </p:graphicFrame>
      <p:sp>
        <p:nvSpPr>
          <p:cNvPr id="4" name="Text Placeholder 3">
            <a:extLst>
              <a:ext uri="{FF2B5EF4-FFF2-40B4-BE49-F238E27FC236}">
                <a16:creationId xmlns:a16="http://schemas.microsoft.com/office/drawing/2014/main" id="{0B145DDA-F67F-4DD9-9A43-A61B90CD18F0}"/>
              </a:ext>
            </a:extLst>
          </p:cNvPr>
          <p:cNvSpPr>
            <a:spLocks noGrp="1"/>
          </p:cNvSpPr>
          <p:nvPr>
            <p:ph type="body" sz="quarter" idx="14"/>
          </p:nvPr>
        </p:nvSpPr>
        <p:spPr/>
        <p:txBody>
          <a:bodyPr/>
          <a:lstStyle/>
          <a:p>
            <a:r>
              <a:rPr lang="en-US"/>
              <a:t>03/01/2018 - 06/30/2018</a:t>
            </a:r>
          </a:p>
        </p:txBody>
      </p:sp>
    </p:spTree>
    <p:extLst>
      <p:ext uri="{BB962C8B-B14F-4D97-AF65-F5344CB8AC3E}">
        <p14:creationId xmlns:p14="http://schemas.microsoft.com/office/powerpoint/2010/main" val="1435782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BEC9A-0B36-407B-A17A-294008AA467E}"/>
              </a:ext>
            </a:extLst>
          </p:cNvPr>
          <p:cNvSpPr>
            <a:spLocks noGrp="1"/>
          </p:cNvSpPr>
          <p:nvPr>
            <p:ph type="title"/>
          </p:nvPr>
        </p:nvSpPr>
        <p:spPr/>
        <p:txBody>
          <a:bodyPr/>
          <a:lstStyle/>
          <a:p>
            <a:r>
              <a:rPr lang="en-US"/>
              <a:t>Instagram Posts | quintly</a:t>
            </a:r>
          </a:p>
        </p:txBody>
      </p:sp>
      <p:graphicFrame>
        <p:nvGraphicFramePr>
          <p:cNvPr id="6" name="Chart Placeholder 5">
            <a:extLst>
              <a:ext uri="{FF2B5EF4-FFF2-40B4-BE49-F238E27FC236}">
                <a16:creationId xmlns:a16="http://schemas.microsoft.com/office/drawing/2014/main" id="{6E31361B-735F-46EE-A43C-9096FC8D25BE}"/>
              </a:ext>
            </a:extLst>
          </p:cNvPr>
          <p:cNvGraphicFramePr>
            <a:graphicFrameLocks noGrp="1"/>
          </p:cNvGraphicFramePr>
          <p:nvPr>
            <p:ph type="chart" sz="quarter" idx="13"/>
            <p:extLst>
              <p:ext uri="{D42A27DB-BD31-4B8C-83A1-F6EECF244321}">
                <p14:modId xmlns:p14="http://schemas.microsoft.com/office/powerpoint/2010/main" val="3356824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666170-A2E7-44CE-BDE8-E1E4872011D2}"/>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11517632-0A08-4605-A1F0-2A40B3D3D1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34984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928CE-EF40-492C-AFCC-BFD83EF92F35}"/>
              </a:ext>
            </a:extLst>
          </p:cNvPr>
          <p:cNvSpPr>
            <a:spLocks noGrp="1"/>
          </p:cNvSpPr>
          <p:nvPr>
            <p:ph type="title"/>
          </p:nvPr>
        </p:nvSpPr>
        <p:spPr/>
        <p:txBody>
          <a:bodyPr/>
          <a:lstStyle/>
          <a:p>
            <a:r>
              <a:rPr lang="en-US"/>
              <a:t>Instagram Interaction Rate By Post Type | quintly</a:t>
            </a:r>
          </a:p>
        </p:txBody>
      </p:sp>
      <p:graphicFrame>
        <p:nvGraphicFramePr>
          <p:cNvPr id="6" name="Chart Placeholder 5">
            <a:extLst>
              <a:ext uri="{FF2B5EF4-FFF2-40B4-BE49-F238E27FC236}">
                <a16:creationId xmlns:a16="http://schemas.microsoft.com/office/drawing/2014/main" id="{054F6254-645F-4C29-BAD7-C06BCECF9D6E}"/>
              </a:ext>
            </a:extLst>
          </p:cNvPr>
          <p:cNvGraphicFramePr>
            <a:graphicFrameLocks noGrp="1"/>
          </p:cNvGraphicFramePr>
          <p:nvPr>
            <p:ph type="chart" sz="quarter" idx="13"/>
            <p:extLst>
              <p:ext uri="{D42A27DB-BD31-4B8C-83A1-F6EECF244321}">
                <p14:modId xmlns:p14="http://schemas.microsoft.com/office/powerpoint/2010/main" val="31149651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3EDF6F-2AAF-4A62-A627-05ED922A7FF5}"/>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782B6E30-9198-4BC4-B242-B7BEEEB7DB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66142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95</Words>
  <Application>Microsoft Office PowerPoint</Application>
  <PresentationFormat>On-screen Show (4:3)</PresentationFormat>
  <Paragraphs>44</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_insta</vt:lpstr>
      <vt:lpstr>Instagram Key Metrics Table | quintly</vt:lpstr>
      <vt:lpstr>Instagram Posts Table | quintly</vt:lpstr>
      <vt:lpstr>Instagram Posts | quintly</vt:lpstr>
      <vt:lpstr>Instagram Interaction Rate By Post Type | quintly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_insta</dc:title>
  <dc:creator>Administrator</dc:creator>
  <cp:lastModifiedBy>Administrator</cp:lastModifiedBy>
  <cp:revision>1</cp:revision>
  <dcterms:created xsi:type="dcterms:W3CDTF">2018-12-04T14:23:59Z</dcterms:created>
  <dcterms:modified xsi:type="dcterms:W3CDTF">2018-12-04T14:24:13Z</dcterms:modified>
</cp:coreProperties>
</file>