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BMW this is an appendix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43313</c:v>
                </c:pt>
                <c:pt idx="1">
                  <c:v>43344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20230943</c:v>
                </c:pt>
                <c:pt idx="1">
                  <c:v>20229097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348-4445-8212-FC65550CBAC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Audi USA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43313</c:v>
                </c:pt>
                <c:pt idx="1">
                  <c:v>43344</c:v>
                </c:pt>
              </c:numCache>
            </c:numRef>
          </c:cat>
          <c:val>
            <c:numRef>
              <c:f>Sheet1!$C$2:$C$3</c:f>
              <c:numCache>
                <c:formatCode>General</c:formatCode>
                <c:ptCount val="2"/>
                <c:pt idx="0">
                  <c:v>11235630</c:v>
                </c:pt>
                <c:pt idx="1">
                  <c:v>11234956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348-4445-8212-FC65550CBAC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quintly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43313</c:v>
                </c:pt>
                <c:pt idx="1">
                  <c:v>43344</c:v>
                </c:pt>
              </c:numCache>
            </c:numRef>
          </c:cat>
          <c:val>
            <c:numRef>
              <c:f>Sheet1!$D$2:$D$3</c:f>
              <c:numCache>
                <c:formatCode>General</c:formatCode>
                <c:ptCount val="2"/>
                <c:pt idx="0">
                  <c:v>16665</c:v>
                </c:pt>
                <c:pt idx="1">
                  <c:v>16746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348-4445-8212-FC65550CBAC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FC Barcelona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43313</c:v>
                </c:pt>
                <c:pt idx="1">
                  <c:v>43344</c:v>
                </c:pt>
              </c:numCache>
            </c:numRef>
          </c:cat>
          <c:val>
            <c:numRef>
              <c:f>Sheet1!$E$2:$E$3</c:f>
              <c:numCache>
                <c:formatCode>General</c:formatCode>
                <c:ptCount val="2"/>
                <c:pt idx="0">
                  <c:v>102714972</c:v>
                </c:pt>
                <c:pt idx="1">
                  <c:v>102651327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348-4445-8212-FC65550CBAC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Apple Inc.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43313</c:v>
                </c:pt>
                <c:pt idx="1">
                  <c:v>43344</c:v>
                </c:pt>
              </c:numCache>
            </c:numRef>
          </c:cat>
          <c:val>
            <c:numRef>
              <c:f>Sheet1!$F$2:$F$3</c:f>
              <c:numCache>
                <c:formatCode>General</c:formatCode>
                <c:ptCount val="2"/>
                <c:pt idx="0">
                  <c:v>9089285</c:v>
                </c:pt>
                <c:pt idx="1">
                  <c:v>9085968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C348-4445-8212-FC65550CBACA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BMW Deutschland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43313</c:v>
                </c:pt>
                <c:pt idx="1">
                  <c:v>43344</c:v>
                </c:pt>
              </c:numCache>
            </c:numRef>
          </c:cat>
          <c:val>
            <c:numRef>
              <c:f>Sheet1!$G$2:$G$3</c:f>
              <c:numCache>
                <c:formatCode>General</c:formatCode>
                <c:ptCount val="2"/>
                <c:pt idx="0">
                  <c:v>1363584</c:v>
                </c:pt>
                <c:pt idx="1">
                  <c:v>1363697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C348-4445-8212-FC65550CBACA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IPL - Indian Premier League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43313</c:v>
                </c:pt>
                <c:pt idx="1">
                  <c:v>43344</c:v>
                </c:pt>
              </c:numCache>
            </c:numRef>
          </c:cat>
          <c:val>
            <c:numRef>
              <c:f>Sheet1!$H$2:$H$3</c:f>
              <c:numCache>
                <c:formatCode>General</c:formatCode>
                <c:ptCount val="2"/>
                <c:pt idx="0">
                  <c:v>20820060</c:v>
                </c:pt>
                <c:pt idx="1">
                  <c:v>20776219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C348-4445-8212-FC65550CBACA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BBC News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43313</c:v>
                </c:pt>
                <c:pt idx="1">
                  <c:v>43344</c:v>
                </c:pt>
              </c:numCache>
            </c:numRef>
          </c:cat>
          <c:val>
            <c:numRef>
              <c:f>Sheet1!$I$2:$I$3</c:f>
              <c:numCache>
                <c:formatCode>General</c:formatCode>
                <c:ptCount val="2"/>
                <c:pt idx="0">
                  <c:v>47389360</c:v>
                </c:pt>
                <c:pt idx="1">
                  <c:v>47565711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C348-4445-8212-FC65550CBACA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IBM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43313</c:v>
                </c:pt>
                <c:pt idx="1">
                  <c:v>43344</c:v>
                </c:pt>
              </c:numCache>
            </c:numRef>
          </c:cat>
          <c:val>
            <c:numRef>
              <c:f>Sheet1!$J$2:$J$3</c:f>
              <c:numCache>
                <c:formatCode>General</c:formatCode>
                <c:ptCount val="2"/>
                <c:pt idx="0">
                  <c:v>1014515</c:v>
                </c:pt>
                <c:pt idx="1">
                  <c:v>1022350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C348-4445-8212-FC65550CBACA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Bibeksheel Sajha Party विवेकशील साझा पार्टी this 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43313</c:v>
                </c:pt>
                <c:pt idx="1">
                  <c:v>43344</c:v>
                </c:pt>
              </c:numCache>
            </c:numRef>
          </c:cat>
          <c:val>
            <c:numRef>
              <c:f>Sheet1!$K$2:$K$3</c:f>
              <c:numCache>
                <c:formatCode>General</c:formatCode>
                <c:ptCount val="2"/>
                <c:pt idx="0">
                  <c:v>552123</c:v>
                </c:pt>
                <c:pt idx="1">
                  <c:v>551352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C348-4445-8212-FC65550CBACA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Gartenfestivals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43313</c:v>
                </c:pt>
                <c:pt idx="1">
                  <c:v>43344</c:v>
                </c:pt>
              </c:numCache>
            </c:numRef>
          </c:cat>
          <c:val>
            <c:numRef>
              <c:f>Sheet1!$L$2:$L$3</c:f>
              <c:numCache>
                <c:formatCode>General</c:formatCode>
                <c:ptCount val="2"/>
                <c:pt idx="0">
                  <c:v>17689</c:v>
                </c:pt>
                <c:pt idx="1">
                  <c:v>17813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C348-4445-8212-FC65550CBACA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Ryanair</c:v>
                </c:pt>
              </c:strCache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43313</c:v>
                </c:pt>
                <c:pt idx="1">
                  <c:v>43344</c:v>
                </c:pt>
              </c:numCache>
            </c:numRef>
          </c:cat>
          <c:val>
            <c:numRef>
              <c:f>Sheet1!$M$2:$M$3</c:f>
              <c:numCache>
                <c:formatCode>General</c:formatCode>
                <c:ptCount val="2"/>
                <c:pt idx="0">
                  <c:v>3560320</c:v>
                </c:pt>
                <c:pt idx="1">
                  <c:v>3726143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C348-4445-8212-FC65550CBACA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Messages Data Source Test</c:v>
                </c:pt>
              </c:strCache>
            </c:strRef>
          </c:tx>
          <c:spPr>
            <a:ln w="28575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43313</c:v>
                </c:pt>
                <c:pt idx="1">
                  <c:v>43344</c:v>
                </c:pt>
              </c:numCache>
            </c:numRef>
          </c:cat>
          <c:val>
            <c:numRef>
              <c:f>Sheet1!$N$2:$N$3</c:f>
              <c:numCache>
                <c:formatCode>General</c:formatCode>
                <c:ptCount val="2"/>
                <c:pt idx="0">
                  <c:v>95</c:v>
                </c:pt>
                <c:pt idx="1">
                  <c:v>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C348-4445-8212-FC65550CBACA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Germany and Clothing</c:v>
                </c:pt>
              </c:strCache>
            </c:strRef>
          </c:tx>
          <c:spPr>
            <a:ln w="28575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43313</c:v>
                </c:pt>
                <c:pt idx="1">
                  <c:v>43344</c:v>
                </c:pt>
              </c:numCache>
            </c:numRef>
          </c:cat>
          <c:val>
            <c:numRef>
              <c:f>Sheet1!$O$2:$O$3</c:f>
              <c:numCache>
                <c:formatCode>General</c:formatCode>
                <c:ptCount val="2"/>
                <c:pt idx="0">
                  <c:v>94339</c:v>
                </c:pt>
                <c:pt idx="1">
                  <c:v>94892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D-C348-4445-8212-FC65550CBACA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Nepali Congress</c:v>
                </c:pt>
              </c:strCache>
            </c:strRef>
          </c:tx>
          <c:spPr>
            <a:ln w="28575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43313</c:v>
                </c:pt>
                <c:pt idx="1">
                  <c:v>43344</c:v>
                </c:pt>
              </c:numCache>
            </c:numRef>
          </c:cat>
          <c:val>
            <c:numRef>
              <c:f>Sheet1!$P$2:$P$3</c:f>
              <c:numCache>
                <c:formatCode>General</c:formatCode>
                <c:ptCount val="2"/>
                <c:pt idx="0">
                  <c:v>245872</c:v>
                </c:pt>
                <c:pt idx="1">
                  <c:v>245626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E-C348-4445-8212-FC65550CBACA}"/>
            </c:ext>
          </c:extLst>
        </c:ser>
        <c:ser>
          <c:idx val="15"/>
          <c:order val="15"/>
          <c:tx>
            <c:strRef>
              <c:f>Sheet1!$Q$1</c:f>
              <c:strCache>
                <c:ptCount val="1"/>
                <c:pt idx="0">
                  <c:v>Nepal Communist Party</c:v>
                </c:pt>
              </c:strCache>
            </c:strRef>
          </c:tx>
          <c:spPr>
            <a:ln w="28575" cap="rnd">
              <a:solidFill>
                <a:schemeClr val="accent4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43313</c:v>
                </c:pt>
                <c:pt idx="1">
                  <c:v>43344</c:v>
                </c:pt>
              </c:numCache>
            </c:numRef>
          </c:cat>
          <c:val>
            <c:numRef>
              <c:f>Sheet1!$Q$2:$Q$3</c:f>
              <c:numCache>
                <c:formatCode>General</c:formatCode>
                <c:ptCount val="2"/>
                <c:pt idx="0">
                  <c:v>335469</c:v>
                </c:pt>
                <c:pt idx="1">
                  <c:v>335119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F-C348-4445-8212-FC65550CBACA}"/>
            </c:ext>
          </c:extLst>
        </c:ser>
        <c:ser>
          <c:idx val="16"/>
          <c:order val="16"/>
          <c:tx>
            <c:strRef>
              <c:f>Sheet1!$R$1</c:f>
              <c:strCache>
                <c:ptCount val="1"/>
                <c:pt idx="0">
                  <c:v>Aankhi Jhyal</c:v>
                </c:pt>
              </c:strCache>
            </c:strRef>
          </c:tx>
          <c:spPr>
            <a:ln w="28575" cap="rnd">
              <a:solidFill>
                <a:schemeClr val="accent5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43313</c:v>
                </c:pt>
                <c:pt idx="1">
                  <c:v>43344</c:v>
                </c:pt>
              </c:numCache>
            </c:numRef>
          </c:cat>
          <c:val>
            <c:numRef>
              <c:f>Sheet1!$R$2:$R$3</c:f>
              <c:numCache>
                <c:formatCode>General</c:formatCode>
                <c:ptCount val="2"/>
                <c:pt idx="0">
                  <c:v>127</c:v>
                </c:pt>
                <c:pt idx="1">
                  <c:v>127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0-C348-4445-8212-FC65550CBACA}"/>
            </c:ext>
          </c:extLst>
        </c:ser>
        <c:ser>
          <c:idx val="17"/>
          <c:order val="17"/>
          <c:tx>
            <c:strRef>
              <c:f>Sheet1!$S$1</c:f>
              <c:strCache>
                <c:ptCount val="1"/>
                <c:pt idx="0">
                  <c:v>For testing purposes</c:v>
                </c:pt>
              </c:strCache>
            </c:strRef>
          </c:tx>
          <c:spPr>
            <a:ln w="28575" cap="rnd">
              <a:solidFill>
                <a:schemeClr val="accent6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43313</c:v>
                </c:pt>
                <c:pt idx="1">
                  <c:v>43344</c:v>
                </c:pt>
              </c:numCache>
            </c:numRef>
          </c:cat>
          <c:val>
            <c:numRef>
              <c:f>Sheet1!$S$2:$S$3</c:f>
              <c:numCache>
                <c:formatCode>General</c:formatCode>
                <c:ptCount val="2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1-C348-4445-8212-FC65550CBACA}"/>
            </c:ext>
          </c:extLst>
        </c:ser>
        <c:ser>
          <c:idx val="18"/>
          <c:order val="18"/>
          <c:tx>
            <c:strRef>
              <c:f>Sheet1!$T$1</c:f>
              <c:strCache>
                <c:ptCount val="1"/>
                <c:pt idx="0">
                  <c:v>Hinode Cosmeticos</c:v>
                </c:pt>
              </c:strCache>
            </c:strRef>
          </c:tx>
          <c:spPr>
            <a:ln w="28575" cap="rnd">
              <a:solidFill>
                <a:schemeClr val="accent1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43313</c:v>
                </c:pt>
                <c:pt idx="1">
                  <c:v>43344</c:v>
                </c:pt>
              </c:numCache>
            </c:numRef>
          </c:cat>
          <c:val>
            <c:numRef>
              <c:f>Sheet1!$T$2:$T$3</c:f>
              <c:numCache>
                <c:formatCode>General</c:formatCode>
                <c:ptCount val="2"/>
                <c:pt idx="1">
                  <c:v>106544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2-C348-4445-8212-FC65550CBA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2957760"/>
        <c:axId val="176751952"/>
      </c:lineChart>
      <c:dateAx>
        <c:axId val="2829577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6751952"/>
        <c:crosses val="autoZero"/>
        <c:auto val="1"/>
        <c:lblOffset val="100"/>
        <c:baseTimeUnit val="months"/>
      </c:dateAx>
      <c:valAx>
        <c:axId val="176751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957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6F808A-8549-4F94-B48F-646C569BDC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811D6D9-BC33-4937-9610-C1A2968901B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3094481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A3E287-BFE6-40C9-AB23-2EF4F8CB2C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144DA7-0486-48CC-BFBC-9B245DB5AA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370507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Total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 | All Pages</dc:title>
  <dc:creator>Administrator</dc:creator>
  <cp:lastModifiedBy>Administrator</cp:lastModifiedBy>
  <cp:revision>1</cp:revision>
  <dcterms:created xsi:type="dcterms:W3CDTF">2018-11-12T09:45:59Z</dcterms:created>
  <dcterms:modified xsi:type="dcterms:W3CDTF">2018-11-12T09:46:03Z</dcterms:modified>
</cp:coreProperties>
</file>