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BMW</c:v>
                </c:pt>
              </c:strCache>
            </c:strRef>
          </c:tx>
          <c:spPr>
            <a:solidFill>
              <a:schemeClr val="accent1"/>
            </a:solidFill>
            <a:ln>
              <a:noFill/>
            </a:ln>
            <a:effectLst/>
          </c:spPr>
          <c:invertIfNegative val="0"/>
          <c:cat>
            <c:numRef>
              <c:f>Sheet1!$A$2:$A$31</c:f>
              <c:numCache>
                <c:formatCode>m/d/yyyy</c:formatCode>
                <c:ptCount val="30"/>
                <c:pt idx="0">
                  <c:v>43295</c:v>
                </c:pt>
                <c:pt idx="1">
                  <c:v>43296</c:v>
                </c:pt>
                <c:pt idx="2">
                  <c:v>43297</c:v>
                </c:pt>
                <c:pt idx="3">
                  <c:v>43298</c:v>
                </c:pt>
                <c:pt idx="4">
                  <c:v>43299</c:v>
                </c:pt>
                <c:pt idx="5">
                  <c:v>43300</c:v>
                </c:pt>
                <c:pt idx="6">
                  <c:v>43301</c:v>
                </c:pt>
                <c:pt idx="7">
                  <c:v>43302</c:v>
                </c:pt>
                <c:pt idx="8">
                  <c:v>43303</c:v>
                </c:pt>
                <c:pt idx="9">
                  <c:v>43304</c:v>
                </c:pt>
                <c:pt idx="10">
                  <c:v>43305</c:v>
                </c:pt>
                <c:pt idx="11">
                  <c:v>43306</c:v>
                </c:pt>
                <c:pt idx="12">
                  <c:v>43307</c:v>
                </c:pt>
                <c:pt idx="13">
                  <c:v>43308</c:v>
                </c:pt>
                <c:pt idx="14">
                  <c:v>43309</c:v>
                </c:pt>
                <c:pt idx="15">
                  <c:v>43310</c:v>
                </c:pt>
                <c:pt idx="16">
                  <c:v>43311</c:v>
                </c:pt>
                <c:pt idx="17">
                  <c:v>43312</c:v>
                </c:pt>
                <c:pt idx="18">
                  <c:v>43313</c:v>
                </c:pt>
                <c:pt idx="19">
                  <c:v>43314</c:v>
                </c:pt>
                <c:pt idx="20">
                  <c:v>43315</c:v>
                </c:pt>
                <c:pt idx="21">
                  <c:v>43316</c:v>
                </c:pt>
                <c:pt idx="22">
                  <c:v>43317</c:v>
                </c:pt>
                <c:pt idx="23">
                  <c:v>43318</c:v>
                </c:pt>
                <c:pt idx="24">
                  <c:v>43319</c:v>
                </c:pt>
                <c:pt idx="25">
                  <c:v>43320</c:v>
                </c:pt>
                <c:pt idx="26">
                  <c:v>43321</c:v>
                </c:pt>
                <c:pt idx="27">
                  <c:v>43322</c:v>
                </c:pt>
                <c:pt idx="28">
                  <c:v>43323</c:v>
                </c:pt>
                <c:pt idx="29">
                  <c:v>43324</c:v>
                </c:pt>
              </c:numCache>
            </c:numRef>
          </c:cat>
          <c:val>
            <c:numRef>
              <c:f>Sheet1!$B$2:$B$31</c:f>
              <c:numCache>
                <c:formatCode>General</c:formatCode>
                <c:ptCount val="30"/>
                <c:pt idx="0">
                  <c:v>1</c:v>
                </c:pt>
                <c:pt idx="1">
                  <c:v>1</c:v>
                </c:pt>
                <c:pt idx="2">
                  <c:v>2</c:v>
                </c:pt>
                <c:pt idx="3">
                  <c:v>2</c:v>
                </c:pt>
                <c:pt idx="4">
                  <c:v>2</c:v>
                </c:pt>
                <c:pt idx="5">
                  <c:v>2</c:v>
                </c:pt>
                <c:pt idx="6">
                  <c:v>2</c:v>
                </c:pt>
                <c:pt idx="7">
                  <c:v>1</c:v>
                </c:pt>
                <c:pt idx="8">
                  <c:v>1</c:v>
                </c:pt>
                <c:pt idx="9">
                  <c:v>2</c:v>
                </c:pt>
                <c:pt idx="10">
                  <c:v>2</c:v>
                </c:pt>
                <c:pt idx="11">
                  <c:v>2</c:v>
                </c:pt>
                <c:pt idx="12">
                  <c:v>2</c:v>
                </c:pt>
                <c:pt idx="13">
                  <c:v>2</c:v>
                </c:pt>
                <c:pt idx="14">
                  <c:v>1</c:v>
                </c:pt>
                <c:pt idx="15">
                  <c:v>1</c:v>
                </c:pt>
                <c:pt idx="16">
                  <c:v>2</c:v>
                </c:pt>
                <c:pt idx="17">
                  <c:v>2</c:v>
                </c:pt>
                <c:pt idx="18">
                  <c:v>2</c:v>
                </c:pt>
                <c:pt idx="19">
                  <c:v>2</c:v>
                </c:pt>
                <c:pt idx="20">
                  <c:v>2</c:v>
                </c:pt>
                <c:pt idx="21">
                  <c:v>1</c:v>
                </c:pt>
                <c:pt idx="22">
                  <c:v>1</c:v>
                </c:pt>
                <c:pt idx="23">
                  <c:v>2</c:v>
                </c:pt>
                <c:pt idx="24">
                  <c:v>2</c:v>
                </c:pt>
                <c:pt idx="25">
                  <c:v>2</c:v>
                </c:pt>
                <c:pt idx="26">
                  <c:v>2</c:v>
                </c:pt>
                <c:pt idx="27">
                  <c:v>2</c:v>
                </c:pt>
                <c:pt idx="28">
                  <c:v>1</c:v>
                </c:pt>
                <c:pt idx="29">
                  <c:v>1</c:v>
                </c:pt>
              </c:numCache>
            </c:numRef>
          </c:val>
          <c:extLst>
            <c:ext xmlns:c16="http://schemas.microsoft.com/office/drawing/2014/chart" uri="{C3380CC4-5D6E-409C-BE32-E72D297353CC}">
              <c16:uniqueId val="{00000000-90F3-4F8A-A53C-5693FC3DBC04}"/>
            </c:ext>
          </c:extLst>
        </c:ser>
        <c:ser>
          <c:idx val="1"/>
          <c:order val="1"/>
          <c:tx>
            <c:strRef>
              <c:f>Sheet1!$C$1</c:f>
              <c:strCache>
                <c:ptCount val="1"/>
                <c:pt idx="0">
                  <c:v>Audi USA</c:v>
                </c:pt>
              </c:strCache>
            </c:strRef>
          </c:tx>
          <c:spPr>
            <a:solidFill>
              <a:schemeClr val="accent2"/>
            </a:solidFill>
            <a:ln>
              <a:noFill/>
            </a:ln>
            <a:effectLst/>
          </c:spPr>
          <c:invertIfNegative val="0"/>
          <c:cat>
            <c:numRef>
              <c:f>Sheet1!$A$2:$A$31</c:f>
              <c:numCache>
                <c:formatCode>m/d/yyyy</c:formatCode>
                <c:ptCount val="30"/>
                <c:pt idx="0">
                  <c:v>43295</c:v>
                </c:pt>
                <c:pt idx="1">
                  <c:v>43296</c:v>
                </c:pt>
                <c:pt idx="2">
                  <c:v>43297</c:v>
                </c:pt>
                <c:pt idx="3">
                  <c:v>43298</c:v>
                </c:pt>
                <c:pt idx="4">
                  <c:v>43299</c:v>
                </c:pt>
                <c:pt idx="5">
                  <c:v>43300</c:v>
                </c:pt>
                <c:pt idx="6">
                  <c:v>43301</c:v>
                </c:pt>
                <c:pt idx="7">
                  <c:v>43302</c:v>
                </c:pt>
                <c:pt idx="8">
                  <c:v>43303</c:v>
                </c:pt>
                <c:pt idx="9">
                  <c:v>43304</c:v>
                </c:pt>
                <c:pt idx="10">
                  <c:v>43305</c:v>
                </c:pt>
                <c:pt idx="11">
                  <c:v>43306</c:v>
                </c:pt>
                <c:pt idx="12">
                  <c:v>43307</c:v>
                </c:pt>
                <c:pt idx="13">
                  <c:v>43308</c:v>
                </c:pt>
                <c:pt idx="14">
                  <c:v>43309</c:v>
                </c:pt>
                <c:pt idx="15">
                  <c:v>43310</c:v>
                </c:pt>
                <c:pt idx="16">
                  <c:v>43311</c:v>
                </c:pt>
                <c:pt idx="17">
                  <c:v>43312</c:v>
                </c:pt>
                <c:pt idx="18">
                  <c:v>43313</c:v>
                </c:pt>
                <c:pt idx="19">
                  <c:v>43314</c:v>
                </c:pt>
                <c:pt idx="20">
                  <c:v>43315</c:v>
                </c:pt>
                <c:pt idx="21">
                  <c:v>43316</c:v>
                </c:pt>
                <c:pt idx="22">
                  <c:v>43317</c:v>
                </c:pt>
                <c:pt idx="23">
                  <c:v>43318</c:v>
                </c:pt>
                <c:pt idx="24">
                  <c:v>43319</c:v>
                </c:pt>
                <c:pt idx="25">
                  <c:v>43320</c:v>
                </c:pt>
                <c:pt idx="26">
                  <c:v>43321</c:v>
                </c:pt>
                <c:pt idx="27">
                  <c:v>43322</c:v>
                </c:pt>
                <c:pt idx="28">
                  <c:v>43323</c:v>
                </c:pt>
                <c:pt idx="29">
                  <c:v>43324</c:v>
                </c:pt>
              </c:numCache>
            </c:numRef>
          </c:cat>
          <c:val>
            <c:numRef>
              <c:f>Sheet1!$C$2:$C$31</c:f>
              <c:numCache>
                <c:formatCode>General</c:formatCode>
                <c:ptCount val="30"/>
                <c:pt idx="0">
                  <c:v>2</c:v>
                </c:pt>
                <c:pt idx="1">
                  <c:v>1</c:v>
                </c:pt>
                <c:pt idx="2">
                  <c:v>0</c:v>
                </c:pt>
                <c:pt idx="3">
                  <c:v>0</c:v>
                </c:pt>
                <c:pt idx="4">
                  <c:v>1</c:v>
                </c:pt>
                <c:pt idx="5">
                  <c:v>0</c:v>
                </c:pt>
                <c:pt idx="6">
                  <c:v>1</c:v>
                </c:pt>
                <c:pt idx="7">
                  <c:v>0</c:v>
                </c:pt>
                <c:pt idx="8">
                  <c:v>0</c:v>
                </c:pt>
                <c:pt idx="9">
                  <c:v>0</c:v>
                </c:pt>
                <c:pt idx="10">
                  <c:v>1</c:v>
                </c:pt>
                <c:pt idx="11">
                  <c:v>1</c:v>
                </c:pt>
                <c:pt idx="12">
                  <c:v>1</c:v>
                </c:pt>
                <c:pt idx="13">
                  <c:v>1</c:v>
                </c:pt>
                <c:pt idx="14">
                  <c:v>1</c:v>
                </c:pt>
                <c:pt idx="15">
                  <c:v>1</c:v>
                </c:pt>
                <c:pt idx="16">
                  <c:v>0</c:v>
                </c:pt>
                <c:pt idx="17">
                  <c:v>0</c:v>
                </c:pt>
                <c:pt idx="18">
                  <c:v>2</c:v>
                </c:pt>
                <c:pt idx="19">
                  <c:v>1</c:v>
                </c:pt>
                <c:pt idx="20">
                  <c:v>0</c:v>
                </c:pt>
                <c:pt idx="21">
                  <c:v>0</c:v>
                </c:pt>
                <c:pt idx="22">
                  <c:v>1</c:v>
                </c:pt>
                <c:pt idx="23">
                  <c:v>1</c:v>
                </c:pt>
                <c:pt idx="24">
                  <c:v>0</c:v>
                </c:pt>
                <c:pt idx="25">
                  <c:v>1</c:v>
                </c:pt>
                <c:pt idx="26">
                  <c:v>0</c:v>
                </c:pt>
                <c:pt idx="27">
                  <c:v>1</c:v>
                </c:pt>
                <c:pt idx="28">
                  <c:v>0</c:v>
                </c:pt>
                <c:pt idx="29">
                  <c:v>1</c:v>
                </c:pt>
              </c:numCache>
            </c:numRef>
          </c:val>
          <c:extLst>
            <c:ext xmlns:c16="http://schemas.microsoft.com/office/drawing/2014/chart" uri="{C3380CC4-5D6E-409C-BE32-E72D297353CC}">
              <c16:uniqueId val="{00000001-90F3-4F8A-A53C-5693FC3DBC04}"/>
            </c:ext>
          </c:extLst>
        </c:ser>
        <c:ser>
          <c:idx val="2"/>
          <c:order val="2"/>
          <c:tx>
            <c:strRef>
              <c:f>Sheet1!$D$1</c:f>
              <c:strCache>
                <c:ptCount val="1"/>
                <c:pt idx="0">
                  <c:v>Mercedes-Benz</c:v>
                </c:pt>
              </c:strCache>
            </c:strRef>
          </c:tx>
          <c:spPr>
            <a:solidFill>
              <a:schemeClr val="accent3"/>
            </a:solidFill>
            <a:ln>
              <a:noFill/>
            </a:ln>
            <a:effectLst/>
          </c:spPr>
          <c:invertIfNegative val="0"/>
          <c:cat>
            <c:numRef>
              <c:f>Sheet1!$A$2:$A$31</c:f>
              <c:numCache>
                <c:formatCode>m/d/yyyy</c:formatCode>
                <c:ptCount val="30"/>
                <c:pt idx="0">
                  <c:v>43295</c:v>
                </c:pt>
                <c:pt idx="1">
                  <c:v>43296</c:v>
                </c:pt>
                <c:pt idx="2">
                  <c:v>43297</c:v>
                </c:pt>
                <c:pt idx="3">
                  <c:v>43298</c:v>
                </c:pt>
                <c:pt idx="4">
                  <c:v>43299</c:v>
                </c:pt>
                <c:pt idx="5">
                  <c:v>43300</c:v>
                </c:pt>
                <c:pt idx="6">
                  <c:v>43301</c:v>
                </c:pt>
                <c:pt idx="7">
                  <c:v>43302</c:v>
                </c:pt>
                <c:pt idx="8">
                  <c:v>43303</c:v>
                </c:pt>
                <c:pt idx="9">
                  <c:v>43304</c:v>
                </c:pt>
                <c:pt idx="10">
                  <c:v>43305</c:v>
                </c:pt>
                <c:pt idx="11">
                  <c:v>43306</c:v>
                </c:pt>
                <c:pt idx="12">
                  <c:v>43307</c:v>
                </c:pt>
                <c:pt idx="13">
                  <c:v>43308</c:v>
                </c:pt>
                <c:pt idx="14">
                  <c:v>43309</c:v>
                </c:pt>
                <c:pt idx="15">
                  <c:v>43310</c:v>
                </c:pt>
                <c:pt idx="16">
                  <c:v>43311</c:v>
                </c:pt>
                <c:pt idx="17">
                  <c:v>43312</c:v>
                </c:pt>
                <c:pt idx="18">
                  <c:v>43313</c:v>
                </c:pt>
                <c:pt idx="19">
                  <c:v>43314</c:v>
                </c:pt>
                <c:pt idx="20">
                  <c:v>43315</c:v>
                </c:pt>
                <c:pt idx="21">
                  <c:v>43316</c:v>
                </c:pt>
                <c:pt idx="22">
                  <c:v>43317</c:v>
                </c:pt>
                <c:pt idx="23">
                  <c:v>43318</c:v>
                </c:pt>
                <c:pt idx="24">
                  <c:v>43319</c:v>
                </c:pt>
                <c:pt idx="25">
                  <c:v>43320</c:v>
                </c:pt>
                <c:pt idx="26">
                  <c:v>43321</c:v>
                </c:pt>
                <c:pt idx="27">
                  <c:v>43322</c:v>
                </c:pt>
                <c:pt idx="28">
                  <c:v>43323</c:v>
                </c:pt>
                <c:pt idx="29">
                  <c:v>43324</c:v>
                </c:pt>
              </c:numCache>
            </c:numRef>
          </c:cat>
          <c:val>
            <c:numRef>
              <c:f>Sheet1!$D$2:$D$31</c:f>
              <c:numCache>
                <c:formatCode>General</c:formatCode>
                <c:ptCount val="30"/>
                <c:pt idx="0">
                  <c:v>2</c:v>
                </c:pt>
                <c:pt idx="1">
                  <c:v>5</c:v>
                </c:pt>
                <c:pt idx="2">
                  <c:v>2</c:v>
                </c:pt>
                <c:pt idx="3">
                  <c:v>5</c:v>
                </c:pt>
                <c:pt idx="4">
                  <c:v>3</c:v>
                </c:pt>
                <c:pt idx="5">
                  <c:v>4</c:v>
                </c:pt>
                <c:pt idx="6">
                  <c:v>4</c:v>
                </c:pt>
                <c:pt idx="7">
                  <c:v>3</c:v>
                </c:pt>
                <c:pt idx="8">
                  <c:v>3</c:v>
                </c:pt>
                <c:pt idx="9">
                  <c:v>3</c:v>
                </c:pt>
                <c:pt idx="10">
                  <c:v>2</c:v>
                </c:pt>
                <c:pt idx="11">
                  <c:v>2</c:v>
                </c:pt>
                <c:pt idx="12">
                  <c:v>5</c:v>
                </c:pt>
                <c:pt idx="13">
                  <c:v>3</c:v>
                </c:pt>
                <c:pt idx="14">
                  <c:v>3</c:v>
                </c:pt>
                <c:pt idx="15">
                  <c:v>3</c:v>
                </c:pt>
                <c:pt idx="16">
                  <c:v>3</c:v>
                </c:pt>
                <c:pt idx="17">
                  <c:v>3</c:v>
                </c:pt>
                <c:pt idx="18">
                  <c:v>2</c:v>
                </c:pt>
                <c:pt idx="19">
                  <c:v>3</c:v>
                </c:pt>
                <c:pt idx="20">
                  <c:v>4</c:v>
                </c:pt>
                <c:pt idx="21">
                  <c:v>3</c:v>
                </c:pt>
                <c:pt idx="22">
                  <c:v>4</c:v>
                </c:pt>
                <c:pt idx="23">
                  <c:v>4</c:v>
                </c:pt>
                <c:pt idx="24">
                  <c:v>5</c:v>
                </c:pt>
                <c:pt idx="25">
                  <c:v>3</c:v>
                </c:pt>
                <c:pt idx="26">
                  <c:v>4</c:v>
                </c:pt>
                <c:pt idx="27">
                  <c:v>3</c:v>
                </c:pt>
                <c:pt idx="28">
                  <c:v>3</c:v>
                </c:pt>
                <c:pt idx="29">
                  <c:v>4</c:v>
                </c:pt>
              </c:numCache>
            </c:numRef>
          </c:val>
          <c:extLst>
            <c:ext xmlns:c16="http://schemas.microsoft.com/office/drawing/2014/chart" uri="{C3380CC4-5D6E-409C-BE32-E72D297353CC}">
              <c16:uniqueId val="{00000002-90F3-4F8A-A53C-5693FC3DBC04}"/>
            </c:ext>
          </c:extLst>
        </c:ser>
        <c:ser>
          <c:idx val="3"/>
          <c:order val="3"/>
          <c:tx>
            <c:strRef>
              <c:f>Sheet1!$E$1</c:f>
              <c:strCache>
                <c:ptCount val="1"/>
                <c:pt idx="0">
                  <c:v>Volvo Cars</c:v>
                </c:pt>
              </c:strCache>
            </c:strRef>
          </c:tx>
          <c:spPr>
            <a:solidFill>
              <a:schemeClr val="accent4"/>
            </a:solidFill>
            <a:ln>
              <a:noFill/>
            </a:ln>
            <a:effectLst/>
          </c:spPr>
          <c:invertIfNegative val="0"/>
          <c:cat>
            <c:numRef>
              <c:f>Sheet1!$A$2:$A$31</c:f>
              <c:numCache>
                <c:formatCode>m/d/yyyy</c:formatCode>
                <c:ptCount val="30"/>
                <c:pt idx="0">
                  <c:v>43295</c:v>
                </c:pt>
                <c:pt idx="1">
                  <c:v>43296</c:v>
                </c:pt>
                <c:pt idx="2">
                  <c:v>43297</c:v>
                </c:pt>
                <c:pt idx="3">
                  <c:v>43298</c:v>
                </c:pt>
                <c:pt idx="4">
                  <c:v>43299</c:v>
                </c:pt>
                <c:pt idx="5">
                  <c:v>43300</c:v>
                </c:pt>
                <c:pt idx="6">
                  <c:v>43301</c:v>
                </c:pt>
                <c:pt idx="7">
                  <c:v>43302</c:v>
                </c:pt>
                <c:pt idx="8">
                  <c:v>43303</c:v>
                </c:pt>
                <c:pt idx="9">
                  <c:v>43304</c:v>
                </c:pt>
                <c:pt idx="10">
                  <c:v>43305</c:v>
                </c:pt>
                <c:pt idx="11">
                  <c:v>43306</c:v>
                </c:pt>
                <c:pt idx="12">
                  <c:v>43307</c:v>
                </c:pt>
                <c:pt idx="13">
                  <c:v>43308</c:v>
                </c:pt>
                <c:pt idx="14">
                  <c:v>43309</c:v>
                </c:pt>
                <c:pt idx="15">
                  <c:v>43310</c:v>
                </c:pt>
                <c:pt idx="16">
                  <c:v>43311</c:v>
                </c:pt>
                <c:pt idx="17">
                  <c:v>43312</c:v>
                </c:pt>
                <c:pt idx="18">
                  <c:v>43313</c:v>
                </c:pt>
                <c:pt idx="19">
                  <c:v>43314</c:v>
                </c:pt>
                <c:pt idx="20">
                  <c:v>43315</c:v>
                </c:pt>
                <c:pt idx="21">
                  <c:v>43316</c:v>
                </c:pt>
                <c:pt idx="22">
                  <c:v>43317</c:v>
                </c:pt>
                <c:pt idx="23">
                  <c:v>43318</c:v>
                </c:pt>
                <c:pt idx="24">
                  <c:v>43319</c:v>
                </c:pt>
                <c:pt idx="25">
                  <c:v>43320</c:v>
                </c:pt>
                <c:pt idx="26">
                  <c:v>43321</c:v>
                </c:pt>
                <c:pt idx="27">
                  <c:v>43322</c:v>
                </c:pt>
                <c:pt idx="28">
                  <c:v>43323</c:v>
                </c:pt>
                <c:pt idx="29">
                  <c:v>43324</c:v>
                </c:pt>
              </c:numCache>
            </c:numRef>
          </c:cat>
          <c:val>
            <c:numRef>
              <c:f>Sheet1!$E$2:$E$31</c:f>
              <c:numCache>
                <c:formatCode>General</c:formatCode>
                <c:ptCount val="30"/>
                <c:pt idx="0">
                  <c:v>0</c:v>
                </c:pt>
                <c:pt idx="1">
                  <c:v>0</c:v>
                </c:pt>
                <c:pt idx="2">
                  <c:v>1</c:v>
                </c:pt>
                <c:pt idx="3">
                  <c:v>0</c:v>
                </c:pt>
                <c:pt idx="4">
                  <c:v>1</c:v>
                </c:pt>
                <c:pt idx="5">
                  <c:v>1</c:v>
                </c:pt>
                <c:pt idx="6">
                  <c:v>1</c:v>
                </c:pt>
                <c:pt idx="7">
                  <c:v>0</c:v>
                </c:pt>
                <c:pt idx="8">
                  <c:v>0</c:v>
                </c:pt>
                <c:pt idx="9">
                  <c:v>0</c:v>
                </c:pt>
                <c:pt idx="10">
                  <c:v>0</c:v>
                </c:pt>
                <c:pt idx="11">
                  <c:v>1</c:v>
                </c:pt>
                <c:pt idx="12">
                  <c:v>0</c:v>
                </c:pt>
                <c:pt idx="13">
                  <c:v>0</c:v>
                </c:pt>
                <c:pt idx="14">
                  <c:v>0</c:v>
                </c:pt>
                <c:pt idx="15">
                  <c:v>0</c:v>
                </c:pt>
                <c:pt idx="16">
                  <c:v>1</c:v>
                </c:pt>
                <c:pt idx="17">
                  <c:v>0</c:v>
                </c:pt>
                <c:pt idx="18">
                  <c:v>1</c:v>
                </c:pt>
                <c:pt idx="19">
                  <c:v>1</c:v>
                </c:pt>
                <c:pt idx="20">
                  <c:v>1</c:v>
                </c:pt>
                <c:pt idx="21">
                  <c:v>0</c:v>
                </c:pt>
                <c:pt idx="22">
                  <c:v>0</c:v>
                </c:pt>
                <c:pt idx="23">
                  <c:v>1</c:v>
                </c:pt>
                <c:pt idx="24">
                  <c:v>1</c:v>
                </c:pt>
                <c:pt idx="25">
                  <c:v>0</c:v>
                </c:pt>
                <c:pt idx="26">
                  <c:v>0</c:v>
                </c:pt>
                <c:pt idx="27">
                  <c:v>1</c:v>
                </c:pt>
                <c:pt idx="28">
                  <c:v>0</c:v>
                </c:pt>
                <c:pt idx="29">
                  <c:v>0</c:v>
                </c:pt>
              </c:numCache>
            </c:numRef>
          </c:val>
          <c:extLst>
            <c:ext xmlns:c16="http://schemas.microsoft.com/office/drawing/2014/chart" uri="{C3380CC4-5D6E-409C-BE32-E72D297353CC}">
              <c16:uniqueId val="{00000003-90F3-4F8A-A53C-5693FC3DBC04}"/>
            </c:ext>
          </c:extLst>
        </c:ser>
        <c:dLbls>
          <c:showLegendKey val="0"/>
          <c:showVal val="0"/>
          <c:showCatName val="0"/>
          <c:showSerName val="0"/>
          <c:showPercent val="0"/>
          <c:showBubbleSize val="0"/>
        </c:dLbls>
        <c:gapWidth val="182"/>
        <c:axId val="289458656"/>
        <c:axId val="288263032"/>
      </c:barChart>
      <c:dateAx>
        <c:axId val="28945865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63032"/>
        <c:crosses val="autoZero"/>
        <c:auto val="1"/>
        <c:lblOffset val="100"/>
        <c:baseTimeUnit val="days"/>
      </c:dateAx>
      <c:valAx>
        <c:axId val="2882630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5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BMW</c:v>
                </c:pt>
              </c:strCache>
            </c:strRef>
          </c:tx>
          <c:spPr>
            <a:solidFill>
              <a:schemeClr val="accent1"/>
            </a:solidFill>
            <a:ln>
              <a:noFill/>
            </a:ln>
            <a:effectLst/>
          </c:spPr>
          <c:invertIfNegative val="0"/>
          <c:cat>
            <c:strRef>
              <c:f>Sheet1!$A$2:$A$5</c:f>
              <c:strCache>
                <c:ptCount val="4"/>
                <c:pt idx="0">
                  <c:v>Photo</c:v>
                </c:pt>
                <c:pt idx="1">
                  <c:v>Video</c:v>
                </c:pt>
                <c:pt idx="2">
                  <c:v>Link</c:v>
                </c:pt>
                <c:pt idx="3">
                  <c:v>Live Video</c:v>
                </c:pt>
              </c:strCache>
            </c:strRef>
          </c:cat>
          <c:val>
            <c:numRef>
              <c:f>Sheet1!$B$2:$B$5</c:f>
              <c:numCache>
                <c:formatCode>General</c:formatCode>
                <c:ptCount val="4"/>
                <c:pt idx="0">
                  <c:v>3.1550340931340001E-2</c:v>
                </c:pt>
                <c:pt idx="1">
                  <c:v>2.7765687932461001E-2</c:v>
                </c:pt>
                <c:pt idx="2">
                  <c:v>0</c:v>
                </c:pt>
                <c:pt idx="3">
                  <c:v>0</c:v>
                </c:pt>
              </c:numCache>
            </c:numRef>
          </c:val>
          <c:extLst>
            <c:ext xmlns:c16="http://schemas.microsoft.com/office/drawing/2014/chart" uri="{C3380CC4-5D6E-409C-BE32-E72D297353CC}">
              <c16:uniqueId val="{00000000-EBE4-4372-A0E1-0E4F921062F5}"/>
            </c:ext>
          </c:extLst>
        </c:ser>
        <c:ser>
          <c:idx val="1"/>
          <c:order val="1"/>
          <c:tx>
            <c:strRef>
              <c:f>Sheet1!$C$1</c:f>
              <c:strCache>
                <c:ptCount val="1"/>
                <c:pt idx="0">
                  <c:v>Audi USA</c:v>
                </c:pt>
              </c:strCache>
            </c:strRef>
          </c:tx>
          <c:spPr>
            <a:solidFill>
              <a:schemeClr val="accent2"/>
            </a:solidFill>
            <a:ln>
              <a:noFill/>
            </a:ln>
            <a:effectLst/>
          </c:spPr>
          <c:invertIfNegative val="0"/>
          <c:cat>
            <c:strRef>
              <c:f>Sheet1!$A$2:$A$5</c:f>
              <c:strCache>
                <c:ptCount val="4"/>
                <c:pt idx="0">
                  <c:v>Photo</c:v>
                </c:pt>
                <c:pt idx="1">
                  <c:v>Video</c:v>
                </c:pt>
                <c:pt idx="2">
                  <c:v>Link</c:v>
                </c:pt>
                <c:pt idx="3">
                  <c:v>Live Video</c:v>
                </c:pt>
              </c:strCache>
            </c:strRef>
          </c:cat>
          <c:val>
            <c:numRef>
              <c:f>Sheet1!$C$2:$C$5</c:f>
              <c:numCache>
                <c:formatCode>General</c:formatCode>
                <c:ptCount val="4"/>
                <c:pt idx="0">
                  <c:v>4.2789792156894997E-2</c:v>
                </c:pt>
                <c:pt idx="1">
                  <c:v>2.7307788891651998E-2</c:v>
                </c:pt>
                <c:pt idx="2">
                  <c:v>0</c:v>
                </c:pt>
                <c:pt idx="3">
                  <c:v>0</c:v>
                </c:pt>
              </c:numCache>
            </c:numRef>
          </c:val>
          <c:extLst>
            <c:ext xmlns:c16="http://schemas.microsoft.com/office/drawing/2014/chart" uri="{C3380CC4-5D6E-409C-BE32-E72D297353CC}">
              <c16:uniqueId val="{00000001-EBE4-4372-A0E1-0E4F921062F5}"/>
            </c:ext>
          </c:extLst>
        </c:ser>
        <c:ser>
          <c:idx val="2"/>
          <c:order val="2"/>
          <c:tx>
            <c:strRef>
              <c:f>Sheet1!$D$1</c:f>
              <c:strCache>
                <c:ptCount val="1"/>
                <c:pt idx="0">
                  <c:v>Mercedes-Benz</c:v>
                </c:pt>
              </c:strCache>
            </c:strRef>
          </c:tx>
          <c:spPr>
            <a:solidFill>
              <a:schemeClr val="accent3"/>
            </a:solidFill>
            <a:ln>
              <a:noFill/>
            </a:ln>
            <a:effectLst/>
          </c:spPr>
          <c:invertIfNegative val="0"/>
          <c:cat>
            <c:strRef>
              <c:f>Sheet1!$A$2:$A$5</c:f>
              <c:strCache>
                <c:ptCount val="4"/>
                <c:pt idx="0">
                  <c:v>Photo</c:v>
                </c:pt>
                <c:pt idx="1">
                  <c:v>Video</c:v>
                </c:pt>
                <c:pt idx="2">
                  <c:v>Link</c:v>
                </c:pt>
                <c:pt idx="3">
                  <c:v>Live Video</c:v>
                </c:pt>
              </c:strCache>
            </c:strRef>
          </c:cat>
          <c:val>
            <c:numRef>
              <c:f>Sheet1!$D$2:$D$5</c:f>
              <c:numCache>
                <c:formatCode>General</c:formatCode>
                <c:ptCount val="4"/>
                <c:pt idx="0">
                  <c:v>0.14836967324774</c:v>
                </c:pt>
                <c:pt idx="1">
                  <c:v>2.0131191471815999E-2</c:v>
                </c:pt>
                <c:pt idx="2">
                  <c:v>3.3333413770886E-3</c:v>
                </c:pt>
                <c:pt idx="3">
                  <c:v>1.531709227387E-2</c:v>
                </c:pt>
              </c:numCache>
            </c:numRef>
          </c:val>
          <c:extLst>
            <c:ext xmlns:c16="http://schemas.microsoft.com/office/drawing/2014/chart" uri="{C3380CC4-5D6E-409C-BE32-E72D297353CC}">
              <c16:uniqueId val="{00000002-EBE4-4372-A0E1-0E4F921062F5}"/>
            </c:ext>
          </c:extLst>
        </c:ser>
        <c:ser>
          <c:idx val="3"/>
          <c:order val="3"/>
          <c:tx>
            <c:strRef>
              <c:f>Sheet1!$E$1</c:f>
              <c:strCache>
                <c:ptCount val="1"/>
                <c:pt idx="0">
                  <c:v>Volvo Cars</c:v>
                </c:pt>
              </c:strCache>
            </c:strRef>
          </c:tx>
          <c:spPr>
            <a:solidFill>
              <a:schemeClr val="accent4"/>
            </a:solidFill>
            <a:ln>
              <a:noFill/>
            </a:ln>
            <a:effectLst/>
          </c:spPr>
          <c:invertIfNegative val="0"/>
          <c:cat>
            <c:strRef>
              <c:f>Sheet1!$A$2:$A$5</c:f>
              <c:strCache>
                <c:ptCount val="4"/>
                <c:pt idx="0">
                  <c:v>Photo</c:v>
                </c:pt>
                <c:pt idx="1">
                  <c:v>Video</c:v>
                </c:pt>
                <c:pt idx="2">
                  <c:v>Link</c:v>
                </c:pt>
                <c:pt idx="3">
                  <c:v>Live Video</c:v>
                </c:pt>
              </c:strCache>
            </c:strRef>
          </c:cat>
          <c:val>
            <c:numRef>
              <c:f>Sheet1!$E$2:$E$5</c:f>
              <c:numCache>
                <c:formatCode>General</c:formatCode>
                <c:ptCount val="4"/>
                <c:pt idx="0">
                  <c:v>0.30489494218820001</c:v>
                </c:pt>
                <c:pt idx="1">
                  <c:v>0.14887140986634001</c:v>
                </c:pt>
                <c:pt idx="2">
                  <c:v>7.9954287046931999E-2</c:v>
                </c:pt>
                <c:pt idx="3">
                  <c:v>0</c:v>
                </c:pt>
              </c:numCache>
            </c:numRef>
          </c:val>
          <c:extLst>
            <c:ext xmlns:c16="http://schemas.microsoft.com/office/drawing/2014/chart" uri="{C3380CC4-5D6E-409C-BE32-E72D297353CC}">
              <c16:uniqueId val="{00000003-EBE4-4372-A0E1-0E4F921062F5}"/>
            </c:ext>
          </c:extLst>
        </c:ser>
        <c:dLbls>
          <c:showLegendKey val="0"/>
          <c:showVal val="0"/>
          <c:showCatName val="0"/>
          <c:showSerName val="0"/>
          <c:showPercent val="0"/>
          <c:showBubbleSize val="0"/>
        </c:dLbls>
        <c:gapWidth val="219"/>
        <c:overlap val="-27"/>
        <c:axId val="521394560"/>
        <c:axId val="521391936"/>
      </c:barChart>
      <c:catAx>
        <c:axId val="52139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391936"/>
        <c:crosses val="autoZero"/>
        <c:auto val="1"/>
        <c:lblAlgn val="ctr"/>
        <c:lblOffset val="100"/>
        <c:noMultiLvlLbl val="0"/>
      </c:catAx>
      <c:valAx>
        <c:axId val="52139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39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Sheet1!$A$2:$A$5</c:f>
              <c:strCache>
                <c:ptCount val="4"/>
                <c:pt idx="0">
                  <c:v>BMW</c:v>
                </c:pt>
                <c:pt idx="1">
                  <c:v>Audi USA</c:v>
                </c:pt>
                <c:pt idx="2">
                  <c:v>Mercedes-Benz</c:v>
                </c:pt>
                <c:pt idx="3">
                  <c:v>Volvo Cars</c:v>
                </c:pt>
              </c:strCache>
            </c:strRef>
          </c:cat>
          <c:val>
            <c:numRef>
              <c:f>Sheet1!$B$2:$B$5</c:f>
              <c:numCache>
                <c:formatCode>General</c:formatCode>
                <c:ptCount val="4"/>
                <c:pt idx="0">
                  <c:v>50</c:v>
                </c:pt>
                <c:pt idx="1">
                  <c:v>19</c:v>
                </c:pt>
                <c:pt idx="2">
                  <c:v>100</c:v>
                </c:pt>
                <c:pt idx="3">
                  <c:v>12</c:v>
                </c:pt>
              </c:numCache>
            </c:numRef>
          </c:val>
          <c:extLst>
            <c:ext xmlns:c16="http://schemas.microsoft.com/office/drawing/2014/chart" uri="{C3380CC4-5D6E-409C-BE32-E72D297353CC}">
              <c16:uniqueId val="{00000000-46BA-4432-AAC4-626DA7DB757A}"/>
            </c:ext>
          </c:extLst>
        </c:ser>
        <c:dLbls>
          <c:showLegendKey val="0"/>
          <c:showVal val="0"/>
          <c:showCatName val="0"/>
          <c:showSerName val="0"/>
          <c:showPercent val="0"/>
          <c:showBubbleSize val="0"/>
        </c:dLbls>
        <c:gapWidth val="150"/>
        <c:overlap val="100"/>
        <c:axId val="521396200"/>
        <c:axId val="521386032"/>
      </c:barChart>
      <c:catAx>
        <c:axId val="521396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386032"/>
        <c:crosses val="autoZero"/>
        <c:auto val="1"/>
        <c:lblAlgn val="ctr"/>
        <c:lblOffset val="100"/>
        <c:noMultiLvlLbl val="0"/>
      </c:catAx>
      <c:valAx>
        <c:axId val="521386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39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2291D-54E2-4114-942F-E6A9C6EF1892}"/>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48AD120E-ED35-4CE2-87A8-5E6050CC63D5}"/>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442940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BB37F-D485-46F6-ACE2-B3F1FEA72C95}"/>
              </a:ext>
            </a:extLst>
          </p:cNvPr>
          <p:cNvSpPr>
            <a:spLocks noGrp="1"/>
          </p:cNvSpPr>
          <p:nvPr>
            <p:ph type="title"/>
          </p:nvPr>
        </p:nvSpPr>
        <p:spPr/>
        <p:txBody>
          <a:bodyPr/>
          <a:lstStyle/>
          <a:p>
            <a:r>
              <a:rPr lang="en-US"/>
              <a:t>Facebook Own Posts | Auto Brands</a:t>
            </a:r>
          </a:p>
        </p:txBody>
      </p:sp>
      <p:graphicFrame>
        <p:nvGraphicFramePr>
          <p:cNvPr id="6" name="Chart Placeholder 5">
            <a:extLst>
              <a:ext uri="{FF2B5EF4-FFF2-40B4-BE49-F238E27FC236}">
                <a16:creationId xmlns:a16="http://schemas.microsoft.com/office/drawing/2014/main" id="{E9CEEECB-3BA2-484D-A7C5-8CAF8F8F24C5}"/>
              </a:ext>
            </a:extLst>
          </p:cNvPr>
          <p:cNvGraphicFramePr>
            <a:graphicFrameLocks noGrp="1"/>
          </p:cNvGraphicFramePr>
          <p:nvPr>
            <p:ph type="chart" sz="quarter" idx="13"/>
            <p:extLst>
              <p:ext uri="{D42A27DB-BD31-4B8C-83A1-F6EECF244321}">
                <p14:modId xmlns:p14="http://schemas.microsoft.com/office/powerpoint/2010/main" val="1563502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69FDDB-2364-4D6C-90EB-7D03A2F653F1}"/>
              </a:ext>
            </a:extLst>
          </p:cNvPr>
          <p:cNvSpPr>
            <a:spLocks noGrp="1"/>
          </p:cNvSpPr>
          <p:nvPr>
            <p:ph type="body" sz="quarter" idx="14"/>
          </p:nvPr>
        </p:nvSpPr>
        <p:spPr/>
        <p:txBody>
          <a:bodyPr/>
          <a:lstStyle/>
          <a:p>
            <a:r>
              <a:rPr lang="en-US"/>
              <a:t>07/14/2018 - 08/12/2018</a:t>
            </a:r>
          </a:p>
        </p:txBody>
      </p:sp>
      <p:sp>
        <p:nvSpPr>
          <p:cNvPr id="5" name="Footer Placeholder 4">
            <a:extLst>
              <a:ext uri="{FF2B5EF4-FFF2-40B4-BE49-F238E27FC236}">
                <a16:creationId xmlns:a16="http://schemas.microsoft.com/office/drawing/2014/main" id="{CA57E8D4-B095-4103-AA33-E777326B8A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3839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29B54-F66C-4A1F-BAB4-2970F1691FA5}"/>
              </a:ext>
            </a:extLst>
          </p:cNvPr>
          <p:cNvSpPr>
            <a:spLocks noGrp="1"/>
          </p:cNvSpPr>
          <p:nvPr>
            <p:ph type="title"/>
          </p:nvPr>
        </p:nvSpPr>
        <p:spPr/>
        <p:txBody>
          <a:bodyPr/>
          <a:lstStyle/>
          <a:p>
            <a:r>
              <a:rPr lang="en-US"/>
              <a:t>Facebook Own Posts Table  | Auto Brands - 1 of 15</a:t>
            </a:r>
          </a:p>
        </p:txBody>
      </p:sp>
      <p:graphicFrame>
        <p:nvGraphicFramePr>
          <p:cNvPr id="5" name="Table Placeholder 4">
            <a:extLst>
              <a:ext uri="{FF2B5EF4-FFF2-40B4-BE49-F238E27FC236}">
                <a16:creationId xmlns:a16="http://schemas.microsoft.com/office/drawing/2014/main" id="{6E7725EC-9074-4DC0-A45A-D8131729264D}"/>
              </a:ext>
            </a:extLst>
          </p:cNvPr>
          <p:cNvGraphicFramePr>
            <a:graphicFrameLocks noGrp="1"/>
          </p:cNvGraphicFramePr>
          <p:nvPr>
            <p:ph type="tbl" sz="quarter" idx="13"/>
            <p:extLst>
              <p:ext uri="{D42A27DB-BD31-4B8C-83A1-F6EECF244321}">
                <p14:modId xmlns:p14="http://schemas.microsoft.com/office/powerpoint/2010/main" val="567878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88592638"/>
                    </a:ext>
                  </a:extLst>
                </a:gridCol>
                <a:gridCol w="370332">
                  <a:extLst>
                    <a:ext uri="{9D8B030D-6E8A-4147-A177-3AD203B41FA5}">
                      <a16:colId xmlns:a16="http://schemas.microsoft.com/office/drawing/2014/main" val="783528383"/>
                    </a:ext>
                  </a:extLst>
                </a:gridCol>
                <a:gridCol w="370332">
                  <a:extLst>
                    <a:ext uri="{9D8B030D-6E8A-4147-A177-3AD203B41FA5}">
                      <a16:colId xmlns:a16="http://schemas.microsoft.com/office/drawing/2014/main" val="1758819622"/>
                    </a:ext>
                  </a:extLst>
                </a:gridCol>
                <a:gridCol w="370332">
                  <a:extLst>
                    <a:ext uri="{9D8B030D-6E8A-4147-A177-3AD203B41FA5}">
                      <a16:colId xmlns:a16="http://schemas.microsoft.com/office/drawing/2014/main" val="3544763028"/>
                    </a:ext>
                  </a:extLst>
                </a:gridCol>
                <a:gridCol w="329184">
                  <a:extLst>
                    <a:ext uri="{9D8B030D-6E8A-4147-A177-3AD203B41FA5}">
                      <a16:colId xmlns:a16="http://schemas.microsoft.com/office/drawing/2014/main" val="3988310309"/>
                    </a:ext>
                  </a:extLst>
                </a:gridCol>
                <a:gridCol w="329184">
                  <a:extLst>
                    <a:ext uri="{9D8B030D-6E8A-4147-A177-3AD203B41FA5}">
                      <a16:colId xmlns:a16="http://schemas.microsoft.com/office/drawing/2014/main" val="1129648781"/>
                    </a:ext>
                  </a:extLst>
                </a:gridCol>
                <a:gridCol w="329184">
                  <a:extLst>
                    <a:ext uri="{9D8B030D-6E8A-4147-A177-3AD203B41FA5}">
                      <a16:colId xmlns:a16="http://schemas.microsoft.com/office/drawing/2014/main" val="534343648"/>
                    </a:ext>
                  </a:extLst>
                </a:gridCol>
                <a:gridCol w="329184">
                  <a:extLst>
                    <a:ext uri="{9D8B030D-6E8A-4147-A177-3AD203B41FA5}">
                      <a16:colId xmlns:a16="http://schemas.microsoft.com/office/drawing/2014/main" val="526306861"/>
                    </a:ext>
                  </a:extLst>
                </a:gridCol>
                <a:gridCol w="329184">
                  <a:extLst>
                    <a:ext uri="{9D8B030D-6E8A-4147-A177-3AD203B41FA5}">
                      <a16:colId xmlns:a16="http://schemas.microsoft.com/office/drawing/2014/main" val="2620032932"/>
                    </a:ext>
                  </a:extLst>
                </a:gridCol>
                <a:gridCol w="329184">
                  <a:extLst>
                    <a:ext uri="{9D8B030D-6E8A-4147-A177-3AD203B41FA5}">
                      <a16:colId xmlns:a16="http://schemas.microsoft.com/office/drawing/2014/main" val="2066108828"/>
                    </a:ext>
                  </a:extLst>
                </a:gridCol>
                <a:gridCol w="329184">
                  <a:extLst>
                    <a:ext uri="{9D8B030D-6E8A-4147-A177-3AD203B41FA5}">
                      <a16:colId xmlns:a16="http://schemas.microsoft.com/office/drawing/2014/main" val="1609750167"/>
                    </a:ext>
                  </a:extLst>
                </a:gridCol>
                <a:gridCol w="329184">
                  <a:extLst>
                    <a:ext uri="{9D8B030D-6E8A-4147-A177-3AD203B41FA5}">
                      <a16:colId xmlns:a16="http://schemas.microsoft.com/office/drawing/2014/main" val="3364492779"/>
                    </a:ext>
                  </a:extLst>
                </a:gridCol>
                <a:gridCol w="329184">
                  <a:extLst>
                    <a:ext uri="{9D8B030D-6E8A-4147-A177-3AD203B41FA5}">
                      <a16:colId xmlns:a16="http://schemas.microsoft.com/office/drawing/2014/main" val="1522716475"/>
                    </a:ext>
                  </a:extLst>
                </a:gridCol>
                <a:gridCol w="370332">
                  <a:extLst>
                    <a:ext uri="{9D8B030D-6E8A-4147-A177-3AD203B41FA5}">
                      <a16:colId xmlns:a16="http://schemas.microsoft.com/office/drawing/2014/main" val="1747481268"/>
                    </a:ext>
                  </a:extLst>
                </a:gridCol>
                <a:gridCol w="370332">
                  <a:extLst>
                    <a:ext uri="{9D8B030D-6E8A-4147-A177-3AD203B41FA5}">
                      <a16:colId xmlns:a16="http://schemas.microsoft.com/office/drawing/2014/main" val="1026385626"/>
                    </a:ext>
                  </a:extLst>
                </a:gridCol>
                <a:gridCol w="329184">
                  <a:extLst>
                    <a:ext uri="{9D8B030D-6E8A-4147-A177-3AD203B41FA5}">
                      <a16:colId xmlns:a16="http://schemas.microsoft.com/office/drawing/2014/main" val="3062659380"/>
                    </a:ext>
                  </a:extLst>
                </a:gridCol>
                <a:gridCol w="329184">
                  <a:extLst>
                    <a:ext uri="{9D8B030D-6E8A-4147-A177-3AD203B41FA5}">
                      <a16:colId xmlns:a16="http://schemas.microsoft.com/office/drawing/2014/main" val="28035221"/>
                    </a:ext>
                  </a:extLst>
                </a:gridCol>
                <a:gridCol w="370332">
                  <a:extLst>
                    <a:ext uri="{9D8B030D-6E8A-4147-A177-3AD203B41FA5}">
                      <a16:colId xmlns:a16="http://schemas.microsoft.com/office/drawing/2014/main" val="2576981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8397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- 2018-07-16 15:51:05 </a:t>
                      </a:r>
                      <a:r>
                        <a:rPr kumimoji="0" lang="en-US" sz="1000" b="0" i="0" u="none" strike="noStrike" kern="1200" cap="none" spc="0" normalizeH="0" baseline="0" noProof="0">
                          <a:ln>
                            <a:noFill/>
                          </a:ln>
                          <a:solidFill>
                            <a:prstClr val="black"/>
                          </a:solidFill>
                          <a:effectLst/>
                          <a:uLnTx/>
                          <a:uFillTx/>
                          <a:latin typeface="+mn-lt"/>
                          <a:ea typeface="+mn-ea"/>
                          <a:cs typeface="+mn-cs"/>
                        </a:rPr>
                        <a:t> 
 Enjoy a selection of our most successful Instagram posts from last week. Dive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27017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- 2018-07-23 15:26:45 </a:t>
                      </a:r>
                      <a:r>
                        <a:rPr kumimoji="0" lang="en-US" sz="1000" b="0" i="0" u="none" strike="noStrike" kern="1200" cap="none" spc="0" normalizeH="0" baseline="0" noProof="0">
                          <a:ln>
                            <a:noFill/>
                          </a:ln>
                          <a:solidFill>
                            <a:prstClr val="black"/>
                          </a:solidFill>
                          <a:effectLst/>
                          <a:uLnTx/>
                          <a:uFillTx/>
                          <a:latin typeface="+mn-lt"/>
                          <a:ea typeface="+mn-ea"/>
                          <a:cs typeface="+mn-cs"/>
                        </a:rPr>
                        <a:t> 
 Enjoy a selection of our most successful Instagram posts from last week. Dive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968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- 2018-07-30 15:34:49 </a:t>
                      </a:r>
                      <a:r>
                        <a:rPr kumimoji="0" lang="en-US" sz="1000" b="0" i="0" u="none" strike="noStrike" kern="1200" cap="none" spc="0" normalizeH="0" baseline="0" noProof="0">
                          <a:ln>
                            <a:noFill/>
                          </a:ln>
                          <a:solidFill>
                            <a:prstClr val="black"/>
                          </a:solidFill>
                          <a:effectLst/>
                          <a:uLnTx/>
                          <a:uFillTx/>
                          <a:latin typeface="+mn-lt"/>
                          <a:ea typeface="+mn-ea"/>
                          <a:cs typeface="+mn-cs"/>
                        </a:rPr>
                        <a:t> 
 Enjoy a selection of our most successful Instagram posts from last week. Dive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00579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- 2018-07-26 15:00:00 </a:t>
                      </a:r>
                      <a:r>
                        <a:rPr kumimoji="0" lang="en-US" sz="1000" b="0" i="0" u="none" strike="noStrike" kern="1200" cap="none" spc="0" normalizeH="0" baseline="0" noProof="0">
                          <a:ln>
                            <a:noFill/>
                          </a:ln>
                          <a:solidFill>
                            <a:prstClr val="black"/>
                          </a:solidFill>
                          <a:effectLst/>
                          <a:uLnTx/>
                          <a:uFillTx/>
                          <a:latin typeface="+mn-lt"/>
                          <a:ea typeface="+mn-ea"/>
                          <a:cs typeface="+mn-cs"/>
                        </a:rPr>
                        <a:t> 
 Sophisticated strength in each line and curve.
The BMW Concept M8 Gran Coupé.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95201230"/>
                  </a:ext>
                </a:extLst>
              </a:tr>
            </a:tbl>
          </a:graphicData>
        </a:graphic>
      </p:graphicFrame>
      <p:sp>
        <p:nvSpPr>
          <p:cNvPr id="4" name="Text Placeholder 3">
            <a:extLst>
              <a:ext uri="{FF2B5EF4-FFF2-40B4-BE49-F238E27FC236}">
                <a16:creationId xmlns:a16="http://schemas.microsoft.com/office/drawing/2014/main" id="{E5C1F659-BC30-4C97-9289-87E848BB5009}"/>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404069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75A95-08E2-4576-BAC3-9361A23BB1B9}"/>
              </a:ext>
            </a:extLst>
          </p:cNvPr>
          <p:cNvSpPr>
            <a:spLocks noGrp="1"/>
          </p:cNvSpPr>
          <p:nvPr>
            <p:ph type="title"/>
          </p:nvPr>
        </p:nvSpPr>
        <p:spPr/>
        <p:txBody>
          <a:bodyPr/>
          <a:lstStyle/>
          <a:p>
            <a:r>
              <a:rPr lang="en-US"/>
              <a:t>Facebook Own Posts Table  | Auto Brands - 2 of 15</a:t>
            </a:r>
          </a:p>
        </p:txBody>
      </p:sp>
      <p:graphicFrame>
        <p:nvGraphicFramePr>
          <p:cNvPr id="5" name="Table Placeholder 4">
            <a:extLst>
              <a:ext uri="{FF2B5EF4-FFF2-40B4-BE49-F238E27FC236}">
                <a16:creationId xmlns:a16="http://schemas.microsoft.com/office/drawing/2014/main" id="{F44437DB-20EC-439D-9235-E4E4BF9A9E87}"/>
              </a:ext>
            </a:extLst>
          </p:cNvPr>
          <p:cNvGraphicFramePr>
            <a:graphicFrameLocks noGrp="1"/>
          </p:cNvGraphicFramePr>
          <p:nvPr>
            <p:ph type="tbl" sz="quarter" idx="13"/>
            <p:extLst>
              <p:ext uri="{D42A27DB-BD31-4B8C-83A1-F6EECF244321}">
                <p14:modId xmlns:p14="http://schemas.microsoft.com/office/powerpoint/2010/main" val="1723295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10026016"/>
                    </a:ext>
                  </a:extLst>
                </a:gridCol>
                <a:gridCol w="370332">
                  <a:extLst>
                    <a:ext uri="{9D8B030D-6E8A-4147-A177-3AD203B41FA5}">
                      <a16:colId xmlns:a16="http://schemas.microsoft.com/office/drawing/2014/main" val="3138395614"/>
                    </a:ext>
                  </a:extLst>
                </a:gridCol>
                <a:gridCol w="370332">
                  <a:extLst>
                    <a:ext uri="{9D8B030D-6E8A-4147-A177-3AD203B41FA5}">
                      <a16:colId xmlns:a16="http://schemas.microsoft.com/office/drawing/2014/main" val="3971556731"/>
                    </a:ext>
                  </a:extLst>
                </a:gridCol>
                <a:gridCol w="370332">
                  <a:extLst>
                    <a:ext uri="{9D8B030D-6E8A-4147-A177-3AD203B41FA5}">
                      <a16:colId xmlns:a16="http://schemas.microsoft.com/office/drawing/2014/main" val="163755156"/>
                    </a:ext>
                  </a:extLst>
                </a:gridCol>
                <a:gridCol w="329184">
                  <a:extLst>
                    <a:ext uri="{9D8B030D-6E8A-4147-A177-3AD203B41FA5}">
                      <a16:colId xmlns:a16="http://schemas.microsoft.com/office/drawing/2014/main" val="1045307692"/>
                    </a:ext>
                  </a:extLst>
                </a:gridCol>
                <a:gridCol w="329184">
                  <a:extLst>
                    <a:ext uri="{9D8B030D-6E8A-4147-A177-3AD203B41FA5}">
                      <a16:colId xmlns:a16="http://schemas.microsoft.com/office/drawing/2014/main" val="681212293"/>
                    </a:ext>
                  </a:extLst>
                </a:gridCol>
                <a:gridCol w="329184">
                  <a:extLst>
                    <a:ext uri="{9D8B030D-6E8A-4147-A177-3AD203B41FA5}">
                      <a16:colId xmlns:a16="http://schemas.microsoft.com/office/drawing/2014/main" val="44636383"/>
                    </a:ext>
                  </a:extLst>
                </a:gridCol>
                <a:gridCol w="329184">
                  <a:extLst>
                    <a:ext uri="{9D8B030D-6E8A-4147-A177-3AD203B41FA5}">
                      <a16:colId xmlns:a16="http://schemas.microsoft.com/office/drawing/2014/main" val="2825722023"/>
                    </a:ext>
                  </a:extLst>
                </a:gridCol>
                <a:gridCol w="329184">
                  <a:extLst>
                    <a:ext uri="{9D8B030D-6E8A-4147-A177-3AD203B41FA5}">
                      <a16:colId xmlns:a16="http://schemas.microsoft.com/office/drawing/2014/main" val="367387224"/>
                    </a:ext>
                  </a:extLst>
                </a:gridCol>
                <a:gridCol w="329184">
                  <a:extLst>
                    <a:ext uri="{9D8B030D-6E8A-4147-A177-3AD203B41FA5}">
                      <a16:colId xmlns:a16="http://schemas.microsoft.com/office/drawing/2014/main" val="1525252594"/>
                    </a:ext>
                  </a:extLst>
                </a:gridCol>
                <a:gridCol w="329184">
                  <a:extLst>
                    <a:ext uri="{9D8B030D-6E8A-4147-A177-3AD203B41FA5}">
                      <a16:colId xmlns:a16="http://schemas.microsoft.com/office/drawing/2014/main" val="2391328597"/>
                    </a:ext>
                  </a:extLst>
                </a:gridCol>
                <a:gridCol w="329184">
                  <a:extLst>
                    <a:ext uri="{9D8B030D-6E8A-4147-A177-3AD203B41FA5}">
                      <a16:colId xmlns:a16="http://schemas.microsoft.com/office/drawing/2014/main" val="1127069506"/>
                    </a:ext>
                  </a:extLst>
                </a:gridCol>
                <a:gridCol w="329184">
                  <a:extLst>
                    <a:ext uri="{9D8B030D-6E8A-4147-A177-3AD203B41FA5}">
                      <a16:colId xmlns:a16="http://schemas.microsoft.com/office/drawing/2014/main" val="4003464694"/>
                    </a:ext>
                  </a:extLst>
                </a:gridCol>
                <a:gridCol w="370332">
                  <a:extLst>
                    <a:ext uri="{9D8B030D-6E8A-4147-A177-3AD203B41FA5}">
                      <a16:colId xmlns:a16="http://schemas.microsoft.com/office/drawing/2014/main" val="1582767438"/>
                    </a:ext>
                  </a:extLst>
                </a:gridCol>
                <a:gridCol w="370332">
                  <a:extLst>
                    <a:ext uri="{9D8B030D-6E8A-4147-A177-3AD203B41FA5}">
                      <a16:colId xmlns:a16="http://schemas.microsoft.com/office/drawing/2014/main" val="3499122144"/>
                    </a:ext>
                  </a:extLst>
                </a:gridCol>
                <a:gridCol w="329184">
                  <a:extLst>
                    <a:ext uri="{9D8B030D-6E8A-4147-A177-3AD203B41FA5}">
                      <a16:colId xmlns:a16="http://schemas.microsoft.com/office/drawing/2014/main" val="2336206072"/>
                    </a:ext>
                  </a:extLst>
                </a:gridCol>
                <a:gridCol w="329184">
                  <a:extLst>
                    <a:ext uri="{9D8B030D-6E8A-4147-A177-3AD203B41FA5}">
                      <a16:colId xmlns:a16="http://schemas.microsoft.com/office/drawing/2014/main" val="3853498791"/>
                    </a:ext>
                  </a:extLst>
                </a:gridCol>
                <a:gridCol w="370332">
                  <a:extLst>
                    <a:ext uri="{9D8B030D-6E8A-4147-A177-3AD203B41FA5}">
                      <a16:colId xmlns:a16="http://schemas.microsoft.com/office/drawing/2014/main" val="148643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1689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USA - 2018-08-01 23:02:13 </a:t>
                      </a:r>
                      <a:r>
                        <a:rPr kumimoji="0" lang="en-US" sz="1000" b="0" i="0" u="none" strike="noStrike" kern="1200" cap="none" spc="0" normalizeH="0" baseline="0" noProof="0">
                          <a:ln>
                            <a:noFill/>
                          </a:ln>
                          <a:solidFill>
                            <a:prstClr val="black"/>
                          </a:solidFill>
                          <a:effectLst/>
                          <a:uLnTx/>
                          <a:uFillTx/>
                          <a:latin typeface="+mn-lt"/>
                          <a:ea typeface="+mn-ea"/>
                          <a:cs typeface="+mn-cs"/>
                        </a:rPr>
                        <a:t> 
 Sport meets Audi Sport. Major League Soccer (MLS) All-Stars and legends hit the track for an unforgettable driving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19105511"/>
                  </a:ext>
                </a:extLst>
              </a:tr>
            </a:tbl>
          </a:graphicData>
        </a:graphic>
      </p:graphicFrame>
      <p:sp>
        <p:nvSpPr>
          <p:cNvPr id="4" name="Text Placeholder 3">
            <a:extLst>
              <a:ext uri="{FF2B5EF4-FFF2-40B4-BE49-F238E27FC236}">
                <a16:creationId xmlns:a16="http://schemas.microsoft.com/office/drawing/2014/main" id="{85F9408F-09DA-4EEA-9EE3-B6E31164A0D5}"/>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1231223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C8DA1-2FB7-4D9C-B801-1C3D79DB190E}"/>
              </a:ext>
            </a:extLst>
          </p:cNvPr>
          <p:cNvSpPr>
            <a:spLocks noGrp="1"/>
          </p:cNvSpPr>
          <p:nvPr>
            <p:ph type="title"/>
          </p:nvPr>
        </p:nvSpPr>
        <p:spPr/>
        <p:txBody>
          <a:bodyPr/>
          <a:lstStyle/>
          <a:p>
            <a:r>
              <a:rPr lang="en-US"/>
              <a:t>Facebook Own Posts Table  | Auto Brands - 3 of 15</a:t>
            </a:r>
          </a:p>
        </p:txBody>
      </p:sp>
      <p:graphicFrame>
        <p:nvGraphicFramePr>
          <p:cNvPr id="5" name="Table Placeholder 4">
            <a:extLst>
              <a:ext uri="{FF2B5EF4-FFF2-40B4-BE49-F238E27FC236}">
                <a16:creationId xmlns:a16="http://schemas.microsoft.com/office/drawing/2014/main" id="{6143C228-A30B-4715-9CF7-B35144D84C1E}"/>
              </a:ext>
            </a:extLst>
          </p:cNvPr>
          <p:cNvGraphicFramePr>
            <a:graphicFrameLocks noGrp="1"/>
          </p:cNvGraphicFramePr>
          <p:nvPr>
            <p:ph type="tbl" sz="quarter" idx="13"/>
            <p:extLst>
              <p:ext uri="{D42A27DB-BD31-4B8C-83A1-F6EECF244321}">
                <p14:modId xmlns:p14="http://schemas.microsoft.com/office/powerpoint/2010/main" val="2213504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99739978"/>
                    </a:ext>
                  </a:extLst>
                </a:gridCol>
                <a:gridCol w="370332">
                  <a:extLst>
                    <a:ext uri="{9D8B030D-6E8A-4147-A177-3AD203B41FA5}">
                      <a16:colId xmlns:a16="http://schemas.microsoft.com/office/drawing/2014/main" val="355837595"/>
                    </a:ext>
                  </a:extLst>
                </a:gridCol>
                <a:gridCol w="370332">
                  <a:extLst>
                    <a:ext uri="{9D8B030D-6E8A-4147-A177-3AD203B41FA5}">
                      <a16:colId xmlns:a16="http://schemas.microsoft.com/office/drawing/2014/main" val="730465625"/>
                    </a:ext>
                  </a:extLst>
                </a:gridCol>
                <a:gridCol w="370332">
                  <a:extLst>
                    <a:ext uri="{9D8B030D-6E8A-4147-A177-3AD203B41FA5}">
                      <a16:colId xmlns:a16="http://schemas.microsoft.com/office/drawing/2014/main" val="1139322159"/>
                    </a:ext>
                  </a:extLst>
                </a:gridCol>
                <a:gridCol w="329184">
                  <a:extLst>
                    <a:ext uri="{9D8B030D-6E8A-4147-A177-3AD203B41FA5}">
                      <a16:colId xmlns:a16="http://schemas.microsoft.com/office/drawing/2014/main" val="3642510117"/>
                    </a:ext>
                  </a:extLst>
                </a:gridCol>
                <a:gridCol w="329184">
                  <a:extLst>
                    <a:ext uri="{9D8B030D-6E8A-4147-A177-3AD203B41FA5}">
                      <a16:colId xmlns:a16="http://schemas.microsoft.com/office/drawing/2014/main" val="4168657682"/>
                    </a:ext>
                  </a:extLst>
                </a:gridCol>
                <a:gridCol w="329184">
                  <a:extLst>
                    <a:ext uri="{9D8B030D-6E8A-4147-A177-3AD203B41FA5}">
                      <a16:colId xmlns:a16="http://schemas.microsoft.com/office/drawing/2014/main" val="3154449919"/>
                    </a:ext>
                  </a:extLst>
                </a:gridCol>
                <a:gridCol w="329184">
                  <a:extLst>
                    <a:ext uri="{9D8B030D-6E8A-4147-A177-3AD203B41FA5}">
                      <a16:colId xmlns:a16="http://schemas.microsoft.com/office/drawing/2014/main" val="719160039"/>
                    </a:ext>
                  </a:extLst>
                </a:gridCol>
                <a:gridCol w="329184">
                  <a:extLst>
                    <a:ext uri="{9D8B030D-6E8A-4147-A177-3AD203B41FA5}">
                      <a16:colId xmlns:a16="http://schemas.microsoft.com/office/drawing/2014/main" val="549248882"/>
                    </a:ext>
                  </a:extLst>
                </a:gridCol>
                <a:gridCol w="329184">
                  <a:extLst>
                    <a:ext uri="{9D8B030D-6E8A-4147-A177-3AD203B41FA5}">
                      <a16:colId xmlns:a16="http://schemas.microsoft.com/office/drawing/2014/main" val="886161638"/>
                    </a:ext>
                  </a:extLst>
                </a:gridCol>
                <a:gridCol w="329184">
                  <a:extLst>
                    <a:ext uri="{9D8B030D-6E8A-4147-A177-3AD203B41FA5}">
                      <a16:colId xmlns:a16="http://schemas.microsoft.com/office/drawing/2014/main" val="3679916478"/>
                    </a:ext>
                  </a:extLst>
                </a:gridCol>
                <a:gridCol w="329184">
                  <a:extLst>
                    <a:ext uri="{9D8B030D-6E8A-4147-A177-3AD203B41FA5}">
                      <a16:colId xmlns:a16="http://schemas.microsoft.com/office/drawing/2014/main" val="4264938828"/>
                    </a:ext>
                  </a:extLst>
                </a:gridCol>
                <a:gridCol w="329184">
                  <a:extLst>
                    <a:ext uri="{9D8B030D-6E8A-4147-A177-3AD203B41FA5}">
                      <a16:colId xmlns:a16="http://schemas.microsoft.com/office/drawing/2014/main" val="2193298331"/>
                    </a:ext>
                  </a:extLst>
                </a:gridCol>
                <a:gridCol w="370332">
                  <a:extLst>
                    <a:ext uri="{9D8B030D-6E8A-4147-A177-3AD203B41FA5}">
                      <a16:colId xmlns:a16="http://schemas.microsoft.com/office/drawing/2014/main" val="2888275342"/>
                    </a:ext>
                  </a:extLst>
                </a:gridCol>
                <a:gridCol w="370332">
                  <a:extLst>
                    <a:ext uri="{9D8B030D-6E8A-4147-A177-3AD203B41FA5}">
                      <a16:colId xmlns:a16="http://schemas.microsoft.com/office/drawing/2014/main" val="394608602"/>
                    </a:ext>
                  </a:extLst>
                </a:gridCol>
                <a:gridCol w="329184">
                  <a:extLst>
                    <a:ext uri="{9D8B030D-6E8A-4147-A177-3AD203B41FA5}">
                      <a16:colId xmlns:a16="http://schemas.microsoft.com/office/drawing/2014/main" val="4081125295"/>
                    </a:ext>
                  </a:extLst>
                </a:gridCol>
                <a:gridCol w="329184">
                  <a:extLst>
                    <a:ext uri="{9D8B030D-6E8A-4147-A177-3AD203B41FA5}">
                      <a16:colId xmlns:a16="http://schemas.microsoft.com/office/drawing/2014/main" val="3458181162"/>
                    </a:ext>
                  </a:extLst>
                </a:gridCol>
                <a:gridCol w="370332">
                  <a:extLst>
                    <a:ext uri="{9D8B030D-6E8A-4147-A177-3AD203B41FA5}">
                      <a16:colId xmlns:a16="http://schemas.microsoft.com/office/drawing/2014/main" val="3572436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2395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- 2018-07-25 08:00:01 </a:t>
                      </a:r>
                      <a:r>
                        <a:rPr kumimoji="0" lang="en-US" sz="1000" b="0" i="0" u="none" strike="noStrike" kern="1200" cap="none" spc="0" normalizeH="0" baseline="0" noProof="0">
                          <a:ln>
                            <a:noFill/>
                          </a:ln>
                          <a:solidFill>
                            <a:prstClr val="black"/>
                          </a:solidFill>
                          <a:effectLst/>
                          <a:uLnTx/>
                          <a:uFillTx/>
                          <a:latin typeface="+mn-lt"/>
                          <a:ea typeface="+mn-ea"/>
                          <a:cs typeface="+mn-cs"/>
                        </a:rPr>
                        <a:t> 
 Mercedes-AMG enthusiasts have been looking forward to this since the world premiere in early March: the two V8 models of the new Mercedes-AMG GT 4-door Coupé can now be ordered from authorised AMG dealers. They will arrive in dealerships in late fall 2018.
[Kraftstoffverbrauch kombiniert: 11,3–11,2 l/100 km | CO2-Emissionen kombiniert: 257-256 g/km | http://mb4.me/RechtlicherHinweis]
▶ http://mb4.me/amg-gt-4-door-coupe_fb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07078481"/>
                  </a:ext>
                </a:extLst>
              </a:tr>
            </a:tbl>
          </a:graphicData>
        </a:graphic>
      </p:graphicFrame>
      <p:sp>
        <p:nvSpPr>
          <p:cNvPr id="4" name="Text Placeholder 3">
            <a:extLst>
              <a:ext uri="{FF2B5EF4-FFF2-40B4-BE49-F238E27FC236}">
                <a16:creationId xmlns:a16="http://schemas.microsoft.com/office/drawing/2014/main" id="{2CD7434E-3A79-4797-BC2B-5D019B891F0D}"/>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3967542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BFAAB-F20D-43B5-B2EF-DC15E82BB796}"/>
              </a:ext>
            </a:extLst>
          </p:cNvPr>
          <p:cNvSpPr>
            <a:spLocks noGrp="1"/>
          </p:cNvSpPr>
          <p:nvPr>
            <p:ph type="title"/>
          </p:nvPr>
        </p:nvSpPr>
        <p:spPr/>
        <p:txBody>
          <a:bodyPr/>
          <a:lstStyle/>
          <a:p>
            <a:r>
              <a:rPr lang="en-US"/>
              <a:t>Facebook Own Posts Table  | Auto Brands - 4 of 15</a:t>
            </a:r>
          </a:p>
        </p:txBody>
      </p:sp>
      <p:graphicFrame>
        <p:nvGraphicFramePr>
          <p:cNvPr id="5" name="Table Placeholder 4">
            <a:extLst>
              <a:ext uri="{FF2B5EF4-FFF2-40B4-BE49-F238E27FC236}">
                <a16:creationId xmlns:a16="http://schemas.microsoft.com/office/drawing/2014/main" id="{70FA5364-13D3-4391-95F3-0174B23E7041}"/>
              </a:ext>
            </a:extLst>
          </p:cNvPr>
          <p:cNvGraphicFramePr>
            <a:graphicFrameLocks noGrp="1"/>
          </p:cNvGraphicFramePr>
          <p:nvPr>
            <p:ph type="tbl" sz="quarter" idx="13"/>
            <p:extLst>
              <p:ext uri="{D42A27DB-BD31-4B8C-83A1-F6EECF244321}">
                <p14:modId xmlns:p14="http://schemas.microsoft.com/office/powerpoint/2010/main" val="2373656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49312383"/>
                    </a:ext>
                  </a:extLst>
                </a:gridCol>
                <a:gridCol w="370332">
                  <a:extLst>
                    <a:ext uri="{9D8B030D-6E8A-4147-A177-3AD203B41FA5}">
                      <a16:colId xmlns:a16="http://schemas.microsoft.com/office/drawing/2014/main" val="959723423"/>
                    </a:ext>
                  </a:extLst>
                </a:gridCol>
                <a:gridCol w="370332">
                  <a:extLst>
                    <a:ext uri="{9D8B030D-6E8A-4147-A177-3AD203B41FA5}">
                      <a16:colId xmlns:a16="http://schemas.microsoft.com/office/drawing/2014/main" val="4078984155"/>
                    </a:ext>
                  </a:extLst>
                </a:gridCol>
                <a:gridCol w="370332">
                  <a:extLst>
                    <a:ext uri="{9D8B030D-6E8A-4147-A177-3AD203B41FA5}">
                      <a16:colId xmlns:a16="http://schemas.microsoft.com/office/drawing/2014/main" val="133263582"/>
                    </a:ext>
                  </a:extLst>
                </a:gridCol>
                <a:gridCol w="329184">
                  <a:extLst>
                    <a:ext uri="{9D8B030D-6E8A-4147-A177-3AD203B41FA5}">
                      <a16:colId xmlns:a16="http://schemas.microsoft.com/office/drawing/2014/main" val="970076784"/>
                    </a:ext>
                  </a:extLst>
                </a:gridCol>
                <a:gridCol w="329184">
                  <a:extLst>
                    <a:ext uri="{9D8B030D-6E8A-4147-A177-3AD203B41FA5}">
                      <a16:colId xmlns:a16="http://schemas.microsoft.com/office/drawing/2014/main" val="2911580362"/>
                    </a:ext>
                  </a:extLst>
                </a:gridCol>
                <a:gridCol w="329184">
                  <a:extLst>
                    <a:ext uri="{9D8B030D-6E8A-4147-A177-3AD203B41FA5}">
                      <a16:colId xmlns:a16="http://schemas.microsoft.com/office/drawing/2014/main" val="1891178505"/>
                    </a:ext>
                  </a:extLst>
                </a:gridCol>
                <a:gridCol w="329184">
                  <a:extLst>
                    <a:ext uri="{9D8B030D-6E8A-4147-A177-3AD203B41FA5}">
                      <a16:colId xmlns:a16="http://schemas.microsoft.com/office/drawing/2014/main" val="1521792393"/>
                    </a:ext>
                  </a:extLst>
                </a:gridCol>
                <a:gridCol w="329184">
                  <a:extLst>
                    <a:ext uri="{9D8B030D-6E8A-4147-A177-3AD203B41FA5}">
                      <a16:colId xmlns:a16="http://schemas.microsoft.com/office/drawing/2014/main" val="4027916950"/>
                    </a:ext>
                  </a:extLst>
                </a:gridCol>
                <a:gridCol w="329184">
                  <a:extLst>
                    <a:ext uri="{9D8B030D-6E8A-4147-A177-3AD203B41FA5}">
                      <a16:colId xmlns:a16="http://schemas.microsoft.com/office/drawing/2014/main" val="3014307372"/>
                    </a:ext>
                  </a:extLst>
                </a:gridCol>
                <a:gridCol w="329184">
                  <a:extLst>
                    <a:ext uri="{9D8B030D-6E8A-4147-A177-3AD203B41FA5}">
                      <a16:colId xmlns:a16="http://schemas.microsoft.com/office/drawing/2014/main" val="3111954166"/>
                    </a:ext>
                  </a:extLst>
                </a:gridCol>
                <a:gridCol w="329184">
                  <a:extLst>
                    <a:ext uri="{9D8B030D-6E8A-4147-A177-3AD203B41FA5}">
                      <a16:colId xmlns:a16="http://schemas.microsoft.com/office/drawing/2014/main" val="813998567"/>
                    </a:ext>
                  </a:extLst>
                </a:gridCol>
                <a:gridCol w="329184">
                  <a:extLst>
                    <a:ext uri="{9D8B030D-6E8A-4147-A177-3AD203B41FA5}">
                      <a16:colId xmlns:a16="http://schemas.microsoft.com/office/drawing/2014/main" val="2828167981"/>
                    </a:ext>
                  </a:extLst>
                </a:gridCol>
                <a:gridCol w="370332">
                  <a:extLst>
                    <a:ext uri="{9D8B030D-6E8A-4147-A177-3AD203B41FA5}">
                      <a16:colId xmlns:a16="http://schemas.microsoft.com/office/drawing/2014/main" val="634303188"/>
                    </a:ext>
                  </a:extLst>
                </a:gridCol>
                <a:gridCol w="370332">
                  <a:extLst>
                    <a:ext uri="{9D8B030D-6E8A-4147-A177-3AD203B41FA5}">
                      <a16:colId xmlns:a16="http://schemas.microsoft.com/office/drawing/2014/main" val="508543471"/>
                    </a:ext>
                  </a:extLst>
                </a:gridCol>
                <a:gridCol w="329184">
                  <a:extLst>
                    <a:ext uri="{9D8B030D-6E8A-4147-A177-3AD203B41FA5}">
                      <a16:colId xmlns:a16="http://schemas.microsoft.com/office/drawing/2014/main" val="3149156195"/>
                    </a:ext>
                  </a:extLst>
                </a:gridCol>
                <a:gridCol w="329184">
                  <a:extLst>
                    <a:ext uri="{9D8B030D-6E8A-4147-A177-3AD203B41FA5}">
                      <a16:colId xmlns:a16="http://schemas.microsoft.com/office/drawing/2014/main" val="477799766"/>
                    </a:ext>
                  </a:extLst>
                </a:gridCol>
                <a:gridCol w="370332">
                  <a:extLst>
                    <a:ext uri="{9D8B030D-6E8A-4147-A177-3AD203B41FA5}">
                      <a16:colId xmlns:a16="http://schemas.microsoft.com/office/drawing/2014/main" val="2144756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625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- 2018-07-26 12:00:01 </a:t>
                      </a:r>
                      <a:r>
                        <a:rPr kumimoji="0" lang="en-US" sz="1000" b="0" i="0" u="none" strike="noStrike" kern="1200" cap="none" spc="0" normalizeH="0" baseline="0" noProof="0">
                          <a:ln>
                            <a:noFill/>
                          </a:ln>
                          <a:solidFill>
                            <a:prstClr val="black"/>
                          </a:solidFill>
                          <a:effectLst/>
                          <a:uLnTx/>
                          <a:uFillTx/>
                          <a:latin typeface="+mn-lt"/>
                          <a:ea typeface="+mn-ea"/>
                          <a:cs typeface="+mn-cs"/>
                        </a:rPr>
                        <a:t> 
 The new A-Class gets an extension. Learn more about the A-Class Sedan with its timelessly elegant three-box design.
http://mb4.me/AClass_Sedan
#AClass2018 #MBUX #justlikeyou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87004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- 2018-07-28 08:00:08 </a:t>
                      </a:r>
                      <a:r>
                        <a:rPr kumimoji="0" lang="en-US" sz="1000" b="0" i="0" u="none" strike="noStrike" kern="1200" cap="none" spc="0" normalizeH="0" baseline="0" noProof="0">
                          <a:ln>
                            <a:noFill/>
                          </a:ln>
                          <a:solidFill>
                            <a:prstClr val="black"/>
                          </a:solidFill>
                          <a:effectLst/>
                          <a:uLnTx/>
                          <a:uFillTx/>
                          <a:latin typeface="+mn-lt"/>
                          <a:ea typeface="+mn-ea"/>
                          <a:cs typeface="+mn-cs"/>
                        </a:rPr>
                        <a:t> 
 With its puristic design emphasising surfaces, the A-Class Sedan is hot and cool at the same time, and thereby is a seamless fit with the design idiom of Sensual Purity.
Hop in: http://mb4.me/AClass_Sedan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79403936"/>
                  </a:ext>
                </a:extLst>
              </a:tr>
            </a:tbl>
          </a:graphicData>
        </a:graphic>
      </p:graphicFrame>
      <p:sp>
        <p:nvSpPr>
          <p:cNvPr id="4" name="Text Placeholder 3">
            <a:extLst>
              <a:ext uri="{FF2B5EF4-FFF2-40B4-BE49-F238E27FC236}">
                <a16:creationId xmlns:a16="http://schemas.microsoft.com/office/drawing/2014/main" id="{79F1B306-4E3E-47A1-86F0-107F76D44B8D}"/>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1389663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51DCA-57C5-42DF-9E11-4841EA08ADAE}"/>
              </a:ext>
            </a:extLst>
          </p:cNvPr>
          <p:cNvSpPr>
            <a:spLocks noGrp="1"/>
          </p:cNvSpPr>
          <p:nvPr>
            <p:ph type="title"/>
          </p:nvPr>
        </p:nvSpPr>
        <p:spPr/>
        <p:txBody>
          <a:bodyPr/>
          <a:lstStyle/>
          <a:p>
            <a:r>
              <a:rPr lang="en-US"/>
              <a:t>Facebook Own Posts Table  | Auto Brands - 5 of 15</a:t>
            </a:r>
          </a:p>
        </p:txBody>
      </p:sp>
      <p:graphicFrame>
        <p:nvGraphicFramePr>
          <p:cNvPr id="5" name="Table Placeholder 4">
            <a:extLst>
              <a:ext uri="{FF2B5EF4-FFF2-40B4-BE49-F238E27FC236}">
                <a16:creationId xmlns:a16="http://schemas.microsoft.com/office/drawing/2014/main" id="{4AC89DA7-0798-462D-83EA-E2748D9FE0D2}"/>
              </a:ext>
            </a:extLst>
          </p:cNvPr>
          <p:cNvGraphicFramePr>
            <a:graphicFrameLocks noGrp="1"/>
          </p:cNvGraphicFramePr>
          <p:nvPr>
            <p:ph type="tbl" sz="quarter" idx="13"/>
            <p:extLst>
              <p:ext uri="{D42A27DB-BD31-4B8C-83A1-F6EECF244321}">
                <p14:modId xmlns:p14="http://schemas.microsoft.com/office/powerpoint/2010/main" val="2848014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67488136"/>
                    </a:ext>
                  </a:extLst>
                </a:gridCol>
                <a:gridCol w="370332">
                  <a:extLst>
                    <a:ext uri="{9D8B030D-6E8A-4147-A177-3AD203B41FA5}">
                      <a16:colId xmlns:a16="http://schemas.microsoft.com/office/drawing/2014/main" val="2192259804"/>
                    </a:ext>
                  </a:extLst>
                </a:gridCol>
                <a:gridCol w="370332">
                  <a:extLst>
                    <a:ext uri="{9D8B030D-6E8A-4147-A177-3AD203B41FA5}">
                      <a16:colId xmlns:a16="http://schemas.microsoft.com/office/drawing/2014/main" val="2772328839"/>
                    </a:ext>
                  </a:extLst>
                </a:gridCol>
                <a:gridCol w="370332">
                  <a:extLst>
                    <a:ext uri="{9D8B030D-6E8A-4147-A177-3AD203B41FA5}">
                      <a16:colId xmlns:a16="http://schemas.microsoft.com/office/drawing/2014/main" val="1192540024"/>
                    </a:ext>
                  </a:extLst>
                </a:gridCol>
                <a:gridCol w="329184">
                  <a:extLst>
                    <a:ext uri="{9D8B030D-6E8A-4147-A177-3AD203B41FA5}">
                      <a16:colId xmlns:a16="http://schemas.microsoft.com/office/drawing/2014/main" val="89530910"/>
                    </a:ext>
                  </a:extLst>
                </a:gridCol>
                <a:gridCol w="329184">
                  <a:extLst>
                    <a:ext uri="{9D8B030D-6E8A-4147-A177-3AD203B41FA5}">
                      <a16:colId xmlns:a16="http://schemas.microsoft.com/office/drawing/2014/main" val="343455912"/>
                    </a:ext>
                  </a:extLst>
                </a:gridCol>
                <a:gridCol w="329184">
                  <a:extLst>
                    <a:ext uri="{9D8B030D-6E8A-4147-A177-3AD203B41FA5}">
                      <a16:colId xmlns:a16="http://schemas.microsoft.com/office/drawing/2014/main" val="83656264"/>
                    </a:ext>
                  </a:extLst>
                </a:gridCol>
                <a:gridCol w="329184">
                  <a:extLst>
                    <a:ext uri="{9D8B030D-6E8A-4147-A177-3AD203B41FA5}">
                      <a16:colId xmlns:a16="http://schemas.microsoft.com/office/drawing/2014/main" val="1027132290"/>
                    </a:ext>
                  </a:extLst>
                </a:gridCol>
                <a:gridCol w="329184">
                  <a:extLst>
                    <a:ext uri="{9D8B030D-6E8A-4147-A177-3AD203B41FA5}">
                      <a16:colId xmlns:a16="http://schemas.microsoft.com/office/drawing/2014/main" val="2739979974"/>
                    </a:ext>
                  </a:extLst>
                </a:gridCol>
                <a:gridCol w="329184">
                  <a:extLst>
                    <a:ext uri="{9D8B030D-6E8A-4147-A177-3AD203B41FA5}">
                      <a16:colId xmlns:a16="http://schemas.microsoft.com/office/drawing/2014/main" val="2734470003"/>
                    </a:ext>
                  </a:extLst>
                </a:gridCol>
                <a:gridCol w="329184">
                  <a:extLst>
                    <a:ext uri="{9D8B030D-6E8A-4147-A177-3AD203B41FA5}">
                      <a16:colId xmlns:a16="http://schemas.microsoft.com/office/drawing/2014/main" val="940363738"/>
                    </a:ext>
                  </a:extLst>
                </a:gridCol>
                <a:gridCol w="329184">
                  <a:extLst>
                    <a:ext uri="{9D8B030D-6E8A-4147-A177-3AD203B41FA5}">
                      <a16:colId xmlns:a16="http://schemas.microsoft.com/office/drawing/2014/main" val="555401044"/>
                    </a:ext>
                  </a:extLst>
                </a:gridCol>
                <a:gridCol w="329184">
                  <a:extLst>
                    <a:ext uri="{9D8B030D-6E8A-4147-A177-3AD203B41FA5}">
                      <a16:colId xmlns:a16="http://schemas.microsoft.com/office/drawing/2014/main" val="2344839836"/>
                    </a:ext>
                  </a:extLst>
                </a:gridCol>
                <a:gridCol w="370332">
                  <a:extLst>
                    <a:ext uri="{9D8B030D-6E8A-4147-A177-3AD203B41FA5}">
                      <a16:colId xmlns:a16="http://schemas.microsoft.com/office/drawing/2014/main" val="2195628720"/>
                    </a:ext>
                  </a:extLst>
                </a:gridCol>
                <a:gridCol w="370332">
                  <a:extLst>
                    <a:ext uri="{9D8B030D-6E8A-4147-A177-3AD203B41FA5}">
                      <a16:colId xmlns:a16="http://schemas.microsoft.com/office/drawing/2014/main" val="3708399079"/>
                    </a:ext>
                  </a:extLst>
                </a:gridCol>
                <a:gridCol w="329184">
                  <a:extLst>
                    <a:ext uri="{9D8B030D-6E8A-4147-A177-3AD203B41FA5}">
                      <a16:colId xmlns:a16="http://schemas.microsoft.com/office/drawing/2014/main" val="4088113190"/>
                    </a:ext>
                  </a:extLst>
                </a:gridCol>
                <a:gridCol w="329184">
                  <a:extLst>
                    <a:ext uri="{9D8B030D-6E8A-4147-A177-3AD203B41FA5}">
                      <a16:colId xmlns:a16="http://schemas.microsoft.com/office/drawing/2014/main" val="3652456596"/>
                    </a:ext>
                  </a:extLst>
                </a:gridCol>
                <a:gridCol w="370332">
                  <a:extLst>
                    <a:ext uri="{9D8B030D-6E8A-4147-A177-3AD203B41FA5}">
                      <a16:colId xmlns:a16="http://schemas.microsoft.com/office/drawing/2014/main" val="4055305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0681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Volvo Cars - 2018-07-30 08:30:02 </a:t>
                      </a:r>
                      <a:r>
                        <a:rPr kumimoji="0" lang="en-US" sz="1000" b="0" i="0" u="none" strike="noStrike" kern="1200" cap="none" spc="0" normalizeH="0" baseline="0" noProof="0">
                          <a:ln>
                            <a:noFill/>
                          </a:ln>
                          <a:solidFill>
                            <a:prstClr val="black"/>
                          </a:solidFill>
                          <a:effectLst/>
                          <a:uLnTx/>
                          <a:uFillTx/>
                          <a:latin typeface="+mn-lt"/>
                          <a:ea typeface="+mn-ea"/>
                          <a:cs typeface="+mn-cs"/>
                        </a:rPr>
                        <a:t> 
 Road tripping in the #newV60 around sunny eastern Spain. Discover more about our dynamic estate: https://volvoca.rs/2Nv1dwl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81443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- 2018-07-29 01:00:07 </a:t>
                      </a:r>
                      <a:r>
                        <a:rPr kumimoji="0" lang="en-US" sz="1000" b="0" i="0" u="none" strike="noStrike" kern="1200" cap="none" spc="0" normalizeH="0" baseline="0" noProof="0">
                          <a:ln>
                            <a:noFill/>
                          </a:ln>
                          <a:solidFill>
                            <a:prstClr val="black"/>
                          </a:solidFill>
                          <a:effectLst/>
                          <a:uLnTx/>
                          <a:uFillTx/>
                          <a:latin typeface="+mn-lt"/>
                          <a:ea typeface="+mn-ea"/>
                          <a:cs typeface="+mn-cs"/>
                        </a:rPr>
                        <a:t> 
 The A-Class Sedan has the very latest driving assistance systems with cooperative driver support, and thus provides the highest level of active safety in this segment with functions adopted from the S‑Class. 
Read all about it right here: http://mb4.me/AClass_Sedan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8679047"/>
                  </a:ext>
                </a:extLst>
              </a:tr>
            </a:tbl>
          </a:graphicData>
        </a:graphic>
      </p:graphicFrame>
      <p:sp>
        <p:nvSpPr>
          <p:cNvPr id="4" name="Text Placeholder 3">
            <a:extLst>
              <a:ext uri="{FF2B5EF4-FFF2-40B4-BE49-F238E27FC236}">
                <a16:creationId xmlns:a16="http://schemas.microsoft.com/office/drawing/2014/main" id="{1760622A-6D1C-4E36-B50F-A251E7DB0F76}"/>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414710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6C8F-D8A9-4A2E-8D76-ACCA09C204D6}"/>
              </a:ext>
            </a:extLst>
          </p:cNvPr>
          <p:cNvSpPr>
            <a:spLocks noGrp="1"/>
          </p:cNvSpPr>
          <p:nvPr>
            <p:ph type="title"/>
          </p:nvPr>
        </p:nvSpPr>
        <p:spPr/>
        <p:txBody>
          <a:bodyPr/>
          <a:lstStyle/>
          <a:p>
            <a:r>
              <a:rPr lang="en-US"/>
              <a:t>Facebook Own Posts Table  | Auto Brands - 6 of 15</a:t>
            </a:r>
          </a:p>
        </p:txBody>
      </p:sp>
      <p:graphicFrame>
        <p:nvGraphicFramePr>
          <p:cNvPr id="5" name="Table Placeholder 4">
            <a:extLst>
              <a:ext uri="{FF2B5EF4-FFF2-40B4-BE49-F238E27FC236}">
                <a16:creationId xmlns:a16="http://schemas.microsoft.com/office/drawing/2014/main" id="{03AB68B3-A36C-4092-A18C-6B15193B6F9E}"/>
              </a:ext>
            </a:extLst>
          </p:cNvPr>
          <p:cNvGraphicFramePr>
            <a:graphicFrameLocks noGrp="1"/>
          </p:cNvGraphicFramePr>
          <p:nvPr>
            <p:ph type="tbl" sz="quarter" idx="13"/>
            <p:extLst>
              <p:ext uri="{D42A27DB-BD31-4B8C-83A1-F6EECF244321}">
                <p14:modId xmlns:p14="http://schemas.microsoft.com/office/powerpoint/2010/main" val="4079635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28602424"/>
                    </a:ext>
                  </a:extLst>
                </a:gridCol>
                <a:gridCol w="370332">
                  <a:extLst>
                    <a:ext uri="{9D8B030D-6E8A-4147-A177-3AD203B41FA5}">
                      <a16:colId xmlns:a16="http://schemas.microsoft.com/office/drawing/2014/main" val="2504786941"/>
                    </a:ext>
                  </a:extLst>
                </a:gridCol>
                <a:gridCol w="370332">
                  <a:extLst>
                    <a:ext uri="{9D8B030D-6E8A-4147-A177-3AD203B41FA5}">
                      <a16:colId xmlns:a16="http://schemas.microsoft.com/office/drawing/2014/main" val="3857430363"/>
                    </a:ext>
                  </a:extLst>
                </a:gridCol>
                <a:gridCol w="370332">
                  <a:extLst>
                    <a:ext uri="{9D8B030D-6E8A-4147-A177-3AD203B41FA5}">
                      <a16:colId xmlns:a16="http://schemas.microsoft.com/office/drawing/2014/main" val="481257521"/>
                    </a:ext>
                  </a:extLst>
                </a:gridCol>
                <a:gridCol w="329184">
                  <a:extLst>
                    <a:ext uri="{9D8B030D-6E8A-4147-A177-3AD203B41FA5}">
                      <a16:colId xmlns:a16="http://schemas.microsoft.com/office/drawing/2014/main" val="2312193072"/>
                    </a:ext>
                  </a:extLst>
                </a:gridCol>
                <a:gridCol w="329184">
                  <a:extLst>
                    <a:ext uri="{9D8B030D-6E8A-4147-A177-3AD203B41FA5}">
                      <a16:colId xmlns:a16="http://schemas.microsoft.com/office/drawing/2014/main" val="914411057"/>
                    </a:ext>
                  </a:extLst>
                </a:gridCol>
                <a:gridCol w="329184">
                  <a:extLst>
                    <a:ext uri="{9D8B030D-6E8A-4147-A177-3AD203B41FA5}">
                      <a16:colId xmlns:a16="http://schemas.microsoft.com/office/drawing/2014/main" val="3824781062"/>
                    </a:ext>
                  </a:extLst>
                </a:gridCol>
                <a:gridCol w="329184">
                  <a:extLst>
                    <a:ext uri="{9D8B030D-6E8A-4147-A177-3AD203B41FA5}">
                      <a16:colId xmlns:a16="http://schemas.microsoft.com/office/drawing/2014/main" val="2725936853"/>
                    </a:ext>
                  </a:extLst>
                </a:gridCol>
                <a:gridCol w="329184">
                  <a:extLst>
                    <a:ext uri="{9D8B030D-6E8A-4147-A177-3AD203B41FA5}">
                      <a16:colId xmlns:a16="http://schemas.microsoft.com/office/drawing/2014/main" val="3094936412"/>
                    </a:ext>
                  </a:extLst>
                </a:gridCol>
                <a:gridCol w="329184">
                  <a:extLst>
                    <a:ext uri="{9D8B030D-6E8A-4147-A177-3AD203B41FA5}">
                      <a16:colId xmlns:a16="http://schemas.microsoft.com/office/drawing/2014/main" val="3437055356"/>
                    </a:ext>
                  </a:extLst>
                </a:gridCol>
                <a:gridCol w="329184">
                  <a:extLst>
                    <a:ext uri="{9D8B030D-6E8A-4147-A177-3AD203B41FA5}">
                      <a16:colId xmlns:a16="http://schemas.microsoft.com/office/drawing/2014/main" val="3336553007"/>
                    </a:ext>
                  </a:extLst>
                </a:gridCol>
                <a:gridCol w="329184">
                  <a:extLst>
                    <a:ext uri="{9D8B030D-6E8A-4147-A177-3AD203B41FA5}">
                      <a16:colId xmlns:a16="http://schemas.microsoft.com/office/drawing/2014/main" val="1153648866"/>
                    </a:ext>
                  </a:extLst>
                </a:gridCol>
                <a:gridCol w="329184">
                  <a:extLst>
                    <a:ext uri="{9D8B030D-6E8A-4147-A177-3AD203B41FA5}">
                      <a16:colId xmlns:a16="http://schemas.microsoft.com/office/drawing/2014/main" val="3846234441"/>
                    </a:ext>
                  </a:extLst>
                </a:gridCol>
                <a:gridCol w="370332">
                  <a:extLst>
                    <a:ext uri="{9D8B030D-6E8A-4147-A177-3AD203B41FA5}">
                      <a16:colId xmlns:a16="http://schemas.microsoft.com/office/drawing/2014/main" val="1936361653"/>
                    </a:ext>
                  </a:extLst>
                </a:gridCol>
                <a:gridCol w="370332">
                  <a:extLst>
                    <a:ext uri="{9D8B030D-6E8A-4147-A177-3AD203B41FA5}">
                      <a16:colId xmlns:a16="http://schemas.microsoft.com/office/drawing/2014/main" val="2666902238"/>
                    </a:ext>
                  </a:extLst>
                </a:gridCol>
                <a:gridCol w="329184">
                  <a:extLst>
                    <a:ext uri="{9D8B030D-6E8A-4147-A177-3AD203B41FA5}">
                      <a16:colId xmlns:a16="http://schemas.microsoft.com/office/drawing/2014/main" val="1205197732"/>
                    </a:ext>
                  </a:extLst>
                </a:gridCol>
                <a:gridCol w="329184">
                  <a:extLst>
                    <a:ext uri="{9D8B030D-6E8A-4147-A177-3AD203B41FA5}">
                      <a16:colId xmlns:a16="http://schemas.microsoft.com/office/drawing/2014/main" val="649781988"/>
                    </a:ext>
                  </a:extLst>
                </a:gridCol>
                <a:gridCol w="370332">
                  <a:extLst>
                    <a:ext uri="{9D8B030D-6E8A-4147-A177-3AD203B41FA5}">
                      <a16:colId xmlns:a16="http://schemas.microsoft.com/office/drawing/2014/main" val="2112753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60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- 2018-07-18 08:00:00 </a:t>
                      </a:r>
                      <a:r>
                        <a:rPr kumimoji="0" lang="en-US" sz="1000" b="0" i="0" u="none" strike="noStrike" kern="1200" cap="none" spc="0" normalizeH="0" baseline="0" noProof="0">
                          <a:ln>
                            <a:noFill/>
                          </a:ln>
                          <a:solidFill>
                            <a:prstClr val="black"/>
                          </a:solidFill>
                          <a:effectLst/>
                          <a:uLnTx/>
                          <a:uFillTx/>
                          <a:latin typeface="+mn-lt"/>
                          <a:ea typeface="+mn-ea"/>
                          <a:cs typeface="+mn-cs"/>
                        </a:rPr>
                        <a:t> 
 The Mercedes-Benz Concept EQ brought back 2017 Champion Golfer of the Year Jordan Spieth and the iconic Claret Jug to The Open. 
As Official Car and Official Patron of The Open, Mercedes-Benz is looking forward to an exciting week at the world's oldest major golf championship in professional golf. This year's edition takes place from 16 through 22 July 2018.
► Learn more about Mercedes-Benz Golf: http://mb4.me/MBGolf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21994200"/>
                  </a:ext>
                </a:extLst>
              </a:tr>
            </a:tbl>
          </a:graphicData>
        </a:graphic>
      </p:graphicFrame>
      <p:sp>
        <p:nvSpPr>
          <p:cNvPr id="4" name="Text Placeholder 3">
            <a:extLst>
              <a:ext uri="{FF2B5EF4-FFF2-40B4-BE49-F238E27FC236}">
                <a16:creationId xmlns:a16="http://schemas.microsoft.com/office/drawing/2014/main" id="{65ABEFDE-687E-46C5-80E8-21099F4C7B57}"/>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1949507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E537E-EB53-45B7-9F5E-BE69047EC3E2}"/>
              </a:ext>
            </a:extLst>
          </p:cNvPr>
          <p:cNvSpPr>
            <a:spLocks noGrp="1"/>
          </p:cNvSpPr>
          <p:nvPr>
            <p:ph type="title"/>
          </p:nvPr>
        </p:nvSpPr>
        <p:spPr/>
        <p:txBody>
          <a:bodyPr/>
          <a:lstStyle/>
          <a:p>
            <a:r>
              <a:rPr lang="en-US"/>
              <a:t>Facebook Own Posts Table  | Auto Brands - 7 of 15</a:t>
            </a:r>
          </a:p>
        </p:txBody>
      </p:sp>
      <p:graphicFrame>
        <p:nvGraphicFramePr>
          <p:cNvPr id="5" name="Table Placeholder 4">
            <a:extLst>
              <a:ext uri="{FF2B5EF4-FFF2-40B4-BE49-F238E27FC236}">
                <a16:creationId xmlns:a16="http://schemas.microsoft.com/office/drawing/2014/main" id="{45B7FAE3-22CE-443B-9B44-C15E16F3AA33}"/>
              </a:ext>
            </a:extLst>
          </p:cNvPr>
          <p:cNvGraphicFramePr>
            <a:graphicFrameLocks noGrp="1"/>
          </p:cNvGraphicFramePr>
          <p:nvPr>
            <p:ph type="tbl" sz="quarter" idx="13"/>
            <p:extLst>
              <p:ext uri="{D42A27DB-BD31-4B8C-83A1-F6EECF244321}">
                <p14:modId xmlns:p14="http://schemas.microsoft.com/office/powerpoint/2010/main" val="2613182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49037260"/>
                    </a:ext>
                  </a:extLst>
                </a:gridCol>
                <a:gridCol w="370332">
                  <a:extLst>
                    <a:ext uri="{9D8B030D-6E8A-4147-A177-3AD203B41FA5}">
                      <a16:colId xmlns:a16="http://schemas.microsoft.com/office/drawing/2014/main" val="353706589"/>
                    </a:ext>
                  </a:extLst>
                </a:gridCol>
                <a:gridCol w="370332">
                  <a:extLst>
                    <a:ext uri="{9D8B030D-6E8A-4147-A177-3AD203B41FA5}">
                      <a16:colId xmlns:a16="http://schemas.microsoft.com/office/drawing/2014/main" val="2636260564"/>
                    </a:ext>
                  </a:extLst>
                </a:gridCol>
                <a:gridCol w="370332">
                  <a:extLst>
                    <a:ext uri="{9D8B030D-6E8A-4147-A177-3AD203B41FA5}">
                      <a16:colId xmlns:a16="http://schemas.microsoft.com/office/drawing/2014/main" val="2576842513"/>
                    </a:ext>
                  </a:extLst>
                </a:gridCol>
                <a:gridCol w="329184">
                  <a:extLst>
                    <a:ext uri="{9D8B030D-6E8A-4147-A177-3AD203B41FA5}">
                      <a16:colId xmlns:a16="http://schemas.microsoft.com/office/drawing/2014/main" val="3944083169"/>
                    </a:ext>
                  </a:extLst>
                </a:gridCol>
                <a:gridCol w="329184">
                  <a:extLst>
                    <a:ext uri="{9D8B030D-6E8A-4147-A177-3AD203B41FA5}">
                      <a16:colId xmlns:a16="http://schemas.microsoft.com/office/drawing/2014/main" val="2112051209"/>
                    </a:ext>
                  </a:extLst>
                </a:gridCol>
                <a:gridCol w="329184">
                  <a:extLst>
                    <a:ext uri="{9D8B030D-6E8A-4147-A177-3AD203B41FA5}">
                      <a16:colId xmlns:a16="http://schemas.microsoft.com/office/drawing/2014/main" val="779309494"/>
                    </a:ext>
                  </a:extLst>
                </a:gridCol>
                <a:gridCol w="329184">
                  <a:extLst>
                    <a:ext uri="{9D8B030D-6E8A-4147-A177-3AD203B41FA5}">
                      <a16:colId xmlns:a16="http://schemas.microsoft.com/office/drawing/2014/main" val="101817756"/>
                    </a:ext>
                  </a:extLst>
                </a:gridCol>
                <a:gridCol w="329184">
                  <a:extLst>
                    <a:ext uri="{9D8B030D-6E8A-4147-A177-3AD203B41FA5}">
                      <a16:colId xmlns:a16="http://schemas.microsoft.com/office/drawing/2014/main" val="2549741165"/>
                    </a:ext>
                  </a:extLst>
                </a:gridCol>
                <a:gridCol w="329184">
                  <a:extLst>
                    <a:ext uri="{9D8B030D-6E8A-4147-A177-3AD203B41FA5}">
                      <a16:colId xmlns:a16="http://schemas.microsoft.com/office/drawing/2014/main" val="1629034122"/>
                    </a:ext>
                  </a:extLst>
                </a:gridCol>
                <a:gridCol w="329184">
                  <a:extLst>
                    <a:ext uri="{9D8B030D-6E8A-4147-A177-3AD203B41FA5}">
                      <a16:colId xmlns:a16="http://schemas.microsoft.com/office/drawing/2014/main" val="335174339"/>
                    </a:ext>
                  </a:extLst>
                </a:gridCol>
                <a:gridCol w="329184">
                  <a:extLst>
                    <a:ext uri="{9D8B030D-6E8A-4147-A177-3AD203B41FA5}">
                      <a16:colId xmlns:a16="http://schemas.microsoft.com/office/drawing/2014/main" val="1378458399"/>
                    </a:ext>
                  </a:extLst>
                </a:gridCol>
                <a:gridCol w="329184">
                  <a:extLst>
                    <a:ext uri="{9D8B030D-6E8A-4147-A177-3AD203B41FA5}">
                      <a16:colId xmlns:a16="http://schemas.microsoft.com/office/drawing/2014/main" val="3664583444"/>
                    </a:ext>
                  </a:extLst>
                </a:gridCol>
                <a:gridCol w="370332">
                  <a:extLst>
                    <a:ext uri="{9D8B030D-6E8A-4147-A177-3AD203B41FA5}">
                      <a16:colId xmlns:a16="http://schemas.microsoft.com/office/drawing/2014/main" val="1205981022"/>
                    </a:ext>
                  </a:extLst>
                </a:gridCol>
                <a:gridCol w="370332">
                  <a:extLst>
                    <a:ext uri="{9D8B030D-6E8A-4147-A177-3AD203B41FA5}">
                      <a16:colId xmlns:a16="http://schemas.microsoft.com/office/drawing/2014/main" val="2447844586"/>
                    </a:ext>
                  </a:extLst>
                </a:gridCol>
                <a:gridCol w="329184">
                  <a:extLst>
                    <a:ext uri="{9D8B030D-6E8A-4147-A177-3AD203B41FA5}">
                      <a16:colId xmlns:a16="http://schemas.microsoft.com/office/drawing/2014/main" val="2471202162"/>
                    </a:ext>
                  </a:extLst>
                </a:gridCol>
                <a:gridCol w="329184">
                  <a:extLst>
                    <a:ext uri="{9D8B030D-6E8A-4147-A177-3AD203B41FA5}">
                      <a16:colId xmlns:a16="http://schemas.microsoft.com/office/drawing/2014/main" val="2696895137"/>
                    </a:ext>
                  </a:extLst>
                </a:gridCol>
                <a:gridCol w="370332">
                  <a:extLst>
                    <a:ext uri="{9D8B030D-6E8A-4147-A177-3AD203B41FA5}">
                      <a16:colId xmlns:a16="http://schemas.microsoft.com/office/drawing/2014/main" val="1282729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94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- 2018-08-11 08:00:01 </a:t>
                      </a:r>
                      <a:r>
                        <a:rPr kumimoji="0" lang="en-US" sz="1000" b="0" i="0" u="none" strike="noStrike" kern="1200" cap="none" spc="0" normalizeH="0" baseline="0" noProof="0">
                          <a:ln>
                            <a:noFill/>
                          </a:ln>
                          <a:solidFill>
                            <a:prstClr val="black"/>
                          </a:solidFill>
                          <a:effectLst/>
                          <a:uLnTx/>
                          <a:uFillTx/>
                          <a:latin typeface="+mn-lt"/>
                          <a:ea typeface="+mn-ea"/>
                          <a:cs typeface="+mn-cs"/>
                        </a:rPr>
                        <a:t> 
 Discover the elegance of Mercedes-Benz interior design – with the avantgarde light pattern of the ambient lighting of the Mercedes-Benz E-Class.
▶ http://mb4.me/EClass_f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56599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- 2018-07-26 00:30:00 </a:t>
                      </a:r>
                      <a:r>
                        <a:rPr kumimoji="0" lang="en-US" sz="1000" b="0" i="0" u="none" strike="noStrike" kern="1200" cap="none" spc="0" normalizeH="0" baseline="0" noProof="0">
                          <a:ln>
                            <a:noFill/>
                          </a:ln>
                          <a:solidFill>
                            <a:prstClr val="black"/>
                          </a:solidFill>
                          <a:effectLst/>
                          <a:uLnTx/>
                          <a:uFillTx/>
                          <a:latin typeface="+mn-lt"/>
                          <a:ea typeface="+mn-ea"/>
                          <a:cs typeface="+mn-cs"/>
                        </a:rPr>
                        <a:t> 
 The family of compact cars from Mercedes-Benz continues to grow: The A-Class Sedan will be launched at the end of 2018.
Read more about it: http://mb4.me/AClass_Sedan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20749490"/>
                  </a:ext>
                </a:extLst>
              </a:tr>
            </a:tbl>
          </a:graphicData>
        </a:graphic>
      </p:graphicFrame>
      <p:sp>
        <p:nvSpPr>
          <p:cNvPr id="4" name="Text Placeholder 3">
            <a:extLst>
              <a:ext uri="{FF2B5EF4-FFF2-40B4-BE49-F238E27FC236}">
                <a16:creationId xmlns:a16="http://schemas.microsoft.com/office/drawing/2014/main" id="{45505086-714D-464D-8CB3-20679BBC1F10}"/>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2075150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6B728-8B04-4A3A-BC78-FD8EA178448A}"/>
              </a:ext>
            </a:extLst>
          </p:cNvPr>
          <p:cNvSpPr>
            <a:spLocks noGrp="1"/>
          </p:cNvSpPr>
          <p:nvPr>
            <p:ph type="title"/>
          </p:nvPr>
        </p:nvSpPr>
        <p:spPr/>
        <p:txBody>
          <a:bodyPr/>
          <a:lstStyle/>
          <a:p>
            <a:r>
              <a:rPr lang="en-US"/>
              <a:t>Facebook Own Posts Table  | Auto Brands - 8 of 15</a:t>
            </a:r>
          </a:p>
        </p:txBody>
      </p:sp>
      <p:graphicFrame>
        <p:nvGraphicFramePr>
          <p:cNvPr id="5" name="Table Placeholder 4">
            <a:extLst>
              <a:ext uri="{FF2B5EF4-FFF2-40B4-BE49-F238E27FC236}">
                <a16:creationId xmlns:a16="http://schemas.microsoft.com/office/drawing/2014/main" id="{9F062BD6-AA35-4305-8C98-1F9F043DEFDC}"/>
              </a:ext>
            </a:extLst>
          </p:cNvPr>
          <p:cNvGraphicFramePr>
            <a:graphicFrameLocks noGrp="1"/>
          </p:cNvGraphicFramePr>
          <p:nvPr>
            <p:ph type="tbl" sz="quarter" idx="13"/>
            <p:extLst>
              <p:ext uri="{D42A27DB-BD31-4B8C-83A1-F6EECF244321}">
                <p14:modId xmlns:p14="http://schemas.microsoft.com/office/powerpoint/2010/main" val="2091379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0491559"/>
                    </a:ext>
                  </a:extLst>
                </a:gridCol>
                <a:gridCol w="370332">
                  <a:extLst>
                    <a:ext uri="{9D8B030D-6E8A-4147-A177-3AD203B41FA5}">
                      <a16:colId xmlns:a16="http://schemas.microsoft.com/office/drawing/2014/main" val="3518996132"/>
                    </a:ext>
                  </a:extLst>
                </a:gridCol>
                <a:gridCol w="370332">
                  <a:extLst>
                    <a:ext uri="{9D8B030D-6E8A-4147-A177-3AD203B41FA5}">
                      <a16:colId xmlns:a16="http://schemas.microsoft.com/office/drawing/2014/main" val="3930341192"/>
                    </a:ext>
                  </a:extLst>
                </a:gridCol>
                <a:gridCol w="370332">
                  <a:extLst>
                    <a:ext uri="{9D8B030D-6E8A-4147-A177-3AD203B41FA5}">
                      <a16:colId xmlns:a16="http://schemas.microsoft.com/office/drawing/2014/main" val="1513656076"/>
                    </a:ext>
                  </a:extLst>
                </a:gridCol>
                <a:gridCol w="329184">
                  <a:extLst>
                    <a:ext uri="{9D8B030D-6E8A-4147-A177-3AD203B41FA5}">
                      <a16:colId xmlns:a16="http://schemas.microsoft.com/office/drawing/2014/main" val="1169208723"/>
                    </a:ext>
                  </a:extLst>
                </a:gridCol>
                <a:gridCol w="329184">
                  <a:extLst>
                    <a:ext uri="{9D8B030D-6E8A-4147-A177-3AD203B41FA5}">
                      <a16:colId xmlns:a16="http://schemas.microsoft.com/office/drawing/2014/main" val="3477545079"/>
                    </a:ext>
                  </a:extLst>
                </a:gridCol>
                <a:gridCol w="329184">
                  <a:extLst>
                    <a:ext uri="{9D8B030D-6E8A-4147-A177-3AD203B41FA5}">
                      <a16:colId xmlns:a16="http://schemas.microsoft.com/office/drawing/2014/main" val="3959599570"/>
                    </a:ext>
                  </a:extLst>
                </a:gridCol>
                <a:gridCol w="329184">
                  <a:extLst>
                    <a:ext uri="{9D8B030D-6E8A-4147-A177-3AD203B41FA5}">
                      <a16:colId xmlns:a16="http://schemas.microsoft.com/office/drawing/2014/main" val="14885028"/>
                    </a:ext>
                  </a:extLst>
                </a:gridCol>
                <a:gridCol w="329184">
                  <a:extLst>
                    <a:ext uri="{9D8B030D-6E8A-4147-A177-3AD203B41FA5}">
                      <a16:colId xmlns:a16="http://schemas.microsoft.com/office/drawing/2014/main" val="1445508256"/>
                    </a:ext>
                  </a:extLst>
                </a:gridCol>
                <a:gridCol w="329184">
                  <a:extLst>
                    <a:ext uri="{9D8B030D-6E8A-4147-A177-3AD203B41FA5}">
                      <a16:colId xmlns:a16="http://schemas.microsoft.com/office/drawing/2014/main" val="2919374457"/>
                    </a:ext>
                  </a:extLst>
                </a:gridCol>
                <a:gridCol w="329184">
                  <a:extLst>
                    <a:ext uri="{9D8B030D-6E8A-4147-A177-3AD203B41FA5}">
                      <a16:colId xmlns:a16="http://schemas.microsoft.com/office/drawing/2014/main" val="481799369"/>
                    </a:ext>
                  </a:extLst>
                </a:gridCol>
                <a:gridCol w="329184">
                  <a:extLst>
                    <a:ext uri="{9D8B030D-6E8A-4147-A177-3AD203B41FA5}">
                      <a16:colId xmlns:a16="http://schemas.microsoft.com/office/drawing/2014/main" val="1756164834"/>
                    </a:ext>
                  </a:extLst>
                </a:gridCol>
                <a:gridCol w="329184">
                  <a:extLst>
                    <a:ext uri="{9D8B030D-6E8A-4147-A177-3AD203B41FA5}">
                      <a16:colId xmlns:a16="http://schemas.microsoft.com/office/drawing/2014/main" val="2334325242"/>
                    </a:ext>
                  </a:extLst>
                </a:gridCol>
                <a:gridCol w="370332">
                  <a:extLst>
                    <a:ext uri="{9D8B030D-6E8A-4147-A177-3AD203B41FA5}">
                      <a16:colId xmlns:a16="http://schemas.microsoft.com/office/drawing/2014/main" val="163622582"/>
                    </a:ext>
                  </a:extLst>
                </a:gridCol>
                <a:gridCol w="370332">
                  <a:extLst>
                    <a:ext uri="{9D8B030D-6E8A-4147-A177-3AD203B41FA5}">
                      <a16:colId xmlns:a16="http://schemas.microsoft.com/office/drawing/2014/main" val="3956401848"/>
                    </a:ext>
                  </a:extLst>
                </a:gridCol>
                <a:gridCol w="329184">
                  <a:extLst>
                    <a:ext uri="{9D8B030D-6E8A-4147-A177-3AD203B41FA5}">
                      <a16:colId xmlns:a16="http://schemas.microsoft.com/office/drawing/2014/main" val="4191501982"/>
                    </a:ext>
                  </a:extLst>
                </a:gridCol>
                <a:gridCol w="329184">
                  <a:extLst>
                    <a:ext uri="{9D8B030D-6E8A-4147-A177-3AD203B41FA5}">
                      <a16:colId xmlns:a16="http://schemas.microsoft.com/office/drawing/2014/main" val="637832817"/>
                    </a:ext>
                  </a:extLst>
                </a:gridCol>
                <a:gridCol w="370332">
                  <a:extLst>
                    <a:ext uri="{9D8B030D-6E8A-4147-A177-3AD203B41FA5}">
                      <a16:colId xmlns:a16="http://schemas.microsoft.com/office/drawing/2014/main" val="124307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7640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- 2018-07-18 20:01:07 </a:t>
                      </a:r>
                      <a:r>
                        <a:rPr kumimoji="0" lang="en-US" sz="1000" b="0" i="0" u="none" strike="noStrike" kern="1200" cap="none" spc="0" normalizeH="0" baseline="0" noProof="0">
                          <a:ln>
                            <a:noFill/>
                          </a:ln>
                          <a:solidFill>
                            <a:prstClr val="black"/>
                          </a:solidFill>
                          <a:effectLst/>
                          <a:uLnTx/>
                          <a:uFillTx/>
                          <a:latin typeface="+mn-lt"/>
                          <a:ea typeface="+mn-ea"/>
                          <a:cs typeface="+mn-cs"/>
                        </a:rPr>
                        <a:t> 
 Created to heighten the senses.
The all-new BMW 8 Series.
__
BMW M850i xDrive Coupé: Fuel consumption in l/100 km (combined): 10.5-10.0*. CO2 emissions in g/km (combined): 240-228*, exhaust standard: EU6d-TEMP.
*All performance, fuel consumption and emissions figures are provisional.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95879224"/>
                  </a:ext>
                </a:extLst>
              </a:tr>
            </a:tbl>
          </a:graphicData>
        </a:graphic>
      </p:graphicFrame>
      <p:sp>
        <p:nvSpPr>
          <p:cNvPr id="4" name="Text Placeholder 3">
            <a:extLst>
              <a:ext uri="{FF2B5EF4-FFF2-40B4-BE49-F238E27FC236}">
                <a16:creationId xmlns:a16="http://schemas.microsoft.com/office/drawing/2014/main" id="{4EDA37EF-288E-429E-8083-14699CE7266D}"/>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2661285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76988-3C95-471D-9753-4E1E593D31C2}"/>
              </a:ext>
            </a:extLst>
          </p:cNvPr>
          <p:cNvSpPr>
            <a:spLocks noGrp="1"/>
          </p:cNvSpPr>
          <p:nvPr>
            <p:ph type="title"/>
          </p:nvPr>
        </p:nvSpPr>
        <p:spPr/>
        <p:txBody>
          <a:bodyPr/>
          <a:lstStyle/>
          <a:p>
            <a:r>
              <a:rPr lang="en-US"/>
              <a:t>Facebook Own Posts Table  | Auto Brands - 9 of 15</a:t>
            </a:r>
          </a:p>
        </p:txBody>
      </p:sp>
      <p:graphicFrame>
        <p:nvGraphicFramePr>
          <p:cNvPr id="5" name="Table Placeholder 4">
            <a:extLst>
              <a:ext uri="{FF2B5EF4-FFF2-40B4-BE49-F238E27FC236}">
                <a16:creationId xmlns:a16="http://schemas.microsoft.com/office/drawing/2014/main" id="{DC13E559-CAD3-4377-8154-7AD82340E835}"/>
              </a:ext>
            </a:extLst>
          </p:cNvPr>
          <p:cNvGraphicFramePr>
            <a:graphicFrameLocks noGrp="1"/>
          </p:cNvGraphicFramePr>
          <p:nvPr>
            <p:ph type="tbl" sz="quarter" idx="13"/>
            <p:extLst>
              <p:ext uri="{D42A27DB-BD31-4B8C-83A1-F6EECF244321}">
                <p14:modId xmlns:p14="http://schemas.microsoft.com/office/powerpoint/2010/main" val="170836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10716186"/>
                    </a:ext>
                  </a:extLst>
                </a:gridCol>
                <a:gridCol w="370332">
                  <a:extLst>
                    <a:ext uri="{9D8B030D-6E8A-4147-A177-3AD203B41FA5}">
                      <a16:colId xmlns:a16="http://schemas.microsoft.com/office/drawing/2014/main" val="1569874472"/>
                    </a:ext>
                  </a:extLst>
                </a:gridCol>
                <a:gridCol w="370332">
                  <a:extLst>
                    <a:ext uri="{9D8B030D-6E8A-4147-A177-3AD203B41FA5}">
                      <a16:colId xmlns:a16="http://schemas.microsoft.com/office/drawing/2014/main" val="282055965"/>
                    </a:ext>
                  </a:extLst>
                </a:gridCol>
                <a:gridCol w="370332">
                  <a:extLst>
                    <a:ext uri="{9D8B030D-6E8A-4147-A177-3AD203B41FA5}">
                      <a16:colId xmlns:a16="http://schemas.microsoft.com/office/drawing/2014/main" val="652663824"/>
                    </a:ext>
                  </a:extLst>
                </a:gridCol>
                <a:gridCol w="329184">
                  <a:extLst>
                    <a:ext uri="{9D8B030D-6E8A-4147-A177-3AD203B41FA5}">
                      <a16:colId xmlns:a16="http://schemas.microsoft.com/office/drawing/2014/main" val="2713006913"/>
                    </a:ext>
                  </a:extLst>
                </a:gridCol>
                <a:gridCol w="329184">
                  <a:extLst>
                    <a:ext uri="{9D8B030D-6E8A-4147-A177-3AD203B41FA5}">
                      <a16:colId xmlns:a16="http://schemas.microsoft.com/office/drawing/2014/main" val="1274688221"/>
                    </a:ext>
                  </a:extLst>
                </a:gridCol>
                <a:gridCol w="329184">
                  <a:extLst>
                    <a:ext uri="{9D8B030D-6E8A-4147-A177-3AD203B41FA5}">
                      <a16:colId xmlns:a16="http://schemas.microsoft.com/office/drawing/2014/main" val="56987327"/>
                    </a:ext>
                  </a:extLst>
                </a:gridCol>
                <a:gridCol w="329184">
                  <a:extLst>
                    <a:ext uri="{9D8B030D-6E8A-4147-A177-3AD203B41FA5}">
                      <a16:colId xmlns:a16="http://schemas.microsoft.com/office/drawing/2014/main" val="2998566338"/>
                    </a:ext>
                  </a:extLst>
                </a:gridCol>
                <a:gridCol w="329184">
                  <a:extLst>
                    <a:ext uri="{9D8B030D-6E8A-4147-A177-3AD203B41FA5}">
                      <a16:colId xmlns:a16="http://schemas.microsoft.com/office/drawing/2014/main" val="2652104305"/>
                    </a:ext>
                  </a:extLst>
                </a:gridCol>
                <a:gridCol w="329184">
                  <a:extLst>
                    <a:ext uri="{9D8B030D-6E8A-4147-A177-3AD203B41FA5}">
                      <a16:colId xmlns:a16="http://schemas.microsoft.com/office/drawing/2014/main" val="2067796179"/>
                    </a:ext>
                  </a:extLst>
                </a:gridCol>
                <a:gridCol w="329184">
                  <a:extLst>
                    <a:ext uri="{9D8B030D-6E8A-4147-A177-3AD203B41FA5}">
                      <a16:colId xmlns:a16="http://schemas.microsoft.com/office/drawing/2014/main" val="1284073552"/>
                    </a:ext>
                  </a:extLst>
                </a:gridCol>
                <a:gridCol w="329184">
                  <a:extLst>
                    <a:ext uri="{9D8B030D-6E8A-4147-A177-3AD203B41FA5}">
                      <a16:colId xmlns:a16="http://schemas.microsoft.com/office/drawing/2014/main" val="3122384240"/>
                    </a:ext>
                  </a:extLst>
                </a:gridCol>
                <a:gridCol w="329184">
                  <a:extLst>
                    <a:ext uri="{9D8B030D-6E8A-4147-A177-3AD203B41FA5}">
                      <a16:colId xmlns:a16="http://schemas.microsoft.com/office/drawing/2014/main" val="975945444"/>
                    </a:ext>
                  </a:extLst>
                </a:gridCol>
                <a:gridCol w="370332">
                  <a:extLst>
                    <a:ext uri="{9D8B030D-6E8A-4147-A177-3AD203B41FA5}">
                      <a16:colId xmlns:a16="http://schemas.microsoft.com/office/drawing/2014/main" val="1763231090"/>
                    </a:ext>
                  </a:extLst>
                </a:gridCol>
                <a:gridCol w="370332">
                  <a:extLst>
                    <a:ext uri="{9D8B030D-6E8A-4147-A177-3AD203B41FA5}">
                      <a16:colId xmlns:a16="http://schemas.microsoft.com/office/drawing/2014/main" val="3422166064"/>
                    </a:ext>
                  </a:extLst>
                </a:gridCol>
                <a:gridCol w="329184">
                  <a:extLst>
                    <a:ext uri="{9D8B030D-6E8A-4147-A177-3AD203B41FA5}">
                      <a16:colId xmlns:a16="http://schemas.microsoft.com/office/drawing/2014/main" val="1185895108"/>
                    </a:ext>
                  </a:extLst>
                </a:gridCol>
                <a:gridCol w="329184">
                  <a:extLst>
                    <a:ext uri="{9D8B030D-6E8A-4147-A177-3AD203B41FA5}">
                      <a16:colId xmlns:a16="http://schemas.microsoft.com/office/drawing/2014/main" val="147980721"/>
                    </a:ext>
                  </a:extLst>
                </a:gridCol>
                <a:gridCol w="370332">
                  <a:extLst>
                    <a:ext uri="{9D8B030D-6E8A-4147-A177-3AD203B41FA5}">
                      <a16:colId xmlns:a16="http://schemas.microsoft.com/office/drawing/2014/main" val="840338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032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- 2018-07-17 09:00:01 </a:t>
                      </a:r>
                      <a:r>
                        <a:rPr kumimoji="0" lang="en-US" sz="1000" b="0" i="0" u="none" strike="noStrike" kern="1200" cap="none" spc="0" normalizeH="0" baseline="0" noProof="0">
                          <a:ln>
                            <a:noFill/>
                          </a:ln>
                          <a:solidFill>
                            <a:prstClr val="black"/>
                          </a:solidFill>
                          <a:effectLst/>
                          <a:uLnTx/>
                          <a:uFillTx/>
                          <a:latin typeface="+mn-lt"/>
                          <a:ea typeface="+mn-ea"/>
                          <a:cs typeface="+mn-cs"/>
                        </a:rPr>
                        <a:t> 
 We can’t take our eyes off of the Mercedes-AMG Project ONE 😍
Mercedes-AMG Petronas Motorsport represents the three-pointed star at the Goodwood Festival of Speed.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8797548"/>
                  </a:ext>
                </a:extLst>
              </a:tr>
            </a:tbl>
          </a:graphicData>
        </a:graphic>
      </p:graphicFrame>
      <p:sp>
        <p:nvSpPr>
          <p:cNvPr id="4" name="Text Placeholder 3">
            <a:extLst>
              <a:ext uri="{FF2B5EF4-FFF2-40B4-BE49-F238E27FC236}">
                <a16:creationId xmlns:a16="http://schemas.microsoft.com/office/drawing/2014/main" id="{793602FC-4AB6-4E94-AF3A-58727001822A}"/>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2006706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202A9-A7E4-4251-A94F-25183F2CD8B9}"/>
              </a:ext>
            </a:extLst>
          </p:cNvPr>
          <p:cNvSpPr>
            <a:spLocks noGrp="1"/>
          </p:cNvSpPr>
          <p:nvPr>
            <p:ph type="title"/>
          </p:nvPr>
        </p:nvSpPr>
        <p:spPr/>
        <p:txBody>
          <a:bodyPr/>
          <a:lstStyle/>
          <a:p>
            <a:r>
              <a:rPr lang="en-US"/>
              <a:t>Facebook Own Posts Table  | Auto Brands - 10 of 15</a:t>
            </a:r>
          </a:p>
        </p:txBody>
      </p:sp>
      <p:graphicFrame>
        <p:nvGraphicFramePr>
          <p:cNvPr id="5" name="Table Placeholder 4">
            <a:extLst>
              <a:ext uri="{FF2B5EF4-FFF2-40B4-BE49-F238E27FC236}">
                <a16:creationId xmlns:a16="http://schemas.microsoft.com/office/drawing/2014/main" id="{94E33057-0F0C-4D5E-A638-726F86D4BD6F}"/>
              </a:ext>
            </a:extLst>
          </p:cNvPr>
          <p:cNvGraphicFramePr>
            <a:graphicFrameLocks noGrp="1"/>
          </p:cNvGraphicFramePr>
          <p:nvPr>
            <p:ph type="tbl" sz="quarter" idx="13"/>
            <p:extLst>
              <p:ext uri="{D42A27DB-BD31-4B8C-83A1-F6EECF244321}">
                <p14:modId xmlns:p14="http://schemas.microsoft.com/office/powerpoint/2010/main" val="3325018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17170788"/>
                    </a:ext>
                  </a:extLst>
                </a:gridCol>
                <a:gridCol w="370332">
                  <a:extLst>
                    <a:ext uri="{9D8B030D-6E8A-4147-A177-3AD203B41FA5}">
                      <a16:colId xmlns:a16="http://schemas.microsoft.com/office/drawing/2014/main" val="3013650808"/>
                    </a:ext>
                  </a:extLst>
                </a:gridCol>
                <a:gridCol w="370332">
                  <a:extLst>
                    <a:ext uri="{9D8B030D-6E8A-4147-A177-3AD203B41FA5}">
                      <a16:colId xmlns:a16="http://schemas.microsoft.com/office/drawing/2014/main" val="268696794"/>
                    </a:ext>
                  </a:extLst>
                </a:gridCol>
                <a:gridCol w="370332">
                  <a:extLst>
                    <a:ext uri="{9D8B030D-6E8A-4147-A177-3AD203B41FA5}">
                      <a16:colId xmlns:a16="http://schemas.microsoft.com/office/drawing/2014/main" val="3551549553"/>
                    </a:ext>
                  </a:extLst>
                </a:gridCol>
                <a:gridCol w="329184">
                  <a:extLst>
                    <a:ext uri="{9D8B030D-6E8A-4147-A177-3AD203B41FA5}">
                      <a16:colId xmlns:a16="http://schemas.microsoft.com/office/drawing/2014/main" val="2790331853"/>
                    </a:ext>
                  </a:extLst>
                </a:gridCol>
                <a:gridCol w="329184">
                  <a:extLst>
                    <a:ext uri="{9D8B030D-6E8A-4147-A177-3AD203B41FA5}">
                      <a16:colId xmlns:a16="http://schemas.microsoft.com/office/drawing/2014/main" val="1165438122"/>
                    </a:ext>
                  </a:extLst>
                </a:gridCol>
                <a:gridCol w="329184">
                  <a:extLst>
                    <a:ext uri="{9D8B030D-6E8A-4147-A177-3AD203B41FA5}">
                      <a16:colId xmlns:a16="http://schemas.microsoft.com/office/drawing/2014/main" val="815112643"/>
                    </a:ext>
                  </a:extLst>
                </a:gridCol>
                <a:gridCol w="329184">
                  <a:extLst>
                    <a:ext uri="{9D8B030D-6E8A-4147-A177-3AD203B41FA5}">
                      <a16:colId xmlns:a16="http://schemas.microsoft.com/office/drawing/2014/main" val="68845859"/>
                    </a:ext>
                  </a:extLst>
                </a:gridCol>
                <a:gridCol w="329184">
                  <a:extLst>
                    <a:ext uri="{9D8B030D-6E8A-4147-A177-3AD203B41FA5}">
                      <a16:colId xmlns:a16="http://schemas.microsoft.com/office/drawing/2014/main" val="3699345414"/>
                    </a:ext>
                  </a:extLst>
                </a:gridCol>
                <a:gridCol w="329184">
                  <a:extLst>
                    <a:ext uri="{9D8B030D-6E8A-4147-A177-3AD203B41FA5}">
                      <a16:colId xmlns:a16="http://schemas.microsoft.com/office/drawing/2014/main" val="2490279468"/>
                    </a:ext>
                  </a:extLst>
                </a:gridCol>
                <a:gridCol w="329184">
                  <a:extLst>
                    <a:ext uri="{9D8B030D-6E8A-4147-A177-3AD203B41FA5}">
                      <a16:colId xmlns:a16="http://schemas.microsoft.com/office/drawing/2014/main" val="3455566749"/>
                    </a:ext>
                  </a:extLst>
                </a:gridCol>
                <a:gridCol w="329184">
                  <a:extLst>
                    <a:ext uri="{9D8B030D-6E8A-4147-A177-3AD203B41FA5}">
                      <a16:colId xmlns:a16="http://schemas.microsoft.com/office/drawing/2014/main" val="3905329168"/>
                    </a:ext>
                  </a:extLst>
                </a:gridCol>
                <a:gridCol w="329184">
                  <a:extLst>
                    <a:ext uri="{9D8B030D-6E8A-4147-A177-3AD203B41FA5}">
                      <a16:colId xmlns:a16="http://schemas.microsoft.com/office/drawing/2014/main" val="3949107700"/>
                    </a:ext>
                  </a:extLst>
                </a:gridCol>
                <a:gridCol w="370332">
                  <a:extLst>
                    <a:ext uri="{9D8B030D-6E8A-4147-A177-3AD203B41FA5}">
                      <a16:colId xmlns:a16="http://schemas.microsoft.com/office/drawing/2014/main" val="3889343767"/>
                    </a:ext>
                  </a:extLst>
                </a:gridCol>
                <a:gridCol w="370332">
                  <a:extLst>
                    <a:ext uri="{9D8B030D-6E8A-4147-A177-3AD203B41FA5}">
                      <a16:colId xmlns:a16="http://schemas.microsoft.com/office/drawing/2014/main" val="503683330"/>
                    </a:ext>
                  </a:extLst>
                </a:gridCol>
                <a:gridCol w="329184">
                  <a:extLst>
                    <a:ext uri="{9D8B030D-6E8A-4147-A177-3AD203B41FA5}">
                      <a16:colId xmlns:a16="http://schemas.microsoft.com/office/drawing/2014/main" val="3535894369"/>
                    </a:ext>
                  </a:extLst>
                </a:gridCol>
                <a:gridCol w="329184">
                  <a:extLst>
                    <a:ext uri="{9D8B030D-6E8A-4147-A177-3AD203B41FA5}">
                      <a16:colId xmlns:a16="http://schemas.microsoft.com/office/drawing/2014/main" val="927684869"/>
                    </a:ext>
                  </a:extLst>
                </a:gridCol>
                <a:gridCol w="370332">
                  <a:extLst>
                    <a:ext uri="{9D8B030D-6E8A-4147-A177-3AD203B41FA5}">
                      <a16:colId xmlns:a16="http://schemas.microsoft.com/office/drawing/2014/main" val="3726257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0550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- 2018-08-02 01:00:07 </a:t>
                      </a:r>
                      <a:r>
                        <a:rPr kumimoji="0" lang="en-US" sz="1000" b="0" i="0" u="none" strike="noStrike" kern="1200" cap="none" spc="0" normalizeH="0" baseline="0" noProof="0">
                          <a:ln>
                            <a:noFill/>
                          </a:ln>
                          <a:solidFill>
                            <a:prstClr val="black"/>
                          </a:solidFill>
                          <a:effectLst/>
                          <a:uLnTx/>
                          <a:uFillTx/>
                          <a:latin typeface="+mn-lt"/>
                          <a:ea typeface="+mn-ea"/>
                          <a:cs typeface="+mn-cs"/>
                        </a:rPr>
                        <a:t> 
 The C 63 is the bedrock of Mercedes-AMG. Drivers and fans love it because it is one of a kind in its segment. Its signature feature is the immensely powerful eight-cylinder engine.
Check out more: http://mb4.me/C63_fb
[Mercedes-AMG C 63 S Coupé | Kraftstoffverbrauch kombiniert: 10,1 l/100 km | CO2-Emissionen kombiniert: 230 g/km | http://mb4.me/RechtlicherHinweis]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29180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- 2018-07-31 08:00:01 </a:t>
                      </a:r>
                      <a:r>
                        <a:rPr kumimoji="0" lang="en-US" sz="1000" b="0" i="0" u="none" strike="noStrike" kern="1200" cap="none" spc="0" normalizeH="0" baseline="0" noProof="0">
                          <a:ln>
                            <a:noFill/>
                          </a:ln>
                          <a:solidFill>
                            <a:prstClr val="black"/>
                          </a:solidFill>
                          <a:effectLst/>
                          <a:uLnTx/>
                          <a:uFillTx/>
                          <a:latin typeface="+mn-lt"/>
                          <a:ea typeface="+mn-ea"/>
                          <a:cs typeface="+mn-cs"/>
                        </a:rPr>
                        <a:t> 
 A majestic appearance. 
The all-new BMW X5.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44033375"/>
                  </a:ext>
                </a:extLst>
              </a:tr>
            </a:tbl>
          </a:graphicData>
        </a:graphic>
      </p:graphicFrame>
      <p:sp>
        <p:nvSpPr>
          <p:cNvPr id="4" name="Text Placeholder 3">
            <a:extLst>
              <a:ext uri="{FF2B5EF4-FFF2-40B4-BE49-F238E27FC236}">
                <a16:creationId xmlns:a16="http://schemas.microsoft.com/office/drawing/2014/main" id="{BDEAC8FD-473D-4F7A-B449-AED2AEFAF4C6}"/>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17532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AD341-3806-42EF-849D-0AA1109983E2}"/>
              </a:ext>
            </a:extLst>
          </p:cNvPr>
          <p:cNvSpPr>
            <a:spLocks noGrp="1"/>
          </p:cNvSpPr>
          <p:nvPr>
            <p:ph type="title"/>
          </p:nvPr>
        </p:nvSpPr>
        <p:spPr/>
        <p:txBody>
          <a:bodyPr/>
          <a:lstStyle/>
          <a:p>
            <a:r>
              <a:rPr lang="en-US"/>
              <a:t>Facebook Own Posts Table  | Auto Brands - 11 of 15</a:t>
            </a:r>
          </a:p>
        </p:txBody>
      </p:sp>
      <p:graphicFrame>
        <p:nvGraphicFramePr>
          <p:cNvPr id="5" name="Table Placeholder 4">
            <a:extLst>
              <a:ext uri="{FF2B5EF4-FFF2-40B4-BE49-F238E27FC236}">
                <a16:creationId xmlns:a16="http://schemas.microsoft.com/office/drawing/2014/main" id="{3355FFEE-C665-42BC-8F0C-BBBD02C74169}"/>
              </a:ext>
            </a:extLst>
          </p:cNvPr>
          <p:cNvGraphicFramePr>
            <a:graphicFrameLocks noGrp="1"/>
          </p:cNvGraphicFramePr>
          <p:nvPr>
            <p:ph type="tbl" sz="quarter" idx="13"/>
            <p:extLst>
              <p:ext uri="{D42A27DB-BD31-4B8C-83A1-F6EECF244321}">
                <p14:modId xmlns:p14="http://schemas.microsoft.com/office/powerpoint/2010/main" val="2597044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87987846"/>
                    </a:ext>
                  </a:extLst>
                </a:gridCol>
                <a:gridCol w="370332">
                  <a:extLst>
                    <a:ext uri="{9D8B030D-6E8A-4147-A177-3AD203B41FA5}">
                      <a16:colId xmlns:a16="http://schemas.microsoft.com/office/drawing/2014/main" val="879465532"/>
                    </a:ext>
                  </a:extLst>
                </a:gridCol>
                <a:gridCol w="370332">
                  <a:extLst>
                    <a:ext uri="{9D8B030D-6E8A-4147-A177-3AD203B41FA5}">
                      <a16:colId xmlns:a16="http://schemas.microsoft.com/office/drawing/2014/main" val="3289119636"/>
                    </a:ext>
                  </a:extLst>
                </a:gridCol>
                <a:gridCol w="370332">
                  <a:extLst>
                    <a:ext uri="{9D8B030D-6E8A-4147-A177-3AD203B41FA5}">
                      <a16:colId xmlns:a16="http://schemas.microsoft.com/office/drawing/2014/main" val="1423728187"/>
                    </a:ext>
                  </a:extLst>
                </a:gridCol>
                <a:gridCol w="329184">
                  <a:extLst>
                    <a:ext uri="{9D8B030D-6E8A-4147-A177-3AD203B41FA5}">
                      <a16:colId xmlns:a16="http://schemas.microsoft.com/office/drawing/2014/main" val="1400585874"/>
                    </a:ext>
                  </a:extLst>
                </a:gridCol>
                <a:gridCol w="329184">
                  <a:extLst>
                    <a:ext uri="{9D8B030D-6E8A-4147-A177-3AD203B41FA5}">
                      <a16:colId xmlns:a16="http://schemas.microsoft.com/office/drawing/2014/main" val="100445349"/>
                    </a:ext>
                  </a:extLst>
                </a:gridCol>
                <a:gridCol w="329184">
                  <a:extLst>
                    <a:ext uri="{9D8B030D-6E8A-4147-A177-3AD203B41FA5}">
                      <a16:colId xmlns:a16="http://schemas.microsoft.com/office/drawing/2014/main" val="3992539983"/>
                    </a:ext>
                  </a:extLst>
                </a:gridCol>
                <a:gridCol w="329184">
                  <a:extLst>
                    <a:ext uri="{9D8B030D-6E8A-4147-A177-3AD203B41FA5}">
                      <a16:colId xmlns:a16="http://schemas.microsoft.com/office/drawing/2014/main" val="512589458"/>
                    </a:ext>
                  </a:extLst>
                </a:gridCol>
                <a:gridCol w="329184">
                  <a:extLst>
                    <a:ext uri="{9D8B030D-6E8A-4147-A177-3AD203B41FA5}">
                      <a16:colId xmlns:a16="http://schemas.microsoft.com/office/drawing/2014/main" val="1173007262"/>
                    </a:ext>
                  </a:extLst>
                </a:gridCol>
                <a:gridCol w="329184">
                  <a:extLst>
                    <a:ext uri="{9D8B030D-6E8A-4147-A177-3AD203B41FA5}">
                      <a16:colId xmlns:a16="http://schemas.microsoft.com/office/drawing/2014/main" val="1716019454"/>
                    </a:ext>
                  </a:extLst>
                </a:gridCol>
                <a:gridCol w="329184">
                  <a:extLst>
                    <a:ext uri="{9D8B030D-6E8A-4147-A177-3AD203B41FA5}">
                      <a16:colId xmlns:a16="http://schemas.microsoft.com/office/drawing/2014/main" val="2677624496"/>
                    </a:ext>
                  </a:extLst>
                </a:gridCol>
                <a:gridCol w="329184">
                  <a:extLst>
                    <a:ext uri="{9D8B030D-6E8A-4147-A177-3AD203B41FA5}">
                      <a16:colId xmlns:a16="http://schemas.microsoft.com/office/drawing/2014/main" val="2511447839"/>
                    </a:ext>
                  </a:extLst>
                </a:gridCol>
                <a:gridCol w="329184">
                  <a:extLst>
                    <a:ext uri="{9D8B030D-6E8A-4147-A177-3AD203B41FA5}">
                      <a16:colId xmlns:a16="http://schemas.microsoft.com/office/drawing/2014/main" val="3242683944"/>
                    </a:ext>
                  </a:extLst>
                </a:gridCol>
                <a:gridCol w="370332">
                  <a:extLst>
                    <a:ext uri="{9D8B030D-6E8A-4147-A177-3AD203B41FA5}">
                      <a16:colId xmlns:a16="http://schemas.microsoft.com/office/drawing/2014/main" val="972727817"/>
                    </a:ext>
                  </a:extLst>
                </a:gridCol>
                <a:gridCol w="370332">
                  <a:extLst>
                    <a:ext uri="{9D8B030D-6E8A-4147-A177-3AD203B41FA5}">
                      <a16:colId xmlns:a16="http://schemas.microsoft.com/office/drawing/2014/main" val="622619463"/>
                    </a:ext>
                  </a:extLst>
                </a:gridCol>
                <a:gridCol w="329184">
                  <a:extLst>
                    <a:ext uri="{9D8B030D-6E8A-4147-A177-3AD203B41FA5}">
                      <a16:colId xmlns:a16="http://schemas.microsoft.com/office/drawing/2014/main" val="2292628681"/>
                    </a:ext>
                  </a:extLst>
                </a:gridCol>
                <a:gridCol w="329184">
                  <a:extLst>
                    <a:ext uri="{9D8B030D-6E8A-4147-A177-3AD203B41FA5}">
                      <a16:colId xmlns:a16="http://schemas.microsoft.com/office/drawing/2014/main" val="3074953135"/>
                    </a:ext>
                  </a:extLst>
                </a:gridCol>
                <a:gridCol w="370332">
                  <a:extLst>
                    <a:ext uri="{9D8B030D-6E8A-4147-A177-3AD203B41FA5}">
                      <a16:colId xmlns:a16="http://schemas.microsoft.com/office/drawing/2014/main" val="1661385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282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- 2018-07-27 18:06:52 </a:t>
                      </a:r>
                      <a:r>
                        <a:rPr kumimoji="0" lang="en-US" sz="1000" b="0" i="0" u="none" strike="noStrike" kern="1200" cap="none" spc="0" normalizeH="0" baseline="0" noProof="0">
                          <a:ln>
                            <a:noFill/>
                          </a:ln>
                          <a:solidFill>
                            <a:prstClr val="black"/>
                          </a:solidFill>
                          <a:effectLst/>
                          <a:uLnTx/>
                          <a:uFillTx/>
                          <a:latin typeface="+mn-lt"/>
                          <a:ea typeface="+mn-ea"/>
                          <a:cs typeface="+mn-cs"/>
                        </a:rPr>
                        <a:t> 
 A classic never fails to excite. Check out the BMW M5 in Mission: Impossible - Fallout, Now In Cinemas.
__
BMW M5 Sedan: Fuel consumption (combined): 10.8-10.7 l/100 km. CO2 emissions (combined): 246-243 g/km.
The information on fuel consumption, CO2 emissions and electricity consumption has been determined in accordance with the prescribed measurement procedure VO (EU) 715/2007, as amended. The specifications take into account differences in selected wheel and tire size in the case of span widths.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http://www.dat.de/…/verl…/leitfaden-kraftstoffverbrauch.html.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23166318"/>
                  </a:ext>
                </a:extLst>
              </a:tr>
            </a:tbl>
          </a:graphicData>
        </a:graphic>
      </p:graphicFrame>
      <p:sp>
        <p:nvSpPr>
          <p:cNvPr id="4" name="Text Placeholder 3">
            <a:extLst>
              <a:ext uri="{FF2B5EF4-FFF2-40B4-BE49-F238E27FC236}">
                <a16:creationId xmlns:a16="http://schemas.microsoft.com/office/drawing/2014/main" id="{8CFB2CAE-D46E-4290-8360-5FEBD1E667B1}"/>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483641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8650-ACC3-4756-9C4C-FA572182ADF8}"/>
              </a:ext>
            </a:extLst>
          </p:cNvPr>
          <p:cNvSpPr>
            <a:spLocks noGrp="1"/>
          </p:cNvSpPr>
          <p:nvPr>
            <p:ph type="title"/>
          </p:nvPr>
        </p:nvSpPr>
        <p:spPr/>
        <p:txBody>
          <a:bodyPr/>
          <a:lstStyle/>
          <a:p>
            <a:r>
              <a:rPr lang="en-US"/>
              <a:t>Facebook Own Posts Table  | Auto Brands - 12 of 15</a:t>
            </a:r>
          </a:p>
        </p:txBody>
      </p:sp>
      <p:graphicFrame>
        <p:nvGraphicFramePr>
          <p:cNvPr id="5" name="Table Placeholder 4">
            <a:extLst>
              <a:ext uri="{FF2B5EF4-FFF2-40B4-BE49-F238E27FC236}">
                <a16:creationId xmlns:a16="http://schemas.microsoft.com/office/drawing/2014/main" id="{6CD7AE93-B085-4183-A8B4-9A53FF265395}"/>
              </a:ext>
            </a:extLst>
          </p:cNvPr>
          <p:cNvGraphicFramePr>
            <a:graphicFrameLocks noGrp="1"/>
          </p:cNvGraphicFramePr>
          <p:nvPr>
            <p:ph type="tbl" sz="quarter" idx="13"/>
            <p:extLst>
              <p:ext uri="{D42A27DB-BD31-4B8C-83A1-F6EECF244321}">
                <p14:modId xmlns:p14="http://schemas.microsoft.com/office/powerpoint/2010/main" val="4078540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98587790"/>
                    </a:ext>
                  </a:extLst>
                </a:gridCol>
                <a:gridCol w="370332">
                  <a:extLst>
                    <a:ext uri="{9D8B030D-6E8A-4147-A177-3AD203B41FA5}">
                      <a16:colId xmlns:a16="http://schemas.microsoft.com/office/drawing/2014/main" val="3815249296"/>
                    </a:ext>
                  </a:extLst>
                </a:gridCol>
                <a:gridCol w="370332">
                  <a:extLst>
                    <a:ext uri="{9D8B030D-6E8A-4147-A177-3AD203B41FA5}">
                      <a16:colId xmlns:a16="http://schemas.microsoft.com/office/drawing/2014/main" val="2928387615"/>
                    </a:ext>
                  </a:extLst>
                </a:gridCol>
                <a:gridCol w="370332">
                  <a:extLst>
                    <a:ext uri="{9D8B030D-6E8A-4147-A177-3AD203B41FA5}">
                      <a16:colId xmlns:a16="http://schemas.microsoft.com/office/drawing/2014/main" val="3567214699"/>
                    </a:ext>
                  </a:extLst>
                </a:gridCol>
                <a:gridCol w="329184">
                  <a:extLst>
                    <a:ext uri="{9D8B030D-6E8A-4147-A177-3AD203B41FA5}">
                      <a16:colId xmlns:a16="http://schemas.microsoft.com/office/drawing/2014/main" val="4270163271"/>
                    </a:ext>
                  </a:extLst>
                </a:gridCol>
                <a:gridCol w="329184">
                  <a:extLst>
                    <a:ext uri="{9D8B030D-6E8A-4147-A177-3AD203B41FA5}">
                      <a16:colId xmlns:a16="http://schemas.microsoft.com/office/drawing/2014/main" val="245772994"/>
                    </a:ext>
                  </a:extLst>
                </a:gridCol>
                <a:gridCol w="329184">
                  <a:extLst>
                    <a:ext uri="{9D8B030D-6E8A-4147-A177-3AD203B41FA5}">
                      <a16:colId xmlns:a16="http://schemas.microsoft.com/office/drawing/2014/main" val="1549966005"/>
                    </a:ext>
                  </a:extLst>
                </a:gridCol>
                <a:gridCol w="329184">
                  <a:extLst>
                    <a:ext uri="{9D8B030D-6E8A-4147-A177-3AD203B41FA5}">
                      <a16:colId xmlns:a16="http://schemas.microsoft.com/office/drawing/2014/main" val="2629353982"/>
                    </a:ext>
                  </a:extLst>
                </a:gridCol>
                <a:gridCol w="329184">
                  <a:extLst>
                    <a:ext uri="{9D8B030D-6E8A-4147-A177-3AD203B41FA5}">
                      <a16:colId xmlns:a16="http://schemas.microsoft.com/office/drawing/2014/main" val="3858412126"/>
                    </a:ext>
                  </a:extLst>
                </a:gridCol>
                <a:gridCol w="329184">
                  <a:extLst>
                    <a:ext uri="{9D8B030D-6E8A-4147-A177-3AD203B41FA5}">
                      <a16:colId xmlns:a16="http://schemas.microsoft.com/office/drawing/2014/main" val="1133096307"/>
                    </a:ext>
                  </a:extLst>
                </a:gridCol>
                <a:gridCol w="329184">
                  <a:extLst>
                    <a:ext uri="{9D8B030D-6E8A-4147-A177-3AD203B41FA5}">
                      <a16:colId xmlns:a16="http://schemas.microsoft.com/office/drawing/2014/main" val="3793201451"/>
                    </a:ext>
                  </a:extLst>
                </a:gridCol>
                <a:gridCol w="329184">
                  <a:extLst>
                    <a:ext uri="{9D8B030D-6E8A-4147-A177-3AD203B41FA5}">
                      <a16:colId xmlns:a16="http://schemas.microsoft.com/office/drawing/2014/main" val="714830946"/>
                    </a:ext>
                  </a:extLst>
                </a:gridCol>
                <a:gridCol w="329184">
                  <a:extLst>
                    <a:ext uri="{9D8B030D-6E8A-4147-A177-3AD203B41FA5}">
                      <a16:colId xmlns:a16="http://schemas.microsoft.com/office/drawing/2014/main" val="3441320455"/>
                    </a:ext>
                  </a:extLst>
                </a:gridCol>
                <a:gridCol w="370332">
                  <a:extLst>
                    <a:ext uri="{9D8B030D-6E8A-4147-A177-3AD203B41FA5}">
                      <a16:colId xmlns:a16="http://schemas.microsoft.com/office/drawing/2014/main" val="1345217021"/>
                    </a:ext>
                  </a:extLst>
                </a:gridCol>
                <a:gridCol w="370332">
                  <a:extLst>
                    <a:ext uri="{9D8B030D-6E8A-4147-A177-3AD203B41FA5}">
                      <a16:colId xmlns:a16="http://schemas.microsoft.com/office/drawing/2014/main" val="2913846287"/>
                    </a:ext>
                  </a:extLst>
                </a:gridCol>
                <a:gridCol w="329184">
                  <a:extLst>
                    <a:ext uri="{9D8B030D-6E8A-4147-A177-3AD203B41FA5}">
                      <a16:colId xmlns:a16="http://schemas.microsoft.com/office/drawing/2014/main" val="1007237640"/>
                    </a:ext>
                  </a:extLst>
                </a:gridCol>
                <a:gridCol w="329184">
                  <a:extLst>
                    <a:ext uri="{9D8B030D-6E8A-4147-A177-3AD203B41FA5}">
                      <a16:colId xmlns:a16="http://schemas.microsoft.com/office/drawing/2014/main" val="899975852"/>
                    </a:ext>
                  </a:extLst>
                </a:gridCol>
                <a:gridCol w="370332">
                  <a:extLst>
                    <a:ext uri="{9D8B030D-6E8A-4147-A177-3AD203B41FA5}">
                      <a16:colId xmlns:a16="http://schemas.microsoft.com/office/drawing/2014/main" val="1881047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4407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- 2018-07-18 15:00:02 </a:t>
                      </a:r>
                      <a:r>
                        <a:rPr kumimoji="0" lang="en-US" sz="1000" b="0" i="0" u="none" strike="noStrike" kern="1200" cap="none" spc="0" normalizeH="0" baseline="0" noProof="0">
                          <a:ln>
                            <a:noFill/>
                          </a:ln>
                          <a:solidFill>
                            <a:prstClr val="black"/>
                          </a:solidFill>
                          <a:effectLst/>
                          <a:uLnTx/>
                          <a:uFillTx/>
                          <a:latin typeface="+mn-lt"/>
                          <a:ea typeface="+mn-ea"/>
                          <a:cs typeface="+mn-cs"/>
                        </a:rPr>
                        <a:t> 
 Clearly structured and exuding elegance.
Explore the bold interior of the all-new BMW X5.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49246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- 2018-08-02 16:00:21 </a:t>
                      </a:r>
                      <a:r>
                        <a:rPr kumimoji="0" lang="en-US" sz="1000" b="0" i="0" u="none" strike="noStrike" kern="1200" cap="none" spc="0" normalizeH="0" baseline="0" noProof="0">
                          <a:ln>
                            <a:noFill/>
                          </a:ln>
                          <a:solidFill>
                            <a:prstClr val="black"/>
                          </a:solidFill>
                          <a:effectLst/>
                          <a:uLnTx/>
                          <a:uFillTx/>
                          <a:latin typeface="+mn-lt"/>
                          <a:ea typeface="+mn-ea"/>
                          <a:cs typeface="+mn-cs"/>
                        </a:rPr>
                        <a:t> 
 Bringing our A game!
The Mercedes-Benz A-Class Sedan will be launched at the end of 2018. Get all the information right here: http://mb4.me/AClass_Sedan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3747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- 2018-07-26 08:00:00 </a:t>
                      </a:r>
                      <a:r>
                        <a:rPr kumimoji="0" lang="en-US" sz="1000" b="0" i="0" u="none" strike="noStrike" kern="1200" cap="none" spc="0" normalizeH="0" baseline="0" noProof="0">
                          <a:ln>
                            <a:noFill/>
                          </a:ln>
                          <a:solidFill>
                            <a:prstClr val="black"/>
                          </a:solidFill>
                          <a:effectLst/>
                          <a:uLnTx/>
                          <a:uFillTx/>
                          <a:latin typeface="+mn-lt"/>
                          <a:ea typeface="+mn-ea"/>
                          <a:cs typeface="+mn-cs"/>
                        </a:rPr>
                        <a:t> 
 The embodiment of the X philosophy: robust, clear and precise.
The all-new BMW X5.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72232388"/>
                  </a:ext>
                </a:extLst>
              </a:tr>
            </a:tbl>
          </a:graphicData>
        </a:graphic>
      </p:graphicFrame>
      <p:sp>
        <p:nvSpPr>
          <p:cNvPr id="4" name="Text Placeholder 3">
            <a:extLst>
              <a:ext uri="{FF2B5EF4-FFF2-40B4-BE49-F238E27FC236}">
                <a16:creationId xmlns:a16="http://schemas.microsoft.com/office/drawing/2014/main" id="{1A1F2E2E-78B9-4956-98E7-3618B25CC415}"/>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1024621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3A798-6A1D-441B-AF2F-BA99239791C6}"/>
              </a:ext>
            </a:extLst>
          </p:cNvPr>
          <p:cNvSpPr>
            <a:spLocks noGrp="1"/>
          </p:cNvSpPr>
          <p:nvPr>
            <p:ph type="title"/>
          </p:nvPr>
        </p:nvSpPr>
        <p:spPr/>
        <p:txBody>
          <a:bodyPr/>
          <a:lstStyle/>
          <a:p>
            <a:r>
              <a:rPr lang="en-US"/>
              <a:t>Facebook Own Posts Table  | Auto Brands - 13 of 15</a:t>
            </a:r>
          </a:p>
        </p:txBody>
      </p:sp>
      <p:graphicFrame>
        <p:nvGraphicFramePr>
          <p:cNvPr id="5" name="Table Placeholder 4">
            <a:extLst>
              <a:ext uri="{FF2B5EF4-FFF2-40B4-BE49-F238E27FC236}">
                <a16:creationId xmlns:a16="http://schemas.microsoft.com/office/drawing/2014/main" id="{42EF5BB8-E500-4159-A95B-353431643986}"/>
              </a:ext>
            </a:extLst>
          </p:cNvPr>
          <p:cNvGraphicFramePr>
            <a:graphicFrameLocks noGrp="1"/>
          </p:cNvGraphicFramePr>
          <p:nvPr>
            <p:ph type="tbl" sz="quarter" idx="13"/>
            <p:extLst>
              <p:ext uri="{D42A27DB-BD31-4B8C-83A1-F6EECF244321}">
                <p14:modId xmlns:p14="http://schemas.microsoft.com/office/powerpoint/2010/main" val="3197534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72627466"/>
                    </a:ext>
                  </a:extLst>
                </a:gridCol>
                <a:gridCol w="370332">
                  <a:extLst>
                    <a:ext uri="{9D8B030D-6E8A-4147-A177-3AD203B41FA5}">
                      <a16:colId xmlns:a16="http://schemas.microsoft.com/office/drawing/2014/main" val="2739789661"/>
                    </a:ext>
                  </a:extLst>
                </a:gridCol>
                <a:gridCol w="370332">
                  <a:extLst>
                    <a:ext uri="{9D8B030D-6E8A-4147-A177-3AD203B41FA5}">
                      <a16:colId xmlns:a16="http://schemas.microsoft.com/office/drawing/2014/main" val="3107518455"/>
                    </a:ext>
                  </a:extLst>
                </a:gridCol>
                <a:gridCol w="370332">
                  <a:extLst>
                    <a:ext uri="{9D8B030D-6E8A-4147-A177-3AD203B41FA5}">
                      <a16:colId xmlns:a16="http://schemas.microsoft.com/office/drawing/2014/main" val="3186824724"/>
                    </a:ext>
                  </a:extLst>
                </a:gridCol>
                <a:gridCol w="329184">
                  <a:extLst>
                    <a:ext uri="{9D8B030D-6E8A-4147-A177-3AD203B41FA5}">
                      <a16:colId xmlns:a16="http://schemas.microsoft.com/office/drawing/2014/main" val="1375408929"/>
                    </a:ext>
                  </a:extLst>
                </a:gridCol>
                <a:gridCol w="329184">
                  <a:extLst>
                    <a:ext uri="{9D8B030D-6E8A-4147-A177-3AD203B41FA5}">
                      <a16:colId xmlns:a16="http://schemas.microsoft.com/office/drawing/2014/main" val="1321296312"/>
                    </a:ext>
                  </a:extLst>
                </a:gridCol>
                <a:gridCol w="329184">
                  <a:extLst>
                    <a:ext uri="{9D8B030D-6E8A-4147-A177-3AD203B41FA5}">
                      <a16:colId xmlns:a16="http://schemas.microsoft.com/office/drawing/2014/main" val="1579758406"/>
                    </a:ext>
                  </a:extLst>
                </a:gridCol>
                <a:gridCol w="329184">
                  <a:extLst>
                    <a:ext uri="{9D8B030D-6E8A-4147-A177-3AD203B41FA5}">
                      <a16:colId xmlns:a16="http://schemas.microsoft.com/office/drawing/2014/main" val="4292812439"/>
                    </a:ext>
                  </a:extLst>
                </a:gridCol>
                <a:gridCol w="329184">
                  <a:extLst>
                    <a:ext uri="{9D8B030D-6E8A-4147-A177-3AD203B41FA5}">
                      <a16:colId xmlns:a16="http://schemas.microsoft.com/office/drawing/2014/main" val="764732886"/>
                    </a:ext>
                  </a:extLst>
                </a:gridCol>
                <a:gridCol w="329184">
                  <a:extLst>
                    <a:ext uri="{9D8B030D-6E8A-4147-A177-3AD203B41FA5}">
                      <a16:colId xmlns:a16="http://schemas.microsoft.com/office/drawing/2014/main" val="3856198089"/>
                    </a:ext>
                  </a:extLst>
                </a:gridCol>
                <a:gridCol w="329184">
                  <a:extLst>
                    <a:ext uri="{9D8B030D-6E8A-4147-A177-3AD203B41FA5}">
                      <a16:colId xmlns:a16="http://schemas.microsoft.com/office/drawing/2014/main" val="1752055776"/>
                    </a:ext>
                  </a:extLst>
                </a:gridCol>
                <a:gridCol w="329184">
                  <a:extLst>
                    <a:ext uri="{9D8B030D-6E8A-4147-A177-3AD203B41FA5}">
                      <a16:colId xmlns:a16="http://schemas.microsoft.com/office/drawing/2014/main" val="3266321672"/>
                    </a:ext>
                  </a:extLst>
                </a:gridCol>
                <a:gridCol w="329184">
                  <a:extLst>
                    <a:ext uri="{9D8B030D-6E8A-4147-A177-3AD203B41FA5}">
                      <a16:colId xmlns:a16="http://schemas.microsoft.com/office/drawing/2014/main" val="2332875766"/>
                    </a:ext>
                  </a:extLst>
                </a:gridCol>
                <a:gridCol w="370332">
                  <a:extLst>
                    <a:ext uri="{9D8B030D-6E8A-4147-A177-3AD203B41FA5}">
                      <a16:colId xmlns:a16="http://schemas.microsoft.com/office/drawing/2014/main" val="1808222728"/>
                    </a:ext>
                  </a:extLst>
                </a:gridCol>
                <a:gridCol w="370332">
                  <a:extLst>
                    <a:ext uri="{9D8B030D-6E8A-4147-A177-3AD203B41FA5}">
                      <a16:colId xmlns:a16="http://schemas.microsoft.com/office/drawing/2014/main" val="4020509609"/>
                    </a:ext>
                  </a:extLst>
                </a:gridCol>
                <a:gridCol w="329184">
                  <a:extLst>
                    <a:ext uri="{9D8B030D-6E8A-4147-A177-3AD203B41FA5}">
                      <a16:colId xmlns:a16="http://schemas.microsoft.com/office/drawing/2014/main" val="141298650"/>
                    </a:ext>
                  </a:extLst>
                </a:gridCol>
                <a:gridCol w="329184">
                  <a:extLst>
                    <a:ext uri="{9D8B030D-6E8A-4147-A177-3AD203B41FA5}">
                      <a16:colId xmlns:a16="http://schemas.microsoft.com/office/drawing/2014/main" val="3336387810"/>
                    </a:ext>
                  </a:extLst>
                </a:gridCol>
                <a:gridCol w="370332">
                  <a:extLst>
                    <a:ext uri="{9D8B030D-6E8A-4147-A177-3AD203B41FA5}">
                      <a16:colId xmlns:a16="http://schemas.microsoft.com/office/drawing/2014/main" val="334106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7024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- 2018-08-10 08:00:00 </a:t>
                      </a:r>
                      <a:r>
                        <a:rPr kumimoji="0" lang="en-US" sz="1000" b="0" i="0" u="none" strike="noStrike" kern="1200" cap="none" spc="0" normalizeH="0" baseline="0" noProof="0">
                          <a:ln>
                            <a:noFill/>
                          </a:ln>
                          <a:solidFill>
                            <a:prstClr val="black"/>
                          </a:solidFill>
                          <a:effectLst/>
                          <a:uLnTx/>
                          <a:uFillTx/>
                          <a:latin typeface="+mn-lt"/>
                          <a:ea typeface="+mn-ea"/>
                          <a:cs typeface="+mn-cs"/>
                        </a:rPr>
                        <a:t> 
 The new Challenger is finally here. The Mercedes-AMG GT 4-Door Coupé. 
More here: amg4.me/GT4Door
[Kraftstoffverbrauch kombiniert: 12,4–11,3 l/100 km | CO2-Emissionen kombiniert: 284–257 g/km | http://mb4.me/RechtlicherHinweis]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38741705"/>
                  </a:ext>
                </a:extLst>
              </a:tr>
            </a:tbl>
          </a:graphicData>
        </a:graphic>
      </p:graphicFrame>
      <p:sp>
        <p:nvSpPr>
          <p:cNvPr id="4" name="Text Placeholder 3">
            <a:extLst>
              <a:ext uri="{FF2B5EF4-FFF2-40B4-BE49-F238E27FC236}">
                <a16:creationId xmlns:a16="http://schemas.microsoft.com/office/drawing/2014/main" id="{EE2DD89A-76D5-45D5-BA13-AC0F7BE26EF2}"/>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602234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B7A05-8196-4249-A05D-5C8C92A5B507}"/>
              </a:ext>
            </a:extLst>
          </p:cNvPr>
          <p:cNvSpPr>
            <a:spLocks noGrp="1"/>
          </p:cNvSpPr>
          <p:nvPr>
            <p:ph type="title"/>
          </p:nvPr>
        </p:nvSpPr>
        <p:spPr/>
        <p:txBody>
          <a:bodyPr/>
          <a:lstStyle/>
          <a:p>
            <a:r>
              <a:rPr lang="en-US"/>
              <a:t>Facebook Own Posts Table  | Auto Brands - 14 of 15</a:t>
            </a:r>
          </a:p>
        </p:txBody>
      </p:sp>
      <p:graphicFrame>
        <p:nvGraphicFramePr>
          <p:cNvPr id="5" name="Table Placeholder 4">
            <a:extLst>
              <a:ext uri="{FF2B5EF4-FFF2-40B4-BE49-F238E27FC236}">
                <a16:creationId xmlns:a16="http://schemas.microsoft.com/office/drawing/2014/main" id="{98672347-8FDC-423C-89F3-973400799786}"/>
              </a:ext>
            </a:extLst>
          </p:cNvPr>
          <p:cNvGraphicFramePr>
            <a:graphicFrameLocks noGrp="1"/>
          </p:cNvGraphicFramePr>
          <p:nvPr>
            <p:ph type="tbl" sz="quarter" idx="13"/>
            <p:extLst>
              <p:ext uri="{D42A27DB-BD31-4B8C-83A1-F6EECF244321}">
                <p14:modId xmlns:p14="http://schemas.microsoft.com/office/powerpoint/2010/main" val="568042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52861505"/>
                    </a:ext>
                  </a:extLst>
                </a:gridCol>
                <a:gridCol w="370332">
                  <a:extLst>
                    <a:ext uri="{9D8B030D-6E8A-4147-A177-3AD203B41FA5}">
                      <a16:colId xmlns:a16="http://schemas.microsoft.com/office/drawing/2014/main" val="1926296526"/>
                    </a:ext>
                  </a:extLst>
                </a:gridCol>
                <a:gridCol w="370332">
                  <a:extLst>
                    <a:ext uri="{9D8B030D-6E8A-4147-A177-3AD203B41FA5}">
                      <a16:colId xmlns:a16="http://schemas.microsoft.com/office/drawing/2014/main" val="94082107"/>
                    </a:ext>
                  </a:extLst>
                </a:gridCol>
                <a:gridCol w="370332">
                  <a:extLst>
                    <a:ext uri="{9D8B030D-6E8A-4147-A177-3AD203B41FA5}">
                      <a16:colId xmlns:a16="http://schemas.microsoft.com/office/drawing/2014/main" val="1070726362"/>
                    </a:ext>
                  </a:extLst>
                </a:gridCol>
                <a:gridCol w="329184">
                  <a:extLst>
                    <a:ext uri="{9D8B030D-6E8A-4147-A177-3AD203B41FA5}">
                      <a16:colId xmlns:a16="http://schemas.microsoft.com/office/drawing/2014/main" val="2644996152"/>
                    </a:ext>
                  </a:extLst>
                </a:gridCol>
                <a:gridCol w="329184">
                  <a:extLst>
                    <a:ext uri="{9D8B030D-6E8A-4147-A177-3AD203B41FA5}">
                      <a16:colId xmlns:a16="http://schemas.microsoft.com/office/drawing/2014/main" val="117010105"/>
                    </a:ext>
                  </a:extLst>
                </a:gridCol>
                <a:gridCol w="329184">
                  <a:extLst>
                    <a:ext uri="{9D8B030D-6E8A-4147-A177-3AD203B41FA5}">
                      <a16:colId xmlns:a16="http://schemas.microsoft.com/office/drawing/2014/main" val="3788980846"/>
                    </a:ext>
                  </a:extLst>
                </a:gridCol>
                <a:gridCol w="329184">
                  <a:extLst>
                    <a:ext uri="{9D8B030D-6E8A-4147-A177-3AD203B41FA5}">
                      <a16:colId xmlns:a16="http://schemas.microsoft.com/office/drawing/2014/main" val="2750422240"/>
                    </a:ext>
                  </a:extLst>
                </a:gridCol>
                <a:gridCol w="329184">
                  <a:extLst>
                    <a:ext uri="{9D8B030D-6E8A-4147-A177-3AD203B41FA5}">
                      <a16:colId xmlns:a16="http://schemas.microsoft.com/office/drawing/2014/main" val="1302202496"/>
                    </a:ext>
                  </a:extLst>
                </a:gridCol>
                <a:gridCol w="329184">
                  <a:extLst>
                    <a:ext uri="{9D8B030D-6E8A-4147-A177-3AD203B41FA5}">
                      <a16:colId xmlns:a16="http://schemas.microsoft.com/office/drawing/2014/main" val="1718276954"/>
                    </a:ext>
                  </a:extLst>
                </a:gridCol>
                <a:gridCol w="329184">
                  <a:extLst>
                    <a:ext uri="{9D8B030D-6E8A-4147-A177-3AD203B41FA5}">
                      <a16:colId xmlns:a16="http://schemas.microsoft.com/office/drawing/2014/main" val="3498294171"/>
                    </a:ext>
                  </a:extLst>
                </a:gridCol>
                <a:gridCol w="329184">
                  <a:extLst>
                    <a:ext uri="{9D8B030D-6E8A-4147-A177-3AD203B41FA5}">
                      <a16:colId xmlns:a16="http://schemas.microsoft.com/office/drawing/2014/main" val="2930603356"/>
                    </a:ext>
                  </a:extLst>
                </a:gridCol>
                <a:gridCol w="329184">
                  <a:extLst>
                    <a:ext uri="{9D8B030D-6E8A-4147-A177-3AD203B41FA5}">
                      <a16:colId xmlns:a16="http://schemas.microsoft.com/office/drawing/2014/main" val="3828488520"/>
                    </a:ext>
                  </a:extLst>
                </a:gridCol>
                <a:gridCol w="370332">
                  <a:extLst>
                    <a:ext uri="{9D8B030D-6E8A-4147-A177-3AD203B41FA5}">
                      <a16:colId xmlns:a16="http://schemas.microsoft.com/office/drawing/2014/main" val="2381485156"/>
                    </a:ext>
                  </a:extLst>
                </a:gridCol>
                <a:gridCol w="370332">
                  <a:extLst>
                    <a:ext uri="{9D8B030D-6E8A-4147-A177-3AD203B41FA5}">
                      <a16:colId xmlns:a16="http://schemas.microsoft.com/office/drawing/2014/main" val="9764343"/>
                    </a:ext>
                  </a:extLst>
                </a:gridCol>
                <a:gridCol w="329184">
                  <a:extLst>
                    <a:ext uri="{9D8B030D-6E8A-4147-A177-3AD203B41FA5}">
                      <a16:colId xmlns:a16="http://schemas.microsoft.com/office/drawing/2014/main" val="2775617981"/>
                    </a:ext>
                  </a:extLst>
                </a:gridCol>
                <a:gridCol w="329184">
                  <a:extLst>
                    <a:ext uri="{9D8B030D-6E8A-4147-A177-3AD203B41FA5}">
                      <a16:colId xmlns:a16="http://schemas.microsoft.com/office/drawing/2014/main" val="809976647"/>
                    </a:ext>
                  </a:extLst>
                </a:gridCol>
                <a:gridCol w="370332">
                  <a:extLst>
                    <a:ext uri="{9D8B030D-6E8A-4147-A177-3AD203B41FA5}">
                      <a16:colId xmlns:a16="http://schemas.microsoft.com/office/drawing/2014/main" val="958583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4862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- 2018-07-15 08:00:00 </a:t>
                      </a:r>
                      <a:r>
                        <a:rPr kumimoji="0" lang="en-US" sz="1000" b="0" i="0" u="none" strike="noStrike" kern="1200" cap="none" spc="0" normalizeH="0" baseline="0" noProof="0">
                          <a:ln>
                            <a:noFill/>
                          </a:ln>
                          <a:solidFill>
                            <a:prstClr val="black"/>
                          </a:solidFill>
                          <a:effectLst/>
                          <a:uLnTx/>
                          <a:uFillTx/>
                          <a:latin typeface="+mn-lt"/>
                          <a:ea typeface="+mn-ea"/>
                          <a:cs typeface="+mn-cs"/>
                        </a:rPr>
                        <a:t> 
 The robustness of an X vehicle with the muscular power of a sports car.
The all-new BMW X4.
BMW X4 M40d:
Fuel consumption (combined): 6.6-6.4 l/100 km
CO2 emissions (combined): 173-170 g/km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http://www.dat.de/angebote/verlagsprodukte/leitfaden-kraftstoffverbrauch.html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40533778"/>
                  </a:ext>
                </a:extLst>
              </a:tr>
            </a:tbl>
          </a:graphicData>
        </a:graphic>
      </p:graphicFrame>
      <p:sp>
        <p:nvSpPr>
          <p:cNvPr id="4" name="Text Placeholder 3">
            <a:extLst>
              <a:ext uri="{FF2B5EF4-FFF2-40B4-BE49-F238E27FC236}">
                <a16:creationId xmlns:a16="http://schemas.microsoft.com/office/drawing/2014/main" id="{4B021FA8-3D3B-4CA9-A1F3-B840F621B3D1}"/>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996667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2BAB0-B216-4C5D-9A8E-5156FD114BEC}"/>
              </a:ext>
            </a:extLst>
          </p:cNvPr>
          <p:cNvSpPr>
            <a:spLocks noGrp="1"/>
          </p:cNvSpPr>
          <p:nvPr>
            <p:ph type="title"/>
          </p:nvPr>
        </p:nvSpPr>
        <p:spPr/>
        <p:txBody>
          <a:bodyPr/>
          <a:lstStyle/>
          <a:p>
            <a:r>
              <a:rPr lang="en-US"/>
              <a:t>Facebook Own Posts Table  | Auto Brands - 15 of 15</a:t>
            </a:r>
          </a:p>
        </p:txBody>
      </p:sp>
      <p:graphicFrame>
        <p:nvGraphicFramePr>
          <p:cNvPr id="5" name="Table Placeholder 4">
            <a:extLst>
              <a:ext uri="{FF2B5EF4-FFF2-40B4-BE49-F238E27FC236}">
                <a16:creationId xmlns:a16="http://schemas.microsoft.com/office/drawing/2014/main" id="{1BFA16DC-386B-4B3A-A250-420E3DF31A44}"/>
              </a:ext>
            </a:extLst>
          </p:cNvPr>
          <p:cNvGraphicFramePr>
            <a:graphicFrameLocks noGrp="1"/>
          </p:cNvGraphicFramePr>
          <p:nvPr>
            <p:ph type="tbl" sz="quarter" idx="13"/>
            <p:extLst>
              <p:ext uri="{D42A27DB-BD31-4B8C-83A1-F6EECF244321}">
                <p14:modId xmlns:p14="http://schemas.microsoft.com/office/powerpoint/2010/main" val="1816941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83039525"/>
                    </a:ext>
                  </a:extLst>
                </a:gridCol>
                <a:gridCol w="370332">
                  <a:extLst>
                    <a:ext uri="{9D8B030D-6E8A-4147-A177-3AD203B41FA5}">
                      <a16:colId xmlns:a16="http://schemas.microsoft.com/office/drawing/2014/main" val="2397118330"/>
                    </a:ext>
                  </a:extLst>
                </a:gridCol>
                <a:gridCol w="370332">
                  <a:extLst>
                    <a:ext uri="{9D8B030D-6E8A-4147-A177-3AD203B41FA5}">
                      <a16:colId xmlns:a16="http://schemas.microsoft.com/office/drawing/2014/main" val="3426404636"/>
                    </a:ext>
                  </a:extLst>
                </a:gridCol>
                <a:gridCol w="370332">
                  <a:extLst>
                    <a:ext uri="{9D8B030D-6E8A-4147-A177-3AD203B41FA5}">
                      <a16:colId xmlns:a16="http://schemas.microsoft.com/office/drawing/2014/main" val="2790912286"/>
                    </a:ext>
                  </a:extLst>
                </a:gridCol>
                <a:gridCol w="329184">
                  <a:extLst>
                    <a:ext uri="{9D8B030D-6E8A-4147-A177-3AD203B41FA5}">
                      <a16:colId xmlns:a16="http://schemas.microsoft.com/office/drawing/2014/main" val="2039605901"/>
                    </a:ext>
                  </a:extLst>
                </a:gridCol>
                <a:gridCol w="329184">
                  <a:extLst>
                    <a:ext uri="{9D8B030D-6E8A-4147-A177-3AD203B41FA5}">
                      <a16:colId xmlns:a16="http://schemas.microsoft.com/office/drawing/2014/main" val="1274405269"/>
                    </a:ext>
                  </a:extLst>
                </a:gridCol>
                <a:gridCol w="329184">
                  <a:extLst>
                    <a:ext uri="{9D8B030D-6E8A-4147-A177-3AD203B41FA5}">
                      <a16:colId xmlns:a16="http://schemas.microsoft.com/office/drawing/2014/main" val="4008450315"/>
                    </a:ext>
                  </a:extLst>
                </a:gridCol>
                <a:gridCol w="329184">
                  <a:extLst>
                    <a:ext uri="{9D8B030D-6E8A-4147-A177-3AD203B41FA5}">
                      <a16:colId xmlns:a16="http://schemas.microsoft.com/office/drawing/2014/main" val="238317866"/>
                    </a:ext>
                  </a:extLst>
                </a:gridCol>
                <a:gridCol w="329184">
                  <a:extLst>
                    <a:ext uri="{9D8B030D-6E8A-4147-A177-3AD203B41FA5}">
                      <a16:colId xmlns:a16="http://schemas.microsoft.com/office/drawing/2014/main" val="3320276867"/>
                    </a:ext>
                  </a:extLst>
                </a:gridCol>
                <a:gridCol w="329184">
                  <a:extLst>
                    <a:ext uri="{9D8B030D-6E8A-4147-A177-3AD203B41FA5}">
                      <a16:colId xmlns:a16="http://schemas.microsoft.com/office/drawing/2014/main" val="2346336698"/>
                    </a:ext>
                  </a:extLst>
                </a:gridCol>
                <a:gridCol w="329184">
                  <a:extLst>
                    <a:ext uri="{9D8B030D-6E8A-4147-A177-3AD203B41FA5}">
                      <a16:colId xmlns:a16="http://schemas.microsoft.com/office/drawing/2014/main" val="985118744"/>
                    </a:ext>
                  </a:extLst>
                </a:gridCol>
                <a:gridCol w="329184">
                  <a:extLst>
                    <a:ext uri="{9D8B030D-6E8A-4147-A177-3AD203B41FA5}">
                      <a16:colId xmlns:a16="http://schemas.microsoft.com/office/drawing/2014/main" val="3280676694"/>
                    </a:ext>
                  </a:extLst>
                </a:gridCol>
                <a:gridCol w="329184">
                  <a:extLst>
                    <a:ext uri="{9D8B030D-6E8A-4147-A177-3AD203B41FA5}">
                      <a16:colId xmlns:a16="http://schemas.microsoft.com/office/drawing/2014/main" val="2240775083"/>
                    </a:ext>
                  </a:extLst>
                </a:gridCol>
                <a:gridCol w="370332">
                  <a:extLst>
                    <a:ext uri="{9D8B030D-6E8A-4147-A177-3AD203B41FA5}">
                      <a16:colId xmlns:a16="http://schemas.microsoft.com/office/drawing/2014/main" val="296890797"/>
                    </a:ext>
                  </a:extLst>
                </a:gridCol>
                <a:gridCol w="370332">
                  <a:extLst>
                    <a:ext uri="{9D8B030D-6E8A-4147-A177-3AD203B41FA5}">
                      <a16:colId xmlns:a16="http://schemas.microsoft.com/office/drawing/2014/main" val="1807639323"/>
                    </a:ext>
                  </a:extLst>
                </a:gridCol>
                <a:gridCol w="329184">
                  <a:extLst>
                    <a:ext uri="{9D8B030D-6E8A-4147-A177-3AD203B41FA5}">
                      <a16:colId xmlns:a16="http://schemas.microsoft.com/office/drawing/2014/main" val="1904736679"/>
                    </a:ext>
                  </a:extLst>
                </a:gridCol>
                <a:gridCol w="329184">
                  <a:extLst>
                    <a:ext uri="{9D8B030D-6E8A-4147-A177-3AD203B41FA5}">
                      <a16:colId xmlns:a16="http://schemas.microsoft.com/office/drawing/2014/main" val="1122756997"/>
                    </a:ext>
                  </a:extLst>
                </a:gridCol>
                <a:gridCol w="370332">
                  <a:extLst>
                    <a:ext uri="{9D8B030D-6E8A-4147-A177-3AD203B41FA5}">
                      <a16:colId xmlns:a16="http://schemas.microsoft.com/office/drawing/2014/main" val="908176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8416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- 2018-07-16 20:00:02 </a:t>
                      </a:r>
                      <a:r>
                        <a:rPr kumimoji="0" lang="en-US" sz="1000" b="0" i="0" u="none" strike="noStrike" kern="1200" cap="none" spc="0" normalizeH="0" baseline="0" noProof="0">
                          <a:ln>
                            <a:noFill/>
                          </a:ln>
                          <a:solidFill>
                            <a:prstClr val="black"/>
                          </a:solidFill>
                          <a:effectLst/>
                          <a:uLnTx/>
                          <a:uFillTx/>
                          <a:latin typeface="+mn-lt"/>
                          <a:ea typeface="+mn-ea"/>
                          <a:cs typeface="+mn-cs"/>
                        </a:rPr>
                        <a:t> 
 There's no place like home.
The BMW 4 Series Coupé.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27276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- 2018-07-17 15:00:01 </a:t>
                      </a:r>
                      <a:r>
                        <a:rPr kumimoji="0" lang="en-US" sz="1000" b="0" i="0" u="none" strike="noStrike" kern="1200" cap="none" spc="0" normalizeH="0" baseline="0" noProof="0">
                          <a:ln>
                            <a:noFill/>
                          </a:ln>
                          <a:solidFill>
                            <a:prstClr val="black"/>
                          </a:solidFill>
                          <a:effectLst/>
                          <a:uLnTx/>
                          <a:uFillTx/>
                          <a:latin typeface="+mn-lt"/>
                          <a:ea typeface="+mn-ea"/>
                          <a:cs typeface="+mn-cs"/>
                        </a:rPr>
                        <a:t> 
 Approach life with all you've got.
The BMW 5 Series Sedan.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17585030"/>
                  </a:ext>
                </a:extLst>
              </a:tr>
            </a:tbl>
          </a:graphicData>
        </a:graphic>
      </p:graphicFrame>
      <p:sp>
        <p:nvSpPr>
          <p:cNvPr id="4" name="Text Placeholder 3">
            <a:extLst>
              <a:ext uri="{FF2B5EF4-FFF2-40B4-BE49-F238E27FC236}">
                <a16:creationId xmlns:a16="http://schemas.microsoft.com/office/drawing/2014/main" id="{1CB04B29-82F7-4C8D-B167-36E6A5D3D6FA}"/>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3957581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0DE89-24C9-4266-AF64-E51B1381D5FC}"/>
              </a:ext>
            </a:extLst>
          </p:cNvPr>
          <p:cNvSpPr>
            <a:spLocks noGrp="1"/>
          </p:cNvSpPr>
          <p:nvPr>
            <p:ph type="title"/>
          </p:nvPr>
        </p:nvSpPr>
        <p:spPr/>
        <p:txBody>
          <a:bodyPr/>
          <a:lstStyle/>
          <a:p>
            <a:r>
              <a:rPr lang="en-US"/>
              <a:t>Facebook Interaction Rate By Post Type | Auto Brands</a:t>
            </a:r>
          </a:p>
        </p:txBody>
      </p:sp>
      <p:graphicFrame>
        <p:nvGraphicFramePr>
          <p:cNvPr id="6" name="Chart Placeholder 5">
            <a:extLst>
              <a:ext uri="{FF2B5EF4-FFF2-40B4-BE49-F238E27FC236}">
                <a16:creationId xmlns:a16="http://schemas.microsoft.com/office/drawing/2014/main" id="{FF5636D5-ED40-4958-92EC-CFFA89DA89CB}"/>
              </a:ext>
            </a:extLst>
          </p:cNvPr>
          <p:cNvGraphicFramePr>
            <a:graphicFrameLocks noGrp="1"/>
          </p:cNvGraphicFramePr>
          <p:nvPr>
            <p:ph type="chart" sz="quarter" idx="13"/>
            <p:extLst>
              <p:ext uri="{D42A27DB-BD31-4B8C-83A1-F6EECF244321}">
                <p14:modId xmlns:p14="http://schemas.microsoft.com/office/powerpoint/2010/main" val="2329940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9B26F4-91CB-44EF-8885-4C736711689D}"/>
              </a:ext>
            </a:extLst>
          </p:cNvPr>
          <p:cNvSpPr>
            <a:spLocks noGrp="1"/>
          </p:cNvSpPr>
          <p:nvPr>
            <p:ph type="body" sz="quarter" idx="14"/>
          </p:nvPr>
        </p:nvSpPr>
        <p:spPr/>
        <p:txBody>
          <a:bodyPr/>
          <a:lstStyle/>
          <a:p>
            <a:r>
              <a:rPr lang="en-US"/>
              <a:t>07/14/2018 - 08/12/2018</a:t>
            </a:r>
          </a:p>
        </p:txBody>
      </p:sp>
      <p:sp>
        <p:nvSpPr>
          <p:cNvPr id="5" name="Footer Placeholder 4">
            <a:extLst>
              <a:ext uri="{FF2B5EF4-FFF2-40B4-BE49-F238E27FC236}">
                <a16:creationId xmlns:a16="http://schemas.microsoft.com/office/drawing/2014/main" id="{90DF7F3E-D74F-4F52-BC22-C9E5392456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398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54B31-9FC7-4802-9875-41952F5FBC03}"/>
              </a:ext>
            </a:extLst>
          </p:cNvPr>
          <p:cNvSpPr>
            <a:spLocks noGrp="1"/>
          </p:cNvSpPr>
          <p:nvPr>
            <p:ph type="title"/>
          </p:nvPr>
        </p:nvSpPr>
        <p:spPr/>
        <p:txBody>
          <a:bodyPr/>
          <a:lstStyle/>
          <a:p>
            <a:r>
              <a:rPr lang="en-US"/>
              <a:t>Facebook Own Posts App Usage | Auto Brands</a:t>
            </a:r>
          </a:p>
        </p:txBody>
      </p:sp>
      <p:graphicFrame>
        <p:nvGraphicFramePr>
          <p:cNvPr id="6" name="Chart Placeholder 5">
            <a:extLst>
              <a:ext uri="{FF2B5EF4-FFF2-40B4-BE49-F238E27FC236}">
                <a16:creationId xmlns:a16="http://schemas.microsoft.com/office/drawing/2014/main" id="{F54DD108-514E-447F-9875-851F39A18A80}"/>
              </a:ext>
            </a:extLst>
          </p:cNvPr>
          <p:cNvGraphicFramePr>
            <a:graphicFrameLocks noGrp="1"/>
          </p:cNvGraphicFramePr>
          <p:nvPr>
            <p:ph type="chart" sz="quarter" idx="13"/>
            <p:extLst>
              <p:ext uri="{D42A27DB-BD31-4B8C-83A1-F6EECF244321}">
                <p14:modId xmlns:p14="http://schemas.microsoft.com/office/powerpoint/2010/main" val="4218102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054CA7-274C-4E4F-8820-C2748C77233A}"/>
              </a:ext>
            </a:extLst>
          </p:cNvPr>
          <p:cNvSpPr>
            <a:spLocks noGrp="1"/>
          </p:cNvSpPr>
          <p:nvPr>
            <p:ph type="body" sz="quarter" idx="14"/>
          </p:nvPr>
        </p:nvSpPr>
        <p:spPr/>
        <p:txBody>
          <a:bodyPr/>
          <a:lstStyle/>
          <a:p>
            <a:r>
              <a:rPr lang="en-US"/>
              <a:t>07/14/2018 - 08/12/2018</a:t>
            </a:r>
          </a:p>
        </p:txBody>
      </p:sp>
      <p:sp>
        <p:nvSpPr>
          <p:cNvPr id="5" name="Footer Placeholder 4">
            <a:extLst>
              <a:ext uri="{FF2B5EF4-FFF2-40B4-BE49-F238E27FC236}">
                <a16:creationId xmlns:a16="http://schemas.microsoft.com/office/drawing/2014/main" id="{4F782A3B-C1DF-4FD1-AB60-590E3D729B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7716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E979F-0DE8-494E-AF0D-612D112831C9}"/>
              </a:ext>
            </a:extLst>
          </p:cNvPr>
          <p:cNvSpPr>
            <a:spLocks noGrp="1"/>
          </p:cNvSpPr>
          <p:nvPr>
            <p:ph type="title"/>
          </p:nvPr>
        </p:nvSpPr>
        <p:spPr/>
        <p:txBody>
          <a:bodyPr/>
          <a:lstStyle/>
          <a:p>
            <a:r>
              <a:rPr lang="en-US"/>
              <a:t>Custom Own Posts Table | Auto Brands - 1 of 9</a:t>
            </a:r>
          </a:p>
        </p:txBody>
      </p:sp>
      <p:graphicFrame>
        <p:nvGraphicFramePr>
          <p:cNvPr id="5" name="Table Placeholder 4">
            <a:extLst>
              <a:ext uri="{FF2B5EF4-FFF2-40B4-BE49-F238E27FC236}">
                <a16:creationId xmlns:a16="http://schemas.microsoft.com/office/drawing/2014/main" id="{C9D764AC-7038-4ABA-87B3-99DA5329ECB4}"/>
              </a:ext>
            </a:extLst>
          </p:cNvPr>
          <p:cNvGraphicFramePr>
            <a:graphicFrameLocks noGrp="1"/>
          </p:cNvGraphicFramePr>
          <p:nvPr>
            <p:ph type="tbl" sz="quarter" idx="13"/>
            <p:extLst>
              <p:ext uri="{D42A27DB-BD31-4B8C-83A1-F6EECF244321}">
                <p14:modId xmlns:p14="http://schemas.microsoft.com/office/powerpoint/2010/main" val="2303015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88786376"/>
                    </a:ext>
                  </a:extLst>
                </a:gridCol>
                <a:gridCol w="658368">
                  <a:extLst>
                    <a:ext uri="{9D8B030D-6E8A-4147-A177-3AD203B41FA5}">
                      <a16:colId xmlns:a16="http://schemas.microsoft.com/office/drawing/2014/main" val="3026599594"/>
                    </a:ext>
                  </a:extLst>
                </a:gridCol>
                <a:gridCol w="658368">
                  <a:extLst>
                    <a:ext uri="{9D8B030D-6E8A-4147-A177-3AD203B41FA5}">
                      <a16:colId xmlns:a16="http://schemas.microsoft.com/office/drawing/2014/main" val="3315283164"/>
                    </a:ext>
                  </a:extLst>
                </a:gridCol>
                <a:gridCol w="658368">
                  <a:extLst>
                    <a:ext uri="{9D8B030D-6E8A-4147-A177-3AD203B41FA5}">
                      <a16:colId xmlns:a16="http://schemas.microsoft.com/office/drawing/2014/main" val="1978463922"/>
                    </a:ext>
                  </a:extLst>
                </a:gridCol>
                <a:gridCol w="658368">
                  <a:extLst>
                    <a:ext uri="{9D8B030D-6E8A-4147-A177-3AD203B41FA5}">
                      <a16:colId xmlns:a16="http://schemas.microsoft.com/office/drawing/2014/main" val="4145091127"/>
                    </a:ext>
                  </a:extLst>
                </a:gridCol>
                <a:gridCol w="658368">
                  <a:extLst>
                    <a:ext uri="{9D8B030D-6E8A-4147-A177-3AD203B41FA5}">
                      <a16:colId xmlns:a16="http://schemas.microsoft.com/office/drawing/2014/main" val="2857959941"/>
                    </a:ext>
                  </a:extLst>
                </a:gridCol>
                <a:gridCol w="658368">
                  <a:extLst>
                    <a:ext uri="{9D8B030D-6E8A-4147-A177-3AD203B41FA5}">
                      <a16:colId xmlns:a16="http://schemas.microsoft.com/office/drawing/2014/main" val="1911460489"/>
                    </a:ext>
                  </a:extLst>
                </a:gridCol>
                <a:gridCol w="658368">
                  <a:extLst>
                    <a:ext uri="{9D8B030D-6E8A-4147-A177-3AD203B41FA5}">
                      <a16:colId xmlns:a16="http://schemas.microsoft.com/office/drawing/2014/main" val="3863101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0531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USA - 2018-08-12 20:34:28 </a:t>
                      </a:r>
                      <a:r>
                        <a:rPr kumimoji="0" lang="en-US" sz="1000" b="0" i="0" u="none" strike="noStrike" kern="1200" cap="none" spc="0" normalizeH="0" baseline="0" noProof="0">
                          <a:ln>
                            <a:noFill/>
                          </a:ln>
                          <a:solidFill>
                            <a:prstClr val="black"/>
                          </a:solidFill>
                          <a:effectLst/>
                          <a:uLnTx/>
                          <a:uFillTx/>
                          <a:latin typeface="+mn-lt"/>
                          <a:ea typeface="+mn-ea"/>
                          <a:cs typeface="+mn-cs"/>
                        </a:rPr>
                        <a:t> 
 Drives even nicer than it looks. audi.us/2Mbn0ch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25437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- 2018-08-12 15:00:00 </a:t>
                      </a:r>
                      <a:r>
                        <a:rPr kumimoji="0" lang="en-US" sz="1000" b="0" i="0" u="none" strike="noStrike" kern="1200" cap="none" spc="0" normalizeH="0" baseline="0" noProof="0">
                          <a:ln>
                            <a:noFill/>
                          </a:ln>
                          <a:solidFill>
                            <a:prstClr val="black"/>
                          </a:solidFill>
                          <a:effectLst/>
                          <a:uLnTx/>
                          <a:uFillTx/>
                          <a:latin typeface="+mn-lt"/>
                          <a:ea typeface="+mn-ea"/>
                          <a:cs typeface="+mn-cs"/>
                        </a:rPr>
                        <a:t> 
 New destinations await the adventurous.
The BMW X1.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9518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- 2018-08-12 14:00:12 </a:t>
                      </a:r>
                      <a:r>
                        <a:rPr kumimoji="0" lang="en-US" sz="1000" b="0" i="0" u="none" strike="noStrike" kern="1200" cap="none" spc="0" normalizeH="0" baseline="0" noProof="0">
                          <a:ln>
                            <a:noFill/>
                          </a:ln>
                          <a:solidFill>
                            <a:prstClr val="black"/>
                          </a:solidFill>
                          <a:effectLst/>
                          <a:uLnTx/>
                          <a:uFillTx/>
                          <a:latin typeface="+mn-lt"/>
                          <a:ea typeface="+mn-ea"/>
                          <a:cs typeface="+mn-cs"/>
                        </a:rPr>
                        <a:t> 
 Brands Hatch is hosting the sixth round of the Mercedes-AMG Motorsport eRacing Competition! Mercedes-AMG Motorsport are again organising their eRacing competition based on Steam's RaceRoom Racing Experience gaming platform. It's worth taking part, because the most successful players will get the chance to attend an AMG Driving Academy event organised by Mercedes-AMG at the end of the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26938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- 2018-08-12 13:57:56 </a:t>
                      </a:r>
                      <a:r>
                        <a:rPr kumimoji="0" lang="en-US" sz="1000" b="0" i="0" u="none" strike="noStrike" kern="1200" cap="none" spc="0" normalizeH="0" baseline="0" noProof="0">
                          <a:ln>
                            <a:noFill/>
                          </a:ln>
                          <a:solidFill>
                            <a:prstClr val="black"/>
                          </a:solidFill>
                          <a:effectLst/>
                          <a:uLnTx/>
                          <a:uFillTx/>
                          <a:latin typeface="+mn-lt"/>
                          <a:ea typeface="+mn-ea"/>
                          <a:cs typeface="+mn-cs"/>
                        </a:rPr>
                        <a:t> 
 Great weekend in Brands Hatch: Daniel Juncadella took P1 for Mercedes-AMG DTM in Race 1 yesterday, while Paul Di Resta won Race 2 today. Well done boys and congratulations to everyone involved!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98935739"/>
                  </a:ext>
                </a:extLst>
              </a:tr>
            </a:tbl>
          </a:graphicData>
        </a:graphic>
      </p:graphicFrame>
      <p:sp>
        <p:nvSpPr>
          <p:cNvPr id="4" name="Text Placeholder 3">
            <a:extLst>
              <a:ext uri="{FF2B5EF4-FFF2-40B4-BE49-F238E27FC236}">
                <a16:creationId xmlns:a16="http://schemas.microsoft.com/office/drawing/2014/main" id="{98051C9F-0795-4AC3-83AD-1D574D90CC70}"/>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1884964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E19C1-714F-4A99-9817-FD082D1F7410}"/>
              </a:ext>
            </a:extLst>
          </p:cNvPr>
          <p:cNvSpPr>
            <a:spLocks noGrp="1"/>
          </p:cNvSpPr>
          <p:nvPr>
            <p:ph type="title"/>
          </p:nvPr>
        </p:nvSpPr>
        <p:spPr/>
        <p:txBody>
          <a:bodyPr/>
          <a:lstStyle/>
          <a:p>
            <a:r>
              <a:rPr lang="en-US"/>
              <a:t>Custom Own Posts Table | Auto Brands - 2 of 9</a:t>
            </a:r>
          </a:p>
        </p:txBody>
      </p:sp>
      <p:graphicFrame>
        <p:nvGraphicFramePr>
          <p:cNvPr id="5" name="Table Placeholder 4">
            <a:extLst>
              <a:ext uri="{FF2B5EF4-FFF2-40B4-BE49-F238E27FC236}">
                <a16:creationId xmlns:a16="http://schemas.microsoft.com/office/drawing/2014/main" id="{7D702412-3AB7-4FA7-AC49-0C281F310E04}"/>
              </a:ext>
            </a:extLst>
          </p:cNvPr>
          <p:cNvGraphicFramePr>
            <a:graphicFrameLocks noGrp="1"/>
          </p:cNvGraphicFramePr>
          <p:nvPr>
            <p:ph type="tbl" sz="quarter" idx="13"/>
            <p:extLst>
              <p:ext uri="{D42A27DB-BD31-4B8C-83A1-F6EECF244321}">
                <p14:modId xmlns:p14="http://schemas.microsoft.com/office/powerpoint/2010/main" val="109914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4833219"/>
                    </a:ext>
                  </a:extLst>
                </a:gridCol>
                <a:gridCol w="658368">
                  <a:extLst>
                    <a:ext uri="{9D8B030D-6E8A-4147-A177-3AD203B41FA5}">
                      <a16:colId xmlns:a16="http://schemas.microsoft.com/office/drawing/2014/main" val="4040723862"/>
                    </a:ext>
                  </a:extLst>
                </a:gridCol>
                <a:gridCol w="658368">
                  <a:extLst>
                    <a:ext uri="{9D8B030D-6E8A-4147-A177-3AD203B41FA5}">
                      <a16:colId xmlns:a16="http://schemas.microsoft.com/office/drawing/2014/main" val="1726349131"/>
                    </a:ext>
                  </a:extLst>
                </a:gridCol>
                <a:gridCol w="658368">
                  <a:extLst>
                    <a:ext uri="{9D8B030D-6E8A-4147-A177-3AD203B41FA5}">
                      <a16:colId xmlns:a16="http://schemas.microsoft.com/office/drawing/2014/main" val="3770591738"/>
                    </a:ext>
                  </a:extLst>
                </a:gridCol>
                <a:gridCol w="658368">
                  <a:extLst>
                    <a:ext uri="{9D8B030D-6E8A-4147-A177-3AD203B41FA5}">
                      <a16:colId xmlns:a16="http://schemas.microsoft.com/office/drawing/2014/main" val="3084203297"/>
                    </a:ext>
                  </a:extLst>
                </a:gridCol>
                <a:gridCol w="658368">
                  <a:extLst>
                    <a:ext uri="{9D8B030D-6E8A-4147-A177-3AD203B41FA5}">
                      <a16:colId xmlns:a16="http://schemas.microsoft.com/office/drawing/2014/main" val="2456346766"/>
                    </a:ext>
                  </a:extLst>
                </a:gridCol>
                <a:gridCol w="658368">
                  <a:extLst>
                    <a:ext uri="{9D8B030D-6E8A-4147-A177-3AD203B41FA5}">
                      <a16:colId xmlns:a16="http://schemas.microsoft.com/office/drawing/2014/main" val="2837094399"/>
                    </a:ext>
                  </a:extLst>
                </a:gridCol>
                <a:gridCol w="658368">
                  <a:extLst>
                    <a:ext uri="{9D8B030D-6E8A-4147-A177-3AD203B41FA5}">
                      <a16:colId xmlns:a16="http://schemas.microsoft.com/office/drawing/2014/main" val="1715149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8756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- 2018-08-12 08:00:01 </a:t>
                      </a:r>
                      <a:r>
                        <a:rPr kumimoji="0" lang="en-US" sz="1000" b="0" i="0" u="none" strike="noStrike" kern="1200" cap="none" spc="0" normalizeH="0" baseline="0" noProof="0">
                          <a:ln>
                            <a:noFill/>
                          </a:ln>
                          <a:solidFill>
                            <a:prstClr val="black"/>
                          </a:solidFill>
                          <a:effectLst/>
                          <a:uLnTx/>
                          <a:uFillTx/>
                          <a:latin typeface="+mn-lt"/>
                          <a:ea typeface="+mn-ea"/>
                          <a:cs typeface="+mn-cs"/>
                        </a:rPr>
                        <a:t> 
 Like all Mercedes-Benz vehicles, the EQC is being intensively tested and undergoes the same demanding program with around 500 individual tests. Prototypes and pre-production vehicles cover several million kilometers on four continents until their market launch. 
There are also special tests for the electric drive, the battery and the interaction of all drive components. In addition, the first Mercedes-Benz member of the technology and product brand EQ is checked on numerous test rigs. In doing so the Mercedes-Benz engineers can build on the comprehensive knowledge gained from digital testing.
▶ http://mb4.me/MercedesBenz_EQ #switchtoeq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58150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- 2018-08-12 01:00:02 </a:t>
                      </a:r>
                      <a:r>
                        <a:rPr kumimoji="0" lang="en-US" sz="1000" b="0" i="0" u="none" strike="noStrike" kern="1200" cap="none" spc="0" normalizeH="0" baseline="0" noProof="0">
                          <a:ln>
                            <a:noFill/>
                          </a:ln>
                          <a:solidFill>
                            <a:prstClr val="black"/>
                          </a:solidFill>
                          <a:effectLst/>
                          <a:uLnTx/>
                          <a:uFillTx/>
                          <a:latin typeface="+mn-lt"/>
                          <a:ea typeface="+mn-ea"/>
                          <a:cs typeface="+mn-cs"/>
                        </a:rPr>
                        <a:t> 
 Family portrait: Mercedes-AMG GT R and the new Mercedes-AMG GT 4-Door Coupé.</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See more: amg4.me/GT4Door #LifeisaRace
[Kraftstoffverbrauch kombiniert: 12,4–11,3 l/100 km | CO2-Emissionen kombiniert: 284–257 g/km | http://mb4.me/RechtlicherHinweis]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61712601"/>
                  </a:ext>
                </a:extLst>
              </a:tr>
            </a:tbl>
          </a:graphicData>
        </a:graphic>
      </p:graphicFrame>
      <p:sp>
        <p:nvSpPr>
          <p:cNvPr id="4" name="Text Placeholder 3">
            <a:extLst>
              <a:ext uri="{FF2B5EF4-FFF2-40B4-BE49-F238E27FC236}">
                <a16:creationId xmlns:a16="http://schemas.microsoft.com/office/drawing/2014/main" id="{D318A332-ECDD-4C7E-B1F7-DF8C012CAE15}"/>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328609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E1832-BD35-417A-8C92-FEFC847ACDB0}"/>
              </a:ext>
            </a:extLst>
          </p:cNvPr>
          <p:cNvSpPr>
            <a:spLocks noGrp="1"/>
          </p:cNvSpPr>
          <p:nvPr>
            <p:ph type="title"/>
          </p:nvPr>
        </p:nvSpPr>
        <p:spPr/>
        <p:txBody>
          <a:bodyPr/>
          <a:lstStyle/>
          <a:p>
            <a:r>
              <a:rPr lang="en-US"/>
              <a:t>Custom Own Posts Table | Auto Brands - 3 of 9</a:t>
            </a:r>
          </a:p>
        </p:txBody>
      </p:sp>
      <p:graphicFrame>
        <p:nvGraphicFramePr>
          <p:cNvPr id="5" name="Table Placeholder 4">
            <a:extLst>
              <a:ext uri="{FF2B5EF4-FFF2-40B4-BE49-F238E27FC236}">
                <a16:creationId xmlns:a16="http://schemas.microsoft.com/office/drawing/2014/main" id="{6863E741-33F4-4198-A805-FD26724F1D1D}"/>
              </a:ext>
            </a:extLst>
          </p:cNvPr>
          <p:cNvGraphicFramePr>
            <a:graphicFrameLocks noGrp="1"/>
          </p:cNvGraphicFramePr>
          <p:nvPr>
            <p:ph type="tbl" sz="quarter" idx="13"/>
            <p:extLst>
              <p:ext uri="{D42A27DB-BD31-4B8C-83A1-F6EECF244321}">
                <p14:modId xmlns:p14="http://schemas.microsoft.com/office/powerpoint/2010/main" val="641371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66856868"/>
                    </a:ext>
                  </a:extLst>
                </a:gridCol>
                <a:gridCol w="658368">
                  <a:extLst>
                    <a:ext uri="{9D8B030D-6E8A-4147-A177-3AD203B41FA5}">
                      <a16:colId xmlns:a16="http://schemas.microsoft.com/office/drawing/2014/main" val="2062519571"/>
                    </a:ext>
                  </a:extLst>
                </a:gridCol>
                <a:gridCol w="658368">
                  <a:extLst>
                    <a:ext uri="{9D8B030D-6E8A-4147-A177-3AD203B41FA5}">
                      <a16:colId xmlns:a16="http://schemas.microsoft.com/office/drawing/2014/main" val="359338018"/>
                    </a:ext>
                  </a:extLst>
                </a:gridCol>
                <a:gridCol w="658368">
                  <a:extLst>
                    <a:ext uri="{9D8B030D-6E8A-4147-A177-3AD203B41FA5}">
                      <a16:colId xmlns:a16="http://schemas.microsoft.com/office/drawing/2014/main" val="1919673547"/>
                    </a:ext>
                  </a:extLst>
                </a:gridCol>
                <a:gridCol w="658368">
                  <a:extLst>
                    <a:ext uri="{9D8B030D-6E8A-4147-A177-3AD203B41FA5}">
                      <a16:colId xmlns:a16="http://schemas.microsoft.com/office/drawing/2014/main" val="2225101445"/>
                    </a:ext>
                  </a:extLst>
                </a:gridCol>
                <a:gridCol w="658368">
                  <a:extLst>
                    <a:ext uri="{9D8B030D-6E8A-4147-A177-3AD203B41FA5}">
                      <a16:colId xmlns:a16="http://schemas.microsoft.com/office/drawing/2014/main" val="1575961418"/>
                    </a:ext>
                  </a:extLst>
                </a:gridCol>
                <a:gridCol w="658368">
                  <a:extLst>
                    <a:ext uri="{9D8B030D-6E8A-4147-A177-3AD203B41FA5}">
                      <a16:colId xmlns:a16="http://schemas.microsoft.com/office/drawing/2014/main" val="303120176"/>
                    </a:ext>
                  </a:extLst>
                </a:gridCol>
                <a:gridCol w="658368">
                  <a:extLst>
                    <a:ext uri="{9D8B030D-6E8A-4147-A177-3AD203B41FA5}">
                      <a16:colId xmlns:a16="http://schemas.microsoft.com/office/drawing/2014/main" val="341331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7950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- 2018-08-11 16:00:01 </a:t>
                      </a:r>
                      <a:r>
                        <a:rPr kumimoji="0" lang="en-US" sz="1000" b="0" i="0" u="none" strike="noStrike" kern="1200" cap="none" spc="0" normalizeH="0" baseline="0" noProof="0">
                          <a:ln>
                            <a:noFill/>
                          </a:ln>
                          <a:solidFill>
                            <a:prstClr val="black"/>
                          </a:solidFill>
                          <a:effectLst/>
                          <a:uLnTx/>
                          <a:uFillTx/>
                          <a:latin typeface="+mn-lt"/>
                          <a:ea typeface="+mn-ea"/>
                          <a:cs typeface="+mn-cs"/>
                        </a:rPr>
                        <a:t> 
 F1 summer break, day 08: Enjoying the sun. Watch our film and get ready for the restart. Season continues on 26.08.18, Belgian GP
Mercedes-AMG Petronas 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2858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- 2018-08-11 08:00:09 </a:t>
                      </a:r>
                      <a:r>
                        <a:rPr kumimoji="0" lang="en-US" sz="1000" b="0" i="0" u="none" strike="noStrike" kern="1200" cap="none" spc="0" normalizeH="0" baseline="0" noProof="0">
                          <a:ln>
                            <a:noFill/>
                          </a:ln>
                          <a:solidFill>
                            <a:prstClr val="black"/>
                          </a:solidFill>
                          <a:effectLst/>
                          <a:uLnTx/>
                          <a:uFillTx/>
                          <a:latin typeface="+mn-lt"/>
                          <a:ea typeface="+mn-ea"/>
                          <a:cs typeface="+mn-cs"/>
                        </a:rPr>
                        <a:t> 
 Thank you all for liking, sharing and commenting on the photos we post here. If you want to see more content from us, follow BMW on Instagram: instagram.com/bmw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75636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- 2018-08-11 08:00:01 </a:t>
                      </a:r>
                      <a:r>
                        <a:rPr kumimoji="0" lang="en-US" sz="1000" b="0" i="0" u="none" strike="noStrike" kern="1200" cap="none" spc="0" normalizeH="0" baseline="0" noProof="0">
                          <a:ln>
                            <a:noFill/>
                          </a:ln>
                          <a:solidFill>
                            <a:prstClr val="black"/>
                          </a:solidFill>
                          <a:effectLst/>
                          <a:uLnTx/>
                          <a:uFillTx/>
                          <a:latin typeface="+mn-lt"/>
                          <a:ea typeface="+mn-ea"/>
                          <a:cs typeface="+mn-cs"/>
                        </a:rPr>
                        <a:t> 
 Discover the elegance of Mercedes-Benz interior design – with the avantgarde light pattern of the ambient lighting of the Mercedes-Benz E-Class.
▶ http://mb4.me/EClass_f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4167968"/>
                  </a:ext>
                </a:extLst>
              </a:tr>
            </a:tbl>
          </a:graphicData>
        </a:graphic>
      </p:graphicFrame>
      <p:sp>
        <p:nvSpPr>
          <p:cNvPr id="4" name="Text Placeholder 3">
            <a:extLst>
              <a:ext uri="{FF2B5EF4-FFF2-40B4-BE49-F238E27FC236}">
                <a16:creationId xmlns:a16="http://schemas.microsoft.com/office/drawing/2014/main" id="{B96FDC23-F3A5-4166-A39A-A96BEEE05F76}"/>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26587440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78FB5-E268-42A5-B08A-0C7B219A6866}"/>
              </a:ext>
            </a:extLst>
          </p:cNvPr>
          <p:cNvSpPr>
            <a:spLocks noGrp="1"/>
          </p:cNvSpPr>
          <p:nvPr>
            <p:ph type="title"/>
          </p:nvPr>
        </p:nvSpPr>
        <p:spPr/>
        <p:txBody>
          <a:bodyPr/>
          <a:lstStyle/>
          <a:p>
            <a:r>
              <a:rPr lang="en-US"/>
              <a:t>Custom Own Posts Table | Auto Brands - 4 of 9</a:t>
            </a:r>
          </a:p>
        </p:txBody>
      </p:sp>
      <p:graphicFrame>
        <p:nvGraphicFramePr>
          <p:cNvPr id="5" name="Table Placeholder 4">
            <a:extLst>
              <a:ext uri="{FF2B5EF4-FFF2-40B4-BE49-F238E27FC236}">
                <a16:creationId xmlns:a16="http://schemas.microsoft.com/office/drawing/2014/main" id="{B4F67396-ECA0-45E9-ADEC-8C8792B902A8}"/>
              </a:ext>
            </a:extLst>
          </p:cNvPr>
          <p:cNvGraphicFramePr>
            <a:graphicFrameLocks noGrp="1"/>
          </p:cNvGraphicFramePr>
          <p:nvPr>
            <p:ph type="tbl" sz="quarter" idx="13"/>
            <p:extLst>
              <p:ext uri="{D42A27DB-BD31-4B8C-83A1-F6EECF244321}">
                <p14:modId xmlns:p14="http://schemas.microsoft.com/office/powerpoint/2010/main" val="2381044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2524751"/>
                    </a:ext>
                  </a:extLst>
                </a:gridCol>
                <a:gridCol w="658368">
                  <a:extLst>
                    <a:ext uri="{9D8B030D-6E8A-4147-A177-3AD203B41FA5}">
                      <a16:colId xmlns:a16="http://schemas.microsoft.com/office/drawing/2014/main" val="777155550"/>
                    </a:ext>
                  </a:extLst>
                </a:gridCol>
                <a:gridCol w="658368">
                  <a:extLst>
                    <a:ext uri="{9D8B030D-6E8A-4147-A177-3AD203B41FA5}">
                      <a16:colId xmlns:a16="http://schemas.microsoft.com/office/drawing/2014/main" val="3835681641"/>
                    </a:ext>
                  </a:extLst>
                </a:gridCol>
                <a:gridCol w="658368">
                  <a:extLst>
                    <a:ext uri="{9D8B030D-6E8A-4147-A177-3AD203B41FA5}">
                      <a16:colId xmlns:a16="http://schemas.microsoft.com/office/drawing/2014/main" val="1738082369"/>
                    </a:ext>
                  </a:extLst>
                </a:gridCol>
                <a:gridCol w="658368">
                  <a:extLst>
                    <a:ext uri="{9D8B030D-6E8A-4147-A177-3AD203B41FA5}">
                      <a16:colId xmlns:a16="http://schemas.microsoft.com/office/drawing/2014/main" val="284142364"/>
                    </a:ext>
                  </a:extLst>
                </a:gridCol>
                <a:gridCol w="658368">
                  <a:extLst>
                    <a:ext uri="{9D8B030D-6E8A-4147-A177-3AD203B41FA5}">
                      <a16:colId xmlns:a16="http://schemas.microsoft.com/office/drawing/2014/main" val="1202661484"/>
                    </a:ext>
                  </a:extLst>
                </a:gridCol>
                <a:gridCol w="658368">
                  <a:extLst>
                    <a:ext uri="{9D8B030D-6E8A-4147-A177-3AD203B41FA5}">
                      <a16:colId xmlns:a16="http://schemas.microsoft.com/office/drawing/2014/main" val="2349039725"/>
                    </a:ext>
                  </a:extLst>
                </a:gridCol>
                <a:gridCol w="658368">
                  <a:extLst>
                    <a:ext uri="{9D8B030D-6E8A-4147-A177-3AD203B41FA5}">
                      <a16:colId xmlns:a16="http://schemas.microsoft.com/office/drawing/2014/main" val="2398270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449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- 2018-08-11 01:00:00 </a:t>
                      </a:r>
                      <a:r>
                        <a:rPr kumimoji="0" lang="en-US" sz="1000" b="0" i="0" u="none" strike="noStrike" kern="1200" cap="none" spc="0" normalizeH="0" baseline="0" noProof="0">
                          <a:ln>
                            <a:noFill/>
                          </a:ln>
                          <a:solidFill>
                            <a:prstClr val="black"/>
                          </a:solidFill>
                          <a:effectLst/>
                          <a:uLnTx/>
                          <a:uFillTx/>
                          <a:latin typeface="+mn-lt"/>
                          <a:ea typeface="+mn-ea"/>
                          <a:cs typeface="+mn-cs"/>
                        </a:rPr>
                        <a:t> 
 At the upcoming me Convention, we will present the second edition of our unique Startup City Pitches. Representatives from 20 cities across five continents will reveal what makes their local startup ecosystems such a draw for self-starters and promising businesses. Register now to hear more about these entrepreneurial hotspots: me-convention.sxsw.com
#createthenew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9522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USA - 2018-08-10 21:24:00 </a:t>
                      </a:r>
                      <a:r>
                        <a:rPr kumimoji="0" lang="en-US" sz="1000" b="0" i="0" u="none" strike="noStrike" kern="1200" cap="none" spc="0" normalizeH="0" baseline="0" noProof="0">
                          <a:ln>
                            <a:noFill/>
                          </a:ln>
                          <a:solidFill>
                            <a:prstClr val="black"/>
                          </a:solidFill>
                          <a:effectLst/>
                          <a:uLnTx/>
                          <a:uFillTx/>
                          <a:latin typeface="+mn-lt"/>
                          <a:ea typeface="+mn-ea"/>
                          <a:cs typeface="+mn-cs"/>
                        </a:rPr>
                        <a:t> 
 Radiating cool. audi.us/2KozsDQ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95699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- 2018-08-10 20:42:46 </a:t>
                      </a:r>
                      <a:r>
                        <a:rPr kumimoji="0" lang="en-US" sz="1000" b="0" i="0" u="none" strike="noStrike" kern="1200" cap="none" spc="0" normalizeH="0" baseline="0" noProof="0">
                          <a:ln>
                            <a:noFill/>
                          </a:ln>
                          <a:solidFill>
                            <a:prstClr val="black"/>
                          </a:solidFill>
                          <a:effectLst/>
                          <a:uLnTx/>
                          <a:uFillTx/>
                          <a:latin typeface="+mn-lt"/>
                          <a:ea typeface="+mn-ea"/>
                          <a:cs typeface="+mn-cs"/>
                        </a:rPr>
                        <a:t> 
 Stef Meijers believes that in order for startups to grow they need support from established innovators, that's where he comes in. As Eindhoven's Startup Officer, @kickass.startups.eindhoven is the link that connects entrepreneurs to the mentors and resources that can help further their businesses. Your badge gets you an inside look into some of the world's leading startup scenes during Startup City Pitches. Register now for @meconvention! #createthenew
#meConvention #Stockholm #Eindhoven #ThisisEindhoven #startups #ecosystem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25192132"/>
                  </a:ext>
                </a:extLst>
              </a:tr>
            </a:tbl>
          </a:graphicData>
        </a:graphic>
      </p:graphicFrame>
      <p:sp>
        <p:nvSpPr>
          <p:cNvPr id="4" name="Text Placeholder 3">
            <a:extLst>
              <a:ext uri="{FF2B5EF4-FFF2-40B4-BE49-F238E27FC236}">
                <a16:creationId xmlns:a16="http://schemas.microsoft.com/office/drawing/2014/main" id="{0E72A48E-08FA-4831-993E-795130132348}"/>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1794348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AF8FA-A95D-48F4-AD87-7C2285DC5BB7}"/>
              </a:ext>
            </a:extLst>
          </p:cNvPr>
          <p:cNvSpPr>
            <a:spLocks noGrp="1"/>
          </p:cNvSpPr>
          <p:nvPr>
            <p:ph type="title"/>
          </p:nvPr>
        </p:nvSpPr>
        <p:spPr/>
        <p:txBody>
          <a:bodyPr/>
          <a:lstStyle/>
          <a:p>
            <a:r>
              <a:rPr lang="en-US"/>
              <a:t>Custom Own Posts Table | Auto Brands - 5 of 9</a:t>
            </a:r>
          </a:p>
        </p:txBody>
      </p:sp>
      <p:graphicFrame>
        <p:nvGraphicFramePr>
          <p:cNvPr id="5" name="Table Placeholder 4">
            <a:extLst>
              <a:ext uri="{FF2B5EF4-FFF2-40B4-BE49-F238E27FC236}">
                <a16:creationId xmlns:a16="http://schemas.microsoft.com/office/drawing/2014/main" id="{0F11BCE4-1B64-4AED-95B2-D574516DEDC9}"/>
              </a:ext>
            </a:extLst>
          </p:cNvPr>
          <p:cNvGraphicFramePr>
            <a:graphicFrameLocks noGrp="1"/>
          </p:cNvGraphicFramePr>
          <p:nvPr>
            <p:ph type="tbl" sz="quarter" idx="13"/>
            <p:extLst>
              <p:ext uri="{D42A27DB-BD31-4B8C-83A1-F6EECF244321}">
                <p14:modId xmlns:p14="http://schemas.microsoft.com/office/powerpoint/2010/main" val="872724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3124834"/>
                    </a:ext>
                  </a:extLst>
                </a:gridCol>
                <a:gridCol w="658368">
                  <a:extLst>
                    <a:ext uri="{9D8B030D-6E8A-4147-A177-3AD203B41FA5}">
                      <a16:colId xmlns:a16="http://schemas.microsoft.com/office/drawing/2014/main" val="3105527334"/>
                    </a:ext>
                  </a:extLst>
                </a:gridCol>
                <a:gridCol w="658368">
                  <a:extLst>
                    <a:ext uri="{9D8B030D-6E8A-4147-A177-3AD203B41FA5}">
                      <a16:colId xmlns:a16="http://schemas.microsoft.com/office/drawing/2014/main" val="348256823"/>
                    </a:ext>
                  </a:extLst>
                </a:gridCol>
                <a:gridCol w="658368">
                  <a:extLst>
                    <a:ext uri="{9D8B030D-6E8A-4147-A177-3AD203B41FA5}">
                      <a16:colId xmlns:a16="http://schemas.microsoft.com/office/drawing/2014/main" val="4124519900"/>
                    </a:ext>
                  </a:extLst>
                </a:gridCol>
                <a:gridCol w="658368">
                  <a:extLst>
                    <a:ext uri="{9D8B030D-6E8A-4147-A177-3AD203B41FA5}">
                      <a16:colId xmlns:a16="http://schemas.microsoft.com/office/drawing/2014/main" val="1946591045"/>
                    </a:ext>
                  </a:extLst>
                </a:gridCol>
                <a:gridCol w="658368">
                  <a:extLst>
                    <a:ext uri="{9D8B030D-6E8A-4147-A177-3AD203B41FA5}">
                      <a16:colId xmlns:a16="http://schemas.microsoft.com/office/drawing/2014/main" val="324278131"/>
                    </a:ext>
                  </a:extLst>
                </a:gridCol>
                <a:gridCol w="658368">
                  <a:extLst>
                    <a:ext uri="{9D8B030D-6E8A-4147-A177-3AD203B41FA5}">
                      <a16:colId xmlns:a16="http://schemas.microsoft.com/office/drawing/2014/main" val="3210559842"/>
                    </a:ext>
                  </a:extLst>
                </a:gridCol>
                <a:gridCol w="658368">
                  <a:extLst>
                    <a:ext uri="{9D8B030D-6E8A-4147-A177-3AD203B41FA5}">
                      <a16:colId xmlns:a16="http://schemas.microsoft.com/office/drawing/2014/main" val="3529502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672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- 2018-08-10 20:00:00 </a:t>
                      </a:r>
                      <a:r>
                        <a:rPr kumimoji="0" lang="en-US" sz="1000" b="0" i="0" u="none" strike="noStrike" kern="1200" cap="none" spc="0" normalizeH="0" baseline="0" noProof="0">
                          <a:ln>
                            <a:noFill/>
                          </a:ln>
                          <a:solidFill>
                            <a:prstClr val="black"/>
                          </a:solidFill>
                          <a:effectLst/>
                          <a:uLnTx/>
                          <a:uFillTx/>
                          <a:latin typeface="+mn-lt"/>
                          <a:ea typeface="+mn-ea"/>
                          <a:cs typeface="+mn-cs"/>
                        </a:rPr>
                        <a:t> 
 Making a bold and beautiful statement.
The BMW 4 Series Coupé.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1171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- 2018-08-10 16:00:01 </a:t>
                      </a:r>
                      <a:r>
                        <a:rPr kumimoji="0" lang="en-US" sz="1000" b="0" i="0" u="none" strike="noStrike" kern="1200" cap="none" spc="0" normalizeH="0" baseline="0" noProof="0">
                          <a:ln>
                            <a:noFill/>
                          </a:ln>
                          <a:solidFill>
                            <a:prstClr val="black"/>
                          </a:solidFill>
                          <a:effectLst/>
                          <a:uLnTx/>
                          <a:uFillTx/>
                          <a:latin typeface="+mn-lt"/>
                          <a:ea typeface="+mn-ea"/>
                          <a:cs typeface="+mn-cs"/>
                        </a:rPr>
                        <a:t> 
 The danger of forest fires is elevated when temperatures are high. In the battle against wildfires in the Black Forest, Kirchzarten’s volunteer fire service uses an extreme off-road Unimog U 5023. The Unimog’s high ground clearance and ability to cope easily with steep inclines make it possible to tackle vegetation fires effectively even in difficult terrain.
Learn more about the Unimog fighting wildfires: http://mb4.me/Unimog_firebrigade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1426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- 2018-08-10 15:01:16 </a:t>
                      </a:r>
                      <a:r>
                        <a:rPr kumimoji="0" lang="en-US" sz="1000" b="0" i="0" u="none" strike="noStrike" kern="1200" cap="none" spc="0" normalizeH="0" baseline="0" noProof="0">
                          <a:ln>
                            <a:noFill/>
                          </a:ln>
                          <a:solidFill>
                            <a:prstClr val="black"/>
                          </a:solidFill>
                          <a:effectLst/>
                          <a:uLnTx/>
                          <a:uFillTx/>
                          <a:latin typeface="+mn-lt"/>
                          <a:ea typeface="+mn-ea"/>
                          <a:cs typeface="+mn-cs"/>
                        </a:rPr>
                        <a:t> 
 Prestige, comfort, and freedom. The first-ever BMW X7 is coming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56813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Volvo Cars - 2018-08-10 09:00:01 </a:t>
                      </a:r>
                      <a:r>
                        <a:rPr kumimoji="0" lang="en-US" sz="1000" b="0" i="0" u="none" strike="noStrike" kern="1200" cap="none" spc="0" normalizeH="0" baseline="0" noProof="0">
                          <a:ln>
                            <a:noFill/>
                          </a:ln>
                          <a:solidFill>
                            <a:prstClr val="black"/>
                          </a:solidFill>
                          <a:effectLst/>
                          <a:uLnTx/>
                          <a:uFillTx/>
                          <a:latin typeface="+mn-lt"/>
                          <a:ea typeface="+mn-ea"/>
                          <a:cs typeface="+mn-cs"/>
                        </a:rPr>
                        <a:t> 
 Meet the guidebook that can find you the best restaurant in town, and tell you how to get there. #newV60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35940285"/>
                  </a:ext>
                </a:extLst>
              </a:tr>
            </a:tbl>
          </a:graphicData>
        </a:graphic>
      </p:graphicFrame>
      <p:sp>
        <p:nvSpPr>
          <p:cNvPr id="4" name="Text Placeholder 3">
            <a:extLst>
              <a:ext uri="{FF2B5EF4-FFF2-40B4-BE49-F238E27FC236}">
                <a16:creationId xmlns:a16="http://schemas.microsoft.com/office/drawing/2014/main" id="{7D2DDBA9-5127-49B5-8738-9536F55BDD22}"/>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752541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4E6E-23A4-4C5E-84C7-718A12B65E74}"/>
              </a:ext>
            </a:extLst>
          </p:cNvPr>
          <p:cNvSpPr>
            <a:spLocks noGrp="1"/>
          </p:cNvSpPr>
          <p:nvPr>
            <p:ph type="title"/>
          </p:nvPr>
        </p:nvSpPr>
        <p:spPr/>
        <p:txBody>
          <a:bodyPr/>
          <a:lstStyle/>
          <a:p>
            <a:r>
              <a:rPr lang="en-US"/>
              <a:t>Custom Own Posts Table | Auto Brands - 6 of 9</a:t>
            </a:r>
          </a:p>
        </p:txBody>
      </p:sp>
      <p:graphicFrame>
        <p:nvGraphicFramePr>
          <p:cNvPr id="5" name="Table Placeholder 4">
            <a:extLst>
              <a:ext uri="{FF2B5EF4-FFF2-40B4-BE49-F238E27FC236}">
                <a16:creationId xmlns:a16="http://schemas.microsoft.com/office/drawing/2014/main" id="{74795EA9-1A6B-4841-83E6-EFE56E5B59B0}"/>
              </a:ext>
            </a:extLst>
          </p:cNvPr>
          <p:cNvGraphicFramePr>
            <a:graphicFrameLocks noGrp="1"/>
          </p:cNvGraphicFramePr>
          <p:nvPr>
            <p:ph type="tbl" sz="quarter" idx="13"/>
            <p:extLst>
              <p:ext uri="{D42A27DB-BD31-4B8C-83A1-F6EECF244321}">
                <p14:modId xmlns:p14="http://schemas.microsoft.com/office/powerpoint/2010/main" val="2827171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20327378"/>
                    </a:ext>
                  </a:extLst>
                </a:gridCol>
                <a:gridCol w="658368">
                  <a:extLst>
                    <a:ext uri="{9D8B030D-6E8A-4147-A177-3AD203B41FA5}">
                      <a16:colId xmlns:a16="http://schemas.microsoft.com/office/drawing/2014/main" val="786273509"/>
                    </a:ext>
                  </a:extLst>
                </a:gridCol>
                <a:gridCol w="658368">
                  <a:extLst>
                    <a:ext uri="{9D8B030D-6E8A-4147-A177-3AD203B41FA5}">
                      <a16:colId xmlns:a16="http://schemas.microsoft.com/office/drawing/2014/main" val="1066109340"/>
                    </a:ext>
                  </a:extLst>
                </a:gridCol>
                <a:gridCol w="658368">
                  <a:extLst>
                    <a:ext uri="{9D8B030D-6E8A-4147-A177-3AD203B41FA5}">
                      <a16:colId xmlns:a16="http://schemas.microsoft.com/office/drawing/2014/main" val="3803416148"/>
                    </a:ext>
                  </a:extLst>
                </a:gridCol>
                <a:gridCol w="658368">
                  <a:extLst>
                    <a:ext uri="{9D8B030D-6E8A-4147-A177-3AD203B41FA5}">
                      <a16:colId xmlns:a16="http://schemas.microsoft.com/office/drawing/2014/main" val="669153046"/>
                    </a:ext>
                  </a:extLst>
                </a:gridCol>
                <a:gridCol w="658368">
                  <a:extLst>
                    <a:ext uri="{9D8B030D-6E8A-4147-A177-3AD203B41FA5}">
                      <a16:colId xmlns:a16="http://schemas.microsoft.com/office/drawing/2014/main" val="550766041"/>
                    </a:ext>
                  </a:extLst>
                </a:gridCol>
                <a:gridCol w="658368">
                  <a:extLst>
                    <a:ext uri="{9D8B030D-6E8A-4147-A177-3AD203B41FA5}">
                      <a16:colId xmlns:a16="http://schemas.microsoft.com/office/drawing/2014/main" val="1516858202"/>
                    </a:ext>
                  </a:extLst>
                </a:gridCol>
                <a:gridCol w="658368">
                  <a:extLst>
                    <a:ext uri="{9D8B030D-6E8A-4147-A177-3AD203B41FA5}">
                      <a16:colId xmlns:a16="http://schemas.microsoft.com/office/drawing/2014/main" val="2283729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6789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- 2018-08-10 08:00:00 </a:t>
                      </a:r>
                      <a:r>
                        <a:rPr kumimoji="0" lang="en-US" sz="1000" b="0" i="0" u="none" strike="noStrike" kern="1200" cap="none" spc="0" normalizeH="0" baseline="0" noProof="0">
                          <a:ln>
                            <a:noFill/>
                          </a:ln>
                          <a:solidFill>
                            <a:prstClr val="black"/>
                          </a:solidFill>
                          <a:effectLst/>
                          <a:uLnTx/>
                          <a:uFillTx/>
                          <a:latin typeface="+mn-lt"/>
                          <a:ea typeface="+mn-ea"/>
                          <a:cs typeface="+mn-cs"/>
                        </a:rPr>
                        <a:t> 
 The new Challenger is finally here. The Mercedes-AMG GT 4-Door Coupé. 
More here: amg4.me/GT4Door
[Kraftstoffverbrauch kombiniert: 12,4–11,3 l/100 km | CO2-Emissionen kombiniert: 284–257 g/km | http://mb4.me/RechtlicherHinweis]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21427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- 2018-08-09 15:00:01 </a:t>
                      </a:r>
                      <a:r>
                        <a:rPr kumimoji="0" lang="en-US" sz="1000" b="0" i="0" u="none" strike="noStrike" kern="1200" cap="none" spc="0" normalizeH="0" baseline="0" noProof="0">
                          <a:ln>
                            <a:noFill/>
                          </a:ln>
                          <a:solidFill>
                            <a:prstClr val="black"/>
                          </a:solidFill>
                          <a:effectLst/>
                          <a:uLnTx/>
                          <a:uFillTx/>
                          <a:latin typeface="+mn-lt"/>
                          <a:ea typeface="+mn-ea"/>
                          <a:cs typeface="+mn-cs"/>
                        </a:rPr>
                        <a:t> 
 Setting the standard for summer enjoyment.
The BMW 2 Series Convertible.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3731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- 2018-08-09 14:00:00 </a:t>
                      </a:r>
                      <a:r>
                        <a:rPr kumimoji="0" lang="en-US" sz="1000" b="0" i="0" u="none" strike="noStrike" kern="1200" cap="none" spc="0" normalizeH="0" baseline="0" noProof="0">
                          <a:ln>
                            <a:noFill/>
                          </a:ln>
                          <a:solidFill>
                            <a:prstClr val="black"/>
                          </a:solidFill>
                          <a:effectLst/>
                          <a:uLnTx/>
                          <a:uFillTx/>
                          <a:latin typeface="+mn-lt"/>
                          <a:ea typeface="+mn-ea"/>
                          <a:cs typeface="+mn-cs"/>
                        </a:rPr>
                        <a:t> 
 F1 summer break, day 06:
Good things come to those who wait. Watch our film and get ready for the restart. Season continues on 26.08.18, Belgian GP.
Mercedes-AMG Petronas 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92568513"/>
                  </a:ext>
                </a:extLst>
              </a:tr>
            </a:tbl>
          </a:graphicData>
        </a:graphic>
      </p:graphicFrame>
      <p:sp>
        <p:nvSpPr>
          <p:cNvPr id="4" name="Text Placeholder 3">
            <a:extLst>
              <a:ext uri="{FF2B5EF4-FFF2-40B4-BE49-F238E27FC236}">
                <a16:creationId xmlns:a16="http://schemas.microsoft.com/office/drawing/2014/main" id="{A0F38E4A-87DB-4368-90C8-5DC3A53FBC8E}"/>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1205331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6DA0C-7E89-42DD-BA9D-BA4EC9C323F7}"/>
              </a:ext>
            </a:extLst>
          </p:cNvPr>
          <p:cNvSpPr>
            <a:spLocks noGrp="1"/>
          </p:cNvSpPr>
          <p:nvPr>
            <p:ph type="title"/>
          </p:nvPr>
        </p:nvSpPr>
        <p:spPr/>
        <p:txBody>
          <a:bodyPr/>
          <a:lstStyle/>
          <a:p>
            <a:r>
              <a:rPr lang="en-US"/>
              <a:t>Custom Own Posts Table | Auto Brands - 7 of 9</a:t>
            </a:r>
          </a:p>
        </p:txBody>
      </p:sp>
      <p:graphicFrame>
        <p:nvGraphicFramePr>
          <p:cNvPr id="5" name="Table Placeholder 4">
            <a:extLst>
              <a:ext uri="{FF2B5EF4-FFF2-40B4-BE49-F238E27FC236}">
                <a16:creationId xmlns:a16="http://schemas.microsoft.com/office/drawing/2014/main" id="{A23885AF-3416-4ADD-ACC9-1B3541E07EE3}"/>
              </a:ext>
            </a:extLst>
          </p:cNvPr>
          <p:cNvGraphicFramePr>
            <a:graphicFrameLocks noGrp="1"/>
          </p:cNvGraphicFramePr>
          <p:nvPr>
            <p:ph type="tbl" sz="quarter" idx="13"/>
            <p:extLst>
              <p:ext uri="{D42A27DB-BD31-4B8C-83A1-F6EECF244321}">
                <p14:modId xmlns:p14="http://schemas.microsoft.com/office/powerpoint/2010/main" val="702944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16521522"/>
                    </a:ext>
                  </a:extLst>
                </a:gridCol>
                <a:gridCol w="658368">
                  <a:extLst>
                    <a:ext uri="{9D8B030D-6E8A-4147-A177-3AD203B41FA5}">
                      <a16:colId xmlns:a16="http://schemas.microsoft.com/office/drawing/2014/main" val="3747487719"/>
                    </a:ext>
                  </a:extLst>
                </a:gridCol>
                <a:gridCol w="658368">
                  <a:extLst>
                    <a:ext uri="{9D8B030D-6E8A-4147-A177-3AD203B41FA5}">
                      <a16:colId xmlns:a16="http://schemas.microsoft.com/office/drawing/2014/main" val="2822284739"/>
                    </a:ext>
                  </a:extLst>
                </a:gridCol>
                <a:gridCol w="658368">
                  <a:extLst>
                    <a:ext uri="{9D8B030D-6E8A-4147-A177-3AD203B41FA5}">
                      <a16:colId xmlns:a16="http://schemas.microsoft.com/office/drawing/2014/main" val="1014450114"/>
                    </a:ext>
                  </a:extLst>
                </a:gridCol>
                <a:gridCol w="658368">
                  <a:extLst>
                    <a:ext uri="{9D8B030D-6E8A-4147-A177-3AD203B41FA5}">
                      <a16:colId xmlns:a16="http://schemas.microsoft.com/office/drawing/2014/main" val="3417973635"/>
                    </a:ext>
                  </a:extLst>
                </a:gridCol>
                <a:gridCol w="658368">
                  <a:extLst>
                    <a:ext uri="{9D8B030D-6E8A-4147-A177-3AD203B41FA5}">
                      <a16:colId xmlns:a16="http://schemas.microsoft.com/office/drawing/2014/main" val="41110100"/>
                    </a:ext>
                  </a:extLst>
                </a:gridCol>
                <a:gridCol w="658368">
                  <a:extLst>
                    <a:ext uri="{9D8B030D-6E8A-4147-A177-3AD203B41FA5}">
                      <a16:colId xmlns:a16="http://schemas.microsoft.com/office/drawing/2014/main" val="3757027222"/>
                    </a:ext>
                  </a:extLst>
                </a:gridCol>
                <a:gridCol w="658368">
                  <a:extLst>
                    <a:ext uri="{9D8B030D-6E8A-4147-A177-3AD203B41FA5}">
                      <a16:colId xmlns:a16="http://schemas.microsoft.com/office/drawing/2014/main" val="2339008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4738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- 2018-08-09 11:59:06 </a:t>
                      </a:r>
                      <a:r>
                        <a:rPr kumimoji="0" lang="en-US" sz="1000" b="0" i="0" u="none" strike="noStrike" kern="1200" cap="none" spc="0" normalizeH="0" baseline="0" noProof="0">
                          <a:ln>
                            <a:noFill/>
                          </a:ln>
                          <a:solidFill>
                            <a:prstClr val="black"/>
                          </a:solidFill>
                          <a:effectLst/>
                          <a:uLnTx/>
                          <a:uFillTx/>
                          <a:latin typeface="+mn-lt"/>
                          <a:ea typeface="+mn-ea"/>
                          <a:cs typeface="+mn-cs"/>
                        </a:rPr>
                        <a:t> 
 Our Chief Design Officer Gorden Wagener and his team are working on our new showcar for Pebble Beach on 24th August! 
#MBDesign #eqsilverarrow #SwitchToEQ
▶ http://mb4.me/MB_Design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2687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- 2018-08-09 09:19:00 </a:t>
                      </a:r>
                      <a:r>
                        <a:rPr kumimoji="0" lang="en-US" sz="1000" b="0" i="0" u="none" strike="noStrike" kern="1200" cap="none" spc="0" normalizeH="0" baseline="0" noProof="0">
                          <a:ln>
                            <a:noFill/>
                          </a:ln>
                          <a:solidFill>
                            <a:prstClr val="black"/>
                          </a:solidFill>
                          <a:effectLst/>
                          <a:uLnTx/>
                          <a:uFillTx/>
                          <a:latin typeface="+mn-lt"/>
                          <a:ea typeface="+mn-ea"/>
                          <a:cs typeface="+mn-cs"/>
                        </a:rPr>
                        <a:t> 
 The summer may be over soon but Mercedes-Benz accessories are always in season. 
Browse through our collection and find the best offers:  http://mb4.me/summersale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3885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- 2018-08-09 08:00:00 </a:t>
                      </a:r>
                      <a:r>
                        <a:rPr kumimoji="0" lang="en-US" sz="1000" b="0" i="0" u="none" strike="noStrike" kern="1200" cap="none" spc="0" normalizeH="0" baseline="0" noProof="0">
                          <a:ln>
                            <a:noFill/>
                          </a:ln>
                          <a:solidFill>
                            <a:prstClr val="black"/>
                          </a:solidFill>
                          <a:effectLst/>
                          <a:uLnTx/>
                          <a:uFillTx/>
                          <a:latin typeface="+mn-lt"/>
                          <a:ea typeface="+mn-ea"/>
                          <a:cs typeface="+mn-cs"/>
                        </a:rPr>
                        <a:t> 
 Reaching the summit of excellence. 
The all-new BMW X5.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79383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Mercedes-Benz - 2018-08-09 07:53:10 </a:t>
                      </a:r>
                      <a:r>
                        <a:rPr kumimoji="0" lang="en-US" sz="1000" b="0" i="0" u="none" strike="noStrike" kern="1200" cap="none" spc="0" normalizeH="0" baseline="0" noProof="0">
                          <a:ln>
                            <a:noFill/>
                          </a:ln>
                          <a:solidFill>
                            <a:prstClr val="black"/>
                          </a:solidFill>
                          <a:effectLst/>
                          <a:uLnTx/>
                          <a:uFillTx/>
                          <a:latin typeface="+mn-lt"/>
                          <a:ea typeface="+mn-ea"/>
                          <a:cs typeface="+mn-cs"/>
                        </a:rPr>
                        <a:t> 
 Discover all the setting options for all available Burmester sound systems in Mercedes-Benz, Mercedes-AMG or Mercedes-Maybach cars with the Soundcheck Daimler app from Burmester! 
The app is available in German and English in the Apple® App Store: http://mb4.me/BurmesterApp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94585123"/>
                  </a:ext>
                </a:extLst>
              </a:tr>
            </a:tbl>
          </a:graphicData>
        </a:graphic>
      </p:graphicFrame>
      <p:sp>
        <p:nvSpPr>
          <p:cNvPr id="4" name="Text Placeholder 3">
            <a:extLst>
              <a:ext uri="{FF2B5EF4-FFF2-40B4-BE49-F238E27FC236}">
                <a16:creationId xmlns:a16="http://schemas.microsoft.com/office/drawing/2014/main" id="{3D6BF5ED-3BED-4E8F-BDA3-6037D646AAB7}"/>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292179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FD9F2-8B6C-4C82-A3BF-6F3D2F6D4A1A}"/>
              </a:ext>
            </a:extLst>
          </p:cNvPr>
          <p:cNvSpPr>
            <a:spLocks noGrp="1"/>
          </p:cNvSpPr>
          <p:nvPr>
            <p:ph type="title"/>
          </p:nvPr>
        </p:nvSpPr>
        <p:spPr/>
        <p:txBody>
          <a:bodyPr/>
          <a:lstStyle/>
          <a:p>
            <a:r>
              <a:rPr lang="en-US"/>
              <a:t>Custom Own Posts Table | Auto Brands - 8 of 9</a:t>
            </a:r>
          </a:p>
        </p:txBody>
      </p:sp>
      <p:graphicFrame>
        <p:nvGraphicFramePr>
          <p:cNvPr id="5" name="Table Placeholder 4">
            <a:extLst>
              <a:ext uri="{FF2B5EF4-FFF2-40B4-BE49-F238E27FC236}">
                <a16:creationId xmlns:a16="http://schemas.microsoft.com/office/drawing/2014/main" id="{8ECC3C61-ADEF-4152-9193-5C95FC5C4034}"/>
              </a:ext>
            </a:extLst>
          </p:cNvPr>
          <p:cNvGraphicFramePr>
            <a:graphicFrameLocks noGrp="1"/>
          </p:cNvGraphicFramePr>
          <p:nvPr>
            <p:ph type="tbl" sz="quarter" idx="13"/>
            <p:extLst>
              <p:ext uri="{D42A27DB-BD31-4B8C-83A1-F6EECF244321}">
                <p14:modId xmlns:p14="http://schemas.microsoft.com/office/powerpoint/2010/main" val="407074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29308945"/>
                    </a:ext>
                  </a:extLst>
                </a:gridCol>
                <a:gridCol w="658368">
                  <a:extLst>
                    <a:ext uri="{9D8B030D-6E8A-4147-A177-3AD203B41FA5}">
                      <a16:colId xmlns:a16="http://schemas.microsoft.com/office/drawing/2014/main" val="3718555498"/>
                    </a:ext>
                  </a:extLst>
                </a:gridCol>
                <a:gridCol w="658368">
                  <a:extLst>
                    <a:ext uri="{9D8B030D-6E8A-4147-A177-3AD203B41FA5}">
                      <a16:colId xmlns:a16="http://schemas.microsoft.com/office/drawing/2014/main" val="1155381880"/>
                    </a:ext>
                  </a:extLst>
                </a:gridCol>
                <a:gridCol w="658368">
                  <a:extLst>
                    <a:ext uri="{9D8B030D-6E8A-4147-A177-3AD203B41FA5}">
                      <a16:colId xmlns:a16="http://schemas.microsoft.com/office/drawing/2014/main" val="171162100"/>
                    </a:ext>
                  </a:extLst>
                </a:gridCol>
                <a:gridCol w="658368">
                  <a:extLst>
                    <a:ext uri="{9D8B030D-6E8A-4147-A177-3AD203B41FA5}">
                      <a16:colId xmlns:a16="http://schemas.microsoft.com/office/drawing/2014/main" val="404528762"/>
                    </a:ext>
                  </a:extLst>
                </a:gridCol>
                <a:gridCol w="658368">
                  <a:extLst>
                    <a:ext uri="{9D8B030D-6E8A-4147-A177-3AD203B41FA5}">
                      <a16:colId xmlns:a16="http://schemas.microsoft.com/office/drawing/2014/main" val="2398656793"/>
                    </a:ext>
                  </a:extLst>
                </a:gridCol>
                <a:gridCol w="658368">
                  <a:extLst>
                    <a:ext uri="{9D8B030D-6E8A-4147-A177-3AD203B41FA5}">
                      <a16:colId xmlns:a16="http://schemas.microsoft.com/office/drawing/2014/main" val="2602801710"/>
                    </a:ext>
                  </a:extLst>
                </a:gridCol>
                <a:gridCol w="658368">
                  <a:extLst>
                    <a:ext uri="{9D8B030D-6E8A-4147-A177-3AD203B41FA5}">
                      <a16:colId xmlns:a16="http://schemas.microsoft.com/office/drawing/2014/main" val="1791265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7604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- 2018-08-08 20:00:08 </a:t>
                      </a:r>
                      <a:r>
                        <a:rPr kumimoji="0" lang="en-US" sz="1000" b="0" i="0" u="none" strike="noStrike" kern="1200" cap="none" spc="0" normalizeH="0" baseline="0" noProof="0">
                          <a:ln>
                            <a:noFill/>
                          </a:ln>
                          <a:solidFill>
                            <a:prstClr val="black"/>
                          </a:solidFill>
                          <a:effectLst/>
                          <a:uLnTx/>
                          <a:uFillTx/>
                          <a:latin typeface="+mn-lt"/>
                          <a:ea typeface="+mn-ea"/>
                          <a:cs typeface="+mn-cs"/>
                        </a:rPr>
                        <a:t> 
 Thrills from all angles.
The BMW M2 Competition.
__
BMW M2 Competition: Fuel consumption in l/100 km (combined): 10,0–9,8 [9,2–9,0]. CO2 emissions (combined): 227–224 [209–206].
The information on fuel consumption, CO2 emissions and electricity consumption has been determined in accordance with the prescribed measurement procedure VO (EU) 715/2007, as amended. The specifications take into account differences in selected wheel and tire size in the case of span widths. Images depict special equipment. The information in brackets refers to the vehicle with 7-speed M dual-clutch transmission with Drivelogic.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6414411"/>
                  </a:ext>
                </a:extLst>
              </a:tr>
            </a:tbl>
          </a:graphicData>
        </a:graphic>
      </p:graphicFrame>
      <p:sp>
        <p:nvSpPr>
          <p:cNvPr id="4" name="Text Placeholder 3">
            <a:extLst>
              <a:ext uri="{FF2B5EF4-FFF2-40B4-BE49-F238E27FC236}">
                <a16:creationId xmlns:a16="http://schemas.microsoft.com/office/drawing/2014/main" id="{9362E248-C20B-42A0-BABD-B27F81212AAA}"/>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37031990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C1F1F-277B-4760-BBD3-92A40C358231}"/>
              </a:ext>
            </a:extLst>
          </p:cNvPr>
          <p:cNvSpPr>
            <a:spLocks noGrp="1"/>
          </p:cNvSpPr>
          <p:nvPr>
            <p:ph type="title"/>
          </p:nvPr>
        </p:nvSpPr>
        <p:spPr/>
        <p:txBody>
          <a:bodyPr/>
          <a:lstStyle/>
          <a:p>
            <a:r>
              <a:rPr lang="en-US"/>
              <a:t>Custom Own Posts Table | Auto Brands - 9 of 9</a:t>
            </a:r>
          </a:p>
        </p:txBody>
      </p:sp>
      <p:graphicFrame>
        <p:nvGraphicFramePr>
          <p:cNvPr id="5" name="Table Placeholder 4">
            <a:extLst>
              <a:ext uri="{FF2B5EF4-FFF2-40B4-BE49-F238E27FC236}">
                <a16:creationId xmlns:a16="http://schemas.microsoft.com/office/drawing/2014/main" id="{4D08436F-CC7D-4E2B-AF69-1DD9B25A14D7}"/>
              </a:ext>
            </a:extLst>
          </p:cNvPr>
          <p:cNvGraphicFramePr>
            <a:graphicFrameLocks noGrp="1"/>
          </p:cNvGraphicFramePr>
          <p:nvPr>
            <p:ph type="tbl" sz="quarter" idx="13"/>
            <p:extLst>
              <p:ext uri="{D42A27DB-BD31-4B8C-83A1-F6EECF244321}">
                <p14:modId xmlns:p14="http://schemas.microsoft.com/office/powerpoint/2010/main" val="2115453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48184089"/>
                    </a:ext>
                  </a:extLst>
                </a:gridCol>
                <a:gridCol w="658368">
                  <a:extLst>
                    <a:ext uri="{9D8B030D-6E8A-4147-A177-3AD203B41FA5}">
                      <a16:colId xmlns:a16="http://schemas.microsoft.com/office/drawing/2014/main" val="2967938321"/>
                    </a:ext>
                  </a:extLst>
                </a:gridCol>
                <a:gridCol w="658368">
                  <a:extLst>
                    <a:ext uri="{9D8B030D-6E8A-4147-A177-3AD203B41FA5}">
                      <a16:colId xmlns:a16="http://schemas.microsoft.com/office/drawing/2014/main" val="999469760"/>
                    </a:ext>
                  </a:extLst>
                </a:gridCol>
                <a:gridCol w="658368">
                  <a:extLst>
                    <a:ext uri="{9D8B030D-6E8A-4147-A177-3AD203B41FA5}">
                      <a16:colId xmlns:a16="http://schemas.microsoft.com/office/drawing/2014/main" val="4089955182"/>
                    </a:ext>
                  </a:extLst>
                </a:gridCol>
                <a:gridCol w="658368">
                  <a:extLst>
                    <a:ext uri="{9D8B030D-6E8A-4147-A177-3AD203B41FA5}">
                      <a16:colId xmlns:a16="http://schemas.microsoft.com/office/drawing/2014/main" val="2343313776"/>
                    </a:ext>
                  </a:extLst>
                </a:gridCol>
                <a:gridCol w="658368">
                  <a:extLst>
                    <a:ext uri="{9D8B030D-6E8A-4147-A177-3AD203B41FA5}">
                      <a16:colId xmlns:a16="http://schemas.microsoft.com/office/drawing/2014/main" val="2685629739"/>
                    </a:ext>
                  </a:extLst>
                </a:gridCol>
                <a:gridCol w="658368">
                  <a:extLst>
                    <a:ext uri="{9D8B030D-6E8A-4147-A177-3AD203B41FA5}">
                      <a16:colId xmlns:a16="http://schemas.microsoft.com/office/drawing/2014/main" val="3114725572"/>
                    </a:ext>
                  </a:extLst>
                </a:gridCol>
                <a:gridCol w="658368">
                  <a:extLst>
                    <a:ext uri="{9D8B030D-6E8A-4147-A177-3AD203B41FA5}">
                      <a16:colId xmlns:a16="http://schemas.microsoft.com/office/drawing/2014/main" val="4284164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514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 Audi USA - 2018-08-08 18:30:00 </a:t>
                      </a:r>
                      <a:r>
                        <a:rPr kumimoji="0" lang="nn-NO" sz="1000" b="0" i="0" u="none" strike="noStrike" kern="1200" cap="none" spc="0" normalizeH="0" baseline="0" noProof="0">
                          <a:ln>
                            <a:noFill/>
                          </a:ln>
                          <a:solidFill>
                            <a:prstClr val="black"/>
                          </a:solidFill>
                          <a:effectLst/>
                          <a:uLnTx/>
                          <a:uFillTx/>
                          <a:latin typeface="+mn-lt"/>
                          <a:ea typeface="+mn-ea"/>
                          <a:cs typeface="+mn-cs"/>
                        </a:rPr>
                        <a:t> 
 Spellbound. audi.us/2n7FJuc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69259902"/>
                  </a:ext>
                </a:extLst>
              </a:tr>
            </a:tbl>
          </a:graphicData>
        </a:graphic>
      </p:graphicFrame>
      <p:sp>
        <p:nvSpPr>
          <p:cNvPr id="4" name="Text Placeholder 3">
            <a:extLst>
              <a:ext uri="{FF2B5EF4-FFF2-40B4-BE49-F238E27FC236}">
                <a16:creationId xmlns:a16="http://schemas.microsoft.com/office/drawing/2014/main" id="{CDE1B5EB-E0A8-45BC-ADA8-AC0BDD3A0181}"/>
              </a:ext>
            </a:extLst>
          </p:cNvPr>
          <p:cNvSpPr>
            <a:spLocks noGrp="1"/>
          </p:cNvSpPr>
          <p:nvPr>
            <p:ph type="body" sz="quarter" idx="14"/>
          </p:nvPr>
        </p:nvSpPr>
        <p:spPr/>
        <p:txBody>
          <a:bodyPr/>
          <a:lstStyle/>
          <a:p>
            <a:r>
              <a:rPr lang="en-US"/>
              <a:t>07/14/2018 - 08/12/2018</a:t>
            </a:r>
          </a:p>
        </p:txBody>
      </p:sp>
    </p:spTree>
    <p:extLst>
      <p:ext uri="{BB962C8B-B14F-4D97-AF65-F5344CB8AC3E}">
        <p14:creationId xmlns:p14="http://schemas.microsoft.com/office/powerpoint/2010/main" val="8225908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1809</Words>
  <Application>Microsoft Office PowerPoint</Application>
  <PresentationFormat>On-screen Show (4:3)</PresentationFormat>
  <Paragraphs>1051</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Content Optimization Benchmark</vt:lpstr>
      <vt:lpstr>Facebook Own Posts | Auto Brands</vt:lpstr>
      <vt:lpstr>Facebook Own Posts Table  | Auto Brands - 1 of 15</vt:lpstr>
      <vt:lpstr>Facebook Own Posts Table  | Auto Brands - 2 of 15</vt:lpstr>
      <vt:lpstr>Facebook Own Posts Table  | Auto Brands - 3 of 15</vt:lpstr>
      <vt:lpstr>Facebook Own Posts Table  | Auto Brands - 4 of 15</vt:lpstr>
      <vt:lpstr>Facebook Own Posts Table  | Auto Brands - 5 of 15</vt:lpstr>
      <vt:lpstr>Facebook Own Posts Table  | Auto Brands - 6 of 15</vt:lpstr>
      <vt:lpstr>Facebook Own Posts Table  | Auto Brands - 7 of 15</vt:lpstr>
      <vt:lpstr>Facebook Own Posts Table  | Auto Brands - 8 of 15</vt:lpstr>
      <vt:lpstr>Facebook Own Posts Table  | Auto Brands - 9 of 15</vt:lpstr>
      <vt:lpstr>Facebook Own Posts Table  | Auto Brands - 10 of 15</vt:lpstr>
      <vt:lpstr>Facebook Own Posts Table  | Auto Brands - 11 of 15</vt:lpstr>
      <vt:lpstr>Facebook Own Posts Table  | Auto Brands - 12 of 15</vt:lpstr>
      <vt:lpstr>Facebook Own Posts Table  | Auto Brands - 13 of 15</vt:lpstr>
      <vt:lpstr>Facebook Own Posts Table  | Auto Brands - 14 of 15</vt:lpstr>
      <vt:lpstr>Facebook Own Posts Table  | Auto Brands - 15 of 15</vt:lpstr>
      <vt:lpstr>Facebook Interaction Rate By Post Type | Auto Brands</vt:lpstr>
      <vt:lpstr>Facebook Own Posts App Usage | Auto Brands</vt:lpstr>
      <vt:lpstr>Custom Own Posts Table | Auto Brands - 1 of 9</vt:lpstr>
      <vt:lpstr>Custom Own Posts Table | Auto Brands - 2 of 9</vt:lpstr>
      <vt:lpstr>Custom Own Posts Table | Auto Brands - 3 of 9</vt:lpstr>
      <vt:lpstr>Custom Own Posts Table | Auto Brands - 4 of 9</vt:lpstr>
      <vt:lpstr>Custom Own Posts Table | Auto Brands - 5 of 9</vt:lpstr>
      <vt:lpstr>Custom Own Posts Table | Auto Brands - 6 of 9</vt:lpstr>
      <vt:lpstr>Custom Own Posts Table | Auto Brands - 7 of 9</vt:lpstr>
      <vt:lpstr>Custom Own Posts Table | Auto Brands - 8 of 9</vt:lpstr>
      <vt:lpstr>Custom Own Posts Table | Auto Brands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2018-08-14T08:35:44Z</dcterms:created>
  <dcterms:modified xsi:type="dcterms:W3CDTF">2018-08-14T08:37:11Z</dcterms:modified>
</cp:coreProperties>
</file>