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3" d="100"/>
          <a:sy n="73" d="100"/>
        </p:scale>
        <p:origin x="3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7EE03-1121-4051-8477-E6F6E62396E8}"/>
              </a:ext>
            </a:extLst>
          </p:cNvPr>
          <p:cNvSpPr>
            <a:spLocks noGrp="1"/>
          </p:cNvSpPr>
          <p:nvPr>
            <p:ph type="title"/>
          </p:nvPr>
        </p:nvSpPr>
        <p:spPr/>
        <p:txBody>
          <a:bodyPr/>
          <a:lstStyle/>
          <a:p>
            <a:r>
              <a:rPr lang="en-US"/>
              <a:t>Facebook Own Posts Table | BMW - 1 of 3</a:t>
            </a:r>
          </a:p>
        </p:txBody>
      </p:sp>
      <p:graphicFrame>
        <p:nvGraphicFramePr>
          <p:cNvPr id="5" name="Table Placeholder 4">
            <a:extLst>
              <a:ext uri="{FF2B5EF4-FFF2-40B4-BE49-F238E27FC236}">
                <a16:creationId xmlns:a16="http://schemas.microsoft.com/office/drawing/2014/main" id="{45E7853B-7F7F-47B0-A00D-DAC55FC54B49}"/>
              </a:ext>
            </a:extLst>
          </p:cNvPr>
          <p:cNvGraphicFramePr>
            <a:graphicFrameLocks noGrp="1"/>
          </p:cNvGraphicFramePr>
          <p:nvPr>
            <p:ph type="tbl" sz="quarter" idx="13"/>
            <p:extLst>
              <p:ext uri="{D42A27DB-BD31-4B8C-83A1-F6EECF244321}">
                <p14:modId xmlns:p14="http://schemas.microsoft.com/office/powerpoint/2010/main" val="1307061921"/>
              </p:ext>
            </p:extLst>
          </p:nvPr>
        </p:nvGraphicFramePr>
        <p:xfrm>
          <a:off x="457200" y="1731963"/>
          <a:ext cx="8229600" cy="131064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81668231"/>
                    </a:ext>
                  </a:extLst>
                </a:gridCol>
                <a:gridCol w="370332">
                  <a:extLst>
                    <a:ext uri="{9D8B030D-6E8A-4147-A177-3AD203B41FA5}">
                      <a16:colId xmlns:a16="http://schemas.microsoft.com/office/drawing/2014/main" val="469860837"/>
                    </a:ext>
                  </a:extLst>
                </a:gridCol>
                <a:gridCol w="370332">
                  <a:extLst>
                    <a:ext uri="{9D8B030D-6E8A-4147-A177-3AD203B41FA5}">
                      <a16:colId xmlns:a16="http://schemas.microsoft.com/office/drawing/2014/main" val="2106045468"/>
                    </a:ext>
                  </a:extLst>
                </a:gridCol>
                <a:gridCol w="370332">
                  <a:extLst>
                    <a:ext uri="{9D8B030D-6E8A-4147-A177-3AD203B41FA5}">
                      <a16:colId xmlns:a16="http://schemas.microsoft.com/office/drawing/2014/main" val="3562077998"/>
                    </a:ext>
                  </a:extLst>
                </a:gridCol>
                <a:gridCol w="329184">
                  <a:extLst>
                    <a:ext uri="{9D8B030D-6E8A-4147-A177-3AD203B41FA5}">
                      <a16:colId xmlns:a16="http://schemas.microsoft.com/office/drawing/2014/main" val="984788649"/>
                    </a:ext>
                  </a:extLst>
                </a:gridCol>
                <a:gridCol w="329184">
                  <a:extLst>
                    <a:ext uri="{9D8B030D-6E8A-4147-A177-3AD203B41FA5}">
                      <a16:colId xmlns:a16="http://schemas.microsoft.com/office/drawing/2014/main" val="4090613110"/>
                    </a:ext>
                  </a:extLst>
                </a:gridCol>
                <a:gridCol w="329184">
                  <a:extLst>
                    <a:ext uri="{9D8B030D-6E8A-4147-A177-3AD203B41FA5}">
                      <a16:colId xmlns:a16="http://schemas.microsoft.com/office/drawing/2014/main" val="325900526"/>
                    </a:ext>
                  </a:extLst>
                </a:gridCol>
                <a:gridCol w="329184">
                  <a:extLst>
                    <a:ext uri="{9D8B030D-6E8A-4147-A177-3AD203B41FA5}">
                      <a16:colId xmlns:a16="http://schemas.microsoft.com/office/drawing/2014/main" val="1855336750"/>
                    </a:ext>
                  </a:extLst>
                </a:gridCol>
                <a:gridCol w="329184">
                  <a:extLst>
                    <a:ext uri="{9D8B030D-6E8A-4147-A177-3AD203B41FA5}">
                      <a16:colId xmlns:a16="http://schemas.microsoft.com/office/drawing/2014/main" val="401436905"/>
                    </a:ext>
                  </a:extLst>
                </a:gridCol>
                <a:gridCol w="329184">
                  <a:extLst>
                    <a:ext uri="{9D8B030D-6E8A-4147-A177-3AD203B41FA5}">
                      <a16:colId xmlns:a16="http://schemas.microsoft.com/office/drawing/2014/main" val="1077318329"/>
                    </a:ext>
                  </a:extLst>
                </a:gridCol>
                <a:gridCol w="329184">
                  <a:extLst>
                    <a:ext uri="{9D8B030D-6E8A-4147-A177-3AD203B41FA5}">
                      <a16:colId xmlns:a16="http://schemas.microsoft.com/office/drawing/2014/main" val="2791679817"/>
                    </a:ext>
                  </a:extLst>
                </a:gridCol>
                <a:gridCol w="329184">
                  <a:extLst>
                    <a:ext uri="{9D8B030D-6E8A-4147-A177-3AD203B41FA5}">
                      <a16:colId xmlns:a16="http://schemas.microsoft.com/office/drawing/2014/main" val="1138635249"/>
                    </a:ext>
                  </a:extLst>
                </a:gridCol>
                <a:gridCol w="329184">
                  <a:extLst>
                    <a:ext uri="{9D8B030D-6E8A-4147-A177-3AD203B41FA5}">
                      <a16:colId xmlns:a16="http://schemas.microsoft.com/office/drawing/2014/main" val="352022289"/>
                    </a:ext>
                  </a:extLst>
                </a:gridCol>
                <a:gridCol w="370332">
                  <a:extLst>
                    <a:ext uri="{9D8B030D-6E8A-4147-A177-3AD203B41FA5}">
                      <a16:colId xmlns:a16="http://schemas.microsoft.com/office/drawing/2014/main" val="1485883785"/>
                    </a:ext>
                  </a:extLst>
                </a:gridCol>
                <a:gridCol w="370332">
                  <a:extLst>
                    <a:ext uri="{9D8B030D-6E8A-4147-A177-3AD203B41FA5}">
                      <a16:colId xmlns:a16="http://schemas.microsoft.com/office/drawing/2014/main" val="194359481"/>
                    </a:ext>
                  </a:extLst>
                </a:gridCol>
                <a:gridCol w="329184">
                  <a:extLst>
                    <a:ext uri="{9D8B030D-6E8A-4147-A177-3AD203B41FA5}">
                      <a16:colId xmlns:a16="http://schemas.microsoft.com/office/drawing/2014/main" val="972146854"/>
                    </a:ext>
                  </a:extLst>
                </a:gridCol>
                <a:gridCol w="329184">
                  <a:extLst>
                    <a:ext uri="{9D8B030D-6E8A-4147-A177-3AD203B41FA5}">
                      <a16:colId xmlns:a16="http://schemas.microsoft.com/office/drawing/2014/main" val="3827460469"/>
                    </a:ext>
                  </a:extLst>
                </a:gridCol>
                <a:gridCol w="370332">
                  <a:extLst>
                    <a:ext uri="{9D8B030D-6E8A-4147-A177-3AD203B41FA5}">
                      <a16:colId xmlns:a16="http://schemas.microsoft.com/office/drawing/2014/main" val="3233676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84280521"/>
                  </a:ext>
                </a:extLst>
              </a:tr>
            </a:tbl>
          </a:graphicData>
        </a:graphic>
      </p:graphicFrame>
      <p:sp>
        <p:nvSpPr>
          <p:cNvPr id="4" name="Text Placeholder 3">
            <a:extLst>
              <a:ext uri="{FF2B5EF4-FFF2-40B4-BE49-F238E27FC236}">
                <a16:creationId xmlns:a16="http://schemas.microsoft.com/office/drawing/2014/main" id="{A322898D-AB8D-4D51-8548-F303B762601A}"/>
              </a:ext>
            </a:extLst>
          </p:cNvPr>
          <p:cNvSpPr>
            <a:spLocks noGrp="1"/>
          </p:cNvSpPr>
          <p:nvPr>
            <p:ph type="body" sz="quarter" idx="14"/>
          </p:nvPr>
        </p:nvSpPr>
        <p:spPr/>
        <p:txBody>
          <a:bodyPr/>
          <a:lstStyle/>
          <a:p>
            <a:r>
              <a:rPr lang="en-US"/>
              <a:t>04/16/2018 - 04/22/2018</a:t>
            </a:r>
          </a:p>
        </p:txBody>
      </p:sp>
    </p:spTree>
    <p:extLst>
      <p:ext uri="{BB962C8B-B14F-4D97-AF65-F5344CB8AC3E}">
        <p14:creationId xmlns:p14="http://schemas.microsoft.com/office/powerpoint/2010/main" val="3013772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4ED5C-037F-4DB2-8123-8556A889D7C2}"/>
              </a:ext>
            </a:extLst>
          </p:cNvPr>
          <p:cNvSpPr>
            <a:spLocks noGrp="1"/>
          </p:cNvSpPr>
          <p:nvPr>
            <p:ph type="title"/>
          </p:nvPr>
        </p:nvSpPr>
        <p:spPr/>
        <p:txBody>
          <a:bodyPr/>
          <a:lstStyle/>
          <a:p>
            <a:r>
              <a:rPr lang="en-US"/>
              <a:t>Facebook Own Posts Table | BMW - 2 of 3</a:t>
            </a:r>
          </a:p>
        </p:txBody>
      </p:sp>
      <p:graphicFrame>
        <p:nvGraphicFramePr>
          <p:cNvPr id="5" name="Table Placeholder 4">
            <a:extLst>
              <a:ext uri="{FF2B5EF4-FFF2-40B4-BE49-F238E27FC236}">
                <a16:creationId xmlns:a16="http://schemas.microsoft.com/office/drawing/2014/main" id="{A26FC87F-F935-4370-977C-1DCBA64D3643}"/>
              </a:ext>
            </a:extLst>
          </p:cNvPr>
          <p:cNvGraphicFramePr>
            <a:graphicFrameLocks noGrp="1"/>
          </p:cNvGraphicFramePr>
          <p:nvPr>
            <p:ph type="tbl" sz="quarter" idx="13"/>
            <p:extLst>
              <p:ext uri="{D42A27DB-BD31-4B8C-83A1-F6EECF244321}">
                <p14:modId xmlns:p14="http://schemas.microsoft.com/office/powerpoint/2010/main" val="179665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88917313"/>
                    </a:ext>
                  </a:extLst>
                </a:gridCol>
                <a:gridCol w="370332">
                  <a:extLst>
                    <a:ext uri="{9D8B030D-6E8A-4147-A177-3AD203B41FA5}">
                      <a16:colId xmlns:a16="http://schemas.microsoft.com/office/drawing/2014/main" val="3201978802"/>
                    </a:ext>
                  </a:extLst>
                </a:gridCol>
                <a:gridCol w="370332">
                  <a:extLst>
                    <a:ext uri="{9D8B030D-6E8A-4147-A177-3AD203B41FA5}">
                      <a16:colId xmlns:a16="http://schemas.microsoft.com/office/drawing/2014/main" val="2791929919"/>
                    </a:ext>
                  </a:extLst>
                </a:gridCol>
                <a:gridCol w="370332">
                  <a:extLst>
                    <a:ext uri="{9D8B030D-6E8A-4147-A177-3AD203B41FA5}">
                      <a16:colId xmlns:a16="http://schemas.microsoft.com/office/drawing/2014/main" val="1924764508"/>
                    </a:ext>
                  </a:extLst>
                </a:gridCol>
                <a:gridCol w="329184">
                  <a:extLst>
                    <a:ext uri="{9D8B030D-6E8A-4147-A177-3AD203B41FA5}">
                      <a16:colId xmlns:a16="http://schemas.microsoft.com/office/drawing/2014/main" val="221979626"/>
                    </a:ext>
                  </a:extLst>
                </a:gridCol>
                <a:gridCol w="329184">
                  <a:extLst>
                    <a:ext uri="{9D8B030D-6E8A-4147-A177-3AD203B41FA5}">
                      <a16:colId xmlns:a16="http://schemas.microsoft.com/office/drawing/2014/main" val="3905942383"/>
                    </a:ext>
                  </a:extLst>
                </a:gridCol>
                <a:gridCol w="329184">
                  <a:extLst>
                    <a:ext uri="{9D8B030D-6E8A-4147-A177-3AD203B41FA5}">
                      <a16:colId xmlns:a16="http://schemas.microsoft.com/office/drawing/2014/main" val="3857918025"/>
                    </a:ext>
                  </a:extLst>
                </a:gridCol>
                <a:gridCol w="329184">
                  <a:extLst>
                    <a:ext uri="{9D8B030D-6E8A-4147-A177-3AD203B41FA5}">
                      <a16:colId xmlns:a16="http://schemas.microsoft.com/office/drawing/2014/main" val="2966477499"/>
                    </a:ext>
                  </a:extLst>
                </a:gridCol>
                <a:gridCol w="329184">
                  <a:extLst>
                    <a:ext uri="{9D8B030D-6E8A-4147-A177-3AD203B41FA5}">
                      <a16:colId xmlns:a16="http://schemas.microsoft.com/office/drawing/2014/main" val="3435734158"/>
                    </a:ext>
                  </a:extLst>
                </a:gridCol>
                <a:gridCol w="329184">
                  <a:extLst>
                    <a:ext uri="{9D8B030D-6E8A-4147-A177-3AD203B41FA5}">
                      <a16:colId xmlns:a16="http://schemas.microsoft.com/office/drawing/2014/main" val="3635966681"/>
                    </a:ext>
                  </a:extLst>
                </a:gridCol>
                <a:gridCol w="329184">
                  <a:extLst>
                    <a:ext uri="{9D8B030D-6E8A-4147-A177-3AD203B41FA5}">
                      <a16:colId xmlns:a16="http://schemas.microsoft.com/office/drawing/2014/main" val="532021744"/>
                    </a:ext>
                  </a:extLst>
                </a:gridCol>
                <a:gridCol w="329184">
                  <a:extLst>
                    <a:ext uri="{9D8B030D-6E8A-4147-A177-3AD203B41FA5}">
                      <a16:colId xmlns:a16="http://schemas.microsoft.com/office/drawing/2014/main" val="3293285616"/>
                    </a:ext>
                  </a:extLst>
                </a:gridCol>
                <a:gridCol w="329184">
                  <a:extLst>
                    <a:ext uri="{9D8B030D-6E8A-4147-A177-3AD203B41FA5}">
                      <a16:colId xmlns:a16="http://schemas.microsoft.com/office/drawing/2014/main" val="2682286223"/>
                    </a:ext>
                  </a:extLst>
                </a:gridCol>
                <a:gridCol w="370332">
                  <a:extLst>
                    <a:ext uri="{9D8B030D-6E8A-4147-A177-3AD203B41FA5}">
                      <a16:colId xmlns:a16="http://schemas.microsoft.com/office/drawing/2014/main" val="249982364"/>
                    </a:ext>
                  </a:extLst>
                </a:gridCol>
                <a:gridCol w="370332">
                  <a:extLst>
                    <a:ext uri="{9D8B030D-6E8A-4147-A177-3AD203B41FA5}">
                      <a16:colId xmlns:a16="http://schemas.microsoft.com/office/drawing/2014/main" val="1464228448"/>
                    </a:ext>
                  </a:extLst>
                </a:gridCol>
                <a:gridCol w="329184">
                  <a:extLst>
                    <a:ext uri="{9D8B030D-6E8A-4147-A177-3AD203B41FA5}">
                      <a16:colId xmlns:a16="http://schemas.microsoft.com/office/drawing/2014/main" val="1948733462"/>
                    </a:ext>
                  </a:extLst>
                </a:gridCol>
                <a:gridCol w="329184">
                  <a:extLst>
                    <a:ext uri="{9D8B030D-6E8A-4147-A177-3AD203B41FA5}">
                      <a16:colId xmlns:a16="http://schemas.microsoft.com/office/drawing/2014/main" val="2148697829"/>
                    </a:ext>
                  </a:extLst>
                </a:gridCol>
                <a:gridCol w="370332">
                  <a:extLst>
                    <a:ext uri="{9D8B030D-6E8A-4147-A177-3AD203B41FA5}">
                      <a16:colId xmlns:a16="http://schemas.microsoft.com/office/drawing/2014/main" val="545242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92877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- 2018-04-18 10:35:27 </a:t>
                      </a:r>
                      <a:r>
                        <a:rPr kumimoji="0" lang="en-US" sz="1000" b="0" i="0" u="none" strike="noStrike" kern="1200" cap="none" spc="0" normalizeH="0" baseline="0" noProof="0">
                          <a:ln>
                            <a:noFill/>
                          </a:ln>
                          <a:solidFill>
                            <a:prstClr val="black"/>
                          </a:solidFill>
                          <a:effectLst/>
                          <a:uLnTx/>
                          <a:uFillTx/>
                          <a:latin typeface="+mn-lt"/>
                          <a:ea typeface="+mn-ea"/>
                          <a:cs typeface="+mn-cs"/>
                        </a:rPr>
                        <a:t> 
 A sports car that changes every road.
The all-new BMW M2 Competition.
BMW M
__________
BMW M2 Competition:
Fuel consumption in l/100 km (combined): 10.0-9.9 [9.2-9.2]*
CO2 emissions (combined): 228-225 [210-209] g/km*
The information on fuel consumption, CO2 emissions and electricity consumption has been determined in accordance with the prescribed measurement procedure VO (EU) 715/2007, as amended. The specifications take into account differences in selected wheel and tire size in the case of span widths. Images depict special equipment. The information in brackets refers to the vehicle with 7-speed M dual-clutch transmission with Drivelogic.
* preliminary, not yet confirmed information, is subject to change.
Further information about the official fuel consumption and the official specific CO2 emissions for new passenger automobiles can be found in the ‘New Passenger Vehicle Fuel Consumption and CO2 Emission Guidelines’, which are available free of charge at all sales outlets and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690049122"/>
                  </a:ext>
                </a:extLst>
              </a:tr>
            </a:tbl>
          </a:graphicData>
        </a:graphic>
      </p:graphicFrame>
      <p:sp>
        <p:nvSpPr>
          <p:cNvPr id="4" name="Text Placeholder 3">
            <a:extLst>
              <a:ext uri="{FF2B5EF4-FFF2-40B4-BE49-F238E27FC236}">
                <a16:creationId xmlns:a16="http://schemas.microsoft.com/office/drawing/2014/main" id="{5B0097D9-629F-487C-ADC5-551400DE60D5}"/>
              </a:ext>
            </a:extLst>
          </p:cNvPr>
          <p:cNvSpPr>
            <a:spLocks noGrp="1"/>
          </p:cNvSpPr>
          <p:nvPr>
            <p:ph type="body" sz="quarter" idx="14"/>
          </p:nvPr>
        </p:nvSpPr>
        <p:spPr/>
        <p:txBody>
          <a:bodyPr/>
          <a:lstStyle/>
          <a:p>
            <a:r>
              <a:rPr lang="en-US"/>
              <a:t>04/16/2018 - 04/22/2018</a:t>
            </a:r>
          </a:p>
        </p:txBody>
      </p:sp>
    </p:spTree>
    <p:extLst>
      <p:ext uri="{BB962C8B-B14F-4D97-AF65-F5344CB8AC3E}">
        <p14:creationId xmlns:p14="http://schemas.microsoft.com/office/powerpoint/2010/main" val="2405732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F2228-9898-404E-B945-8BCC94E20670}"/>
              </a:ext>
            </a:extLst>
          </p:cNvPr>
          <p:cNvSpPr>
            <a:spLocks noGrp="1"/>
          </p:cNvSpPr>
          <p:nvPr>
            <p:ph type="title"/>
          </p:nvPr>
        </p:nvSpPr>
        <p:spPr/>
        <p:txBody>
          <a:bodyPr/>
          <a:lstStyle/>
          <a:p>
            <a:r>
              <a:rPr lang="en-US"/>
              <a:t>Facebook Own Posts Table | BMW - 3 of 3</a:t>
            </a:r>
          </a:p>
        </p:txBody>
      </p:sp>
      <p:graphicFrame>
        <p:nvGraphicFramePr>
          <p:cNvPr id="5" name="Table Placeholder 4">
            <a:extLst>
              <a:ext uri="{FF2B5EF4-FFF2-40B4-BE49-F238E27FC236}">
                <a16:creationId xmlns:a16="http://schemas.microsoft.com/office/drawing/2014/main" id="{642D20DF-B127-4AC0-9149-EC13266B60A9}"/>
              </a:ext>
            </a:extLst>
          </p:cNvPr>
          <p:cNvGraphicFramePr>
            <a:graphicFrameLocks noGrp="1"/>
          </p:cNvGraphicFramePr>
          <p:nvPr>
            <p:ph type="tbl" sz="quarter" idx="13"/>
            <p:extLst>
              <p:ext uri="{D42A27DB-BD31-4B8C-83A1-F6EECF244321}">
                <p14:modId xmlns:p14="http://schemas.microsoft.com/office/powerpoint/2010/main" val="1636424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43833551"/>
                    </a:ext>
                  </a:extLst>
                </a:gridCol>
                <a:gridCol w="370332">
                  <a:extLst>
                    <a:ext uri="{9D8B030D-6E8A-4147-A177-3AD203B41FA5}">
                      <a16:colId xmlns:a16="http://schemas.microsoft.com/office/drawing/2014/main" val="3953101102"/>
                    </a:ext>
                  </a:extLst>
                </a:gridCol>
                <a:gridCol w="370332">
                  <a:extLst>
                    <a:ext uri="{9D8B030D-6E8A-4147-A177-3AD203B41FA5}">
                      <a16:colId xmlns:a16="http://schemas.microsoft.com/office/drawing/2014/main" val="2964188428"/>
                    </a:ext>
                  </a:extLst>
                </a:gridCol>
                <a:gridCol w="370332">
                  <a:extLst>
                    <a:ext uri="{9D8B030D-6E8A-4147-A177-3AD203B41FA5}">
                      <a16:colId xmlns:a16="http://schemas.microsoft.com/office/drawing/2014/main" val="160264851"/>
                    </a:ext>
                  </a:extLst>
                </a:gridCol>
                <a:gridCol w="329184">
                  <a:extLst>
                    <a:ext uri="{9D8B030D-6E8A-4147-A177-3AD203B41FA5}">
                      <a16:colId xmlns:a16="http://schemas.microsoft.com/office/drawing/2014/main" val="2439462159"/>
                    </a:ext>
                  </a:extLst>
                </a:gridCol>
                <a:gridCol w="329184">
                  <a:extLst>
                    <a:ext uri="{9D8B030D-6E8A-4147-A177-3AD203B41FA5}">
                      <a16:colId xmlns:a16="http://schemas.microsoft.com/office/drawing/2014/main" val="1894909412"/>
                    </a:ext>
                  </a:extLst>
                </a:gridCol>
                <a:gridCol w="329184">
                  <a:extLst>
                    <a:ext uri="{9D8B030D-6E8A-4147-A177-3AD203B41FA5}">
                      <a16:colId xmlns:a16="http://schemas.microsoft.com/office/drawing/2014/main" val="3222988292"/>
                    </a:ext>
                  </a:extLst>
                </a:gridCol>
                <a:gridCol w="329184">
                  <a:extLst>
                    <a:ext uri="{9D8B030D-6E8A-4147-A177-3AD203B41FA5}">
                      <a16:colId xmlns:a16="http://schemas.microsoft.com/office/drawing/2014/main" val="1584552076"/>
                    </a:ext>
                  </a:extLst>
                </a:gridCol>
                <a:gridCol w="329184">
                  <a:extLst>
                    <a:ext uri="{9D8B030D-6E8A-4147-A177-3AD203B41FA5}">
                      <a16:colId xmlns:a16="http://schemas.microsoft.com/office/drawing/2014/main" val="1603579821"/>
                    </a:ext>
                  </a:extLst>
                </a:gridCol>
                <a:gridCol w="329184">
                  <a:extLst>
                    <a:ext uri="{9D8B030D-6E8A-4147-A177-3AD203B41FA5}">
                      <a16:colId xmlns:a16="http://schemas.microsoft.com/office/drawing/2014/main" val="689543441"/>
                    </a:ext>
                  </a:extLst>
                </a:gridCol>
                <a:gridCol w="329184">
                  <a:extLst>
                    <a:ext uri="{9D8B030D-6E8A-4147-A177-3AD203B41FA5}">
                      <a16:colId xmlns:a16="http://schemas.microsoft.com/office/drawing/2014/main" val="1703932685"/>
                    </a:ext>
                  </a:extLst>
                </a:gridCol>
                <a:gridCol w="329184">
                  <a:extLst>
                    <a:ext uri="{9D8B030D-6E8A-4147-A177-3AD203B41FA5}">
                      <a16:colId xmlns:a16="http://schemas.microsoft.com/office/drawing/2014/main" val="839952431"/>
                    </a:ext>
                  </a:extLst>
                </a:gridCol>
                <a:gridCol w="329184">
                  <a:extLst>
                    <a:ext uri="{9D8B030D-6E8A-4147-A177-3AD203B41FA5}">
                      <a16:colId xmlns:a16="http://schemas.microsoft.com/office/drawing/2014/main" val="727860732"/>
                    </a:ext>
                  </a:extLst>
                </a:gridCol>
                <a:gridCol w="370332">
                  <a:extLst>
                    <a:ext uri="{9D8B030D-6E8A-4147-A177-3AD203B41FA5}">
                      <a16:colId xmlns:a16="http://schemas.microsoft.com/office/drawing/2014/main" val="561987053"/>
                    </a:ext>
                  </a:extLst>
                </a:gridCol>
                <a:gridCol w="370332">
                  <a:extLst>
                    <a:ext uri="{9D8B030D-6E8A-4147-A177-3AD203B41FA5}">
                      <a16:colId xmlns:a16="http://schemas.microsoft.com/office/drawing/2014/main" val="3296467675"/>
                    </a:ext>
                  </a:extLst>
                </a:gridCol>
                <a:gridCol w="329184">
                  <a:extLst>
                    <a:ext uri="{9D8B030D-6E8A-4147-A177-3AD203B41FA5}">
                      <a16:colId xmlns:a16="http://schemas.microsoft.com/office/drawing/2014/main" val="2058636785"/>
                    </a:ext>
                  </a:extLst>
                </a:gridCol>
                <a:gridCol w="329184">
                  <a:extLst>
                    <a:ext uri="{9D8B030D-6E8A-4147-A177-3AD203B41FA5}">
                      <a16:colId xmlns:a16="http://schemas.microsoft.com/office/drawing/2014/main" val="719127620"/>
                    </a:ext>
                  </a:extLst>
                </a:gridCol>
                <a:gridCol w="370332">
                  <a:extLst>
                    <a:ext uri="{9D8B030D-6E8A-4147-A177-3AD203B41FA5}">
                      <a16:colId xmlns:a16="http://schemas.microsoft.com/office/drawing/2014/main" val="4280678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118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- 2018-04-17 17:00:35 </a:t>
                      </a:r>
                      <a:r>
                        <a:rPr kumimoji="0" lang="en-US" sz="1000" b="0" i="0" u="none" strike="noStrike" kern="1200" cap="none" spc="0" normalizeH="0" baseline="0" noProof="0">
                          <a:ln>
                            <a:noFill/>
                          </a:ln>
                          <a:solidFill>
                            <a:prstClr val="black"/>
                          </a:solidFill>
                          <a:effectLst/>
                          <a:uLnTx/>
                          <a:uFillTx/>
                          <a:latin typeface="+mn-lt"/>
                          <a:ea typeface="+mn-ea"/>
                          <a:cs typeface="+mn-cs"/>
                        </a:rPr>
                        <a:t> 
 Aim for the extraordinary.
The BMW Concept M8 Gran Coupé.
BMW 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955390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- 2018-04-17 10:00:00 </a:t>
                      </a:r>
                      <a:r>
                        <a:rPr kumimoji="0" lang="en-US" sz="1000" b="0" i="0" u="none" strike="noStrike" kern="1200" cap="none" spc="0" normalizeH="0" baseline="0" noProof="0">
                          <a:ln>
                            <a:noFill/>
                          </a:ln>
                          <a:solidFill>
                            <a:prstClr val="black"/>
                          </a:solidFill>
                          <a:effectLst/>
                          <a:uLnTx/>
                          <a:uFillTx/>
                          <a:latin typeface="+mn-lt"/>
                          <a:ea typeface="+mn-ea"/>
                          <a:cs typeface="+mn-cs"/>
                        </a:rPr>
                        <a:t> 
 As versatile as the city itself.
The BMW X1.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69178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- 2018-04-16 10:00:01 </a:t>
                      </a:r>
                      <a:r>
                        <a:rPr kumimoji="0" lang="en-US" sz="1000" b="0" i="0" u="none" strike="noStrike" kern="1200" cap="none" spc="0" normalizeH="0" baseline="0" noProof="0">
                          <a:ln>
                            <a:noFill/>
                          </a:ln>
                          <a:solidFill>
                            <a:prstClr val="black"/>
                          </a:solidFill>
                          <a:effectLst/>
                          <a:uLnTx/>
                          <a:uFillTx/>
                          <a:latin typeface="+mn-lt"/>
                          <a:ea typeface="+mn-ea"/>
                          <a:cs typeface="+mn-cs"/>
                        </a:rPr>
                        <a:t> 
 An everyday hero. The new BMW 2 Series Active Tourer combines functionality and dynamics like no 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70197193"/>
                  </a:ext>
                </a:extLst>
              </a:tr>
            </a:tbl>
          </a:graphicData>
        </a:graphic>
      </p:graphicFrame>
      <p:sp>
        <p:nvSpPr>
          <p:cNvPr id="4" name="Text Placeholder 3">
            <a:extLst>
              <a:ext uri="{FF2B5EF4-FFF2-40B4-BE49-F238E27FC236}">
                <a16:creationId xmlns:a16="http://schemas.microsoft.com/office/drawing/2014/main" id="{78189D2B-1504-406D-A311-A11BE2E8B81F}"/>
              </a:ext>
            </a:extLst>
          </p:cNvPr>
          <p:cNvSpPr>
            <a:spLocks noGrp="1"/>
          </p:cNvSpPr>
          <p:nvPr>
            <p:ph type="body" sz="quarter" idx="14"/>
          </p:nvPr>
        </p:nvSpPr>
        <p:spPr/>
        <p:txBody>
          <a:bodyPr/>
          <a:lstStyle/>
          <a:p>
            <a:r>
              <a:rPr lang="en-US"/>
              <a:t>04/16/2018 - 04/22/2018</a:t>
            </a:r>
          </a:p>
        </p:txBody>
      </p:sp>
    </p:spTree>
    <p:extLst>
      <p:ext uri="{BB962C8B-B14F-4D97-AF65-F5344CB8AC3E}">
        <p14:creationId xmlns:p14="http://schemas.microsoft.com/office/powerpoint/2010/main" val="218530511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213</Words>
  <Application>Microsoft Office PowerPoint</Application>
  <PresentationFormat>On-screen Show (4:3)</PresentationFormat>
  <Paragraphs>132</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Calibri</vt:lpstr>
      <vt:lpstr>Arial</vt:lpstr>
      <vt:lpstr>quintly_template</vt:lpstr>
      <vt:lpstr>Facebook Own Posts Table | BMW - 1 of 3</vt:lpstr>
      <vt:lpstr>Facebook Own Posts Table | BMW - 2 of 3</vt:lpstr>
      <vt:lpstr>Facebook Own Posts Table | BMW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BMW - 1 of 3</dc:title>
  <dc:creator>Administrator</dc:creator>
  <cp:lastModifiedBy>Administrator</cp:lastModifiedBy>
  <cp:revision>1</cp:revision>
  <dcterms:created xsi:type="dcterms:W3CDTF">2018-04-24T10:17:56Z</dcterms:created>
  <dcterms:modified xsi:type="dcterms:W3CDTF">2018-04-24T10:18:26Z</dcterms:modified>
</cp:coreProperties>
</file>