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DF358-2433-4EB9-A3A1-4F74838040C2}"/>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6F0B7574-8DC5-42CC-8961-9AFE2279DB83}"/>
              </a:ext>
            </a:extLst>
          </p:cNvPr>
          <p:cNvGraphicFramePr>
            <a:graphicFrameLocks noGrp="1"/>
          </p:cNvGraphicFramePr>
          <p:nvPr>
            <p:ph type="tbl" sz="quarter" idx="13"/>
            <p:extLst>
              <p:ext uri="{D42A27DB-BD31-4B8C-83A1-F6EECF244321}">
                <p14:modId xmlns:p14="http://schemas.microsoft.com/office/powerpoint/2010/main" val="2984822113"/>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5253653"/>
                    </a:ext>
                  </a:extLst>
                </a:gridCol>
                <a:gridCol w="370332">
                  <a:extLst>
                    <a:ext uri="{9D8B030D-6E8A-4147-A177-3AD203B41FA5}">
                      <a16:colId xmlns:a16="http://schemas.microsoft.com/office/drawing/2014/main" val="151117560"/>
                    </a:ext>
                  </a:extLst>
                </a:gridCol>
                <a:gridCol w="370332">
                  <a:extLst>
                    <a:ext uri="{9D8B030D-6E8A-4147-A177-3AD203B41FA5}">
                      <a16:colId xmlns:a16="http://schemas.microsoft.com/office/drawing/2014/main" val="3886520935"/>
                    </a:ext>
                  </a:extLst>
                </a:gridCol>
                <a:gridCol w="370332">
                  <a:extLst>
                    <a:ext uri="{9D8B030D-6E8A-4147-A177-3AD203B41FA5}">
                      <a16:colId xmlns:a16="http://schemas.microsoft.com/office/drawing/2014/main" val="1020743607"/>
                    </a:ext>
                  </a:extLst>
                </a:gridCol>
                <a:gridCol w="329184">
                  <a:extLst>
                    <a:ext uri="{9D8B030D-6E8A-4147-A177-3AD203B41FA5}">
                      <a16:colId xmlns:a16="http://schemas.microsoft.com/office/drawing/2014/main" val="3385611536"/>
                    </a:ext>
                  </a:extLst>
                </a:gridCol>
                <a:gridCol w="329184">
                  <a:extLst>
                    <a:ext uri="{9D8B030D-6E8A-4147-A177-3AD203B41FA5}">
                      <a16:colId xmlns:a16="http://schemas.microsoft.com/office/drawing/2014/main" val="864102538"/>
                    </a:ext>
                  </a:extLst>
                </a:gridCol>
                <a:gridCol w="329184">
                  <a:extLst>
                    <a:ext uri="{9D8B030D-6E8A-4147-A177-3AD203B41FA5}">
                      <a16:colId xmlns:a16="http://schemas.microsoft.com/office/drawing/2014/main" val="42861838"/>
                    </a:ext>
                  </a:extLst>
                </a:gridCol>
                <a:gridCol w="329184">
                  <a:extLst>
                    <a:ext uri="{9D8B030D-6E8A-4147-A177-3AD203B41FA5}">
                      <a16:colId xmlns:a16="http://schemas.microsoft.com/office/drawing/2014/main" val="2686684895"/>
                    </a:ext>
                  </a:extLst>
                </a:gridCol>
                <a:gridCol w="329184">
                  <a:extLst>
                    <a:ext uri="{9D8B030D-6E8A-4147-A177-3AD203B41FA5}">
                      <a16:colId xmlns:a16="http://schemas.microsoft.com/office/drawing/2014/main" val="566839330"/>
                    </a:ext>
                  </a:extLst>
                </a:gridCol>
                <a:gridCol w="329184">
                  <a:extLst>
                    <a:ext uri="{9D8B030D-6E8A-4147-A177-3AD203B41FA5}">
                      <a16:colId xmlns:a16="http://schemas.microsoft.com/office/drawing/2014/main" val="2725344663"/>
                    </a:ext>
                  </a:extLst>
                </a:gridCol>
                <a:gridCol w="329184">
                  <a:extLst>
                    <a:ext uri="{9D8B030D-6E8A-4147-A177-3AD203B41FA5}">
                      <a16:colId xmlns:a16="http://schemas.microsoft.com/office/drawing/2014/main" val="3624303258"/>
                    </a:ext>
                  </a:extLst>
                </a:gridCol>
                <a:gridCol w="329184">
                  <a:extLst>
                    <a:ext uri="{9D8B030D-6E8A-4147-A177-3AD203B41FA5}">
                      <a16:colId xmlns:a16="http://schemas.microsoft.com/office/drawing/2014/main" val="2812568441"/>
                    </a:ext>
                  </a:extLst>
                </a:gridCol>
                <a:gridCol w="329184">
                  <a:extLst>
                    <a:ext uri="{9D8B030D-6E8A-4147-A177-3AD203B41FA5}">
                      <a16:colId xmlns:a16="http://schemas.microsoft.com/office/drawing/2014/main" val="894250694"/>
                    </a:ext>
                  </a:extLst>
                </a:gridCol>
                <a:gridCol w="370332">
                  <a:extLst>
                    <a:ext uri="{9D8B030D-6E8A-4147-A177-3AD203B41FA5}">
                      <a16:colId xmlns:a16="http://schemas.microsoft.com/office/drawing/2014/main" val="857881374"/>
                    </a:ext>
                  </a:extLst>
                </a:gridCol>
                <a:gridCol w="370332">
                  <a:extLst>
                    <a:ext uri="{9D8B030D-6E8A-4147-A177-3AD203B41FA5}">
                      <a16:colId xmlns:a16="http://schemas.microsoft.com/office/drawing/2014/main" val="1780688401"/>
                    </a:ext>
                  </a:extLst>
                </a:gridCol>
                <a:gridCol w="329184">
                  <a:extLst>
                    <a:ext uri="{9D8B030D-6E8A-4147-A177-3AD203B41FA5}">
                      <a16:colId xmlns:a16="http://schemas.microsoft.com/office/drawing/2014/main" val="3744421293"/>
                    </a:ext>
                  </a:extLst>
                </a:gridCol>
                <a:gridCol w="329184">
                  <a:extLst>
                    <a:ext uri="{9D8B030D-6E8A-4147-A177-3AD203B41FA5}">
                      <a16:colId xmlns:a16="http://schemas.microsoft.com/office/drawing/2014/main" val="1565636318"/>
                    </a:ext>
                  </a:extLst>
                </a:gridCol>
                <a:gridCol w="370332">
                  <a:extLst>
                    <a:ext uri="{9D8B030D-6E8A-4147-A177-3AD203B41FA5}">
                      <a16:colId xmlns:a16="http://schemas.microsoft.com/office/drawing/2014/main" val="686471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4941547"/>
                  </a:ext>
                </a:extLst>
              </a:tr>
            </a:tbl>
          </a:graphicData>
        </a:graphic>
      </p:graphicFrame>
      <p:sp>
        <p:nvSpPr>
          <p:cNvPr id="4" name="Text Placeholder 3">
            <a:extLst>
              <a:ext uri="{FF2B5EF4-FFF2-40B4-BE49-F238E27FC236}">
                <a16:creationId xmlns:a16="http://schemas.microsoft.com/office/drawing/2014/main" id="{A829E422-E794-4E83-8381-3A89CA2A4D8E}"/>
              </a:ext>
            </a:extLst>
          </p:cNvPr>
          <p:cNvSpPr>
            <a:spLocks noGrp="1"/>
          </p:cNvSpPr>
          <p:nvPr>
            <p:ph type="body" sz="quarter" idx="14"/>
          </p:nvPr>
        </p:nvSpPr>
        <p:spPr/>
        <p:txBody>
          <a:bodyPr/>
          <a:lstStyle/>
          <a:p>
            <a:r>
              <a:rPr lang="en-US"/>
              <a:t>04/16/2018 - 04/22/2018</a:t>
            </a:r>
          </a:p>
        </p:txBody>
      </p:sp>
    </p:spTree>
    <p:extLst>
      <p:ext uri="{BB962C8B-B14F-4D97-AF65-F5344CB8AC3E}">
        <p14:creationId xmlns:p14="http://schemas.microsoft.com/office/powerpoint/2010/main" val="4269912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8D9FE-F4A5-4A38-B120-D782BD8532E4}"/>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3B09443B-4A1E-4BF6-9468-D7D1B983457C}"/>
              </a:ext>
            </a:extLst>
          </p:cNvPr>
          <p:cNvGraphicFramePr>
            <a:graphicFrameLocks noGrp="1"/>
          </p:cNvGraphicFramePr>
          <p:nvPr>
            <p:ph type="tbl" sz="quarter" idx="13"/>
            <p:extLst>
              <p:ext uri="{D42A27DB-BD31-4B8C-83A1-F6EECF244321}">
                <p14:modId xmlns:p14="http://schemas.microsoft.com/office/powerpoint/2010/main" val="111750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9920166"/>
                    </a:ext>
                  </a:extLst>
                </a:gridCol>
                <a:gridCol w="370332">
                  <a:extLst>
                    <a:ext uri="{9D8B030D-6E8A-4147-A177-3AD203B41FA5}">
                      <a16:colId xmlns:a16="http://schemas.microsoft.com/office/drawing/2014/main" val="2102231703"/>
                    </a:ext>
                  </a:extLst>
                </a:gridCol>
                <a:gridCol w="370332">
                  <a:extLst>
                    <a:ext uri="{9D8B030D-6E8A-4147-A177-3AD203B41FA5}">
                      <a16:colId xmlns:a16="http://schemas.microsoft.com/office/drawing/2014/main" val="2380108800"/>
                    </a:ext>
                  </a:extLst>
                </a:gridCol>
                <a:gridCol w="370332">
                  <a:extLst>
                    <a:ext uri="{9D8B030D-6E8A-4147-A177-3AD203B41FA5}">
                      <a16:colId xmlns:a16="http://schemas.microsoft.com/office/drawing/2014/main" val="3554773735"/>
                    </a:ext>
                  </a:extLst>
                </a:gridCol>
                <a:gridCol w="329184">
                  <a:extLst>
                    <a:ext uri="{9D8B030D-6E8A-4147-A177-3AD203B41FA5}">
                      <a16:colId xmlns:a16="http://schemas.microsoft.com/office/drawing/2014/main" val="207762234"/>
                    </a:ext>
                  </a:extLst>
                </a:gridCol>
                <a:gridCol w="329184">
                  <a:extLst>
                    <a:ext uri="{9D8B030D-6E8A-4147-A177-3AD203B41FA5}">
                      <a16:colId xmlns:a16="http://schemas.microsoft.com/office/drawing/2014/main" val="2090025707"/>
                    </a:ext>
                  </a:extLst>
                </a:gridCol>
                <a:gridCol w="329184">
                  <a:extLst>
                    <a:ext uri="{9D8B030D-6E8A-4147-A177-3AD203B41FA5}">
                      <a16:colId xmlns:a16="http://schemas.microsoft.com/office/drawing/2014/main" val="484567856"/>
                    </a:ext>
                  </a:extLst>
                </a:gridCol>
                <a:gridCol w="329184">
                  <a:extLst>
                    <a:ext uri="{9D8B030D-6E8A-4147-A177-3AD203B41FA5}">
                      <a16:colId xmlns:a16="http://schemas.microsoft.com/office/drawing/2014/main" val="2052465610"/>
                    </a:ext>
                  </a:extLst>
                </a:gridCol>
                <a:gridCol w="329184">
                  <a:extLst>
                    <a:ext uri="{9D8B030D-6E8A-4147-A177-3AD203B41FA5}">
                      <a16:colId xmlns:a16="http://schemas.microsoft.com/office/drawing/2014/main" val="4150978003"/>
                    </a:ext>
                  </a:extLst>
                </a:gridCol>
                <a:gridCol w="329184">
                  <a:extLst>
                    <a:ext uri="{9D8B030D-6E8A-4147-A177-3AD203B41FA5}">
                      <a16:colId xmlns:a16="http://schemas.microsoft.com/office/drawing/2014/main" val="2786139657"/>
                    </a:ext>
                  </a:extLst>
                </a:gridCol>
                <a:gridCol w="329184">
                  <a:extLst>
                    <a:ext uri="{9D8B030D-6E8A-4147-A177-3AD203B41FA5}">
                      <a16:colId xmlns:a16="http://schemas.microsoft.com/office/drawing/2014/main" val="2528958460"/>
                    </a:ext>
                  </a:extLst>
                </a:gridCol>
                <a:gridCol w="329184">
                  <a:extLst>
                    <a:ext uri="{9D8B030D-6E8A-4147-A177-3AD203B41FA5}">
                      <a16:colId xmlns:a16="http://schemas.microsoft.com/office/drawing/2014/main" val="1019506306"/>
                    </a:ext>
                  </a:extLst>
                </a:gridCol>
                <a:gridCol w="329184">
                  <a:extLst>
                    <a:ext uri="{9D8B030D-6E8A-4147-A177-3AD203B41FA5}">
                      <a16:colId xmlns:a16="http://schemas.microsoft.com/office/drawing/2014/main" val="1900203485"/>
                    </a:ext>
                  </a:extLst>
                </a:gridCol>
                <a:gridCol w="370332">
                  <a:extLst>
                    <a:ext uri="{9D8B030D-6E8A-4147-A177-3AD203B41FA5}">
                      <a16:colId xmlns:a16="http://schemas.microsoft.com/office/drawing/2014/main" val="337147400"/>
                    </a:ext>
                  </a:extLst>
                </a:gridCol>
                <a:gridCol w="370332">
                  <a:extLst>
                    <a:ext uri="{9D8B030D-6E8A-4147-A177-3AD203B41FA5}">
                      <a16:colId xmlns:a16="http://schemas.microsoft.com/office/drawing/2014/main" val="1494913628"/>
                    </a:ext>
                  </a:extLst>
                </a:gridCol>
                <a:gridCol w="329184">
                  <a:extLst>
                    <a:ext uri="{9D8B030D-6E8A-4147-A177-3AD203B41FA5}">
                      <a16:colId xmlns:a16="http://schemas.microsoft.com/office/drawing/2014/main" val="2970007864"/>
                    </a:ext>
                  </a:extLst>
                </a:gridCol>
                <a:gridCol w="329184">
                  <a:extLst>
                    <a:ext uri="{9D8B030D-6E8A-4147-A177-3AD203B41FA5}">
                      <a16:colId xmlns:a16="http://schemas.microsoft.com/office/drawing/2014/main" val="1376698340"/>
                    </a:ext>
                  </a:extLst>
                </a:gridCol>
                <a:gridCol w="370332">
                  <a:extLst>
                    <a:ext uri="{9D8B030D-6E8A-4147-A177-3AD203B41FA5}">
                      <a16:colId xmlns:a16="http://schemas.microsoft.com/office/drawing/2014/main" val="318961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246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- 2018-04-18 10:35:27</a:t>
                      </a:r>
                      <a:r>
                        <a:rPr kumimoji="0" lang="en-US" sz="1000" b="0" i="0" u="none" strike="noStrike" kern="1200" cap="none" spc="0" normalizeH="0" baseline="0" noProof="0">
                          <a:ln>
                            <a:noFill/>
                          </a:ln>
                          <a:solidFill>
                            <a:prstClr val="black"/>
                          </a:solidFill>
                          <a:effectLst/>
                          <a:uLnTx/>
                          <a:uFillTx/>
                          <a:latin typeface="+mn-lt"/>
                          <a:ea typeface="+mn-ea"/>
                          <a:cs typeface="+mn-cs"/>
                        </a:rPr>
                        <a:t>
A sports car that changes every road.
The all-new BMW M2 Competition.
BMW M
__________
BMW M2 Competition:
Fuel consumption in l/100 km (combined): 10.0-9.9 [9.2-9.2]*
CO2 emissions (combined): 228-225 [210-209] g/km*
The information on fuel consumption, CO2 emissions and electricity consumption has been determined in accordance with the prescribed measurement procedure VO (EU) 715/2007, as amended. The specifications take into account differences in selected wheel and tire size in the case of span widths. Images depict special equipment. The information in brackets refers to the vehicle with 7-speed M dual-clutch transmission with Drivelogic.
* preliminary, not yet confirmed information, is subject to change.
Further information about the official fuel consumption and the official specific CO2 emissions for new passenger automobiles can be found in the ‘New Passenger Vehicle Fuel Consumption and CO2 Emission Guidelines’, which are available free of charge at all sales outlets and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686737"/>
                  </a:ext>
                </a:extLst>
              </a:tr>
            </a:tbl>
          </a:graphicData>
        </a:graphic>
      </p:graphicFrame>
      <p:sp>
        <p:nvSpPr>
          <p:cNvPr id="4" name="Text Placeholder 3">
            <a:extLst>
              <a:ext uri="{FF2B5EF4-FFF2-40B4-BE49-F238E27FC236}">
                <a16:creationId xmlns:a16="http://schemas.microsoft.com/office/drawing/2014/main" id="{8B003DBC-0F2E-4185-9A55-CB751F372961}"/>
              </a:ext>
            </a:extLst>
          </p:cNvPr>
          <p:cNvSpPr>
            <a:spLocks noGrp="1"/>
          </p:cNvSpPr>
          <p:nvPr>
            <p:ph type="body" sz="quarter" idx="14"/>
          </p:nvPr>
        </p:nvSpPr>
        <p:spPr/>
        <p:txBody>
          <a:bodyPr/>
          <a:lstStyle/>
          <a:p>
            <a:r>
              <a:rPr lang="en-US"/>
              <a:t>04/16/2018 - 04/22/2018</a:t>
            </a:r>
          </a:p>
        </p:txBody>
      </p:sp>
    </p:spTree>
    <p:extLst>
      <p:ext uri="{BB962C8B-B14F-4D97-AF65-F5344CB8AC3E}">
        <p14:creationId xmlns:p14="http://schemas.microsoft.com/office/powerpoint/2010/main" val="275386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A0FF9-111B-4D19-9EE5-BA207462A594}"/>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4D6C4F90-5FED-4E94-9270-7DD534801AF5}"/>
              </a:ext>
            </a:extLst>
          </p:cNvPr>
          <p:cNvGraphicFramePr>
            <a:graphicFrameLocks noGrp="1"/>
          </p:cNvGraphicFramePr>
          <p:nvPr>
            <p:ph type="tbl" sz="quarter" idx="13"/>
            <p:extLst>
              <p:ext uri="{D42A27DB-BD31-4B8C-83A1-F6EECF244321}">
                <p14:modId xmlns:p14="http://schemas.microsoft.com/office/powerpoint/2010/main" val="1703080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5248730"/>
                    </a:ext>
                  </a:extLst>
                </a:gridCol>
                <a:gridCol w="370332">
                  <a:extLst>
                    <a:ext uri="{9D8B030D-6E8A-4147-A177-3AD203B41FA5}">
                      <a16:colId xmlns:a16="http://schemas.microsoft.com/office/drawing/2014/main" val="1723956222"/>
                    </a:ext>
                  </a:extLst>
                </a:gridCol>
                <a:gridCol w="370332">
                  <a:extLst>
                    <a:ext uri="{9D8B030D-6E8A-4147-A177-3AD203B41FA5}">
                      <a16:colId xmlns:a16="http://schemas.microsoft.com/office/drawing/2014/main" val="1053508924"/>
                    </a:ext>
                  </a:extLst>
                </a:gridCol>
                <a:gridCol w="370332">
                  <a:extLst>
                    <a:ext uri="{9D8B030D-6E8A-4147-A177-3AD203B41FA5}">
                      <a16:colId xmlns:a16="http://schemas.microsoft.com/office/drawing/2014/main" val="2879709934"/>
                    </a:ext>
                  </a:extLst>
                </a:gridCol>
                <a:gridCol w="329184">
                  <a:extLst>
                    <a:ext uri="{9D8B030D-6E8A-4147-A177-3AD203B41FA5}">
                      <a16:colId xmlns:a16="http://schemas.microsoft.com/office/drawing/2014/main" val="2571349374"/>
                    </a:ext>
                  </a:extLst>
                </a:gridCol>
                <a:gridCol w="329184">
                  <a:extLst>
                    <a:ext uri="{9D8B030D-6E8A-4147-A177-3AD203B41FA5}">
                      <a16:colId xmlns:a16="http://schemas.microsoft.com/office/drawing/2014/main" val="3536958811"/>
                    </a:ext>
                  </a:extLst>
                </a:gridCol>
                <a:gridCol w="329184">
                  <a:extLst>
                    <a:ext uri="{9D8B030D-6E8A-4147-A177-3AD203B41FA5}">
                      <a16:colId xmlns:a16="http://schemas.microsoft.com/office/drawing/2014/main" val="2160587093"/>
                    </a:ext>
                  </a:extLst>
                </a:gridCol>
                <a:gridCol w="329184">
                  <a:extLst>
                    <a:ext uri="{9D8B030D-6E8A-4147-A177-3AD203B41FA5}">
                      <a16:colId xmlns:a16="http://schemas.microsoft.com/office/drawing/2014/main" val="3027230178"/>
                    </a:ext>
                  </a:extLst>
                </a:gridCol>
                <a:gridCol w="329184">
                  <a:extLst>
                    <a:ext uri="{9D8B030D-6E8A-4147-A177-3AD203B41FA5}">
                      <a16:colId xmlns:a16="http://schemas.microsoft.com/office/drawing/2014/main" val="3221312888"/>
                    </a:ext>
                  </a:extLst>
                </a:gridCol>
                <a:gridCol w="329184">
                  <a:extLst>
                    <a:ext uri="{9D8B030D-6E8A-4147-A177-3AD203B41FA5}">
                      <a16:colId xmlns:a16="http://schemas.microsoft.com/office/drawing/2014/main" val="3890846149"/>
                    </a:ext>
                  </a:extLst>
                </a:gridCol>
                <a:gridCol w="329184">
                  <a:extLst>
                    <a:ext uri="{9D8B030D-6E8A-4147-A177-3AD203B41FA5}">
                      <a16:colId xmlns:a16="http://schemas.microsoft.com/office/drawing/2014/main" val="3899465436"/>
                    </a:ext>
                  </a:extLst>
                </a:gridCol>
                <a:gridCol w="329184">
                  <a:extLst>
                    <a:ext uri="{9D8B030D-6E8A-4147-A177-3AD203B41FA5}">
                      <a16:colId xmlns:a16="http://schemas.microsoft.com/office/drawing/2014/main" val="3165622130"/>
                    </a:ext>
                  </a:extLst>
                </a:gridCol>
                <a:gridCol w="329184">
                  <a:extLst>
                    <a:ext uri="{9D8B030D-6E8A-4147-A177-3AD203B41FA5}">
                      <a16:colId xmlns:a16="http://schemas.microsoft.com/office/drawing/2014/main" val="3598626684"/>
                    </a:ext>
                  </a:extLst>
                </a:gridCol>
                <a:gridCol w="370332">
                  <a:extLst>
                    <a:ext uri="{9D8B030D-6E8A-4147-A177-3AD203B41FA5}">
                      <a16:colId xmlns:a16="http://schemas.microsoft.com/office/drawing/2014/main" val="997963431"/>
                    </a:ext>
                  </a:extLst>
                </a:gridCol>
                <a:gridCol w="370332">
                  <a:extLst>
                    <a:ext uri="{9D8B030D-6E8A-4147-A177-3AD203B41FA5}">
                      <a16:colId xmlns:a16="http://schemas.microsoft.com/office/drawing/2014/main" val="3433111033"/>
                    </a:ext>
                  </a:extLst>
                </a:gridCol>
                <a:gridCol w="329184">
                  <a:extLst>
                    <a:ext uri="{9D8B030D-6E8A-4147-A177-3AD203B41FA5}">
                      <a16:colId xmlns:a16="http://schemas.microsoft.com/office/drawing/2014/main" val="3187839123"/>
                    </a:ext>
                  </a:extLst>
                </a:gridCol>
                <a:gridCol w="329184">
                  <a:extLst>
                    <a:ext uri="{9D8B030D-6E8A-4147-A177-3AD203B41FA5}">
                      <a16:colId xmlns:a16="http://schemas.microsoft.com/office/drawing/2014/main" val="991123059"/>
                    </a:ext>
                  </a:extLst>
                </a:gridCol>
                <a:gridCol w="370332">
                  <a:extLst>
                    <a:ext uri="{9D8B030D-6E8A-4147-A177-3AD203B41FA5}">
                      <a16:colId xmlns:a16="http://schemas.microsoft.com/office/drawing/2014/main" val="3529355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892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- 2018-04-17 17:00:35</a:t>
                      </a:r>
                      <a:r>
                        <a:rPr kumimoji="0" lang="en-US" sz="1000" b="0" i="0" u="none" strike="noStrike" kern="1200" cap="none" spc="0" normalizeH="0" baseline="0" noProof="0">
                          <a:ln>
                            <a:noFill/>
                          </a:ln>
                          <a:solidFill>
                            <a:prstClr val="black"/>
                          </a:solidFill>
                          <a:effectLst/>
                          <a:uLnTx/>
                          <a:uFillTx/>
                          <a:latin typeface="+mn-lt"/>
                          <a:ea typeface="+mn-ea"/>
                          <a:cs typeface="+mn-cs"/>
                        </a:rPr>
                        <a:t>
Aim for the extraordinary.
The BMW Concept M8 Gran Coupé.
BMW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909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- 2018-04-17 10:00:00</a:t>
                      </a:r>
                      <a:r>
                        <a:rPr kumimoji="0" lang="en-US" sz="1000" b="0" i="0" u="none" strike="noStrike" kern="1200" cap="none" spc="0" normalizeH="0" baseline="0" noProof="0">
                          <a:ln>
                            <a:noFill/>
                          </a:ln>
                          <a:solidFill>
                            <a:prstClr val="black"/>
                          </a:solidFill>
                          <a:effectLst/>
                          <a:uLnTx/>
                          <a:uFillTx/>
                          <a:latin typeface="+mn-lt"/>
                          <a:ea typeface="+mn-ea"/>
                          <a:cs typeface="+mn-cs"/>
                        </a:rPr>
                        <a:t>
As versatile as the city itself.
The BMW 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920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- 2018-04-16 10:00:01</a:t>
                      </a:r>
                      <a:r>
                        <a:rPr kumimoji="0" lang="en-US" sz="1000" b="0" i="0" u="none" strike="noStrike" kern="1200" cap="none" spc="0" normalizeH="0" baseline="0" noProof="0">
                          <a:ln>
                            <a:noFill/>
                          </a:ln>
                          <a:solidFill>
                            <a:prstClr val="black"/>
                          </a:solidFill>
                          <a:effectLst/>
                          <a:uLnTx/>
                          <a:uFillTx/>
                          <a:latin typeface="+mn-lt"/>
                          <a:ea typeface="+mn-ea"/>
                          <a:cs typeface="+mn-cs"/>
                        </a:rPr>
                        <a:t>
An everyday hero. The new BMW 2 Series Active Tourer combines functionality and dynamics like no 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7208937"/>
                  </a:ext>
                </a:extLst>
              </a:tr>
            </a:tbl>
          </a:graphicData>
        </a:graphic>
      </p:graphicFrame>
      <p:sp>
        <p:nvSpPr>
          <p:cNvPr id="4" name="Text Placeholder 3">
            <a:extLst>
              <a:ext uri="{FF2B5EF4-FFF2-40B4-BE49-F238E27FC236}">
                <a16:creationId xmlns:a16="http://schemas.microsoft.com/office/drawing/2014/main" id="{4E6D4A69-3A8B-4FD8-BAD1-573BA23388D1}"/>
              </a:ext>
            </a:extLst>
          </p:cNvPr>
          <p:cNvSpPr>
            <a:spLocks noGrp="1"/>
          </p:cNvSpPr>
          <p:nvPr>
            <p:ph type="body" sz="quarter" idx="14"/>
          </p:nvPr>
        </p:nvSpPr>
        <p:spPr/>
        <p:txBody>
          <a:bodyPr/>
          <a:lstStyle/>
          <a:p>
            <a:r>
              <a:rPr lang="en-US"/>
              <a:t>04/16/2018 - 04/22/2018</a:t>
            </a:r>
          </a:p>
        </p:txBody>
      </p:sp>
    </p:spTree>
    <p:extLst>
      <p:ext uri="{BB962C8B-B14F-4D97-AF65-F5344CB8AC3E}">
        <p14:creationId xmlns:p14="http://schemas.microsoft.com/office/powerpoint/2010/main" val="18698001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203</Words>
  <Application>Microsoft Office PowerPoint</Application>
  <PresentationFormat>On-screen Show (4:3)</PresentationFormat>
  <Paragraphs>132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Facebook Own Posts Table - 1 of 3</vt:lpstr>
      <vt:lpstr>Facebook Own Posts Table - 2 of 3</vt:lpstr>
      <vt:lpstr>Facebook 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3</dc:title>
  <dc:creator>Administrator</dc:creator>
  <cp:lastModifiedBy>Administrator</cp:lastModifiedBy>
  <cp:revision>1</cp:revision>
  <dcterms:created xsi:type="dcterms:W3CDTF">2018-04-24T09:03:06Z</dcterms:created>
  <dcterms:modified xsi:type="dcterms:W3CDTF">2018-04-24T09:03:37Z</dcterms:modified>
</cp:coreProperties>
</file>