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969" autoAdjust="0"/>
    <p:restoredTop sz="94692" autoAdjust="0"/>
  </p:normalViewPr>
  <p:slideViewPr>
    <p:cSldViewPr snapToGrid="0">
      <p:cViewPr varScale="1">
        <p:scale>
          <a:sx n="75" d="100"/>
          <a:sy n="75" d="100"/>
        </p:scale>
        <p:origin x="288" y="6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Expedia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Sheet1!$A$2:$A$4</c:f>
              <c:numCache>
                <c:formatCode>m/d/yyyy</c:formatCode>
                <c:ptCount val="3"/>
                <c:pt idx="0">
                  <c:v>43132</c:v>
                </c:pt>
                <c:pt idx="1">
                  <c:v>43160</c:v>
                </c:pt>
                <c:pt idx="2">
                  <c:v>43191</c:v>
                </c:pt>
              </c:numCache>
            </c:numRef>
          </c:cat>
          <c:val>
            <c:numRef>
              <c:f>Sheet1!$B$2:$B$4</c:f>
              <c:numCache>
                <c:formatCode>General</c:formatCode>
                <c:ptCount val="3"/>
                <c:pt idx="1">
                  <c:v>6981929</c:v>
                </c:pt>
                <c:pt idx="2">
                  <c:v>6997304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657-4FB3-BCAD-F55B2D6473C9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Facebook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numRef>
              <c:f>Sheet1!$A$2:$A$4</c:f>
              <c:numCache>
                <c:formatCode>m/d/yyyy</c:formatCode>
                <c:ptCount val="3"/>
                <c:pt idx="0">
                  <c:v>43132</c:v>
                </c:pt>
                <c:pt idx="1">
                  <c:v>43160</c:v>
                </c:pt>
                <c:pt idx="2">
                  <c:v>43191</c:v>
                </c:pt>
              </c:numCache>
            </c:numRef>
          </c:cat>
          <c:val>
            <c:numRef>
              <c:f>Sheet1!$C$2:$C$4</c:f>
              <c:numCache>
                <c:formatCode>General</c:formatCode>
                <c:ptCount val="3"/>
                <c:pt idx="1">
                  <c:v>208188938</c:v>
                </c:pt>
                <c:pt idx="2">
                  <c:v>208346528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D657-4FB3-BCAD-F55B2D6473C9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quintly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numRef>
              <c:f>Sheet1!$A$2:$A$4</c:f>
              <c:numCache>
                <c:formatCode>m/d/yyyy</c:formatCode>
                <c:ptCount val="3"/>
                <c:pt idx="0">
                  <c:v>43132</c:v>
                </c:pt>
                <c:pt idx="1">
                  <c:v>43160</c:v>
                </c:pt>
                <c:pt idx="2">
                  <c:v>43191</c:v>
                </c:pt>
              </c:numCache>
            </c:numRef>
          </c:cat>
          <c:val>
            <c:numRef>
              <c:f>Sheet1!$D$2:$D$4</c:f>
              <c:numCache>
                <c:formatCode>General</c:formatCode>
                <c:ptCount val="3"/>
                <c:pt idx="1">
                  <c:v>16268</c:v>
                </c:pt>
                <c:pt idx="2">
                  <c:v>16310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D657-4FB3-BCAD-F55B2D6473C9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FC Barcelona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numRef>
              <c:f>Sheet1!$A$2:$A$4</c:f>
              <c:numCache>
                <c:formatCode>m/d/yyyy</c:formatCode>
                <c:ptCount val="3"/>
                <c:pt idx="0">
                  <c:v>43132</c:v>
                </c:pt>
                <c:pt idx="1">
                  <c:v>43160</c:v>
                </c:pt>
                <c:pt idx="2">
                  <c:v>43191</c:v>
                </c:pt>
              </c:numCache>
            </c:numRef>
          </c:cat>
          <c:val>
            <c:numRef>
              <c:f>Sheet1!$E$2:$E$4</c:f>
              <c:numCache>
                <c:formatCode>General</c:formatCode>
                <c:ptCount val="3"/>
                <c:pt idx="1">
                  <c:v>103223880</c:v>
                </c:pt>
                <c:pt idx="2">
                  <c:v>103230148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D657-4FB3-BCAD-F55B2D6473C9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PSG - Paris Saint-Germain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numRef>
              <c:f>Sheet1!$A$2:$A$4</c:f>
              <c:numCache>
                <c:formatCode>m/d/yyyy</c:formatCode>
                <c:ptCount val="3"/>
                <c:pt idx="0">
                  <c:v>43132</c:v>
                </c:pt>
                <c:pt idx="1">
                  <c:v>43160</c:v>
                </c:pt>
                <c:pt idx="2">
                  <c:v>43191</c:v>
                </c:pt>
              </c:numCache>
            </c:numRef>
          </c:cat>
          <c:val>
            <c:numRef>
              <c:f>Sheet1!$F$2:$F$4</c:f>
              <c:numCache>
                <c:formatCode>General</c:formatCode>
                <c:ptCount val="3"/>
                <c:pt idx="1">
                  <c:v>34045661</c:v>
                </c:pt>
                <c:pt idx="2">
                  <c:v>34191942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D657-4FB3-BCAD-F55B2D6473C9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Mr Bean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numRef>
              <c:f>Sheet1!$A$2:$A$4</c:f>
              <c:numCache>
                <c:formatCode>m/d/yyyy</c:formatCode>
                <c:ptCount val="3"/>
                <c:pt idx="0">
                  <c:v>43132</c:v>
                </c:pt>
                <c:pt idx="1">
                  <c:v>43160</c:v>
                </c:pt>
                <c:pt idx="2">
                  <c:v>43191</c:v>
                </c:pt>
              </c:numCache>
            </c:numRef>
          </c:cat>
          <c:val>
            <c:numRef>
              <c:f>Sheet1!$G$2:$G$4</c:f>
              <c:numCache>
                <c:formatCode>General</c:formatCode>
                <c:ptCount val="3"/>
                <c:pt idx="1">
                  <c:v>78220831</c:v>
                </c:pt>
                <c:pt idx="2">
                  <c:v>78393997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D657-4FB3-BCAD-F55B2D6473C9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Messages Data Source Test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numRef>
              <c:f>Sheet1!$A$2:$A$4</c:f>
              <c:numCache>
                <c:formatCode>m/d/yyyy</c:formatCode>
                <c:ptCount val="3"/>
                <c:pt idx="0">
                  <c:v>43132</c:v>
                </c:pt>
                <c:pt idx="1">
                  <c:v>43160</c:v>
                </c:pt>
                <c:pt idx="2">
                  <c:v>43191</c:v>
                </c:pt>
              </c:numCache>
            </c:numRef>
          </c:cat>
          <c:val>
            <c:numRef>
              <c:f>Sheet1!$H$2:$H$4</c:f>
              <c:numCache>
                <c:formatCode>General</c:formatCode>
                <c:ptCount val="3"/>
                <c:pt idx="1">
                  <c:v>90</c:v>
                </c:pt>
                <c:pt idx="2">
                  <c:v>91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D657-4FB3-BCAD-F55B2D6473C9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Port de Montréal</c:v>
                </c:pt>
              </c:strCache>
            </c:strRef>
          </c:tx>
          <c:spPr>
            <a:solidFill>
              <a:schemeClr val="accent2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numRef>
              <c:f>Sheet1!$A$2:$A$4</c:f>
              <c:numCache>
                <c:formatCode>m/d/yyyy</c:formatCode>
                <c:ptCount val="3"/>
                <c:pt idx="0">
                  <c:v>43132</c:v>
                </c:pt>
                <c:pt idx="1">
                  <c:v>43160</c:v>
                </c:pt>
                <c:pt idx="2">
                  <c:v>43191</c:v>
                </c:pt>
              </c:numCache>
            </c:numRef>
          </c:cat>
          <c:val>
            <c:numRef>
              <c:f>Sheet1!$I$2:$I$4</c:f>
              <c:numCache>
                <c:formatCode>General</c:formatCode>
                <c:ptCount val="3"/>
                <c:pt idx="1">
                  <c:v>7569</c:v>
                </c:pt>
                <c:pt idx="2">
                  <c:v>7589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D657-4FB3-BCAD-F55B2D6473C9}"/>
            </c:ext>
          </c:extLst>
        </c:ser>
        <c:ser>
          <c:idx val="8"/>
          <c:order val="8"/>
          <c:tx>
            <c:strRef>
              <c:f>Sheet1!$J$1</c:f>
              <c:strCache>
                <c:ptCount val="1"/>
                <c:pt idx="0">
                  <c:v>Germany and Cars</c:v>
                </c:pt>
              </c:strCache>
            </c:strRef>
          </c:tx>
          <c:spPr>
            <a:solidFill>
              <a:schemeClr val="accent3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numRef>
              <c:f>Sheet1!$A$2:$A$4</c:f>
              <c:numCache>
                <c:formatCode>m/d/yyyy</c:formatCode>
                <c:ptCount val="3"/>
                <c:pt idx="0">
                  <c:v>43132</c:v>
                </c:pt>
                <c:pt idx="1">
                  <c:v>43160</c:v>
                </c:pt>
                <c:pt idx="2">
                  <c:v>43191</c:v>
                </c:pt>
              </c:numCache>
            </c:numRef>
          </c:cat>
          <c:val>
            <c:numRef>
              <c:f>Sheet1!$J$2:$J$4</c:f>
              <c:numCache>
                <c:formatCode>General</c:formatCode>
                <c:ptCount val="3"/>
              </c:numCache>
            </c:numRef>
          </c:val>
          <c:extLst>
            <c:ext xmlns:c16="http://schemas.microsoft.com/office/drawing/2014/chart" uri="{C3380CC4-5D6E-409C-BE32-E72D297353CC}">
              <c16:uniqueId val="{00000008-D657-4FB3-BCAD-F55B2D6473C9}"/>
            </c:ext>
          </c:extLst>
        </c:ser>
        <c:ser>
          <c:idx val="9"/>
          <c:order val="9"/>
          <c:tx>
            <c:strRef>
              <c:f>Sheet1!$K$1</c:f>
              <c:strCache>
                <c:ptCount val="1"/>
                <c:pt idx="0">
                  <c:v>Germany and Clothing</c:v>
                </c:pt>
              </c:strCache>
            </c:strRef>
          </c:tx>
          <c:spPr>
            <a:solidFill>
              <a:schemeClr val="accent4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numRef>
              <c:f>Sheet1!$A$2:$A$4</c:f>
              <c:numCache>
                <c:formatCode>m/d/yyyy</c:formatCode>
                <c:ptCount val="3"/>
                <c:pt idx="0">
                  <c:v>43132</c:v>
                </c:pt>
                <c:pt idx="1">
                  <c:v>43160</c:v>
                </c:pt>
                <c:pt idx="2">
                  <c:v>43191</c:v>
                </c:pt>
              </c:numCache>
            </c:numRef>
          </c:cat>
          <c:val>
            <c:numRef>
              <c:f>Sheet1!$K$2:$K$4</c:f>
              <c:numCache>
                <c:formatCode>General</c:formatCode>
                <c:ptCount val="3"/>
              </c:numCache>
            </c:numRef>
          </c:val>
          <c:extLst>
            <c:ext xmlns:c16="http://schemas.microsoft.com/office/drawing/2014/chart" uri="{C3380CC4-5D6E-409C-BE32-E72D297353CC}">
              <c16:uniqueId val="{00000009-D657-4FB3-BCAD-F55B2D6473C9}"/>
            </c:ext>
          </c:extLst>
        </c:ser>
        <c:ser>
          <c:idx val="10"/>
          <c:order val="10"/>
          <c:tx>
            <c:strRef>
              <c:f>Sheet1!$L$1</c:f>
              <c:strCache>
                <c:ptCount val="1"/>
                <c:pt idx="0">
                  <c:v>Nepali Congress</c:v>
                </c:pt>
              </c:strCache>
            </c:strRef>
          </c:tx>
          <c:spPr>
            <a:solidFill>
              <a:schemeClr val="accent5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numRef>
              <c:f>Sheet1!$A$2:$A$4</c:f>
              <c:numCache>
                <c:formatCode>m/d/yyyy</c:formatCode>
                <c:ptCount val="3"/>
                <c:pt idx="0">
                  <c:v>43132</c:v>
                </c:pt>
                <c:pt idx="1">
                  <c:v>43160</c:v>
                </c:pt>
                <c:pt idx="2">
                  <c:v>43191</c:v>
                </c:pt>
              </c:numCache>
            </c:numRef>
          </c:cat>
          <c:val>
            <c:numRef>
              <c:f>Sheet1!$L$2:$L$4</c:f>
              <c:numCache>
                <c:formatCode>General</c:formatCode>
                <c:ptCount val="3"/>
                <c:pt idx="1">
                  <c:v>247015</c:v>
                </c:pt>
                <c:pt idx="2">
                  <c:v>246932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D657-4FB3-BCAD-F55B2D6473C9}"/>
            </c:ext>
          </c:extLst>
        </c:ser>
        <c:ser>
          <c:idx val="11"/>
          <c:order val="11"/>
          <c:tx>
            <c:strRef>
              <c:f>Sheet1!$M$1</c:f>
              <c:strCache>
                <c:ptCount val="1"/>
                <c:pt idx="0">
                  <c:v>Communist Party of Nepal - UML</c:v>
                </c:pt>
              </c:strCache>
            </c:strRef>
          </c:tx>
          <c:spPr>
            <a:solidFill>
              <a:schemeClr val="accent6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numRef>
              <c:f>Sheet1!$A$2:$A$4</c:f>
              <c:numCache>
                <c:formatCode>m/d/yyyy</c:formatCode>
                <c:ptCount val="3"/>
                <c:pt idx="0">
                  <c:v>43132</c:v>
                </c:pt>
                <c:pt idx="1">
                  <c:v>43160</c:v>
                </c:pt>
                <c:pt idx="2">
                  <c:v>43191</c:v>
                </c:pt>
              </c:numCache>
            </c:numRef>
          </c:cat>
          <c:val>
            <c:numRef>
              <c:f>Sheet1!$M$2:$M$4</c:f>
              <c:numCache>
                <c:formatCode>General</c:formatCode>
                <c:ptCount val="3"/>
                <c:pt idx="1">
                  <c:v>335468</c:v>
                </c:pt>
                <c:pt idx="2">
                  <c:v>335525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B-D657-4FB3-BCAD-F55B2D6473C9}"/>
            </c:ext>
          </c:extLst>
        </c:ser>
        <c:ser>
          <c:idx val="12"/>
          <c:order val="12"/>
          <c:tx>
            <c:strRef>
              <c:f>Sheet1!$N$1</c:f>
              <c:strCache>
                <c:ptCount val="1"/>
                <c:pt idx="0">
                  <c:v>For testing purposes</c:v>
                </c:pt>
              </c:strCache>
            </c:strRef>
          </c:tx>
          <c:spPr>
            <a:solidFill>
              <a:schemeClr val="accent1">
                <a:lumMod val="80000"/>
                <a:lumOff val="20000"/>
              </a:schemeClr>
            </a:solidFill>
            <a:ln>
              <a:noFill/>
            </a:ln>
            <a:effectLst/>
          </c:spPr>
          <c:invertIfNegative val="0"/>
          <c:cat>
            <c:numRef>
              <c:f>Sheet1!$A$2:$A$4</c:f>
              <c:numCache>
                <c:formatCode>m/d/yyyy</c:formatCode>
                <c:ptCount val="3"/>
                <c:pt idx="0">
                  <c:v>43132</c:v>
                </c:pt>
                <c:pt idx="1">
                  <c:v>43160</c:v>
                </c:pt>
                <c:pt idx="2">
                  <c:v>43191</c:v>
                </c:pt>
              </c:numCache>
            </c:numRef>
          </c:cat>
          <c:val>
            <c:numRef>
              <c:f>Sheet1!$N$2:$N$4</c:f>
              <c:numCache>
                <c:formatCode>General</c:formatCode>
                <c:ptCount val="3"/>
              </c:numCache>
            </c:numRef>
          </c:val>
          <c:extLst>
            <c:ext xmlns:c16="http://schemas.microsoft.com/office/drawing/2014/chart" uri="{C3380CC4-5D6E-409C-BE32-E72D297353CC}">
              <c16:uniqueId val="{0000000C-D657-4FB3-BCAD-F55B2D6473C9}"/>
            </c:ext>
          </c:extLst>
        </c:ser>
        <c:ser>
          <c:idx val="13"/>
          <c:order val="13"/>
          <c:tx>
            <c:strRef>
              <c:f>Sheet1!$O$1</c:f>
              <c:strCache>
                <c:ptCount val="1"/>
                <c:pt idx="0">
                  <c:v>The Communist Party of Nepal</c:v>
                </c:pt>
              </c:strCache>
            </c:strRef>
          </c:tx>
          <c:spPr>
            <a:solidFill>
              <a:schemeClr val="accent2">
                <a:lumMod val="80000"/>
                <a:lumOff val="20000"/>
              </a:schemeClr>
            </a:solidFill>
            <a:ln>
              <a:noFill/>
            </a:ln>
            <a:effectLst/>
          </c:spPr>
          <c:invertIfNegative val="0"/>
          <c:cat>
            <c:numRef>
              <c:f>Sheet1!$A$2:$A$4</c:f>
              <c:numCache>
                <c:formatCode>m/d/yyyy</c:formatCode>
                <c:ptCount val="3"/>
                <c:pt idx="0">
                  <c:v>43132</c:v>
                </c:pt>
                <c:pt idx="1">
                  <c:v>43160</c:v>
                </c:pt>
                <c:pt idx="2">
                  <c:v>43191</c:v>
                </c:pt>
              </c:numCache>
            </c:numRef>
          </c:cat>
          <c:val>
            <c:numRef>
              <c:f>Sheet1!$O$2:$O$4</c:f>
              <c:numCache>
                <c:formatCode>General</c:formatCode>
                <c:ptCount val="3"/>
                <c:pt idx="1">
                  <c:v>57380</c:v>
                </c:pt>
                <c:pt idx="2">
                  <c:v>57349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D-D657-4FB3-BCAD-F55B2D6473C9}"/>
            </c:ext>
          </c:extLst>
        </c:ser>
        <c:ser>
          <c:idx val="14"/>
          <c:order val="14"/>
          <c:tx>
            <c:strRef>
              <c:f>Sheet1!$P$1</c:f>
              <c:strCache>
                <c:ptCount val="1"/>
                <c:pt idx="0">
                  <c:v>trivago</c:v>
                </c:pt>
              </c:strCache>
            </c:strRef>
          </c:tx>
          <c:spPr>
            <a:solidFill>
              <a:schemeClr val="accent3">
                <a:lumMod val="80000"/>
                <a:lumOff val="20000"/>
              </a:schemeClr>
            </a:solidFill>
            <a:ln>
              <a:noFill/>
            </a:ln>
            <a:effectLst/>
          </c:spPr>
          <c:invertIfNegative val="0"/>
          <c:cat>
            <c:numRef>
              <c:f>Sheet1!$A$2:$A$4</c:f>
              <c:numCache>
                <c:formatCode>m/d/yyyy</c:formatCode>
                <c:ptCount val="3"/>
                <c:pt idx="0">
                  <c:v>43132</c:v>
                </c:pt>
                <c:pt idx="1">
                  <c:v>43160</c:v>
                </c:pt>
                <c:pt idx="2">
                  <c:v>43191</c:v>
                </c:pt>
              </c:numCache>
            </c:numRef>
          </c:cat>
          <c:val>
            <c:numRef>
              <c:f>Sheet1!$P$2:$P$4</c:f>
              <c:numCache>
                <c:formatCode>General</c:formatCode>
                <c:ptCount val="3"/>
                <c:pt idx="1">
                  <c:v>12089346</c:v>
                </c:pt>
                <c:pt idx="2">
                  <c:v>12186884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E-D657-4FB3-BCAD-F55B2D6473C9}"/>
            </c:ext>
          </c:extLst>
        </c:ser>
        <c:ser>
          <c:idx val="15"/>
          <c:order val="15"/>
          <c:tx>
            <c:strRef>
              <c:f>Sheet1!$Q$1</c:f>
              <c:strCache>
                <c:ptCount val="1"/>
                <c:pt idx="0">
                  <c:v>Afghanistan Cricket Board</c:v>
                </c:pt>
              </c:strCache>
            </c:strRef>
          </c:tx>
          <c:spPr>
            <a:solidFill>
              <a:schemeClr val="accent4">
                <a:lumMod val="80000"/>
                <a:lumOff val="20000"/>
              </a:schemeClr>
            </a:solidFill>
            <a:ln>
              <a:noFill/>
            </a:ln>
            <a:effectLst/>
          </c:spPr>
          <c:invertIfNegative val="0"/>
          <c:cat>
            <c:numRef>
              <c:f>Sheet1!$A$2:$A$4</c:f>
              <c:numCache>
                <c:formatCode>m/d/yyyy</c:formatCode>
                <c:ptCount val="3"/>
                <c:pt idx="0">
                  <c:v>43132</c:v>
                </c:pt>
                <c:pt idx="1">
                  <c:v>43160</c:v>
                </c:pt>
                <c:pt idx="2">
                  <c:v>43191</c:v>
                </c:pt>
              </c:numCache>
            </c:numRef>
          </c:cat>
          <c:val>
            <c:numRef>
              <c:f>Sheet1!$Q$2:$Q$4</c:f>
              <c:numCache>
                <c:formatCode>General</c:formatCode>
                <c:ptCount val="3"/>
              </c:numCache>
            </c:numRef>
          </c:val>
          <c:extLst>
            <c:ext xmlns:c16="http://schemas.microsoft.com/office/drawing/2014/chart" uri="{C3380CC4-5D6E-409C-BE32-E72D297353CC}">
              <c16:uniqueId val="{0000000F-D657-4FB3-BCAD-F55B2D6473C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10383440"/>
        <c:axId val="310383768"/>
      </c:barChart>
      <c:dateAx>
        <c:axId val="31038344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0383768"/>
        <c:crosses val="autoZero"/>
        <c:auto val="1"/>
        <c:lblOffset val="100"/>
        <c:baseTimeUnit val="months"/>
      </c:dateAx>
      <c:valAx>
        <c:axId val="31038376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038344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4/17/2018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4/17/2018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4/17/2018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4/17/2018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4/17/2018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4/17/2018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E204D3-5171-49A5-A536-1933E9034A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Total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EC0A0B8-F3DF-4FAF-BBFC-9A3A00B289E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63028465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9436AB5-32B4-4D60-B663-2C7E7E1CBE3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February, 2018  - April, 2018 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7CBEC98-04CD-41EC-964E-8C3E0F3074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66220586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13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Facebook Fans Total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Fans Total</dc:title>
  <dc:creator>Administrator</dc:creator>
  <cp:lastModifiedBy>Administrator</cp:lastModifiedBy>
  <cp:revision>1</cp:revision>
  <dcterms:created xsi:type="dcterms:W3CDTF">2018-04-17T12:04:23Z</dcterms:created>
  <dcterms:modified xsi:type="dcterms:W3CDTF">2018-04-17T12:04:27Z</dcterms:modified>
</cp:coreProperties>
</file>