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F5B97-1587-434B-A76F-28B02E535468}"/>
              </a:ext>
            </a:extLst>
          </p:cNvPr>
          <p:cNvSpPr>
            <a:spLocks noGrp="1"/>
          </p:cNvSpPr>
          <p:nvPr>
            <p:ph type="ctrTitle"/>
          </p:nvPr>
        </p:nvSpPr>
        <p:spPr/>
        <p:txBody>
          <a:bodyPr/>
          <a:lstStyle/>
          <a:p>
            <a:r>
              <a:rPr lang="en-US"/>
              <a:t>Metric Tests</a:t>
            </a:r>
          </a:p>
        </p:txBody>
      </p:sp>
      <p:sp>
        <p:nvSpPr>
          <p:cNvPr id="3" name="Subtitle 2">
            <a:extLst>
              <a:ext uri="{FF2B5EF4-FFF2-40B4-BE49-F238E27FC236}">
                <a16:creationId xmlns:a16="http://schemas.microsoft.com/office/drawing/2014/main" id="{7D068E36-0157-41A2-9B10-0BA868A30921}"/>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702688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71D1E-68A2-4930-B32F-EF48221C7D08}"/>
              </a:ext>
            </a:extLst>
          </p:cNvPr>
          <p:cNvSpPr>
            <a:spLocks noGrp="1"/>
          </p:cNvSpPr>
          <p:nvPr>
            <p:ph type="title"/>
          </p:nvPr>
        </p:nvSpPr>
        <p:spPr/>
        <p:txBody>
          <a:bodyPr/>
          <a:lstStyle/>
          <a:p>
            <a:r>
              <a:rPr lang="en-US"/>
              <a:t>Instagram Own Posts with Attachment - 1 of 7</a:t>
            </a:r>
          </a:p>
        </p:txBody>
      </p:sp>
      <p:graphicFrame>
        <p:nvGraphicFramePr>
          <p:cNvPr id="5" name="Table Placeholder 4">
            <a:extLst>
              <a:ext uri="{FF2B5EF4-FFF2-40B4-BE49-F238E27FC236}">
                <a16:creationId xmlns:a16="http://schemas.microsoft.com/office/drawing/2014/main" id="{F5C5942D-33DF-4992-8742-A4725F6EC0FE}"/>
              </a:ext>
            </a:extLst>
          </p:cNvPr>
          <p:cNvGraphicFramePr>
            <a:graphicFrameLocks noGrp="1"/>
          </p:cNvGraphicFramePr>
          <p:nvPr>
            <p:ph type="tbl" sz="quarter" idx="13"/>
            <p:extLst>
              <p:ext uri="{D42A27DB-BD31-4B8C-83A1-F6EECF244321}">
                <p14:modId xmlns:p14="http://schemas.microsoft.com/office/powerpoint/2010/main" val="392694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6079028"/>
                    </a:ext>
                  </a:extLst>
                </a:gridCol>
                <a:gridCol w="822960">
                  <a:extLst>
                    <a:ext uri="{9D8B030D-6E8A-4147-A177-3AD203B41FA5}">
                      <a16:colId xmlns:a16="http://schemas.microsoft.com/office/drawing/2014/main" val="2393605235"/>
                    </a:ext>
                  </a:extLst>
                </a:gridCol>
                <a:gridCol w="822960">
                  <a:extLst>
                    <a:ext uri="{9D8B030D-6E8A-4147-A177-3AD203B41FA5}">
                      <a16:colId xmlns:a16="http://schemas.microsoft.com/office/drawing/2014/main" val="2317797275"/>
                    </a:ext>
                  </a:extLst>
                </a:gridCol>
                <a:gridCol w="822960">
                  <a:extLst>
                    <a:ext uri="{9D8B030D-6E8A-4147-A177-3AD203B41FA5}">
                      <a16:colId xmlns:a16="http://schemas.microsoft.com/office/drawing/2014/main" val="2731940936"/>
                    </a:ext>
                  </a:extLst>
                </a:gridCol>
                <a:gridCol w="822960">
                  <a:extLst>
                    <a:ext uri="{9D8B030D-6E8A-4147-A177-3AD203B41FA5}">
                      <a16:colId xmlns:a16="http://schemas.microsoft.com/office/drawing/2014/main" val="1839594467"/>
                    </a:ext>
                  </a:extLst>
                </a:gridCol>
                <a:gridCol w="822960">
                  <a:extLst>
                    <a:ext uri="{9D8B030D-6E8A-4147-A177-3AD203B41FA5}">
                      <a16:colId xmlns:a16="http://schemas.microsoft.com/office/drawing/2014/main" val="2637431242"/>
                    </a:ext>
                  </a:extLst>
                </a:gridCol>
                <a:gridCol w="822960">
                  <a:extLst>
                    <a:ext uri="{9D8B030D-6E8A-4147-A177-3AD203B41FA5}">
                      <a16:colId xmlns:a16="http://schemas.microsoft.com/office/drawing/2014/main" val="32609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68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- 2018-04-09 09:05:37</a:t>
                      </a:r>
                      <a:r>
                        <a:rPr kumimoji="0" lang="de-DE" sz="1000" b="0" i="0" u="none" strike="noStrike" kern="1200" cap="none" spc="0" normalizeH="0" baseline="0" noProof="0">
                          <a:ln>
                            <a:noFill/>
                          </a:ln>
                          <a:solidFill>
                            <a:prstClr val="black"/>
                          </a:solidFill>
                          <a:effectLst/>
                          <a:uLnTx/>
                          <a:uFillTx/>
                          <a:latin typeface="+mn-lt"/>
                          <a:ea typeface="+mn-ea"/>
                          <a:cs typeface="+mn-cs"/>
                        </a:rPr>
                        <a:t>
Total toller Shoppingtag mit meinen besties @tzonlive und @topic hihihihi 😍 mensch habt ihr Lust auf ein Haul? Welche Farbe tragt ihr am liebsten?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484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- 2018-04-08 05:00:49</a:t>
                      </a:r>
                      <a:r>
                        <a:rPr kumimoji="0" lang="de-DE" sz="1000" b="0" i="0" u="none" strike="noStrike" kern="1200" cap="none" spc="0" normalizeH="0" baseline="0" noProof="0">
                          <a:ln>
                            <a:noFill/>
                          </a:ln>
                          <a:solidFill>
                            <a:prstClr val="black"/>
                          </a:solidFill>
                          <a:effectLst/>
                          <a:uLnTx/>
                          <a:uFillTx/>
                          <a:latin typeface="+mn-lt"/>
                          <a:ea typeface="+mn-ea"/>
                          <a:cs typeface="+mn-cs"/>
                        </a:rPr>
                        <a:t>
Nennt mir ein Haarprodukt mir dem ich dieses voluminöse Haar bändigen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563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- 2018-04-07 14:52:10</a:t>
                      </a:r>
                      <a:r>
                        <a:rPr kumimoji="0" lang="de-DE" sz="1000" b="0" i="0" u="none" strike="noStrike" kern="1200" cap="none" spc="0" normalizeH="0" baseline="0" noProof="0">
                          <a:ln>
                            <a:noFill/>
                          </a:ln>
                          <a:solidFill>
                            <a:prstClr val="black"/>
                          </a:solidFill>
                          <a:effectLst/>
                          <a:uLnTx/>
                          <a:uFillTx/>
                          <a:latin typeface="+mn-lt"/>
                          <a:ea typeface="+mn-ea"/>
                          <a:cs typeface="+mn-cs"/>
                        </a:rPr>
                        <a:t>
Danke Ludwigshafen! Das war ein tolles letztes mal #chaostour! Wir sehen uns dann im Herbst bei der MODUS TOUR 2018 🙌🏻 ich freue mich auf euch alle! Bald startet der Vorverkauf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541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- 2018-04-07 04:02:57</a:t>
                      </a:r>
                      <a:r>
                        <a:rPr kumimoji="0" lang="de-DE" sz="1000" b="0" i="0" u="none" strike="noStrike" kern="1200" cap="none" spc="0" normalizeH="0" baseline="0" noProof="0">
                          <a:ln>
                            <a:noFill/>
                          </a:ln>
                          <a:solidFill>
                            <a:prstClr val="black"/>
                          </a:solidFill>
                          <a:effectLst/>
                          <a:uLnTx/>
                          <a:uFillTx/>
                          <a:latin typeface="+mn-lt"/>
                          <a:ea typeface="+mn-ea"/>
                          <a:cs typeface="+mn-cs"/>
                        </a:rPr>
                        <a:t>
Genießt dat geile Wetter 🙌🏻 Wer uns heute Abend live sehen will kommt nacht LUDWIGSHAFEN ins Kulturzentrum "Das Haus" 🤙🏻 Wir reißen da ein letztes mal mit der #chaostour ab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743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- 2018-04-06 10:44:53</a:t>
                      </a:r>
                      <a:r>
                        <a:rPr kumimoji="0" lang="de-DE" sz="1000" b="0" i="0" u="none" strike="noStrike" kern="1200" cap="none" spc="0" normalizeH="0" baseline="0" noProof="0">
                          <a:ln>
                            <a:noFill/>
                          </a:ln>
                          <a:solidFill>
                            <a:prstClr val="black"/>
                          </a:solidFill>
                          <a:effectLst/>
                          <a:uLnTx/>
                          <a:uFillTx/>
                          <a:latin typeface="+mn-lt"/>
                          <a:ea typeface="+mn-ea"/>
                          <a:cs typeface="+mn-cs"/>
                        </a:rPr>
                        <a:t>
Ich suche hier grad nach einem pfiffigen Spruch.. habt ihr einen? Her damit! #modus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292034"/>
                  </a:ext>
                </a:extLst>
              </a:tr>
            </a:tbl>
          </a:graphicData>
        </a:graphic>
      </p:graphicFrame>
      <p:sp>
        <p:nvSpPr>
          <p:cNvPr id="4" name="Text Placeholder 3">
            <a:extLst>
              <a:ext uri="{FF2B5EF4-FFF2-40B4-BE49-F238E27FC236}">
                <a16:creationId xmlns:a16="http://schemas.microsoft.com/office/drawing/2014/main" id="{6132A2DC-4091-46DD-B0FC-BF4E12F40A13}"/>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425533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A319-E386-4B2D-93E2-C9680BD9C934}"/>
              </a:ext>
            </a:extLst>
          </p:cNvPr>
          <p:cNvSpPr>
            <a:spLocks noGrp="1"/>
          </p:cNvSpPr>
          <p:nvPr>
            <p:ph type="title"/>
          </p:nvPr>
        </p:nvSpPr>
        <p:spPr/>
        <p:txBody>
          <a:bodyPr/>
          <a:lstStyle/>
          <a:p>
            <a:r>
              <a:rPr lang="en-US"/>
              <a:t>Instagram Own Posts with Attachment - 2 of 7</a:t>
            </a:r>
          </a:p>
        </p:txBody>
      </p:sp>
      <p:graphicFrame>
        <p:nvGraphicFramePr>
          <p:cNvPr id="5" name="Table Placeholder 4">
            <a:extLst>
              <a:ext uri="{FF2B5EF4-FFF2-40B4-BE49-F238E27FC236}">
                <a16:creationId xmlns:a16="http://schemas.microsoft.com/office/drawing/2014/main" id="{429B84DD-EE9F-478D-B908-CE95E3FF7DFE}"/>
              </a:ext>
            </a:extLst>
          </p:cNvPr>
          <p:cNvGraphicFramePr>
            <a:graphicFrameLocks noGrp="1"/>
          </p:cNvGraphicFramePr>
          <p:nvPr>
            <p:ph type="tbl" sz="quarter" idx="13"/>
            <p:extLst>
              <p:ext uri="{D42A27DB-BD31-4B8C-83A1-F6EECF244321}">
                <p14:modId xmlns:p14="http://schemas.microsoft.com/office/powerpoint/2010/main" val="216170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5890310"/>
                    </a:ext>
                  </a:extLst>
                </a:gridCol>
                <a:gridCol w="822960">
                  <a:extLst>
                    <a:ext uri="{9D8B030D-6E8A-4147-A177-3AD203B41FA5}">
                      <a16:colId xmlns:a16="http://schemas.microsoft.com/office/drawing/2014/main" val="3258693440"/>
                    </a:ext>
                  </a:extLst>
                </a:gridCol>
                <a:gridCol w="822960">
                  <a:extLst>
                    <a:ext uri="{9D8B030D-6E8A-4147-A177-3AD203B41FA5}">
                      <a16:colId xmlns:a16="http://schemas.microsoft.com/office/drawing/2014/main" val="1291569440"/>
                    </a:ext>
                  </a:extLst>
                </a:gridCol>
                <a:gridCol w="822960">
                  <a:extLst>
                    <a:ext uri="{9D8B030D-6E8A-4147-A177-3AD203B41FA5}">
                      <a16:colId xmlns:a16="http://schemas.microsoft.com/office/drawing/2014/main" val="2578793286"/>
                    </a:ext>
                  </a:extLst>
                </a:gridCol>
                <a:gridCol w="822960">
                  <a:extLst>
                    <a:ext uri="{9D8B030D-6E8A-4147-A177-3AD203B41FA5}">
                      <a16:colId xmlns:a16="http://schemas.microsoft.com/office/drawing/2014/main" val="3494557150"/>
                    </a:ext>
                  </a:extLst>
                </a:gridCol>
                <a:gridCol w="822960">
                  <a:extLst>
                    <a:ext uri="{9D8B030D-6E8A-4147-A177-3AD203B41FA5}">
                      <a16:colId xmlns:a16="http://schemas.microsoft.com/office/drawing/2014/main" val="2074193763"/>
                    </a:ext>
                  </a:extLst>
                </a:gridCol>
                <a:gridCol w="822960">
                  <a:extLst>
                    <a:ext uri="{9D8B030D-6E8A-4147-A177-3AD203B41FA5}">
                      <a16:colId xmlns:a16="http://schemas.microsoft.com/office/drawing/2014/main" val="310948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212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- 2018-04-06 08:57:41</a:t>
                      </a:r>
                      <a:r>
                        <a:rPr kumimoji="0" lang="en-US" sz="1000" b="0" i="0" u="none" strike="noStrike" kern="1200" cap="none" spc="0" normalizeH="0" baseline="0" noProof="0">
                          <a:ln>
                            <a:noFill/>
                          </a:ln>
                          <a:solidFill>
                            <a:prstClr val="black"/>
                          </a:solidFill>
                          <a:effectLst/>
                          <a:uLnTx/>
                          <a:uFillTx/>
                          <a:latin typeface="+mn-lt"/>
                          <a:ea typeface="+mn-ea"/>
                          <a:cs typeface="+mn-cs"/>
                        </a:rPr>
                        <a:t>
Sagt mir mal auf welchen der folgenden Songs ihr euch am meisten freut! #modus :) Bestellt euch die Box vor 🙌🏻
1 - Ein Jahr zu spät
2 - Kartenhaus feat. @prinzpi23 
3 - Musik
4 - Irgendwann jetzt
5 - Die Welt ist nicht genug
6 - Whatsapp Message
7 - Lilarot
8 - Ich find' dich
9 - Plastikbecher
10 - Safe
11 - Stolpern lernen
12 - Allein
13 - Nie mehr neu
14 - Nüchtern feat. @madelinejuno 
15 - Modus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8452806"/>
                  </a:ext>
                </a:extLst>
              </a:tr>
            </a:tbl>
          </a:graphicData>
        </a:graphic>
      </p:graphicFrame>
      <p:sp>
        <p:nvSpPr>
          <p:cNvPr id="4" name="Text Placeholder 3">
            <a:extLst>
              <a:ext uri="{FF2B5EF4-FFF2-40B4-BE49-F238E27FC236}">
                <a16:creationId xmlns:a16="http://schemas.microsoft.com/office/drawing/2014/main" id="{DCFC5046-6A5E-4812-9274-925B65C33E35}"/>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306060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E21EC-934D-43A0-888D-89F5F0639A0E}"/>
              </a:ext>
            </a:extLst>
          </p:cNvPr>
          <p:cNvSpPr>
            <a:spLocks noGrp="1"/>
          </p:cNvSpPr>
          <p:nvPr>
            <p:ph type="title"/>
          </p:nvPr>
        </p:nvSpPr>
        <p:spPr/>
        <p:txBody>
          <a:bodyPr/>
          <a:lstStyle/>
          <a:p>
            <a:r>
              <a:rPr lang="en-US"/>
              <a:t>Instagram Own Posts with Attachment - 3 of 7</a:t>
            </a:r>
          </a:p>
        </p:txBody>
      </p:sp>
      <p:graphicFrame>
        <p:nvGraphicFramePr>
          <p:cNvPr id="5" name="Table Placeholder 4">
            <a:extLst>
              <a:ext uri="{FF2B5EF4-FFF2-40B4-BE49-F238E27FC236}">
                <a16:creationId xmlns:a16="http://schemas.microsoft.com/office/drawing/2014/main" id="{35EE39C2-CCDA-49D9-9894-B042D2917570}"/>
              </a:ext>
            </a:extLst>
          </p:cNvPr>
          <p:cNvGraphicFramePr>
            <a:graphicFrameLocks noGrp="1"/>
          </p:cNvGraphicFramePr>
          <p:nvPr>
            <p:ph type="tbl" sz="quarter" idx="13"/>
            <p:extLst>
              <p:ext uri="{D42A27DB-BD31-4B8C-83A1-F6EECF244321}">
                <p14:modId xmlns:p14="http://schemas.microsoft.com/office/powerpoint/2010/main" val="84776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6916892"/>
                    </a:ext>
                  </a:extLst>
                </a:gridCol>
                <a:gridCol w="822960">
                  <a:extLst>
                    <a:ext uri="{9D8B030D-6E8A-4147-A177-3AD203B41FA5}">
                      <a16:colId xmlns:a16="http://schemas.microsoft.com/office/drawing/2014/main" val="127822570"/>
                    </a:ext>
                  </a:extLst>
                </a:gridCol>
                <a:gridCol w="822960">
                  <a:extLst>
                    <a:ext uri="{9D8B030D-6E8A-4147-A177-3AD203B41FA5}">
                      <a16:colId xmlns:a16="http://schemas.microsoft.com/office/drawing/2014/main" val="2670625243"/>
                    </a:ext>
                  </a:extLst>
                </a:gridCol>
                <a:gridCol w="822960">
                  <a:extLst>
                    <a:ext uri="{9D8B030D-6E8A-4147-A177-3AD203B41FA5}">
                      <a16:colId xmlns:a16="http://schemas.microsoft.com/office/drawing/2014/main" val="3383129959"/>
                    </a:ext>
                  </a:extLst>
                </a:gridCol>
                <a:gridCol w="822960">
                  <a:extLst>
                    <a:ext uri="{9D8B030D-6E8A-4147-A177-3AD203B41FA5}">
                      <a16:colId xmlns:a16="http://schemas.microsoft.com/office/drawing/2014/main" val="1233462608"/>
                    </a:ext>
                  </a:extLst>
                </a:gridCol>
                <a:gridCol w="822960">
                  <a:extLst>
                    <a:ext uri="{9D8B030D-6E8A-4147-A177-3AD203B41FA5}">
                      <a16:colId xmlns:a16="http://schemas.microsoft.com/office/drawing/2014/main" val="2775127149"/>
                    </a:ext>
                  </a:extLst>
                </a:gridCol>
                <a:gridCol w="822960">
                  <a:extLst>
                    <a:ext uri="{9D8B030D-6E8A-4147-A177-3AD203B41FA5}">
                      <a16:colId xmlns:a16="http://schemas.microsoft.com/office/drawing/2014/main" val="406785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931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- 2018-04-05 09:04:13</a:t>
                      </a:r>
                      <a:r>
                        <a:rPr kumimoji="0" lang="en-US" sz="1000" b="0" i="0" u="none" strike="noStrike" kern="1200" cap="none" spc="0" normalizeH="0" baseline="0" noProof="0">
                          <a:ln>
                            <a:noFill/>
                          </a:ln>
                          <a:solidFill>
                            <a:prstClr val="black"/>
                          </a:solidFill>
                          <a:effectLst/>
                          <a:uLnTx/>
                          <a:uFillTx/>
                          <a:latin typeface="+mn-lt"/>
                          <a:ea typeface="+mn-ea"/>
                          <a:cs typeface="+mn-cs"/>
                        </a:rPr>
                        <a:t>
MODUS TRACKLIST:
1 - Ein Jahr zu spät
2 - Kartenhaus feat. @prinzpi23 
3 - Musik
4 - Irgendwann jetzt
5 - Die Welt ist nicht genug
6 - Whatsapp Message
7 - Lilarot
8 - Ich find' dich
9 - Plastikbecher
10 - Safe
11 - Stolpern lernen
12 - Allein
13 - Nie mehr neu
14 - Nüchtern feat. @madelinejuno 
15 - Modus
Jetzt vorbestellen!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8115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- 2018-04-04 05:30:40</a:t>
                      </a:r>
                      <a:r>
                        <a:rPr kumimoji="0" lang="en-US" sz="1000" b="0" i="0" u="none" strike="noStrike" kern="1200" cap="none" spc="0" normalizeH="0" baseline="0" noProof="0">
                          <a:ln>
                            <a:noFill/>
                          </a:ln>
                          <a:solidFill>
                            <a:prstClr val="black"/>
                          </a:solidFill>
                          <a:effectLst/>
                          <a:uLnTx/>
                          <a:uFillTx/>
                          <a:latin typeface="+mn-lt"/>
                          <a:ea typeface="+mn-ea"/>
                          <a:cs typeface="+mn-cs"/>
                        </a:rPr>
                        <a:t>
SEXSTREETBOYS SINCE 2013 @lionttv 🤙🏻 📸 @tzonlive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420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- 2018-04-03 11:27:22</a:t>
                      </a:r>
                      <a:r>
                        <a:rPr kumimoji="0" lang="en-US" sz="1000" b="0" i="0" u="none" strike="noStrike" kern="1200" cap="none" spc="0" normalizeH="0" baseline="0" noProof="0">
                          <a:ln>
                            <a:noFill/>
                          </a:ln>
                          <a:solidFill>
                            <a:prstClr val="black"/>
                          </a:solidFill>
                          <a:effectLst/>
                          <a:uLnTx/>
                          <a:uFillTx/>
                          <a:latin typeface="+mn-lt"/>
                          <a:ea typeface="+mn-ea"/>
                          <a:cs typeface="+mn-cs"/>
                        </a:rPr>
                        <a:t>
Have a nice evening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3807940"/>
                  </a:ext>
                </a:extLst>
              </a:tr>
            </a:tbl>
          </a:graphicData>
        </a:graphic>
      </p:graphicFrame>
      <p:sp>
        <p:nvSpPr>
          <p:cNvPr id="4" name="Text Placeholder 3">
            <a:extLst>
              <a:ext uri="{FF2B5EF4-FFF2-40B4-BE49-F238E27FC236}">
                <a16:creationId xmlns:a16="http://schemas.microsoft.com/office/drawing/2014/main" id="{DD20C2EB-7C29-44B5-B30B-D502C089AACF}"/>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3700192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DC7EE-2BC9-464B-ABEC-7347C8951B3E}"/>
              </a:ext>
            </a:extLst>
          </p:cNvPr>
          <p:cNvSpPr>
            <a:spLocks noGrp="1"/>
          </p:cNvSpPr>
          <p:nvPr>
            <p:ph type="title"/>
          </p:nvPr>
        </p:nvSpPr>
        <p:spPr/>
        <p:txBody>
          <a:bodyPr/>
          <a:lstStyle/>
          <a:p>
            <a:r>
              <a:rPr lang="en-US"/>
              <a:t>Instagram Own Posts with Attachment - 4 of 7</a:t>
            </a:r>
          </a:p>
        </p:txBody>
      </p:sp>
      <p:graphicFrame>
        <p:nvGraphicFramePr>
          <p:cNvPr id="5" name="Table Placeholder 4">
            <a:extLst>
              <a:ext uri="{FF2B5EF4-FFF2-40B4-BE49-F238E27FC236}">
                <a16:creationId xmlns:a16="http://schemas.microsoft.com/office/drawing/2014/main" id="{114978B8-9F14-4334-B7BC-50BD5E9AD8C5}"/>
              </a:ext>
            </a:extLst>
          </p:cNvPr>
          <p:cNvGraphicFramePr>
            <a:graphicFrameLocks noGrp="1"/>
          </p:cNvGraphicFramePr>
          <p:nvPr>
            <p:ph type="tbl" sz="quarter" idx="13"/>
            <p:extLst>
              <p:ext uri="{D42A27DB-BD31-4B8C-83A1-F6EECF244321}">
                <p14:modId xmlns:p14="http://schemas.microsoft.com/office/powerpoint/2010/main" val="422586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4223227"/>
                    </a:ext>
                  </a:extLst>
                </a:gridCol>
                <a:gridCol w="822960">
                  <a:extLst>
                    <a:ext uri="{9D8B030D-6E8A-4147-A177-3AD203B41FA5}">
                      <a16:colId xmlns:a16="http://schemas.microsoft.com/office/drawing/2014/main" val="2948893897"/>
                    </a:ext>
                  </a:extLst>
                </a:gridCol>
                <a:gridCol w="822960">
                  <a:extLst>
                    <a:ext uri="{9D8B030D-6E8A-4147-A177-3AD203B41FA5}">
                      <a16:colId xmlns:a16="http://schemas.microsoft.com/office/drawing/2014/main" val="364881353"/>
                    </a:ext>
                  </a:extLst>
                </a:gridCol>
                <a:gridCol w="822960">
                  <a:extLst>
                    <a:ext uri="{9D8B030D-6E8A-4147-A177-3AD203B41FA5}">
                      <a16:colId xmlns:a16="http://schemas.microsoft.com/office/drawing/2014/main" val="3297738566"/>
                    </a:ext>
                  </a:extLst>
                </a:gridCol>
                <a:gridCol w="822960">
                  <a:extLst>
                    <a:ext uri="{9D8B030D-6E8A-4147-A177-3AD203B41FA5}">
                      <a16:colId xmlns:a16="http://schemas.microsoft.com/office/drawing/2014/main" val="3826176831"/>
                    </a:ext>
                  </a:extLst>
                </a:gridCol>
                <a:gridCol w="822960">
                  <a:extLst>
                    <a:ext uri="{9D8B030D-6E8A-4147-A177-3AD203B41FA5}">
                      <a16:colId xmlns:a16="http://schemas.microsoft.com/office/drawing/2014/main" val="3933951526"/>
                    </a:ext>
                  </a:extLst>
                </a:gridCol>
                <a:gridCol w="822960">
                  <a:extLst>
                    <a:ext uri="{9D8B030D-6E8A-4147-A177-3AD203B41FA5}">
                      <a16:colId xmlns:a16="http://schemas.microsoft.com/office/drawing/2014/main" val="299086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17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- 2018-04-02 03:33:59</a:t>
                      </a:r>
                      <a:r>
                        <a:rPr kumimoji="0" lang="de-DE" sz="1000" b="0" i="0" u="none" strike="noStrike" kern="1200" cap="none" spc="0" normalizeH="0" baseline="0" noProof="0">
                          <a:ln>
                            <a:noFill/>
                          </a:ln>
                          <a:solidFill>
                            <a:prstClr val="black"/>
                          </a:solidFill>
                          <a:effectLst/>
                          <a:uLnTx/>
                          <a:uFillTx/>
                          <a:latin typeface="+mn-lt"/>
                          <a:ea typeface="+mn-ea"/>
                          <a:cs typeface="+mn-cs"/>
                        </a:rPr>
                        <a:t>
SAMSTAG 7.4.18 ist die aller letzte Chaostour Show in LUDWIGSHAFEN! Kommt da vorbei, es wird sich lohnen denn ich spiele auch schon was vom Modus Album 🤙🏻 Tickets auf eventim.de/kayef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260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- 2018-04-01 04:45:33</a:t>
                      </a:r>
                      <a:r>
                        <a:rPr kumimoji="0" lang="de-DE" sz="1000" b="0" i="0" u="none" strike="noStrike" kern="1200" cap="none" spc="0" normalizeH="0" baseline="0" noProof="0">
                          <a:ln>
                            <a:noFill/>
                          </a:ln>
                          <a:solidFill>
                            <a:prstClr val="black"/>
                          </a:solidFill>
                          <a:effectLst/>
                          <a:uLnTx/>
                          <a:uFillTx/>
                          <a:latin typeface="+mn-lt"/>
                          <a:ea typeface="+mn-ea"/>
                          <a:cs typeface="+mn-cs"/>
                        </a:rPr>
                        <a:t>
Nachdem ich euch von dem PARFUM in meiner MODUS BOX erzählt habe, verkünde ich heute feierlich dass ich euch ein fettes Bündel Sticker in die Box gepackt hab. Damit lassen sich super allerlei Gegenstände und Personen bekleben. Bestellt euch #MODUS vor, Link in meiner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640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- 2018-03-31 06:59:37</a:t>
                      </a:r>
                      <a:r>
                        <a:rPr kumimoji="0" lang="de-DE" sz="1000" b="0" i="0" u="none" strike="noStrike" kern="1200" cap="none" spc="0" normalizeH="0" baseline="0" noProof="0">
                          <a:ln>
                            <a:noFill/>
                          </a:ln>
                          <a:solidFill>
                            <a:prstClr val="black"/>
                          </a:solidFill>
                          <a:effectLst/>
                          <a:uLnTx/>
                          <a:uFillTx/>
                          <a:latin typeface="+mn-lt"/>
                          <a:ea typeface="+mn-ea"/>
                          <a:cs typeface="+mn-cs"/>
                        </a:rPr>
                        <a:t>
So! Neben dem ALBUM mit 15 Songs und einem PARFUM befindet sich ein STICKERSET in der #modusbox mit sage und schreibe 10(!!!) STICKERN! 🤓🔥 Die Dinger pappt ihr dann bitte ÜBERALL HIN - vorrangig auf die Rücken eurer Freunde 🤙🏻 Es folgen noch weitere richtig GEILE Boxinhalte - Bestellt euch MODUS jetzt vor :) Link in meiner Bio! #modus #stickerset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80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- 2018-03-30 11:42:46</a:t>
                      </a:r>
                      <a:r>
                        <a:rPr kumimoji="0" lang="en-US" sz="1000" b="0" i="0" u="none" strike="noStrike" kern="1200" cap="none" spc="0" normalizeH="0" baseline="0" noProof="0">
                          <a:ln>
                            <a:noFill/>
                          </a:ln>
                          <a:solidFill>
                            <a:prstClr val="black"/>
                          </a:solidFill>
                          <a:effectLst/>
                          <a:uLnTx/>
                          <a:uFillTx/>
                          <a:latin typeface="+mn-lt"/>
                          <a:ea typeface="+mn-ea"/>
                          <a:cs typeface="+mn-cs"/>
                        </a:rPr>
                        <a:t>
Old one by @maervle 🤙🏻 Am 18.05.18 kommt #modus - HOLT EUCH DIE BOX! Link in meiner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9337895"/>
                  </a:ext>
                </a:extLst>
              </a:tr>
            </a:tbl>
          </a:graphicData>
        </a:graphic>
      </p:graphicFrame>
      <p:sp>
        <p:nvSpPr>
          <p:cNvPr id="4" name="Text Placeholder 3">
            <a:extLst>
              <a:ext uri="{FF2B5EF4-FFF2-40B4-BE49-F238E27FC236}">
                <a16:creationId xmlns:a16="http://schemas.microsoft.com/office/drawing/2014/main" id="{F6A464BC-6D07-4669-BCFF-545651C399F1}"/>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132741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885C5-49A1-4AC1-89D6-94258ED40084}"/>
              </a:ext>
            </a:extLst>
          </p:cNvPr>
          <p:cNvSpPr>
            <a:spLocks noGrp="1"/>
          </p:cNvSpPr>
          <p:nvPr>
            <p:ph type="title"/>
          </p:nvPr>
        </p:nvSpPr>
        <p:spPr/>
        <p:txBody>
          <a:bodyPr/>
          <a:lstStyle/>
          <a:p>
            <a:r>
              <a:rPr lang="en-US"/>
              <a:t>Instagram Own Posts with Attachment - 5 of 7</a:t>
            </a:r>
          </a:p>
        </p:txBody>
      </p:sp>
      <p:graphicFrame>
        <p:nvGraphicFramePr>
          <p:cNvPr id="5" name="Table Placeholder 4">
            <a:extLst>
              <a:ext uri="{FF2B5EF4-FFF2-40B4-BE49-F238E27FC236}">
                <a16:creationId xmlns:a16="http://schemas.microsoft.com/office/drawing/2014/main" id="{6F18EF3E-9D0E-458D-A410-FABF1060A530}"/>
              </a:ext>
            </a:extLst>
          </p:cNvPr>
          <p:cNvGraphicFramePr>
            <a:graphicFrameLocks noGrp="1"/>
          </p:cNvGraphicFramePr>
          <p:nvPr>
            <p:ph type="tbl" sz="quarter" idx="13"/>
            <p:extLst>
              <p:ext uri="{D42A27DB-BD31-4B8C-83A1-F6EECF244321}">
                <p14:modId xmlns:p14="http://schemas.microsoft.com/office/powerpoint/2010/main" val="91271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0298894"/>
                    </a:ext>
                  </a:extLst>
                </a:gridCol>
                <a:gridCol w="822960">
                  <a:extLst>
                    <a:ext uri="{9D8B030D-6E8A-4147-A177-3AD203B41FA5}">
                      <a16:colId xmlns:a16="http://schemas.microsoft.com/office/drawing/2014/main" val="1222453324"/>
                    </a:ext>
                  </a:extLst>
                </a:gridCol>
                <a:gridCol w="822960">
                  <a:extLst>
                    <a:ext uri="{9D8B030D-6E8A-4147-A177-3AD203B41FA5}">
                      <a16:colId xmlns:a16="http://schemas.microsoft.com/office/drawing/2014/main" val="2670165704"/>
                    </a:ext>
                  </a:extLst>
                </a:gridCol>
                <a:gridCol w="822960">
                  <a:extLst>
                    <a:ext uri="{9D8B030D-6E8A-4147-A177-3AD203B41FA5}">
                      <a16:colId xmlns:a16="http://schemas.microsoft.com/office/drawing/2014/main" val="4104869128"/>
                    </a:ext>
                  </a:extLst>
                </a:gridCol>
                <a:gridCol w="822960">
                  <a:extLst>
                    <a:ext uri="{9D8B030D-6E8A-4147-A177-3AD203B41FA5}">
                      <a16:colId xmlns:a16="http://schemas.microsoft.com/office/drawing/2014/main" val="2731929685"/>
                    </a:ext>
                  </a:extLst>
                </a:gridCol>
                <a:gridCol w="822960">
                  <a:extLst>
                    <a:ext uri="{9D8B030D-6E8A-4147-A177-3AD203B41FA5}">
                      <a16:colId xmlns:a16="http://schemas.microsoft.com/office/drawing/2014/main" val="698169922"/>
                    </a:ext>
                  </a:extLst>
                </a:gridCol>
                <a:gridCol w="822960">
                  <a:extLst>
                    <a:ext uri="{9D8B030D-6E8A-4147-A177-3AD203B41FA5}">
                      <a16:colId xmlns:a16="http://schemas.microsoft.com/office/drawing/2014/main" val="175275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325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- 2018-03-30 08:17:40</a:t>
                      </a:r>
                      <a:r>
                        <a:rPr kumimoji="0" lang="en-US" sz="1000" b="0" i="0" u="none" strike="noStrike" kern="1200" cap="none" spc="0" normalizeH="0" baseline="0" noProof="0">
                          <a:ln>
                            <a:noFill/>
                          </a:ln>
                          <a:solidFill>
                            <a:prstClr val="black"/>
                          </a:solidFill>
                          <a:effectLst/>
                          <a:uLnTx/>
                          <a:uFillTx/>
                          <a:latin typeface="+mn-lt"/>
                          <a:ea typeface="+mn-ea"/>
                          <a:cs typeface="+mn-cs"/>
                        </a:rPr>
                        <a:t>
S T U D I O - ALL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856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- 2018-03-28 11:19:38</a:t>
                      </a:r>
                      <a:r>
                        <a:rPr kumimoji="0" lang="de-DE" sz="1000" b="0" i="0" u="none" strike="noStrike" kern="1200" cap="none" spc="0" normalizeH="0" baseline="0" noProof="0">
                          <a:ln>
                            <a:noFill/>
                          </a:ln>
                          <a:solidFill>
                            <a:prstClr val="black"/>
                          </a:solidFill>
                          <a:effectLst/>
                          <a:uLnTx/>
                          <a:uFillTx/>
                          <a:latin typeface="+mn-lt"/>
                          <a:ea typeface="+mn-ea"/>
                          <a:cs typeface="+mn-cs"/>
                        </a:rPr>
                        <a:t>
Konnte mich nicht entscheiden 😅 Hier nochmal ein lachender Kai! Warum lache ich aber? Schreibts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064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- 2018-03-28 11:09:03</a:t>
                      </a:r>
                      <a:r>
                        <a:rPr kumimoji="0" lang="de-DE" sz="1000" b="0" i="0" u="none" strike="noStrike" kern="1200" cap="none" spc="0" normalizeH="0" baseline="0" noProof="0">
                          <a:ln>
                            <a:noFill/>
                          </a:ln>
                          <a:solidFill>
                            <a:prstClr val="black"/>
                          </a:solidFill>
                          <a:effectLst/>
                          <a:uLnTx/>
                          <a:uFillTx/>
                          <a:latin typeface="+mn-lt"/>
                          <a:ea typeface="+mn-ea"/>
                          <a:cs typeface="+mn-cs"/>
                        </a:rPr>
                        <a:t>
Was passiert da grad wo ich so aufmerksam hinschaue? Schreibts in die Kommentare 🤓 @kevinkleinmann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841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- 2018-03-26 07:58:38</a:t>
                      </a:r>
                      <a:r>
                        <a:rPr kumimoji="0" lang="en-US" sz="1000" b="0" i="0" u="none" strike="noStrike" kern="1200" cap="none" spc="0" normalizeH="0" baseline="0" noProof="0">
                          <a:ln>
                            <a:noFill/>
                          </a:ln>
                          <a:solidFill>
                            <a:prstClr val="black"/>
                          </a:solidFill>
                          <a:effectLst/>
                          <a:uLnTx/>
                          <a:uFillTx/>
                          <a:latin typeface="+mn-lt"/>
                          <a:ea typeface="+mn-ea"/>
                          <a:cs typeface="+mn-cs"/>
                        </a:rPr>
                        <a:t>
Kussi ausm Studio an all euch süßen Hasis, wir machen hier mein neues Album MODUS fertig :) Bestellts euch vor, es ist sick geworden 🔥 Link in der Bio 🤙🏻 #modus #kayef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523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- 2018-03-25 04:14:29</a:t>
                      </a:r>
                      <a:r>
                        <a:rPr kumimoji="0" lang="en-US" sz="1000" b="0" i="0" u="none" strike="noStrike" kern="1200" cap="none" spc="0" normalizeH="0" baseline="0" noProof="0">
                          <a:ln>
                            <a:noFill/>
                          </a:ln>
                          <a:solidFill>
                            <a:prstClr val="black"/>
                          </a:solidFill>
                          <a:effectLst/>
                          <a:uLnTx/>
                          <a:uFillTx/>
                          <a:latin typeface="+mn-lt"/>
                          <a:ea typeface="+mn-ea"/>
                          <a:cs typeface="+mn-cs"/>
                        </a:rPr>
                        <a:t>
Neuer Freestyle - Hab mir den "N***as in Paris " Beat geschnappt und kurz komplett zersägt 🤓💁🏼‍♂️ #modus #youtuberapper #fleeeexxin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857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- 2018-03-24 02:43:41</a:t>
                      </a:r>
                      <a:r>
                        <a:rPr kumimoji="0" lang="en-US" sz="1000" b="0" i="0" u="none" strike="noStrike" kern="1200" cap="none" spc="0" normalizeH="0" baseline="0" noProof="0">
                          <a:ln>
                            <a:noFill/>
                          </a:ln>
                          <a:solidFill>
                            <a:prstClr val="black"/>
                          </a:solidFill>
                          <a:effectLst/>
                          <a:uLnTx/>
                          <a:uFillTx/>
                          <a:latin typeface="+mn-lt"/>
                          <a:ea typeface="+mn-ea"/>
                          <a:cs typeface="+mn-cs"/>
                        </a:rPr>
                        <a:t>
NUR in der MODUS BOX! Mein eigenes UNISEX PARFUM #modusbykayef 🙌🏻 Bestellt euch die Box vor Leute, Link in meiner Bio 🔥Die nächsten Boxinhalte verrate ich bald 🤙🏻 #modus #limitedbox #parfum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0670504"/>
                  </a:ext>
                </a:extLst>
              </a:tr>
            </a:tbl>
          </a:graphicData>
        </a:graphic>
      </p:graphicFrame>
      <p:sp>
        <p:nvSpPr>
          <p:cNvPr id="4" name="Text Placeholder 3">
            <a:extLst>
              <a:ext uri="{FF2B5EF4-FFF2-40B4-BE49-F238E27FC236}">
                <a16:creationId xmlns:a16="http://schemas.microsoft.com/office/drawing/2014/main" id="{1C5034C0-F000-456B-B7FF-C01AC694B674}"/>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705459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DF9D-21F0-47AE-99DD-C14D162AB489}"/>
              </a:ext>
            </a:extLst>
          </p:cNvPr>
          <p:cNvSpPr>
            <a:spLocks noGrp="1"/>
          </p:cNvSpPr>
          <p:nvPr>
            <p:ph type="title"/>
          </p:nvPr>
        </p:nvSpPr>
        <p:spPr/>
        <p:txBody>
          <a:bodyPr/>
          <a:lstStyle/>
          <a:p>
            <a:r>
              <a:rPr lang="en-US"/>
              <a:t>Instagram Own Posts with Attachment - 6 of 7</a:t>
            </a:r>
          </a:p>
        </p:txBody>
      </p:sp>
      <p:graphicFrame>
        <p:nvGraphicFramePr>
          <p:cNvPr id="5" name="Table Placeholder 4">
            <a:extLst>
              <a:ext uri="{FF2B5EF4-FFF2-40B4-BE49-F238E27FC236}">
                <a16:creationId xmlns:a16="http://schemas.microsoft.com/office/drawing/2014/main" id="{AD4EBEAB-E60F-4BF5-ADFB-8022FDFC6968}"/>
              </a:ext>
            </a:extLst>
          </p:cNvPr>
          <p:cNvGraphicFramePr>
            <a:graphicFrameLocks noGrp="1"/>
          </p:cNvGraphicFramePr>
          <p:nvPr>
            <p:ph type="tbl" sz="quarter" idx="13"/>
            <p:extLst>
              <p:ext uri="{D42A27DB-BD31-4B8C-83A1-F6EECF244321}">
                <p14:modId xmlns:p14="http://schemas.microsoft.com/office/powerpoint/2010/main" val="248909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75800"/>
                    </a:ext>
                  </a:extLst>
                </a:gridCol>
                <a:gridCol w="822960">
                  <a:extLst>
                    <a:ext uri="{9D8B030D-6E8A-4147-A177-3AD203B41FA5}">
                      <a16:colId xmlns:a16="http://schemas.microsoft.com/office/drawing/2014/main" val="3615196823"/>
                    </a:ext>
                  </a:extLst>
                </a:gridCol>
                <a:gridCol w="822960">
                  <a:extLst>
                    <a:ext uri="{9D8B030D-6E8A-4147-A177-3AD203B41FA5}">
                      <a16:colId xmlns:a16="http://schemas.microsoft.com/office/drawing/2014/main" val="2214873109"/>
                    </a:ext>
                  </a:extLst>
                </a:gridCol>
                <a:gridCol w="822960">
                  <a:extLst>
                    <a:ext uri="{9D8B030D-6E8A-4147-A177-3AD203B41FA5}">
                      <a16:colId xmlns:a16="http://schemas.microsoft.com/office/drawing/2014/main" val="3788432506"/>
                    </a:ext>
                  </a:extLst>
                </a:gridCol>
                <a:gridCol w="822960">
                  <a:extLst>
                    <a:ext uri="{9D8B030D-6E8A-4147-A177-3AD203B41FA5}">
                      <a16:colId xmlns:a16="http://schemas.microsoft.com/office/drawing/2014/main" val="803380514"/>
                    </a:ext>
                  </a:extLst>
                </a:gridCol>
                <a:gridCol w="822960">
                  <a:extLst>
                    <a:ext uri="{9D8B030D-6E8A-4147-A177-3AD203B41FA5}">
                      <a16:colId xmlns:a16="http://schemas.microsoft.com/office/drawing/2014/main" val="2455593071"/>
                    </a:ext>
                  </a:extLst>
                </a:gridCol>
                <a:gridCol w="822960">
                  <a:extLst>
                    <a:ext uri="{9D8B030D-6E8A-4147-A177-3AD203B41FA5}">
                      <a16:colId xmlns:a16="http://schemas.microsoft.com/office/drawing/2014/main" val="649704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7547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- 2018-03-22 06:25:56</a:t>
                      </a:r>
                      <a:r>
                        <a:rPr kumimoji="0" lang="de-DE" sz="1000" b="0" i="0" u="none" strike="noStrike" kern="1200" cap="none" spc="0" normalizeH="0" baseline="0" noProof="0">
                          <a:ln>
                            <a:noFill/>
                          </a:ln>
                          <a:solidFill>
                            <a:prstClr val="black"/>
                          </a:solidFill>
                          <a:effectLst/>
                          <a:uLnTx/>
                          <a:uFillTx/>
                          <a:latin typeface="+mn-lt"/>
                          <a:ea typeface="+mn-ea"/>
                          <a:cs typeface="+mn-cs"/>
                        </a:rPr>
                        <a:t>
Es war zum Haare raufen, unter Anstrengung habe ich einen Duft kreiert und ihn in die Box zu meinem Album MODUS gepackt! Holt sie euch in der Bio ab 🤙🏻😊 #modusbykayef #modusbox #modus #bestebox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048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- 2018-03-21 10:12:11</a:t>
                      </a:r>
                      <a:r>
                        <a:rPr kumimoji="0" lang="en-US" sz="1000" b="0" i="0" u="none" strike="noStrike" kern="1200" cap="none" spc="0" normalizeH="0" baseline="0" noProof="0">
                          <a:ln>
                            <a:noFill/>
                          </a:ln>
                          <a:solidFill>
                            <a:prstClr val="black"/>
                          </a:solidFill>
                          <a:effectLst/>
                          <a:uLnTx/>
                          <a:uFillTx/>
                          <a:latin typeface="+mn-lt"/>
                          <a:ea typeface="+mn-ea"/>
                          <a:cs typeface="+mn-cs"/>
                        </a:rPr>
                        <a:t>
Der erste BOXINHALT meiner MODUS BOX! #modusbykayef ich hab einfach ein Parfum in die Box gepackt 💁🏼‍♂️Es ist sooooo nice geworden! Bestellt euch die Box vor, Link in der Bio 🤙🏻 #modus #modusbox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1715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- 2018-03-19 07:33:25</a:t>
                      </a:r>
                      <a:r>
                        <a:rPr kumimoji="0" lang="de-DE" sz="1000" b="0" i="0" u="none" strike="noStrike" kern="1200" cap="none" spc="0" normalizeH="0" baseline="0" noProof="0">
                          <a:ln>
                            <a:noFill/>
                          </a:ln>
                          <a:solidFill>
                            <a:prstClr val="black"/>
                          </a:solidFill>
                          <a:effectLst/>
                          <a:uLnTx/>
                          <a:uFillTx/>
                          <a:latin typeface="+mn-lt"/>
                          <a:ea typeface="+mn-ea"/>
                          <a:cs typeface="+mn-cs"/>
                        </a:rPr>
                        <a:t>
GOLD! Vielen Dank an @heikolochmann und @romanlochmann dass ich Teil von diesem Riesenprojekt sein konnte 🤙🏻 3 Songs auf #zwilling18 habe ich mitgeschrieben und die sind sogar auf der grandiosen #zwillingtour entstanden 🙃Checkt die neue Single LAVA von den Boys ab 🔥 Stabiles Ding!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025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- 2018-03-19 01:13:27</a:t>
                      </a:r>
                      <a:r>
                        <a:rPr kumimoji="0" lang="de-DE" sz="1000" b="0" i="0" u="none" strike="noStrike" kern="1200" cap="none" spc="0" normalizeH="0" baseline="0" noProof="0">
                          <a:ln>
                            <a:noFill/>
                          </a:ln>
                          <a:solidFill>
                            <a:prstClr val="black"/>
                          </a:solidFill>
                          <a:effectLst/>
                          <a:uLnTx/>
                          <a:uFillTx/>
                          <a:latin typeface="+mn-lt"/>
                          <a:ea typeface="+mn-ea"/>
                          <a:cs typeface="+mn-cs"/>
                        </a:rPr>
                        <a:t>
Ein paar Worte zur Entstehung von #irgendwannjetzt :) Der Song kommt super bei euch an, das freut mich voll ❤Gönnt euch die Single und bestellt euch unbedingt die Modus Box vor - es lohnt sich! #modus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0176246"/>
                  </a:ext>
                </a:extLst>
              </a:tr>
            </a:tbl>
          </a:graphicData>
        </a:graphic>
      </p:graphicFrame>
      <p:sp>
        <p:nvSpPr>
          <p:cNvPr id="4" name="Text Placeholder 3">
            <a:extLst>
              <a:ext uri="{FF2B5EF4-FFF2-40B4-BE49-F238E27FC236}">
                <a16:creationId xmlns:a16="http://schemas.microsoft.com/office/drawing/2014/main" id="{F15F57E2-D393-48C7-990C-F8D9EB746041}"/>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41234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67B70-DB4E-4E4B-875A-277589101477}"/>
              </a:ext>
            </a:extLst>
          </p:cNvPr>
          <p:cNvSpPr>
            <a:spLocks noGrp="1"/>
          </p:cNvSpPr>
          <p:nvPr>
            <p:ph type="title"/>
          </p:nvPr>
        </p:nvSpPr>
        <p:spPr/>
        <p:txBody>
          <a:bodyPr/>
          <a:lstStyle/>
          <a:p>
            <a:r>
              <a:rPr lang="en-US"/>
              <a:t>Instagram Own Posts with Attachment - 7 of 7</a:t>
            </a:r>
          </a:p>
        </p:txBody>
      </p:sp>
      <p:graphicFrame>
        <p:nvGraphicFramePr>
          <p:cNvPr id="5" name="Table Placeholder 4">
            <a:extLst>
              <a:ext uri="{FF2B5EF4-FFF2-40B4-BE49-F238E27FC236}">
                <a16:creationId xmlns:a16="http://schemas.microsoft.com/office/drawing/2014/main" id="{040F1FB7-5E8A-4F9E-B62E-0E31DAA7EDF0}"/>
              </a:ext>
            </a:extLst>
          </p:cNvPr>
          <p:cNvGraphicFramePr>
            <a:graphicFrameLocks noGrp="1"/>
          </p:cNvGraphicFramePr>
          <p:nvPr>
            <p:ph type="tbl" sz="quarter" idx="13"/>
            <p:extLst>
              <p:ext uri="{D42A27DB-BD31-4B8C-83A1-F6EECF244321}">
                <p14:modId xmlns:p14="http://schemas.microsoft.com/office/powerpoint/2010/main" val="60235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2739972"/>
                    </a:ext>
                  </a:extLst>
                </a:gridCol>
                <a:gridCol w="822960">
                  <a:extLst>
                    <a:ext uri="{9D8B030D-6E8A-4147-A177-3AD203B41FA5}">
                      <a16:colId xmlns:a16="http://schemas.microsoft.com/office/drawing/2014/main" val="4146730065"/>
                    </a:ext>
                  </a:extLst>
                </a:gridCol>
                <a:gridCol w="822960">
                  <a:extLst>
                    <a:ext uri="{9D8B030D-6E8A-4147-A177-3AD203B41FA5}">
                      <a16:colId xmlns:a16="http://schemas.microsoft.com/office/drawing/2014/main" val="1565981567"/>
                    </a:ext>
                  </a:extLst>
                </a:gridCol>
                <a:gridCol w="822960">
                  <a:extLst>
                    <a:ext uri="{9D8B030D-6E8A-4147-A177-3AD203B41FA5}">
                      <a16:colId xmlns:a16="http://schemas.microsoft.com/office/drawing/2014/main" val="616246621"/>
                    </a:ext>
                  </a:extLst>
                </a:gridCol>
                <a:gridCol w="822960">
                  <a:extLst>
                    <a:ext uri="{9D8B030D-6E8A-4147-A177-3AD203B41FA5}">
                      <a16:colId xmlns:a16="http://schemas.microsoft.com/office/drawing/2014/main" val="4030636204"/>
                    </a:ext>
                  </a:extLst>
                </a:gridCol>
                <a:gridCol w="822960">
                  <a:extLst>
                    <a:ext uri="{9D8B030D-6E8A-4147-A177-3AD203B41FA5}">
                      <a16:colId xmlns:a16="http://schemas.microsoft.com/office/drawing/2014/main" val="1824926409"/>
                    </a:ext>
                  </a:extLst>
                </a:gridCol>
                <a:gridCol w="822960">
                  <a:extLst>
                    <a:ext uri="{9D8B030D-6E8A-4147-A177-3AD203B41FA5}">
                      <a16:colId xmlns:a16="http://schemas.microsoft.com/office/drawing/2014/main" val="400747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242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kayefofficial - 2018-03-18 05:23:38</a:t>
                      </a:r>
                      <a:r>
                        <a:rPr kumimoji="0" lang="en-US" sz="1000" b="0" i="0" u="none" strike="noStrike" kern="1200" cap="none" spc="0" normalizeH="0" baseline="0" noProof="0">
                          <a:ln>
                            <a:noFill/>
                          </a:ln>
                          <a:solidFill>
                            <a:prstClr val="black"/>
                          </a:solidFill>
                          <a:effectLst/>
                          <a:uLnTx/>
                          <a:uFillTx/>
                          <a:latin typeface="+mn-lt"/>
                          <a:ea typeface="+mn-ea"/>
                          <a:cs typeface="+mn-cs"/>
                        </a:rPr>
                        <a:t>
There it is 🙌🏻 Checkt das grandiose Musikvideo zu #irgendwannjetzt auf Youtube :) Den Link gibts in der Bio 🤙🏻 Viel Spaß! #modus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100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kayefofficial - 2018-03-17 02:13:36</a:t>
                      </a:r>
                      <a:r>
                        <a:rPr kumimoji="0" lang="de-DE" sz="1000" b="0" i="0" u="none" strike="noStrike" kern="1200" cap="none" spc="0" normalizeH="0" baseline="0" noProof="0">
                          <a:ln>
                            <a:noFill/>
                          </a:ln>
                          <a:solidFill>
                            <a:prstClr val="black"/>
                          </a:solidFill>
                          <a:effectLst/>
                          <a:uLnTx/>
                          <a:uFillTx/>
                          <a:latin typeface="+mn-lt"/>
                          <a:ea typeface="+mn-ea"/>
                          <a:cs typeface="+mn-cs"/>
                        </a:rPr>
                        <a:t>
Yeeeah, morgen droppt das fette Musikvideo zu #irgendwannjetzt - wir haben versucht so viel wie möglich in 24 Stunden zu erleben 🤙🏻 Freut euch drauf! Mega geil geworden :) Bis dahin - STREAMEN bis das Handy glüht ❤ Danke für alles! Link in Bio 🔺 Foto von @alexwoerl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814975"/>
                  </a:ext>
                </a:extLst>
              </a:tr>
            </a:tbl>
          </a:graphicData>
        </a:graphic>
      </p:graphicFrame>
      <p:sp>
        <p:nvSpPr>
          <p:cNvPr id="4" name="Text Placeholder 3">
            <a:extLst>
              <a:ext uri="{FF2B5EF4-FFF2-40B4-BE49-F238E27FC236}">
                <a16:creationId xmlns:a16="http://schemas.microsoft.com/office/drawing/2014/main" id="{2145C2F9-2190-4DA0-ACB2-086A4203900A}"/>
              </a:ext>
            </a:extLst>
          </p:cNvPr>
          <p:cNvSpPr>
            <a:spLocks noGrp="1"/>
          </p:cNvSpPr>
          <p:nvPr>
            <p:ph type="body" sz="quarter" idx="14"/>
          </p:nvPr>
        </p:nvSpPr>
        <p:spPr/>
        <p:txBody>
          <a:bodyPr/>
          <a:lstStyle/>
          <a:p>
            <a:r>
              <a:rPr lang="en-US"/>
              <a:t>04/09/2017 - 04/09/2018</a:t>
            </a:r>
          </a:p>
        </p:txBody>
      </p:sp>
    </p:spTree>
    <p:extLst>
      <p:ext uri="{BB962C8B-B14F-4D97-AF65-F5344CB8AC3E}">
        <p14:creationId xmlns:p14="http://schemas.microsoft.com/office/powerpoint/2010/main" val="8542370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471</Words>
  <Application>Microsoft Office PowerPoint</Application>
  <PresentationFormat>On-screen Show (4:3)</PresentationFormat>
  <Paragraphs>240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Metric Tests</vt:lpstr>
      <vt:lpstr>Instagram Own Posts with Attachment - 1 of 7</vt:lpstr>
      <vt:lpstr>Instagram Own Posts with Attachment - 2 of 7</vt:lpstr>
      <vt:lpstr>Instagram Own Posts with Attachment - 3 of 7</vt:lpstr>
      <vt:lpstr>Instagram Own Posts with Attachment - 4 of 7</vt:lpstr>
      <vt:lpstr>Instagram Own Posts with Attachment - 5 of 7</vt:lpstr>
      <vt:lpstr>Instagram Own Posts with Attachment - 6 of 7</vt:lpstr>
      <vt:lpstr>Instagram Own Posts with Attachment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Metric Tests</dc:title>
  <dc:creator>Administrator</dc:creator>
  <cp:lastModifiedBy>Administrator</cp:lastModifiedBy>
  <cp:revision>1</cp:revision>
  <dcterms:created xsi:type="dcterms:W3CDTF">2018-04-11T10:21:02Z</dcterms:created>
  <dcterms:modified xsi:type="dcterms:W3CDTF">2018-04-11T10:21:20Z</dcterms:modified>
</cp:coreProperties>
</file>