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4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C7B6-218B-45D8-B1B4-36E33C4422C7}"/>
              </a:ext>
            </a:extLst>
          </p:cNvPr>
          <p:cNvSpPr>
            <a:spLocks noGrp="1"/>
          </p:cNvSpPr>
          <p:nvPr>
            <p:ph type="title"/>
          </p:nvPr>
        </p:nvSpPr>
        <p:spPr/>
        <p:txBody>
          <a:bodyPr/>
          <a:lstStyle/>
          <a:p>
            <a:r>
              <a:rPr lang="en-US"/>
              <a:t>Top posts instagram with attachments - 1 of 8</a:t>
            </a:r>
          </a:p>
        </p:txBody>
      </p:sp>
      <p:graphicFrame>
        <p:nvGraphicFramePr>
          <p:cNvPr id="5" name="Table Placeholder 4">
            <a:extLst>
              <a:ext uri="{FF2B5EF4-FFF2-40B4-BE49-F238E27FC236}">
                <a16:creationId xmlns:a16="http://schemas.microsoft.com/office/drawing/2014/main" id="{4602A16D-3273-4F30-8516-01E1AA15E696}"/>
              </a:ext>
            </a:extLst>
          </p:cNvPr>
          <p:cNvGraphicFramePr>
            <a:graphicFrameLocks noGrp="1"/>
          </p:cNvGraphicFramePr>
          <p:nvPr>
            <p:ph type="tbl" sz="quarter" idx="13"/>
            <p:extLst>
              <p:ext uri="{D42A27DB-BD31-4B8C-83A1-F6EECF244321}">
                <p14:modId xmlns:p14="http://schemas.microsoft.com/office/powerpoint/2010/main" val="3202173320"/>
              </p:ext>
            </p:extLst>
          </p:nvPr>
        </p:nvGraphicFramePr>
        <p:xfrm>
          <a:off x="457200" y="1731963"/>
          <a:ext cx="8229600" cy="7010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9160612"/>
                    </a:ext>
                  </a:extLst>
                </a:gridCol>
                <a:gridCol w="822960">
                  <a:extLst>
                    <a:ext uri="{9D8B030D-6E8A-4147-A177-3AD203B41FA5}">
                      <a16:colId xmlns:a16="http://schemas.microsoft.com/office/drawing/2014/main" val="974749723"/>
                    </a:ext>
                  </a:extLst>
                </a:gridCol>
                <a:gridCol w="658368">
                  <a:extLst>
                    <a:ext uri="{9D8B030D-6E8A-4147-A177-3AD203B41FA5}">
                      <a16:colId xmlns:a16="http://schemas.microsoft.com/office/drawing/2014/main" val="1724829566"/>
                    </a:ext>
                  </a:extLst>
                </a:gridCol>
                <a:gridCol w="658368">
                  <a:extLst>
                    <a:ext uri="{9D8B030D-6E8A-4147-A177-3AD203B41FA5}">
                      <a16:colId xmlns:a16="http://schemas.microsoft.com/office/drawing/2014/main" val="3021566849"/>
                    </a:ext>
                  </a:extLst>
                </a:gridCol>
                <a:gridCol w="411480">
                  <a:extLst>
                    <a:ext uri="{9D8B030D-6E8A-4147-A177-3AD203B41FA5}">
                      <a16:colId xmlns:a16="http://schemas.microsoft.com/office/drawing/2014/main" val="2412003511"/>
                    </a:ext>
                  </a:extLst>
                </a:gridCol>
                <a:gridCol w="493776">
                  <a:extLst>
                    <a:ext uri="{9D8B030D-6E8A-4147-A177-3AD203B41FA5}">
                      <a16:colId xmlns:a16="http://schemas.microsoft.com/office/drawing/2014/main" val="3447815738"/>
                    </a:ext>
                  </a:extLst>
                </a:gridCol>
                <a:gridCol w="493776">
                  <a:extLst>
                    <a:ext uri="{9D8B030D-6E8A-4147-A177-3AD203B41FA5}">
                      <a16:colId xmlns:a16="http://schemas.microsoft.com/office/drawing/2014/main" val="2891010602"/>
                    </a:ext>
                  </a:extLst>
                </a:gridCol>
                <a:gridCol w="411480">
                  <a:extLst>
                    <a:ext uri="{9D8B030D-6E8A-4147-A177-3AD203B41FA5}">
                      <a16:colId xmlns:a16="http://schemas.microsoft.com/office/drawing/2014/main" val="1728180874"/>
                    </a:ext>
                  </a:extLst>
                </a:gridCol>
                <a:gridCol w="493776">
                  <a:extLst>
                    <a:ext uri="{9D8B030D-6E8A-4147-A177-3AD203B41FA5}">
                      <a16:colId xmlns:a16="http://schemas.microsoft.com/office/drawing/2014/main" val="1564273357"/>
                    </a:ext>
                  </a:extLst>
                </a:gridCol>
                <a:gridCol w="493776">
                  <a:extLst>
                    <a:ext uri="{9D8B030D-6E8A-4147-A177-3AD203B41FA5}">
                      <a16:colId xmlns:a16="http://schemas.microsoft.com/office/drawing/2014/main" val="130181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2540999060"/>
                  </a:ext>
                </a:extLst>
              </a:tr>
            </a:tbl>
          </a:graphicData>
        </a:graphic>
      </p:graphicFrame>
      <p:sp>
        <p:nvSpPr>
          <p:cNvPr id="4" name="Text Placeholder 3">
            <a:extLst>
              <a:ext uri="{FF2B5EF4-FFF2-40B4-BE49-F238E27FC236}">
                <a16:creationId xmlns:a16="http://schemas.microsoft.com/office/drawing/2014/main" id="{DCBDAD9E-647E-418B-BF0B-41B324369606}"/>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3016055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17C2-69B6-4904-BA74-AEDE75B2EC96}"/>
              </a:ext>
            </a:extLst>
          </p:cNvPr>
          <p:cNvSpPr>
            <a:spLocks noGrp="1"/>
          </p:cNvSpPr>
          <p:nvPr>
            <p:ph type="title"/>
          </p:nvPr>
        </p:nvSpPr>
        <p:spPr/>
        <p:txBody>
          <a:bodyPr/>
          <a:lstStyle/>
          <a:p>
            <a:r>
              <a:rPr lang="en-US"/>
              <a:t>Top posts instagram with attachments - 2 of 8</a:t>
            </a:r>
          </a:p>
        </p:txBody>
      </p:sp>
      <p:graphicFrame>
        <p:nvGraphicFramePr>
          <p:cNvPr id="5" name="Table Placeholder 4">
            <a:extLst>
              <a:ext uri="{FF2B5EF4-FFF2-40B4-BE49-F238E27FC236}">
                <a16:creationId xmlns:a16="http://schemas.microsoft.com/office/drawing/2014/main" id="{6F455A4F-AF7B-4D56-A10E-471EB0073822}"/>
              </a:ext>
            </a:extLst>
          </p:cNvPr>
          <p:cNvGraphicFramePr>
            <a:graphicFrameLocks noGrp="1"/>
          </p:cNvGraphicFramePr>
          <p:nvPr>
            <p:ph type="tbl" sz="quarter" idx="13"/>
            <p:extLst>
              <p:ext uri="{D42A27DB-BD31-4B8C-83A1-F6EECF244321}">
                <p14:modId xmlns:p14="http://schemas.microsoft.com/office/powerpoint/2010/main" val="78728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8473148"/>
                    </a:ext>
                  </a:extLst>
                </a:gridCol>
                <a:gridCol w="822960">
                  <a:extLst>
                    <a:ext uri="{9D8B030D-6E8A-4147-A177-3AD203B41FA5}">
                      <a16:colId xmlns:a16="http://schemas.microsoft.com/office/drawing/2014/main" val="4005181913"/>
                    </a:ext>
                  </a:extLst>
                </a:gridCol>
                <a:gridCol w="658368">
                  <a:extLst>
                    <a:ext uri="{9D8B030D-6E8A-4147-A177-3AD203B41FA5}">
                      <a16:colId xmlns:a16="http://schemas.microsoft.com/office/drawing/2014/main" val="2853897592"/>
                    </a:ext>
                  </a:extLst>
                </a:gridCol>
                <a:gridCol w="658368">
                  <a:extLst>
                    <a:ext uri="{9D8B030D-6E8A-4147-A177-3AD203B41FA5}">
                      <a16:colId xmlns:a16="http://schemas.microsoft.com/office/drawing/2014/main" val="4178324341"/>
                    </a:ext>
                  </a:extLst>
                </a:gridCol>
                <a:gridCol w="411480">
                  <a:extLst>
                    <a:ext uri="{9D8B030D-6E8A-4147-A177-3AD203B41FA5}">
                      <a16:colId xmlns:a16="http://schemas.microsoft.com/office/drawing/2014/main" val="4087719818"/>
                    </a:ext>
                  </a:extLst>
                </a:gridCol>
                <a:gridCol w="493776">
                  <a:extLst>
                    <a:ext uri="{9D8B030D-6E8A-4147-A177-3AD203B41FA5}">
                      <a16:colId xmlns:a16="http://schemas.microsoft.com/office/drawing/2014/main" val="2293457889"/>
                    </a:ext>
                  </a:extLst>
                </a:gridCol>
                <a:gridCol w="493776">
                  <a:extLst>
                    <a:ext uri="{9D8B030D-6E8A-4147-A177-3AD203B41FA5}">
                      <a16:colId xmlns:a16="http://schemas.microsoft.com/office/drawing/2014/main" val="515456269"/>
                    </a:ext>
                  </a:extLst>
                </a:gridCol>
                <a:gridCol w="411480">
                  <a:extLst>
                    <a:ext uri="{9D8B030D-6E8A-4147-A177-3AD203B41FA5}">
                      <a16:colId xmlns:a16="http://schemas.microsoft.com/office/drawing/2014/main" val="3305536823"/>
                    </a:ext>
                  </a:extLst>
                </a:gridCol>
                <a:gridCol w="493776">
                  <a:extLst>
                    <a:ext uri="{9D8B030D-6E8A-4147-A177-3AD203B41FA5}">
                      <a16:colId xmlns:a16="http://schemas.microsoft.com/office/drawing/2014/main" val="2997864615"/>
                    </a:ext>
                  </a:extLst>
                </a:gridCol>
                <a:gridCol w="493776">
                  <a:extLst>
                    <a:ext uri="{9D8B030D-6E8A-4147-A177-3AD203B41FA5}">
                      <a16:colId xmlns:a16="http://schemas.microsoft.com/office/drawing/2014/main" val="404702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317111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- 2018-03-08 08:32:34</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 👭 This year, we asked the ladies at the office and our coworkers to suggest a few inspiring women in history and thought we’d share here. And of course, an incredible amount of love goes to our friends and families, they have taught us so much. 🌹 
Descriptions of the women featured below:
Annie Druyan
• American writer and producer specializing in the communication of science and Creative Director of NASA’s Voyager Interstellar Message Project from 1977.
Tarja Halonen
•  Finnish politician who served as the first female President of Finland from 2000 to 2012, widely known for her interest in human rights issues including LGBT issues and globalization.
Frida Kahlo
•  Mexican artist and painter who explored questions of identity, postcolonialism, gender, class, and race in Mexican society. 
The Computer Girls
• Programmers of ENIAC, one of the first computers and inventors of the coding methodology of pair programming.
Chimamanda Ngozi Adichie
•  Nigerian writer of novels, short stories, nonfiction and speaker of the famous “We should all be feminists” TedTalk."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extLst>
                  <a:ext uri="{0D108BD9-81ED-4DB2-BD59-A6C34878D82A}">
                    <a16:rowId xmlns:a16="http://schemas.microsoft.com/office/drawing/2014/main" val="3249361857"/>
                  </a:ext>
                </a:extLst>
              </a:tr>
            </a:tbl>
          </a:graphicData>
        </a:graphic>
      </p:graphicFrame>
      <p:sp>
        <p:nvSpPr>
          <p:cNvPr id="4" name="Text Placeholder 3">
            <a:extLst>
              <a:ext uri="{FF2B5EF4-FFF2-40B4-BE49-F238E27FC236}">
                <a16:creationId xmlns:a16="http://schemas.microsoft.com/office/drawing/2014/main" id="{F81C884E-D605-48F1-83CC-37B0F646DB3F}"/>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423749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F002A-8AD4-4DD9-9C30-9BEC274E8933}"/>
              </a:ext>
            </a:extLst>
          </p:cNvPr>
          <p:cNvSpPr>
            <a:spLocks noGrp="1"/>
          </p:cNvSpPr>
          <p:nvPr>
            <p:ph type="title"/>
          </p:nvPr>
        </p:nvSpPr>
        <p:spPr/>
        <p:txBody>
          <a:bodyPr/>
          <a:lstStyle/>
          <a:p>
            <a:r>
              <a:rPr lang="en-US"/>
              <a:t>Top posts instagram with attachments - 3 of 8</a:t>
            </a:r>
          </a:p>
        </p:txBody>
      </p:sp>
      <p:graphicFrame>
        <p:nvGraphicFramePr>
          <p:cNvPr id="5" name="Table Placeholder 4">
            <a:extLst>
              <a:ext uri="{FF2B5EF4-FFF2-40B4-BE49-F238E27FC236}">
                <a16:creationId xmlns:a16="http://schemas.microsoft.com/office/drawing/2014/main" id="{CD31B1B9-31EF-4EED-9AC6-511EA3E4D6C2}"/>
              </a:ext>
            </a:extLst>
          </p:cNvPr>
          <p:cNvGraphicFramePr>
            <a:graphicFrameLocks noGrp="1"/>
          </p:cNvGraphicFramePr>
          <p:nvPr>
            <p:ph type="tbl" sz="quarter" idx="13"/>
            <p:extLst>
              <p:ext uri="{D42A27DB-BD31-4B8C-83A1-F6EECF244321}">
                <p14:modId xmlns:p14="http://schemas.microsoft.com/office/powerpoint/2010/main" val="203010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2312696"/>
                    </a:ext>
                  </a:extLst>
                </a:gridCol>
                <a:gridCol w="822960">
                  <a:extLst>
                    <a:ext uri="{9D8B030D-6E8A-4147-A177-3AD203B41FA5}">
                      <a16:colId xmlns:a16="http://schemas.microsoft.com/office/drawing/2014/main" val="2921791494"/>
                    </a:ext>
                  </a:extLst>
                </a:gridCol>
                <a:gridCol w="658368">
                  <a:extLst>
                    <a:ext uri="{9D8B030D-6E8A-4147-A177-3AD203B41FA5}">
                      <a16:colId xmlns:a16="http://schemas.microsoft.com/office/drawing/2014/main" val="155979477"/>
                    </a:ext>
                  </a:extLst>
                </a:gridCol>
                <a:gridCol w="658368">
                  <a:extLst>
                    <a:ext uri="{9D8B030D-6E8A-4147-A177-3AD203B41FA5}">
                      <a16:colId xmlns:a16="http://schemas.microsoft.com/office/drawing/2014/main" val="2566884114"/>
                    </a:ext>
                  </a:extLst>
                </a:gridCol>
                <a:gridCol w="411480">
                  <a:extLst>
                    <a:ext uri="{9D8B030D-6E8A-4147-A177-3AD203B41FA5}">
                      <a16:colId xmlns:a16="http://schemas.microsoft.com/office/drawing/2014/main" val="2543217847"/>
                    </a:ext>
                  </a:extLst>
                </a:gridCol>
                <a:gridCol w="493776">
                  <a:extLst>
                    <a:ext uri="{9D8B030D-6E8A-4147-A177-3AD203B41FA5}">
                      <a16:colId xmlns:a16="http://schemas.microsoft.com/office/drawing/2014/main" val="3865055791"/>
                    </a:ext>
                  </a:extLst>
                </a:gridCol>
                <a:gridCol w="493776">
                  <a:extLst>
                    <a:ext uri="{9D8B030D-6E8A-4147-A177-3AD203B41FA5}">
                      <a16:colId xmlns:a16="http://schemas.microsoft.com/office/drawing/2014/main" val="3732375076"/>
                    </a:ext>
                  </a:extLst>
                </a:gridCol>
                <a:gridCol w="411480">
                  <a:extLst>
                    <a:ext uri="{9D8B030D-6E8A-4147-A177-3AD203B41FA5}">
                      <a16:colId xmlns:a16="http://schemas.microsoft.com/office/drawing/2014/main" val="3846300681"/>
                    </a:ext>
                  </a:extLst>
                </a:gridCol>
                <a:gridCol w="493776">
                  <a:extLst>
                    <a:ext uri="{9D8B030D-6E8A-4147-A177-3AD203B41FA5}">
                      <a16:colId xmlns:a16="http://schemas.microsoft.com/office/drawing/2014/main" val="1553025727"/>
                    </a:ext>
                  </a:extLst>
                </a:gridCol>
                <a:gridCol w="493776">
                  <a:extLst>
                    <a:ext uri="{9D8B030D-6E8A-4147-A177-3AD203B41FA5}">
                      <a16:colId xmlns:a16="http://schemas.microsoft.com/office/drawing/2014/main" val="71794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304195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quintly - 2018-02-15 05:24:56</a:t>
                      </a:r>
                      <a:r>
                        <a:rPr kumimoji="0" lang="de-DE" sz="1000" b="0" i="0" u="none" strike="noStrike" kern="1200" cap="none" spc="0" normalizeH="0" baseline="0" noProof="0">
                          <a:ln>
                            <a:noFill/>
                          </a:ln>
                          <a:solidFill>
                            <a:prstClr val="black"/>
                          </a:solidFill>
                          <a:effectLst/>
                          <a:uLnTx/>
                          <a:uFillTx/>
                          <a:latin typeface="+mn-lt"/>
                          <a:ea typeface="+mn-ea"/>
                          <a:cs typeface="+mn-cs"/>
                        </a:rPr>
                        <a:t>
Wir haben ein neues Konzept für euch: Social-Morgen mit Nils und Tilo. Die beiden sprechen zweiwöchentlich auf Facebook in einem Live Video über neue Social-Media-Nachrichten, alles rund um Analytics und mehr 😊
www.facebook.com/quintly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328772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- 2018-02-14 08:35:09</a:t>
                      </a:r>
                      <a:r>
                        <a:rPr kumimoji="0" lang="en-US" sz="1000" b="0" i="0" u="none" strike="noStrike" kern="1200" cap="none" spc="0" normalizeH="0" baseline="0" noProof="0">
                          <a:ln>
                            <a:noFill/>
                          </a:ln>
                          <a:solidFill>
                            <a:prstClr val="black"/>
                          </a:solidFill>
                          <a:effectLst/>
                          <a:uLnTx/>
                          <a:uFillTx/>
                          <a:latin typeface="+mn-lt"/>
                          <a:ea typeface="+mn-ea"/>
                          <a:cs typeface="+mn-cs"/>
                        </a:rPr>
                        <a:t>
Happy Valentines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212259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- 2018-02-08 02:50:36</a:t>
                      </a:r>
                      <a:r>
                        <a:rPr kumimoji="0" lang="en-US" sz="1000" b="0" i="0" u="none" strike="noStrike" kern="1200" cap="none" spc="0" normalizeH="0" baseline="0" noProof="0">
                          <a:ln>
                            <a:noFill/>
                          </a:ln>
                          <a:solidFill>
                            <a:prstClr val="black"/>
                          </a:solidFill>
                          <a:effectLst/>
                          <a:uLnTx/>
                          <a:uFillTx/>
                          <a:latin typeface="+mn-lt"/>
                          <a:ea typeface="+mn-ea"/>
                          <a:cs typeface="+mn-cs"/>
                        </a:rPr>
                        <a:t>
We are hiring! From jobs.quintly.com you can find all open positions 👩‍💻👨‍💻 #joinus #dreamteam #recruitment #startup #SaaS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extLst>
                  <a:ext uri="{0D108BD9-81ED-4DB2-BD59-A6C34878D82A}">
                    <a16:rowId xmlns:a16="http://schemas.microsoft.com/office/drawing/2014/main" val="107040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- 2018-01-30 04:15:03</a:t>
                      </a:r>
                      <a:r>
                        <a:rPr kumimoji="0" lang="en-US" sz="1000" b="0" i="0" u="none" strike="noStrike" kern="1200" cap="none" spc="0" normalizeH="0" baseline="0" noProof="0">
                          <a:ln>
                            <a:noFill/>
                          </a:ln>
                          <a:solidFill>
                            <a:prstClr val="black"/>
                          </a:solidFill>
                          <a:effectLst/>
                          <a:uLnTx/>
                          <a:uFillTx/>
                          <a:latin typeface="+mn-lt"/>
                          <a:ea typeface="+mn-ea"/>
                          <a:cs typeface="+mn-cs"/>
                        </a:rPr>
                        <a:t>
Last week we held a #barcamp to brainstorm some future ideas. We also discussed of company culture and our office and decided to give it a little facelift for spring. What do you think? 😊🌿 #officespace #jungle #startuplife #officelife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extLst>
                  <a:ext uri="{0D108BD9-81ED-4DB2-BD59-A6C34878D82A}">
                    <a16:rowId xmlns:a16="http://schemas.microsoft.com/office/drawing/2014/main" val="1267452353"/>
                  </a:ext>
                </a:extLst>
              </a:tr>
            </a:tbl>
          </a:graphicData>
        </a:graphic>
      </p:graphicFrame>
      <p:sp>
        <p:nvSpPr>
          <p:cNvPr id="4" name="Text Placeholder 3">
            <a:extLst>
              <a:ext uri="{FF2B5EF4-FFF2-40B4-BE49-F238E27FC236}">
                <a16:creationId xmlns:a16="http://schemas.microsoft.com/office/drawing/2014/main" id="{4557A2B8-9123-4E97-8A45-3A9335626723}"/>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883475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C675-2639-44DC-AA62-962AB72E1C89}"/>
              </a:ext>
            </a:extLst>
          </p:cNvPr>
          <p:cNvSpPr>
            <a:spLocks noGrp="1"/>
          </p:cNvSpPr>
          <p:nvPr>
            <p:ph type="title"/>
          </p:nvPr>
        </p:nvSpPr>
        <p:spPr/>
        <p:txBody>
          <a:bodyPr/>
          <a:lstStyle/>
          <a:p>
            <a:r>
              <a:rPr lang="en-US"/>
              <a:t>Top posts instagram with attachments - 4 of 8</a:t>
            </a:r>
          </a:p>
        </p:txBody>
      </p:sp>
      <p:graphicFrame>
        <p:nvGraphicFramePr>
          <p:cNvPr id="5" name="Table Placeholder 4">
            <a:extLst>
              <a:ext uri="{FF2B5EF4-FFF2-40B4-BE49-F238E27FC236}">
                <a16:creationId xmlns:a16="http://schemas.microsoft.com/office/drawing/2014/main" id="{3316B808-F1E2-4917-BC3B-834CE9669195}"/>
              </a:ext>
            </a:extLst>
          </p:cNvPr>
          <p:cNvGraphicFramePr>
            <a:graphicFrameLocks noGrp="1"/>
          </p:cNvGraphicFramePr>
          <p:nvPr>
            <p:ph type="tbl" sz="quarter" idx="13"/>
            <p:extLst>
              <p:ext uri="{D42A27DB-BD31-4B8C-83A1-F6EECF244321}">
                <p14:modId xmlns:p14="http://schemas.microsoft.com/office/powerpoint/2010/main" val="5339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3176287"/>
                    </a:ext>
                  </a:extLst>
                </a:gridCol>
                <a:gridCol w="822960">
                  <a:extLst>
                    <a:ext uri="{9D8B030D-6E8A-4147-A177-3AD203B41FA5}">
                      <a16:colId xmlns:a16="http://schemas.microsoft.com/office/drawing/2014/main" val="3531895426"/>
                    </a:ext>
                  </a:extLst>
                </a:gridCol>
                <a:gridCol w="658368">
                  <a:extLst>
                    <a:ext uri="{9D8B030D-6E8A-4147-A177-3AD203B41FA5}">
                      <a16:colId xmlns:a16="http://schemas.microsoft.com/office/drawing/2014/main" val="3134525968"/>
                    </a:ext>
                  </a:extLst>
                </a:gridCol>
                <a:gridCol w="658368">
                  <a:extLst>
                    <a:ext uri="{9D8B030D-6E8A-4147-A177-3AD203B41FA5}">
                      <a16:colId xmlns:a16="http://schemas.microsoft.com/office/drawing/2014/main" val="1266397660"/>
                    </a:ext>
                  </a:extLst>
                </a:gridCol>
                <a:gridCol w="411480">
                  <a:extLst>
                    <a:ext uri="{9D8B030D-6E8A-4147-A177-3AD203B41FA5}">
                      <a16:colId xmlns:a16="http://schemas.microsoft.com/office/drawing/2014/main" val="2900442051"/>
                    </a:ext>
                  </a:extLst>
                </a:gridCol>
                <a:gridCol w="493776">
                  <a:extLst>
                    <a:ext uri="{9D8B030D-6E8A-4147-A177-3AD203B41FA5}">
                      <a16:colId xmlns:a16="http://schemas.microsoft.com/office/drawing/2014/main" val="516703904"/>
                    </a:ext>
                  </a:extLst>
                </a:gridCol>
                <a:gridCol w="493776">
                  <a:extLst>
                    <a:ext uri="{9D8B030D-6E8A-4147-A177-3AD203B41FA5}">
                      <a16:colId xmlns:a16="http://schemas.microsoft.com/office/drawing/2014/main" val="254129180"/>
                    </a:ext>
                  </a:extLst>
                </a:gridCol>
                <a:gridCol w="411480">
                  <a:extLst>
                    <a:ext uri="{9D8B030D-6E8A-4147-A177-3AD203B41FA5}">
                      <a16:colId xmlns:a16="http://schemas.microsoft.com/office/drawing/2014/main" val="594554887"/>
                    </a:ext>
                  </a:extLst>
                </a:gridCol>
                <a:gridCol w="493776">
                  <a:extLst>
                    <a:ext uri="{9D8B030D-6E8A-4147-A177-3AD203B41FA5}">
                      <a16:colId xmlns:a16="http://schemas.microsoft.com/office/drawing/2014/main" val="2448259743"/>
                    </a:ext>
                  </a:extLst>
                </a:gridCol>
                <a:gridCol w="493776">
                  <a:extLst>
                    <a:ext uri="{9D8B030D-6E8A-4147-A177-3AD203B41FA5}">
                      <a16:colId xmlns:a16="http://schemas.microsoft.com/office/drawing/2014/main" val="234195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115117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- 2017-12-07 00:29:41</a:t>
                      </a:r>
                      <a:r>
                        <a:rPr kumimoji="0" lang="en-US" sz="1000" b="0" i="0" u="none" strike="noStrike" kern="1200" cap="none" spc="0" normalizeH="0" baseline="0" noProof="0">
                          <a:ln>
                            <a:noFill/>
                          </a:ln>
                          <a:solidFill>
                            <a:prstClr val="black"/>
                          </a:solidFill>
                          <a:effectLst/>
                          <a:uLnTx/>
                          <a:uFillTx/>
                          <a:latin typeface="+mn-lt"/>
                          <a:ea typeface="+mn-ea"/>
                          <a:cs typeface="+mn-cs"/>
                        </a:rPr>
                        <a:t>
As promised, our #uglychristmassweaters after #secretsanta 😌
#team #seasonsgreetings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extLst>
                  <a:ext uri="{0D108BD9-81ED-4DB2-BD59-A6C34878D82A}">
                    <a16:rowId xmlns:a16="http://schemas.microsoft.com/office/drawing/2014/main" val="173843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- 2017-12-06 01:23:53</a:t>
                      </a:r>
                      <a:r>
                        <a:rPr kumimoji="0" lang="en-US" sz="1000" b="0" i="0" u="none" strike="noStrike" kern="1200" cap="none" spc="0" normalizeH="0" baseline="0" noProof="0">
                          <a:ln>
                            <a:noFill/>
                          </a:ln>
                          <a:solidFill>
                            <a:prstClr val="black"/>
                          </a:solidFill>
                          <a:effectLst/>
                          <a:uLnTx/>
                          <a:uFillTx/>
                          <a:latin typeface="+mn-lt"/>
                          <a:ea typeface="+mn-ea"/>
                          <a:cs typeface="+mn-cs"/>
                        </a:rPr>
                        <a:t>
It’s time for some holiday celebrations 🎁 Due to the very international team, we chose Christmas palm as our tree 😊 also #uglychristmassweater material coming up later 😎 
#secretsanta #holidayseason #startuplife #teambuilding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extLst>
                  <a:ext uri="{0D108BD9-81ED-4DB2-BD59-A6C34878D82A}">
                    <a16:rowId xmlns:a16="http://schemas.microsoft.com/office/drawing/2014/main" val="262452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- 2017-11-20 07:16:34</a:t>
                      </a:r>
                      <a:r>
                        <a:rPr kumimoji="0" lang="en-US" sz="1000" b="0" i="0" u="none" strike="noStrike" kern="1200" cap="none" spc="0" normalizeH="0" baseline="0" noProof="0">
                          <a:ln>
                            <a:noFill/>
                          </a:ln>
                          <a:solidFill>
                            <a:prstClr val="black"/>
                          </a:solidFill>
                          <a:effectLst/>
                          <a:uLnTx/>
                          <a:uFillTx/>
                          <a:latin typeface="+mn-lt"/>
                          <a:ea typeface="+mn-ea"/>
                          <a:cs typeface="+mn-cs"/>
                        </a:rPr>
                        <a:t>
A few weeks ago we introduced weekly #fruitbasket What can we say, it is definitely loved by the team 😄 
#quintlyfavorites #startuplife #appleaday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extLst>
                  <a:ext uri="{0D108BD9-81ED-4DB2-BD59-A6C34878D82A}">
                    <a16:rowId xmlns:a16="http://schemas.microsoft.com/office/drawing/2014/main" val="2060839779"/>
                  </a:ext>
                </a:extLst>
              </a:tr>
            </a:tbl>
          </a:graphicData>
        </a:graphic>
      </p:graphicFrame>
      <p:sp>
        <p:nvSpPr>
          <p:cNvPr id="4" name="Text Placeholder 3">
            <a:extLst>
              <a:ext uri="{FF2B5EF4-FFF2-40B4-BE49-F238E27FC236}">
                <a16:creationId xmlns:a16="http://schemas.microsoft.com/office/drawing/2014/main" id="{4352187F-6194-4FA0-8574-B0098DFBB5A4}"/>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196203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A35BE-EE14-4BB1-8B5D-B6CCE3B2E251}"/>
              </a:ext>
            </a:extLst>
          </p:cNvPr>
          <p:cNvSpPr>
            <a:spLocks noGrp="1"/>
          </p:cNvSpPr>
          <p:nvPr>
            <p:ph type="title"/>
          </p:nvPr>
        </p:nvSpPr>
        <p:spPr/>
        <p:txBody>
          <a:bodyPr/>
          <a:lstStyle/>
          <a:p>
            <a:r>
              <a:rPr lang="en-US"/>
              <a:t>Top posts instagram with attachments - 5 of 8</a:t>
            </a:r>
          </a:p>
        </p:txBody>
      </p:sp>
      <p:graphicFrame>
        <p:nvGraphicFramePr>
          <p:cNvPr id="5" name="Table Placeholder 4">
            <a:extLst>
              <a:ext uri="{FF2B5EF4-FFF2-40B4-BE49-F238E27FC236}">
                <a16:creationId xmlns:a16="http://schemas.microsoft.com/office/drawing/2014/main" id="{36F3E64E-BDE3-4478-83DF-64FF29923807}"/>
              </a:ext>
            </a:extLst>
          </p:cNvPr>
          <p:cNvGraphicFramePr>
            <a:graphicFrameLocks noGrp="1"/>
          </p:cNvGraphicFramePr>
          <p:nvPr>
            <p:ph type="tbl" sz="quarter" idx="13"/>
            <p:extLst>
              <p:ext uri="{D42A27DB-BD31-4B8C-83A1-F6EECF244321}">
                <p14:modId xmlns:p14="http://schemas.microsoft.com/office/powerpoint/2010/main" val="52686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6720459"/>
                    </a:ext>
                  </a:extLst>
                </a:gridCol>
                <a:gridCol w="822960">
                  <a:extLst>
                    <a:ext uri="{9D8B030D-6E8A-4147-A177-3AD203B41FA5}">
                      <a16:colId xmlns:a16="http://schemas.microsoft.com/office/drawing/2014/main" val="4228858840"/>
                    </a:ext>
                  </a:extLst>
                </a:gridCol>
                <a:gridCol w="658368">
                  <a:extLst>
                    <a:ext uri="{9D8B030D-6E8A-4147-A177-3AD203B41FA5}">
                      <a16:colId xmlns:a16="http://schemas.microsoft.com/office/drawing/2014/main" val="920607768"/>
                    </a:ext>
                  </a:extLst>
                </a:gridCol>
                <a:gridCol w="658368">
                  <a:extLst>
                    <a:ext uri="{9D8B030D-6E8A-4147-A177-3AD203B41FA5}">
                      <a16:colId xmlns:a16="http://schemas.microsoft.com/office/drawing/2014/main" val="1024336220"/>
                    </a:ext>
                  </a:extLst>
                </a:gridCol>
                <a:gridCol w="411480">
                  <a:extLst>
                    <a:ext uri="{9D8B030D-6E8A-4147-A177-3AD203B41FA5}">
                      <a16:colId xmlns:a16="http://schemas.microsoft.com/office/drawing/2014/main" val="3661114874"/>
                    </a:ext>
                  </a:extLst>
                </a:gridCol>
                <a:gridCol w="493776">
                  <a:extLst>
                    <a:ext uri="{9D8B030D-6E8A-4147-A177-3AD203B41FA5}">
                      <a16:colId xmlns:a16="http://schemas.microsoft.com/office/drawing/2014/main" val="843600491"/>
                    </a:ext>
                  </a:extLst>
                </a:gridCol>
                <a:gridCol w="493776">
                  <a:extLst>
                    <a:ext uri="{9D8B030D-6E8A-4147-A177-3AD203B41FA5}">
                      <a16:colId xmlns:a16="http://schemas.microsoft.com/office/drawing/2014/main" val="2517775827"/>
                    </a:ext>
                  </a:extLst>
                </a:gridCol>
                <a:gridCol w="411480">
                  <a:extLst>
                    <a:ext uri="{9D8B030D-6E8A-4147-A177-3AD203B41FA5}">
                      <a16:colId xmlns:a16="http://schemas.microsoft.com/office/drawing/2014/main" val="650374577"/>
                    </a:ext>
                  </a:extLst>
                </a:gridCol>
                <a:gridCol w="493776">
                  <a:extLst>
                    <a:ext uri="{9D8B030D-6E8A-4147-A177-3AD203B41FA5}">
                      <a16:colId xmlns:a16="http://schemas.microsoft.com/office/drawing/2014/main" val="358265057"/>
                    </a:ext>
                  </a:extLst>
                </a:gridCol>
                <a:gridCol w="493776">
                  <a:extLst>
                    <a:ext uri="{9D8B030D-6E8A-4147-A177-3AD203B41FA5}">
                      <a16:colId xmlns:a16="http://schemas.microsoft.com/office/drawing/2014/main" val="1173800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102080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- 2017-11-16 02:14:18</a:t>
                      </a:r>
                      <a:r>
                        <a:rPr kumimoji="0" lang="en-US" sz="1000" b="0" i="0" u="none" strike="noStrike" kern="1200" cap="none" spc="0" normalizeH="0" baseline="0" noProof="0">
                          <a:ln>
                            <a:noFill/>
                          </a:ln>
                          <a:solidFill>
                            <a:prstClr val="black"/>
                          </a:solidFill>
                          <a:effectLst/>
                          <a:uLnTx/>
                          <a:uFillTx/>
                          <a:latin typeface="+mn-lt"/>
                          <a:ea typeface="+mn-ea"/>
                          <a:cs typeface="+mn-cs"/>
                        </a:rPr>
                        <a:t>
Yesterday we started a new tradition in our company. From now on we will have a monthly #quintlysocial event arranged by each team at a time. 🎊
Our treats from yesterdays #potluck were just as diverse as our team 😍
#teambuilding #goodtimes #startuplife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402352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- 2017-11-05 04:54:03</a:t>
                      </a:r>
                      <a:r>
                        <a:rPr kumimoji="0" lang="en-US" sz="1000" b="0" i="0" u="none" strike="noStrike" kern="1200" cap="none" spc="0" normalizeH="0" baseline="0" noProof="0">
                          <a:ln>
                            <a:noFill/>
                          </a:ln>
                          <a:solidFill>
                            <a:prstClr val="black"/>
                          </a:solidFill>
                          <a:effectLst/>
                          <a:uLnTx/>
                          <a:uFillTx/>
                          <a:latin typeface="+mn-lt"/>
                          <a:ea typeface="+mn-ea"/>
                          <a:cs typeface="+mn-cs"/>
                        </a:rPr>
                        <a:t>
quintly goes #WebSummit 🇵🇹 #lisbon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369884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- 2017-10-17 23:56:51</a:t>
                      </a:r>
                      <a:r>
                        <a:rPr kumimoji="0" lang="en-US" sz="1000" b="0" i="0" u="none" strike="noStrike" kern="1200" cap="none" spc="0" normalizeH="0" baseline="0" noProof="0">
                          <a:ln>
                            <a:noFill/>
                          </a:ln>
                          <a:solidFill>
                            <a:prstClr val="black"/>
                          </a:solidFill>
                          <a:effectLst/>
                          <a:uLnTx/>
                          <a:uFillTx/>
                          <a:latin typeface="+mn-lt"/>
                          <a:ea typeface="+mn-ea"/>
                          <a:cs typeface="+mn-cs"/>
                        </a:rPr>
                        <a:t>
Our company values are important for us! Today we head for a workshop outside cologne to #innovate &amp; #improve and to get some of that #healthybalance 😍 we try to remember to post some #behindthescenes footage to the stories, so follow the rest of the week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extLst>
                  <a:ext uri="{0D108BD9-81ED-4DB2-BD59-A6C34878D82A}">
                    <a16:rowId xmlns:a16="http://schemas.microsoft.com/office/drawing/2014/main" val="328416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- 2017-10-17 03:58:45</a:t>
                      </a:r>
                      <a:r>
                        <a:rPr kumimoji="0" lang="en-US" sz="1000" b="0" i="0" u="none" strike="noStrike" kern="1200" cap="none" spc="0" normalizeH="0" baseline="0" noProof="0">
                          <a:ln>
                            <a:noFill/>
                          </a:ln>
                          <a:solidFill>
                            <a:prstClr val="black"/>
                          </a:solidFill>
                          <a:effectLst/>
                          <a:uLnTx/>
                          <a:uFillTx/>
                          <a:latin typeface="+mn-lt"/>
                          <a:ea typeface="+mn-ea"/>
                          <a:cs typeface="+mn-cs"/>
                        </a:rPr>
                        <a:t>
Today’s agenda 📸 #photoshoot #team #business #branding #brandbuilding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extLst>
                  <a:ext uri="{0D108BD9-81ED-4DB2-BD59-A6C34878D82A}">
                    <a16:rowId xmlns:a16="http://schemas.microsoft.com/office/drawing/2014/main" val="2495484172"/>
                  </a:ext>
                </a:extLst>
              </a:tr>
            </a:tbl>
          </a:graphicData>
        </a:graphic>
      </p:graphicFrame>
      <p:sp>
        <p:nvSpPr>
          <p:cNvPr id="4" name="Text Placeholder 3">
            <a:extLst>
              <a:ext uri="{FF2B5EF4-FFF2-40B4-BE49-F238E27FC236}">
                <a16:creationId xmlns:a16="http://schemas.microsoft.com/office/drawing/2014/main" id="{F011356B-AA64-46AD-A5E2-0AE4124AC310}"/>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365558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3761D-4D60-40F6-8DDF-5937EA39CEB4}"/>
              </a:ext>
            </a:extLst>
          </p:cNvPr>
          <p:cNvSpPr>
            <a:spLocks noGrp="1"/>
          </p:cNvSpPr>
          <p:nvPr>
            <p:ph type="title"/>
          </p:nvPr>
        </p:nvSpPr>
        <p:spPr/>
        <p:txBody>
          <a:bodyPr/>
          <a:lstStyle/>
          <a:p>
            <a:r>
              <a:rPr lang="en-US"/>
              <a:t>Top posts instagram with attachments - 6 of 8</a:t>
            </a:r>
          </a:p>
        </p:txBody>
      </p:sp>
      <p:graphicFrame>
        <p:nvGraphicFramePr>
          <p:cNvPr id="5" name="Table Placeholder 4">
            <a:extLst>
              <a:ext uri="{FF2B5EF4-FFF2-40B4-BE49-F238E27FC236}">
                <a16:creationId xmlns:a16="http://schemas.microsoft.com/office/drawing/2014/main" id="{970F14A0-E29E-4791-BC54-05267DB18C2D}"/>
              </a:ext>
            </a:extLst>
          </p:cNvPr>
          <p:cNvGraphicFramePr>
            <a:graphicFrameLocks noGrp="1"/>
          </p:cNvGraphicFramePr>
          <p:nvPr>
            <p:ph type="tbl" sz="quarter" idx="13"/>
            <p:extLst>
              <p:ext uri="{D42A27DB-BD31-4B8C-83A1-F6EECF244321}">
                <p14:modId xmlns:p14="http://schemas.microsoft.com/office/powerpoint/2010/main" val="159231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6616151"/>
                    </a:ext>
                  </a:extLst>
                </a:gridCol>
                <a:gridCol w="822960">
                  <a:extLst>
                    <a:ext uri="{9D8B030D-6E8A-4147-A177-3AD203B41FA5}">
                      <a16:colId xmlns:a16="http://schemas.microsoft.com/office/drawing/2014/main" val="4141045607"/>
                    </a:ext>
                  </a:extLst>
                </a:gridCol>
                <a:gridCol w="658368">
                  <a:extLst>
                    <a:ext uri="{9D8B030D-6E8A-4147-A177-3AD203B41FA5}">
                      <a16:colId xmlns:a16="http://schemas.microsoft.com/office/drawing/2014/main" val="2632222842"/>
                    </a:ext>
                  </a:extLst>
                </a:gridCol>
                <a:gridCol w="658368">
                  <a:extLst>
                    <a:ext uri="{9D8B030D-6E8A-4147-A177-3AD203B41FA5}">
                      <a16:colId xmlns:a16="http://schemas.microsoft.com/office/drawing/2014/main" val="1429997153"/>
                    </a:ext>
                  </a:extLst>
                </a:gridCol>
                <a:gridCol w="411480">
                  <a:extLst>
                    <a:ext uri="{9D8B030D-6E8A-4147-A177-3AD203B41FA5}">
                      <a16:colId xmlns:a16="http://schemas.microsoft.com/office/drawing/2014/main" val="111383173"/>
                    </a:ext>
                  </a:extLst>
                </a:gridCol>
                <a:gridCol w="493776">
                  <a:extLst>
                    <a:ext uri="{9D8B030D-6E8A-4147-A177-3AD203B41FA5}">
                      <a16:colId xmlns:a16="http://schemas.microsoft.com/office/drawing/2014/main" val="1848390408"/>
                    </a:ext>
                  </a:extLst>
                </a:gridCol>
                <a:gridCol w="493776">
                  <a:extLst>
                    <a:ext uri="{9D8B030D-6E8A-4147-A177-3AD203B41FA5}">
                      <a16:colId xmlns:a16="http://schemas.microsoft.com/office/drawing/2014/main" val="180168033"/>
                    </a:ext>
                  </a:extLst>
                </a:gridCol>
                <a:gridCol w="411480">
                  <a:extLst>
                    <a:ext uri="{9D8B030D-6E8A-4147-A177-3AD203B41FA5}">
                      <a16:colId xmlns:a16="http://schemas.microsoft.com/office/drawing/2014/main" val="136463122"/>
                    </a:ext>
                  </a:extLst>
                </a:gridCol>
                <a:gridCol w="493776">
                  <a:extLst>
                    <a:ext uri="{9D8B030D-6E8A-4147-A177-3AD203B41FA5}">
                      <a16:colId xmlns:a16="http://schemas.microsoft.com/office/drawing/2014/main" val="2313831078"/>
                    </a:ext>
                  </a:extLst>
                </a:gridCol>
                <a:gridCol w="493776">
                  <a:extLst>
                    <a:ext uri="{9D8B030D-6E8A-4147-A177-3AD203B41FA5}">
                      <a16:colId xmlns:a16="http://schemas.microsoft.com/office/drawing/2014/main" val="130760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308628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- 2017-10-10 00:31:52</a:t>
                      </a:r>
                      <a:r>
                        <a:rPr kumimoji="0" lang="en-US" sz="1000" b="0" i="0" u="none" strike="noStrike" kern="1200" cap="none" spc="0" normalizeH="0" baseline="0" noProof="0">
                          <a:ln>
                            <a:noFill/>
                          </a:ln>
                          <a:solidFill>
                            <a:prstClr val="black"/>
                          </a:solidFill>
                          <a:effectLst/>
                          <a:uLnTx/>
                          <a:uFillTx/>
                          <a:latin typeface="+mn-lt"/>
                          <a:ea typeface="+mn-ea"/>
                          <a:cs typeface="+mn-cs"/>
                        </a:rPr>
                        <a:t>
You know it’s going to be a good day when your office key gives you a smile 😊💪🏼 #motivationtuesday #happymorning #officelife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extLst>
                  <a:ext uri="{0D108BD9-81ED-4DB2-BD59-A6C34878D82A}">
                    <a16:rowId xmlns:a16="http://schemas.microsoft.com/office/drawing/2014/main" val="414100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- 2017-10-09 03:21:00</a:t>
                      </a:r>
                      <a:r>
                        <a:rPr kumimoji="0" lang="en-US" sz="1000" b="0" i="0" u="none" strike="noStrike" kern="1200" cap="none" spc="0" normalizeH="0" baseline="0" noProof="0">
                          <a:ln>
                            <a:noFill/>
                          </a:ln>
                          <a:solidFill>
                            <a:prstClr val="black"/>
                          </a:solidFill>
                          <a:effectLst/>
                          <a:uLnTx/>
                          <a:uFillTx/>
                          <a:latin typeface="+mn-lt"/>
                          <a:ea typeface="+mn-ea"/>
                          <a:cs typeface="+mn-cs"/>
                        </a:rPr>
                        <a:t>
#fruitbasket of the week, quintly is fighting the flue season with this vitamin mixture 💪🏼you know what they say, an apple a day keeps the doctor away 🍏 #healthyoffice #fitoffice #lunchtime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extLst>
                  <a:ext uri="{0D108BD9-81ED-4DB2-BD59-A6C34878D82A}">
                    <a16:rowId xmlns:a16="http://schemas.microsoft.com/office/drawing/2014/main" val="91458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- 2017-09-22 04:40:57</a:t>
                      </a:r>
                      <a:r>
                        <a:rPr kumimoji="0" lang="en-US" sz="1000" b="0" i="0" u="none" strike="noStrike" kern="1200" cap="none" spc="0" normalizeH="0" baseline="0" noProof="0">
                          <a:ln>
                            <a:noFill/>
                          </a:ln>
                          <a:solidFill>
                            <a:prstClr val="black"/>
                          </a:solidFill>
                          <a:effectLst/>
                          <a:uLnTx/>
                          <a:uFillTx/>
                          <a:latin typeface="+mn-lt"/>
                          <a:ea typeface="+mn-ea"/>
                          <a:cs typeface="+mn-cs"/>
                        </a:rPr>
                        <a:t>
🎉 Kaisa from Finland has joined quintly this week as our new communications intern. She will work with us for the next six months. Welcome, Kaisa! 😁 #recruitment #intern #marketing #jobs #saas #startup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extLst>
                  <a:ext uri="{0D108BD9-81ED-4DB2-BD59-A6C34878D82A}">
                    <a16:rowId xmlns:a16="http://schemas.microsoft.com/office/drawing/2014/main" val="173022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- 2017-09-14 00:13:26</a:t>
                      </a:r>
                      <a:r>
                        <a:rPr kumimoji="0" lang="en-US" sz="1000" b="0" i="0" u="none" strike="noStrike" kern="1200" cap="none" spc="0" normalizeH="0" baseline="0" noProof="0">
                          <a:ln>
                            <a:noFill/>
                          </a:ln>
                          <a:solidFill>
                            <a:prstClr val="black"/>
                          </a:solidFill>
                          <a:effectLst/>
                          <a:uLnTx/>
                          <a:uFillTx/>
                          <a:latin typeface="+mn-lt"/>
                          <a:ea typeface="+mn-ea"/>
                          <a:cs typeface="+mn-cs"/>
                        </a:rPr>
                        <a:t>
Our way to our booth! Come by and say hello. Hall 7 A20 #dmexco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extLst>
                  <a:ext uri="{0D108BD9-81ED-4DB2-BD59-A6C34878D82A}">
                    <a16:rowId xmlns:a16="http://schemas.microsoft.com/office/drawing/2014/main" val="2160330938"/>
                  </a:ext>
                </a:extLst>
              </a:tr>
            </a:tbl>
          </a:graphicData>
        </a:graphic>
      </p:graphicFrame>
      <p:sp>
        <p:nvSpPr>
          <p:cNvPr id="4" name="Text Placeholder 3">
            <a:extLst>
              <a:ext uri="{FF2B5EF4-FFF2-40B4-BE49-F238E27FC236}">
                <a16:creationId xmlns:a16="http://schemas.microsoft.com/office/drawing/2014/main" id="{24B95872-6166-4396-BDA1-F559CE01E745}"/>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390966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A048-59C6-4FF3-89D0-32AE2D74CC06}"/>
              </a:ext>
            </a:extLst>
          </p:cNvPr>
          <p:cNvSpPr>
            <a:spLocks noGrp="1"/>
          </p:cNvSpPr>
          <p:nvPr>
            <p:ph type="title"/>
          </p:nvPr>
        </p:nvSpPr>
        <p:spPr/>
        <p:txBody>
          <a:bodyPr/>
          <a:lstStyle/>
          <a:p>
            <a:r>
              <a:rPr lang="en-US"/>
              <a:t>Top posts instagram with attachments - 7 of 8</a:t>
            </a:r>
          </a:p>
        </p:txBody>
      </p:sp>
      <p:graphicFrame>
        <p:nvGraphicFramePr>
          <p:cNvPr id="5" name="Table Placeholder 4">
            <a:extLst>
              <a:ext uri="{FF2B5EF4-FFF2-40B4-BE49-F238E27FC236}">
                <a16:creationId xmlns:a16="http://schemas.microsoft.com/office/drawing/2014/main" id="{FD4072DC-8056-47B5-8142-652D003DECD6}"/>
              </a:ext>
            </a:extLst>
          </p:cNvPr>
          <p:cNvGraphicFramePr>
            <a:graphicFrameLocks noGrp="1"/>
          </p:cNvGraphicFramePr>
          <p:nvPr>
            <p:ph type="tbl" sz="quarter" idx="13"/>
            <p:extLst>
              <p:ext uri="{D42A27DB-BD31-4B8C-83A1-F6EECF244321}">
                <p14:modId xmlns:p14="http://schemas.microsoft.com/office/powerpoint/2010/main" val="283873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1786107"/>
                    </a:ext>
                  </a:extLst>
                </a:gridCol>
                <a:gridCol w="822960">
                  <a:extLst>
                    <a:ext uri="{9D8B030D-6E8A-4147-A177-3AD203B41FA5}">
                      <a16:colId xmlns:a16="http://schemas.microsoft.com/office/drawing/2014/main" val="3357835714"/>
                    </a:ext>
                  </a:extLst>
                </a:gridCol>
                <a:gridCol w="658368">
                  <a:extLst>
                    <a:ext uri="{9D8B030D-6E8A-4147-A177-3AD203B41FA5}">
                      <a16:colId xmlns:a16="http://schemas.microsoft.com/office/drawing/2014/main" val="1163087698"/>
                    </a:ext>
                  </a:extLst>
                </a:gridCol>
                <a:gridCol w="658368">
                  <a:extLst>
                    <a:ext uri="{9D8B030D-6E8A-4147-A177-3AD203B41FA5}">
                      <a16:colId xmlns:a16="http://schemas.microsoft.com/office/drawing/2014/main" val="2010269150"/>
                    </a:ext>
                  </a:extLst>
                </a:gridCol>
                <a:gridCol w="411480">
                  <a:extLst>
                    <a:ext uri="{9D8B030D-6E8A-4147-A177-3AD203B41FA5}">
                      <a16:colId xmlns:a16="http://schemas.microsoft.com/office/drawing/2014/main" val="1947217298"/>
                    </a:ext>
                  </a:extLst>
                </a:gridCol>
                <a:gridCol w="493776">
                  <a:extLst>
                    <a:ext uri="{9D8B030D-6E8A-4147-A177-3AD203B41FA5}">
                      <a16:colId xmlns:a16="http://schemas.microsoft.com/office/drawing/2014/main" val="3559720161"/>
                    </a:ext>
                  </a:extLst>
                </a:gridCol>
                <a:gridCol w="493776">
                  <a:extLst>
                    <a:ext uri="{9D8B030D-6E8A-4147-A177-3AD203B41FA5}">
                      <a16:colId xmlns:a16="http://schemas.microsoft.com/office/drawing/2014/main" val="1982530235"/>
                    </a:ext>
                  </a:extLst>
                </a:gridCol>
                <a:gridCol w="411480">
                  <a:extLst>
                    <a:ext uri="{9D8B030D-6E8A-4147-A177-3AD203B41FA5}">
                      <a16:colId xmlns:a16="http://schemas.microsoft.com/office/drawing/2014/main" val="1840255606"/>
                    </a:ext>
                  </a:extLst>
                </a:gridCol>
                <a:gridCol w="493776">
                  <a:extLst>
                    <a:ext uri="{9D8B030D-6E8A-4147-A177-3AD203B41FA5}">
                      <a16:colId xmlns:a16="http://schemas.microsoft.com/office/drawing/2014/main" val="990451297"/>
                    </a:ext>
                  </a:extLst>
                </a:gridCol>
                <a:gridCol w="493776">
                  <a:extLst>
                    <a:ext uri="{9D8B030D-6E8A-4147-A177-3AD203B41FA5}">
                      <a16:colId xmlns:a16="http://schemas.microsoft.com/office/drawing/2014/main" val="3779494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283316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- 2017-09-13 23:20:31</a:t>
                      </a:r>
                      <a:r>
                        <a:rPr kumimoji="0" lang="en-US" sz="1000" b="0" i="0" u="none" strike="noStrike" kern="1200" cap="none" spc="0" normalizeH="0" baseline="0" noProof="0">
                          <a:ln>
                            <a:noFill/>
                          </a:ln>
                          <a:solidFill>
                            <a:prstClr val="black"/>
                          </a:solidFill>
                          <a:effectLst/>
                          <a:uLnTx/>
                          <a:uFillTx/>
                          <a:latin typeface="+mn-lt"/>
                          <a:ea typeface="+mn-ea"/>
                          <a:cs typeface="+mn-cs"/>
                        </a:rPr>
                        <a:t>
Day 2 at @dmexco is about to begin 😃 Come by and find out how social media analytics can help you make your social channels even more effective. We're looking forward to seeing you at Booth A20 in Hall 7. #dmexco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extLst>
                  <a:ext uri="{0D108BD9-81ED-4DB2-BD59-A6C34878D82A}">
                    <a16:rowId xmlns:a16="http://schemas.microsoft.com/office/drawing/2014/main" val="185047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- 2017-09-12 02:52:16</a:t>
                      </a:r>
                      <a:r>
                        <a:rPr kumimoji="0" lang="en-US" sz="1000" b="0" i="0" u="none" strike="noStrike" kern="1200" cap="none" spc="0" normalizeH="0" baseline="0" noProof="0">
                          <a:ln>
                            <a:noFill/>
                          </a:ln>
                          <a:solidFill>
                            <a:prstClr val="black"/>
                          </a:solidFill>
                          <a:effectLst/>
                          <a:uLnTx/>
                          <a:uFillTx/>
                          <a:latin typeface="+mn-lt"/>
                          <a:ea typeface="+mn-ea"/>
                          <a:cs typeface="+mn-cs"/>
                        </a:rPr>
                        <a:t>
Getting ready for #dmexco 2017. Visit us in hall 7, booth A20. #cologne #quintly #analytics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extLst>
                  <a:ext uri="{0D108BD9-81ED-4DB2-BD59-A6C34878D82A}">
                    <a16:rowId xmlns:a16="http://schemas.microsoft.com/office/drawing/2014/main" val="402987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- 2017-09-07 08:21:57</a:t>
                      </a:r>
                      <a:r>
                        <a:rPr kumimoji="0" lang="en-US" sz="1000" b="0" i="0" u="none" strike="noStrike" kern="1200" cap="none" spc="0" normalizeH="0" baseline="0" noProof="0">
                          <a:ln>
                            <a:noFill/>
                          </a:ln>
                          <a:solidFill>
                            <a:prstClr val="black"/>
                          </a:solidFill>
                          <a:effectLst/>
                          <a:uLnTx/>
                          <a:uFillTx/>
                          <a:latin typeface="+mn-lt"/>
                          <a:ea typeface="+mn-ea"/>
                          <a:cs typeface="+mn-cs"/>
                        </a:rPr>
                        <a:t>
quintly at the #b2run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extLst>
                  <a:ext uri="{0D108BD9-81ED-4DB2-BD59-A6C34878D82A}">
                    <a16:rowId xmlns:a16="http://schemas.microsoft.com/office/drawing/2014/main" val="304732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- 2017-08-31 03:53:17</a:t>
                      </a:r>
                      <a:r>
                        <a:rPr kumimoji="0" lang="en-US" sz="1000" b="0" i="0" u="none" strike="noStrike" kern="1200" cap="none" spc="0" normalizeH="0" baseline="0" noProof="0">
                          <a:ln>
                            <a:noFill/>
                          </a:ln>
                          <a:solidFill>
                            <a:prstClr val="black"/>
                          </a:solidFill>
                          <a:effectLst/>
                          <a:uLnTx/>
                          <a:uFillTx/>
                          <a:latin typeface="+mn-lt"/>
                          <a:ea typeface="+mn-ea"/>
                          <a:cs typeface="+mn-cs"/>
                        </a:rPr>
                        <a:t>
quintly cake 😍 #yum #yummy #quintly #startup #cake #köln #cologne #saas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extLst>
                  <a:ext uri="{0D108BD9-81ED-4DB2-BD59-A6C34878D82A}">
                    <a16:rowId xmlns:a16="http://schemas.microsoft.com/office/drawing/2014/main" val="267940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- 2017-08-22 07:58:36</a:t>
                      </a:r>
                      <a:r>
                        <a:rPr kumimoji="0" lang="en-US" sz="1000" b="0" i="0" u="none" strike="noStrike" kern="1200" cap="none" spc="0" normalizeH="0" baseline="0" noProof="0">
                          <a:ln>
                            <a:noFill/>
                          </a:ln>
                          <a:solidFill>
                            <a:prstClr val="black"/>
                          </a:solidFill>
                          <a:effectLst/>
                          <a:uLnTx/>
                          <a:uFillTx/>
                          <a:latin typeface="+mn-lt"/>
                          <a:ea typeface="+mn-ea"/>
                          <a:cs typeface="+mn-cs"/>
                        </a:rPr>
                        <a:t>
Bad weather couldn't stop us from our kayaking trip two weeks ago 🌊 #quintly #startup #saas #nature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extLst>
                  <a:ext uri="{0D108BD9-81ED-4DB2-BD59-A6C34878D82A}">
                    <a16:rowId xmlns:a16="http://schemas.microsoft.com/office/drawing/2014/main" val="48752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- 2017-08-17 05:41:34</a:t>
                      </a:r>
                      <a:r>
                        <a:rPr kumimoji="0" lang="en-US" sz="1000" b="0" i="0" u="none" strike="noStrike" kern="1200" cap="none" spc="0" normalizeH="0" baseline="0" noProof="0">
                          <a:ln>
                            <a:noFill/>
                          </a:ln>
                          <a:solidFill>
                            <a:prstClr val="black"/>
                          </a:solidFill>
                          <a:effectLst/>
                          <a:uLnTx/>
                          <a:uFillTx/>
                          <a:latin typeface="+mn-lt"/>
                          <a:ea typeface="+mn-ea"/>
                          <a:cs typeface="+mn-cs"/>
                        </a:rPr>
                        <a:t>
Lunch break today with awesome Vietnamese food and drinks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extLst>
                  <a:ext uri="{0D108BD9-81ED-4DB2-BD59-A6C34878D82A}">
                    <a16:rowId xmlns:a16="http://schemas.microsoft.com/office/drawing/2014/main" val="2234031667"/>
                  </a:ext>
                </a:extLst>
              </a:tr>
            </a:tbl>
          </a:graphicData>
        </a:graphic>
      </p:graphicFrame>
      <p:sp>
        <p:nvSpPr>
          <p:cNvPr id="4" name="Text Placeholder 3">
            <a:extLst>
              <a:ext uri="{FF2B5EF4-FFF2-40B4-BE49-F238E27FC236}">
                <a16:creationId xmlns:a16="http://schemas.microsoft.com/office/drawing/2014/main" id="{968EE0F0-0001-4AA5-9292-FB4FB36A0E97}"/>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2163033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8D9D-5F37-4076-B674-7B7F9A9C1B63}"/>
              </a:ext>
            </a:extLst>
          </p:cNvPr>
          <p:cNvSpPr>
            <a:spLocks noGrp="1"/>
          </p:cNvSpPr>
          <p:nvPr>
            <p:ph type="title"/>
          </p:nvPr>
        </p:nvSpPr>
        <p:spPr/>
        <p:txBody>
          <a:bodyPr/>
          <a:lstStyle/>
          <a:p>
            <a:r>
              <a:rPr lang="en-US"/>
              <a:t>Top posts instagram with attachments - 8 of 8</a:t>
            </a:r>
          </a:p>
        </p:txBody>
      </p:sp>
      <p:graphicFrame>
        <p:nvGraphicFramePr>
          <p:cNvPr id="5" name="Table Placeholder 4">
            <a:extLst>
              <a:ext uri="{FF2B5EF4-FFF2-40B4-BE49-F238E27FC236}">
                <a16:creationId xmlns:a16="http://schemas.microsoft.com/office/drawing/2014/main" id="{F2883B47-517E-4989-8203-A4B7B0654FDB}"/>
              </a:ext>
            </a:extLst>
          </p:cNvPr>
          <p:cNvGraphicFramePr>
            <a:graphicFrameLocks noGrp="1"/>
          </p:cNvGraphicFramePr>
          <p:nvPr>
            <p:ph type="tbl" sz="quarter" idx="13"/>
            <p:extLst>
              <p:ext uri="{D42A27DB-BD31-4B8C-83A1-F6EECF244321}">
                <p14:modId xmlns:p14="http://schemas.microsoft.com/office/powerpoint/2010/main" val="289378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5389060"/>
                    </a:ext>
                  </a:extLst>
                </a:gridCol>
                <a:gridCol w="822960">
                  <a:extLst>
                    <a:ext uri="{9D8B030D-6E8A-4147-A177-3AD203B41FA5}">
                      <a16:colId xmlns:a16="http://schemas.microsoft.com/office/drawing/2014/main" val="2642648029"/>
                    </a:ext>
                  </a:extLst>
                </a:gridCol>
                <a:gridCol w="658368">
                  <a:extLst>
                    <a:ext uri="{9D8B030D-6E8A-4147-A177-3AD203B41FA5}">
                      <a16:colId xmlns:a16="http://schemas.microsoft.com/office/drawing/2014/main" val="2220404439"/>
                    </a:ext>
                  </a:extLst>
                </a:gridCol>
                <a:gridCol w="658368">
                  <a:extLst>
                    <a:ext uri="{9D8B030D-6E8A-4147-A177-3AD203B41FA5}">
                      <a16:colId xmlns:a16="http://schemas.microsoft.com/office/drawing/2014/main" val="4274698540"/>
                    </a:ext>
                  </a:extLst>
                </a:gridCol>
                <a:gridCol w="411480">
                  <a:extLst>
                    <a:ext uri="{9D8B030D-6E8A-4147-A177-3AD203B41FA5}">
                      <a16:colId xmlns:a16="http://schemas.microsoft.com/office/drawing/2014/main" val="1478822250"/>
                    </a:ext>
                  </a:extLst>
                </a:gridCol>
                <a:gridCol w="493776">
                  <a:extLst>
                    <a:ext uri="{9D8B030D-6E8A-4147-A177-3AD203B41FA5}">
                      <a16:colId xmlns:a16="http://schemas.microsoft.com/office/drawing/2014/main" val="159290234"/>
                    </a:ext>
                  </a:extLst>
                </a:gridCol>
                <a:gridCol w="493776">
                  <a:extLst>
                    <a:ext uri="{9D8B030D-6E8A-4147-A177-3AD203B41FA5}">
                      <a16:colId xmlns:a16="http://schemas.microsoft.com/office/drawing/2014/main" val="1664961974"/>
                    </a:ext>
                  </a:extLst>
                </a:gridCol>
                <a:gridCol w="411480">
                  <a:extLst>
                    <a:ext uri="{9D8B030D-6E8A-4147-A177-3AD203B41FA5}">
                      <a16:colId xmlns:a16="http://schemas.microsoft.com/office/drawing/2014/main" val="2298131347"/>
                    </a:ext>
                  </a:extLst>
                </a:gridCol>
                <a:gridCol w="493776">
                  <a:extLst>
                    <a:ext uri="{9D8B030D-6E8A-4147-A177-3AD203B41FA5}">
                      <a16:colId xmlns:a16="http://schemas.microsoft.com/office/drawing/2014/main" val="1737521738"/>
                    </a:ext>
                  </a:extLst>
                </a:gridCol>
                <a:gridCol w="493776">
                  <a:extLst>
                    <a:ext uri="{9D8B030D-6E8A-4147-A177-3AD203B41FA5}">
                      <a16:colId xmlns:a16="http://schemas.microsoft.com/office/drawing/2014/main" val="307707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a:t>
                      </a:r>
                    </a:p>
                  </a:txBody>
                  <a:tcPr/>
                </a:tc>
                <a:extLst>
                  <a:ext uri="{0D108BD9-81ED-4DB2-BD59-A6C34878D82A}">
                    <a16:rowId xmlns:a16="http://schemas.microsoft.com/office/drawing/2014/main" val="166018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- 2017-06-30 02:03:02</a:t>
                      </a:r>
                      <a:r>
                        <a:rPr kumimoji="0" lang="en-US" sz="1000" b="0" i="0" u="none" strike="noStrike" kern="1200" cap="none" spc="0" normalizeH="0" baseline="0" noProof="0">
                          <a:ln>
                            <a:noFill/>
                          </a:ln>
                          <a:solidFill>
                            <a:prstClr val="black"/>
                          </a:solidFill>
                          <a:effectLst/>
                          <a:uLnTx/>
                          <a:uFillTx/>
                          <a:latin typeface="+mn-lt"/>
                          <a:ea typeface="+mn-ea"/>
                          <a:cs typeface="+mn-cs"/>
                        </a:rPr>
                        <a:t>
🇩🇪️💕 After years of discussions equal marriage was finally made legal in Germany today 🎉 #loveislove #ehefueralle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a:t>
                      </a:r>
                    </a:p>
                  </a:txBody>
                  <a:tcPr/>
                </a:tc>
                <a:extLst>
                  <a:ext uri="{0D108BD9-81ED-4DB2-BD59-A6C34878D82A}">
                    <a16:rowId xmlns:a16="http://schemas.microsoft.com/office/drawing/2014/main" val="330493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- 2017-06-16 07:10:52</a:t>
                      </a:r>
                      <a:r>
                        <a:rPr kumimoji="0" lang="en-US" sz="1000" b="0" i="0" u="none" strike="noStrike" kern="1200" cap="none" spc="0" normalizeH="0" baseline="0" noProof="0">
                          <a:ln>
                            <a:noFill/>
                          </a:ln>
                          <a:solidFill>
                            <a:prstClr val="black"/>
                          </a:solidFill>
                          <a:effectLst/>
                          <a:uLnTx/>
                          <a:uFillTx/>
                          <a:latin typeface="+mn-lt"/>
                          <a:ea typeface="+mn-ea"/>
                          <a:cs typeface="+mn-cs"/>
                        </a:rPr>
                        <a:t>
☀️Summer starts when the balcony becomes the office 🍉#summer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a:t>
                      </a:r>
                    </a:p>
                  </a:txBody>
                  <a:tcPr/>
                </a:tc>
                <a:extLst>
                  <a:ext uri="{0D108BD9-81ED-4DB2-BD59-A6C34878D82A}">
                    <a16:rowId xmlns:a16="http://schemas.microsoft.com/office/drawing/2014/main" val="294378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- 2017-06-14 08:06:39</a:t>
                      </a:r>
                      <a:r>
                        <a:rPr kumimoji="0" lang="en-US" sz="1000" b="0" i="0" u="none" strike="noStrike" kern="1200" cap="none" spc="0" normalizeH="0" baseline="0" noProof="0">
                          <a:ln>
                            <a:noFill/>
                          </a:ln>
                          <a:solidFill>
                            <a:prstClr val="black"/>
                          </a:solidFill>
                          <a:effectLst/>
                          <a:uLnTx/>
                          <a:uFillTx/>
                          <a:latin typeface="+mn-lt"/>
                          <a:ea typeface="+mn-ea"/>
                          <a:cs typeface="+mn-cs"/>
                        </a:rPr>
                        <a:t>
👋Our Customer Satisfaction Manager Christine and New Business &amp; Partnerships Manager Alex are looking forward to meeting you at Social Media Week in Los Angeles. #smwla #smw17 #digitalmarketing #socialmedia #la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extLst>
                  <a:ext uri="{0D108BD9-81ED-4DB2-BD59-A6C34878D82A}">
                    <a16:rowId xmlns:a16="http://schemas.microsoft.com/office/drawing/2014/main" val="4142298966"/>
                  </a:ext>
                </a:extLst>
              </a:tr>
            </a:tbl>
          </a:graphicData>
        </a:graphic>
      </p:graphicFrame>
      <p:sp>
        <p:nvSpPr>
          <p:cNvPr id="4" name="Text Placeholder 3">
            <a:extLst>
              <a:ext uri="{FF2B5EF4-FFF2-40B4-BE49-F238E27FC236}">
                <a16:creationId xmlns:a16="http://schemas.microsoft.com/office/drawing/2014/main" id="{0E42AD9D-C58E-4A3E-B881-D73E4DF418D5}"/>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2357310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567</Words>
  <Application>Microsoft Office PowerPoint</Application>
  <PresentationFormat>On-screen Show (4:3)</PresentationFormat>
  <Paragraphs>346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Top posts instagram with attachments - 1 of 8</vt:lpstr>
      <vt:lpstr>Top posts instagram with attachments - 2 of 8</vt:lpstr>
      <vt:lpstr>Top posts instagram with attachments - 3 of 8</vt:lpstr>
      <vt:lpstr>Top posts instagram with attachments - 4 of 8</vt:lpstr>
      <vt:lpstr>Top posts instagram with attachments - 5 of 8</vt:lpstr>
      <vt:lpstr>Top posts instagram with attachments - 6 of 8</vt:lpstr>
      <vt:lpstr>Top posts instagram with attachments - 7 of 8</vt:lpstr>
      <vt:lpstr>Top posts instagram with attachments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posts instagram with attachments - 1 of 8</dc:title>
  <dc:creator>Administrator</dc:creator>
  <cp:lastModifiedBy>Administrator</cp:lastModifiedBy>
  <cp:revision>1</cp:revision>
  <dcterms:created xsi:type="dcterms:W3CDTF">2018-04-11T10:15:02Z</dcterms:created>
  <dcterms:modified xsi:type="dcterms:W3CDTF">2018-04-11T10:18:26Z</dcterms:modified>
</cp:coreProperties>
</file>