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60" r:id="rId5"/>
    <p:sldId id="261" r:id="rId6"/>
    <p:sldId id="262" r:id="rId7"/>
    <p:sldId id="263" r:id="rId8"/>
  </p:sldIdLst>
  <p:sldSz cx="9144000" cy="6858000" type="screen4x3"/>
  <p:notesSz cx="6858000" cy="9144000"/>
  <p:embeddedFontLst>
    <p:embeddedFont>
      <p:font typeface="Calibri" panose="020F0502020204030204" pitchFamily="34" charset="0"/>
      <p:regular r:id="rId9"/>
      <p:bold r:id="rId10"/>
      <p:italic r:id="rId11"/>
      <p:boldItalic r:id="rId1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69" autoAdjust="0"/>
    <p:restoredTop sz="94692" autoAdjust="0"/>
  </p:normalViewPr>
  <p:slideViewPr>
    <p:cSldViewPr snapToGrid="0">
      <p:cViewPr varScale="1">
        <p:scale>
          <a:sx n="75" d="100"/>
          <a:sy n="75" d="100"/>
        </p:scale>
        <p:origin x="288" y="6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font" Target="fonts/font1.fntdata"/><Relationship Id="rId14"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BMW</c:v>
                </c:pt>
              </c:strCache>
            </c:strRef>
          </c:tx>
          <c:spPr>
            <a:ln w="28575" cap="rnd">
              <a:solidFill>
                <a:schemeClr val="accent1"/>
              </a:solidFill>
              <a:round/>
            </a:ln>
            <a:effectLst/>
          </c:spPr>
          <c:marker>
            <c:symbol val="none"/>
          </c:marker>
          <c:cat>
            <c:numRef>
              <c:f>Sheet1!$A$2</c:f>
              <c:numCache>
                <c:formatCode>m/d/yyyy</c:formatCode>
                <c:ptCount val="1"/>
                <c:pt idx="0">
                  <c:v>43191</c:v>
                </c:pt>
              </c:numCache>
            </c:numRef>
          </c:cat>
          <c:val>
            <c:numRef>
              <c:f>Sheet1!$B$2</c:f>
              <c:numCache>
                <c:formatCode>General</c:formatCode>
                <c:ptCount val="1"/>
                <c:pt idx="0">
                  <c:v>1</c:v>
                </c:pt>
              </c:numCache>
            </c:numRef>
          </c:val>
          <c:smooth val="0"/>
          <c:extLst>
            <c:ext xmlns:c16="http://schemas.microsoft.com/office/drawing/2014/chart" uri="{C3380CC4-5D6E-409C-BE32-E72D297353CC}">
              <c16:uniqueId val="{00000000-154D-489F-8B58-27AC51014CA6}"/>
            </c:ext>
          </c:extLst>
        </c:ser>
        <c:ser>
          <c:idx val="1"/>
          <c:order val="1"/>
          <c:tx>
            <c:strRef>
              <c:f>Sheet1!$C$1</c:f>
              <c:strCache>
                <c:ptCount val="1"/>
                <c:pt idx="0">
                  <c:v>Facebook</c:v>
                </c:pt>
              </c:strCache>
            </c:strRef>
          </c:tx>
          <c:spPr>
            <a:ln w="28575" cap="rnd">
              <a:solidFill>
                <a:schemeClr val="accent2"/>
              </a:solidFill>
              <a:round/>
            </a:ln>
            <a:effectLst/>
          </c:spPr>
          <c:marker>
            <c:symbol val="none"/>
          </c:marker>
          <c:cat>
            <c:numRef>
              <c:f>Sheet1!$A$2</c:f>
              <c:numCache>
                <c:formatCode>m/d/yyyy</c:formatCode>
                <c:ptCount val="1"/>
                <c:pt idx="0">
                  <c:v>43191</c:v>
                </c:pt>
              </c:numCache>
            </c:numRef>
          </c:cat>
          <c:val>
            <c:numRef>
              <c:f>Sheet1!$C$2</c:f>
              <c:numCache>
                <c:formatCode>General</c:formatCode>
                <c:ptCount val="1"/>
                <c:pt idx="0">
                  <c:v>0</c:v>
                </c:pt>
              </c:numCache>
            </c:numRef>
          </c:val>
          <c:smooth val="0"/>
          <c:extLst>
            <c:ext xmlns:c16="http://schemas.microsoft.com/office/drawing/2014/chart" uri="{C3380CC4-5D6E-409C-BE32-E72D297353CC}">
              <c16:uniqueId val="{00000001-154D-489F-8B58-27AC51014CA6}"/>
            </c:ext>
          </c:extLst>
        </c:ser>
        <c:ser>
          <c:idx val="2"/>
          <c:order val="2"/>
          <c:tx>
            <c:strRef>
              <c:f>Sheet1!$D$1</c:f>
              <c:strCache>
                <c:ptCount val="1"/>
                <c:pt idx="0">
                  <c:v>Mercedes-Benz</c:v>
                </c:pt>
              </c:strCache>
            </c:strRef>
          </c:tx>
          <c:spPr>
            <a:ln w="28575" cap="rnd">
              <a:solidFill>
                <a:schemeClr val="accent3"/>
              </a:solidFill>
              <a:round/>
            </a:ln>
            <a:effectLst/>
          </c:spPr>
          <c:marker>
            <c:symbol val="none"/>
          </c:marker>
          <c:cat>
            <c:numRef>
              <c:f>Sheet1!$A$2</c:f>
              <c:numCache>
                <c:formatCode>m/d/yyyy</c:formatCode>
                <c:ptCount val="1"/>
                <c:pt idx="0">
                  <c:v>43191</c:v>
                </c:pt>
              </c:numCache>
            </c:numRef>
          </c:cat>
          <c:val>
            <c:numRef>
              <c:f>Sheet1!$D$2</c:f>
              <c:numCache>
                <c:formatCode>General</c:formatCode>
                <c:ptCount val="1"/>
                <c:pt idx="0">
                  <c:v>2</c:v>
                </c:pt>
              </c:numCache>
            </c:numRef>
          </c:val>
          <c:smooth val="0"/>
          <c:extLst>
            <c:ext xmlns:c16="http://schemas.microsoft.com/office/drawing/2014/chart" uri="{C3380CC4-5D6E-409C-BE32-E72D297353CC}">
              <c16:uniqueId val="{00000002-154D-489F-8B58-27AC51014CA6}"/>
            </c:ext>
          </c:extLst>
        </c:ser>
        <c:dLbls>
          <c:showLegendKey val="0"/>
          <c:showVal val="0"/>
          <c:showCatName val="0"/>
          <c:showSerName val="0"/>
          <c:showPercent val="0"/>
          <c:showBubbleSize val="0"/>
        </c:dLbls>
        <c:smooth val="0"/>
        <c:axId val="239155936"/>
        <c:axId val="239154624"/>
      </c:lineChart>
      <c:dateAx>
        <c:axId val="2391559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9154624"/>
        <c:crosses val="autoZero"/>
        <c:auto val="1"/>
        <c:lblOffset val="100"/>
        <c:baseTimeUnit val="days"/>
      </c:dateAx>
      <c:valAx>
        <c:axId val="2391546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91559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BMW</c:v>
                </c:pt>
              </c:strCache>
            </c:strRef>
          </c:tx>
          <c:spPr>
            <a:solidFill>
              <a:schemeClr val="accent1"/>
            </a:solidFill>
            <a:ln>
              <a:noFill/>
            </a:ln>
            <a:effectLst/>
          </c:spPr>
          <c:invertIfNegative val="0"/>
          <c:cat>
            <c:strRef>
              <c:f>Sheet1!$A$2:$A$3</c:f>
              <c:strCache>
                <c:ptCount val="2"/>
                <c:pt idx="0">
                  <c:v>Photo</c:v>
                </c:pt>
                <c:pt idx="1">
                  <c:v>Video</c:v>
                </c:pt>
              </c:strCache>
            </c:strRef>
          </c:cat>
          <c:val>
            <c:numRef>
              <c:f>Sheet1!$B$2:$B$3</c:f>
              <c:numCache>
                <c:formatCode>General</c:formatCode>
                <c:ptCount val="2"/>
                <c:pt idx="0">
                  <c:v>1.1273732538537E-2</c:v>
                </c:pt>
                <c:pt idx="1">
                  <c:v>0</c:v>
                </c:pt>
              </c:numCache>
            </c:numRef>
          </c:val>
          <c:extLst>
            <c:ext xmlns:c16="http://schemas.microsoft.com/office/drawing/2014/chart" uri="{C3380CC4-5D6E-409C-BE32-E72D297353CC}">
              <c16:uniqueId val="{00000000-8F9D-4D30-B20D-BC69D155DB35}"/>
            </c:ext>
          </c:extLst>
        </c:ser>
        <c:ser>
          <c:idx val="1"/>
          <c:order val="1"/>
          <c:tx>
            <c:strRef>
              <c:f>Sheet1!$C$1</c:f>
              <c:strCache>
                <c:ptCount val="1"/>
                <c:pt idx="0">
                  <c:v>Facebook</c:v>
                </c:pt>
              </c:strCache>
            </c:strRef>
          </c:tx>
          <c:spPr>
            <a:solidFill>
              <a:schemeClr val="accent2"/>
            </a:solidFill>
            <a:ln>
              <a:noFill/>
            </a:ln>
            <a:effectLst/>
          </c:spPr>
          <c:invertIfNegative val="0"/>
          <c:cat>
            <c:strRef>
              <c:f>Sheet1!$A$2:$A$3</c:f>
              <c:strCache>
                <c:ptCount val="2"/>
                <c:pt idx="0">
                  <c:v>Photo</c:v>
                </c:pt>
                <c:pt idx="1">
                  <c:v>Video</c:v>
                </c:pt>
              </c:strCache>
            </c:strRef>
          </c:cat>
          <c:val>
            <c:numRef>
              <c:f>Sheet1!$C$2:$C$3</c:f>
              <c:numCache>
                <c:formatCode>General</c:formatCode>
                <c:ptCount val="2"/>
                <c:pt idx="0">
                  <c:v>0</c:v>
                </c:pt>
                <c:pt idx="1">
                  <c:v>0</c:v>
                </c:pt>
              </c:numCache>
            </c:numRef>
          </c:val>
          <c:extLst>
            <c:ext xmlns:c16="http://schemas.microsoft.com/office/drawing/2014/chart" uri="{C3380CC4-5D6E-409C-BE32-E72D297353CC}">
              <c16:uniqueId val="{00000001-8F9D-4D30-B20D-BC69D155DB35}"/>
            </c:ext>
          </c:extLst>
        </c:ser>
        <c:ser>
          <c:idx val="2"/>
          <c:order val="2"/>
          <c:tx>
            <c:strRef>
              <c:f>Sheet1!$D$1</c:f>
              <c:strCache>
                <c:ptCount val="1"/>
                <c:pt idx="0">
                  <c:v>Mercedes-Benz</c:v>
                </c:pt>
              </c:strCache>
            </c:strRef>
          </c:tx>
          <c:spPr>
            <a:solidFill>
              <a:schemeClr val="accent3"/>
            </a:solidFill>
            <a:ln>
              <a:noFill/>
            </a:ln>
            <a:effectLst/>
          </c:spPr>
          <c:invertIfNegative val="0"/>
          <c:cat>
            <c:strRef>
              <c:f>Sheet1!$A$2:$A$3</c:f>
              <c:strCache>
                <c:ptCount val="2"/>
                <c:pt idx="0">
                  <c:v>Photo</c:v>
                </c:pt>
                <c:pt idx="1">
                  <c:v>Video</c:v>
                </c:pt>
              </c:strCache>
            </c:strRef>
          </c:cat>
          <c:val>
            <c:numRef>
              <c:f>Sheet1!$D$2:$D$3</c:f>
              <c:numCache>
                <c:formatCode>General</c:formatCode>
                <c:ptCount val="2"/>
                <c:pt idx="0">
                  <c:v>0</c:v>
                </c:pt>
                <c:pt idx="1">
                  <c:v>3.1119594703124E-2</c:v>
                </c:pt>
              </c:numCache>
            </c:numRef>
          </c:val>
          <c:extLst>
            <c:ext xmlns:c16="http://schemas.microsoft.com/office/drawing/2014/chart" uri="{C3380CC4-5D6E-409C-BE32-E72D297353CC}">
              <c16:uniqueId val="{00000002-8F9D-4D30-B20D-BC69D155DB35}"/>
            </c:ext>
          </c:extLst>
        </c:ser>
        <c:dLbls>
          <c:showLegendKey val="0"/>
          <c:showVal val="0"/>
          <c:showCatName val="0"/>
          <c:showSerName val="0"/>
          <c:showPercent val="0"/>
          <c:showBubbleSize val="0"/>
        </c:dLbls>
        <c:gapWidth val="219"/>
        <c:overlap val="-27"/>
        <c:axId val="167454736"/>
        <c:axId val="281233136"/>
      </c:barChart>
      <c:catAx>
        <c:axId val="1674547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233136"/>
        <c:crosses val="autoZero"/>
        <c:auto val="1"/>
        <c:lblAlgn val="ctr"/>
        <c:lblOffset val="100"/>
        <c:noMultiLvlLbl val="0"/>
      </c:catAx>
      <c:valAx>
        <c:axId val="2812331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7454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Desktop</c:v>
                </c:pt>
              </c:strCache>
            </c:strRef>
          </c:tx>
          <c:spPr>
            <a:solidFill>
              <a:schemeClr val="accent1"/>
            </a:solidFill>
            <a:ln>
              <a:noFill/>
            </a:ln>
            <a:effectLst/>
          </c:spPr>
          <c:invertIfNegative val="0"/>
          <c:cat>
            <c:strRef>
              <c:f>Sheet1!$A$2:$A$4</c:f>
              <c:strCache>
                <c:ptCount val="3"/>
                <c:pt idx="0">
                  <c:v>BMW</c:v>
                </c:pt>
                <c:pt idx="1">
                  <c:v>Facebook</c:v>
                </c:pt>
                <c:pt idx="2">
                  <c:v>Mercedes-Benz</c:v>
                </c:pt>
              </c:strCache>
            </c:strRef>
          </c:cat>
          <c:val>
            <c:numRef>
              <c:f>Sheet1!$B$2:$B$4</c:f>
              <c:numCache>
                <c:formatCode>General</c:formatCode>
                <c:ptCount val="3"/>
                <c:pt idx="0">
                  <c:v>1</c:v>
                </c:pt>
                <c:pt idx="1">
                  <c:v>0</c:v>
                </c:pt>
                <c:pt idx="2">
                  <c:v>2</c:v>
                </c:pt>
              </c:numCache>
            </c:numRef>
          </c:val>
          <c:extLst>
            <c:ext xmlns:c16="http://schemas.microsoft.com/office/drawing/2014/chart" uri="{C3380CC4-5D6E-409C-BE32-E72D297353CC}">
              <c16:uniqueId val="{00000000-B9DD-42CC-AA7E-75281F5C8451}"/>
            </c:ext>
          </c:extLst>
        </c:ser>
        <c:dLbls>
          <c:showLegendKey val="0"/>
          <c:showVal val="0"/>
          <c:showCatName val="0"/>
          <c:showSerName val="0"/>
          <c:showPercent val="0"/>
          <c:showBubbleSize val="0"/>
        </c:dLbls>
        <c:gapWidth val="150"/>
        <c:overlap val="100"/>
        <c:axId val="296218040"/>
        <c:axId val="331090888"/>
      </c:barChart>
      <c:catAx>
        <c:axId val="2962180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090888"/>
        <c:crosses val="autoZero"/>
        <c:auto val="1"/>
        <c:lblAlgn val="ctr"/>
        <c:lblOffset val="100"/>
        <c:noMultiLvlLbl val="0"/>
      </c:catAx>
      <c:valAx>
        <c:axId val="33109088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2180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4/9/2018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4/9/2018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4/9/2018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4/9/2018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4/9/2018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4/9/2018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4/9/2018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4/9/2018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4/9/2018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4/9/2018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CF5DCE-003F-4C84-9519-26958799114E}"/>
              </a:ext>
            </a:extLst>
          </p:cNvPr>
          <p:cNvSpPr>
            <a:spLocks noGrp="1"/>
          </p:cNvSpPr>
          <p:nvPr>
            <p:ph type="ctrTitle"/>
          </p:nvPr>
        </p:nvSpPr>
        <p:spPr/>
        <p:txBody>
          <a:bodyPr/>
          <a:lstStyle/>
          <a:p>
            <a:r>
              <a:rPr lang="en-US"/>
              <a:t>Content Optimization Benchmark</a:t>
            </a:r>
          </a:p>
        </p:txBody>
      </p:sp>
      <p:sp>
        <p:nvSpPr>
          <p:cNvPr id="3" name="Subtitle 2">
            <a:extLst>
              <a:ext uri="{FF2B5EF4-FFF2-40B4-BE49-F238E27FC236}">
                <a16:creationId xmlns:a16="http://schemas.microsoft.com/office/drawing/2014/main" id="{54564019-CE28-4B31-8173-44EAF6A0708F}"/>
              </a:ext>
            </a:extLst>
          </p:cNvPr>
          <p:cNvSpPr>
            <a:spLocks noGrp="1"/>
          </p:cNvSpPr>
          <p:nvPr>
            <p:ph type="subTitle" idx="1"/>
          </p:nvPr>
        </p:nvSpPr>
        <p:spPr/>
        <p:txBody>
          <a:bodyPr/>
          <a:lstStyle/>
          <a:p>
            <a:r>
              <a:rPr lang="en-US"/>
              <a:t>quintly</a:t>
            </a:r>
          </a:p>
        </p:txBody>
      </p:sp>
    </p:spTree>
    <p:extLst>
      <p:ext uri="{BB962C8B-B14F-4D97-AF65-F5344CB8AC3E}">
        <p14:creationId xmlns:p14="http://schemas.microsoft.com/office/powerpoint/2010/main" val="31378317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F3C941-937B-420D-A321-AEF96EF9400F}"/>
              </a:ext>
            </a:extLst>
          </p:cNvPr>
          <p:cNvSpPr>
            <a:spLocks noGrp="1"/>
          </p:cNvSpPr>
          <p:nvPr>
            <p:ph type="title"/>
          </p:nvPr>
        </p:nvSpPr>
        <p:spPr/>
        <p:txBody>
          <a:bodyPr/>
          <a:lstStyle/>
          <a:p>
            <a:r>
              <a:rPr lang="en-US"/>
              <a:t>Facebook Own Posts</a:t>
            </a:r>
          </a:p>
        </p:txBody>
      </p:sp>
      <p:graphicFrame>
        <p:nvGraphicFramePr>
          <p:cNvPr id="6" name="Chart Placeholder 5">
            <a:extLst>
              <a:ext uri="{FF2B5EF4-FFF2-40B4-BE49-F238E27FC236}">
                <a16:creationId xmlns:a16="http://schemas.microsoft.com/office/drawing/2014/main" id="{756B0634-E9B5-497C-A371-F8C37FE01571}"/>
              </a:ext>
            </a:extLst>
          </p:cNvPr>
          <p:cNvGraphicFramePr>
            <a:graphicFrameLocks noGrp="1"/>
          </p:cNvGraphicFramePr>
          <p:nvPr>
            <p:ph type="chart" sz="quarter" idx="13"/>
            <p:extLst>
              <p:ext uri="{D42A27DB-BD31-4B8C-83A1-F6EECF244321}">
                <p14:modId xmlns:p14="http://schemas.microsoft.com/office/powerpoint/2010/main" val="23395863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586A99C-C2D9-49C9-9E15-D96566419C03}"/>
              </a:ext>
            </a:extLst>
          </p:cNvPr>
          <p:cNvSpPr>
            <a:spLocks noGrp="1"/>
          </p:cNvSpPr>
          <p:nvPr>
            <p:ph type="body" sz="quarter" idx="14"/>
          </p:nvPr>
        </p:nvSpPr>
        <p:spPr/>
        <p:txBody>
          <a:bodyPr/>
          <a:lstStyle/>
          <a:p>
            <a:r>
              <a:rPr lang="en-US"/>
              <a:t>04/01/2018 - 04/01/2018</a:t>
            </a:r>
          </a:p>
        </p:txBody>
      </p:sp>
      <p:sp>
        <p:nvSpPr>
          <p:cNvPr id="5" name="Footer Placeholder 4">
            <a:extLst>
              <a:ext uri="{FF2B5EF4-FFF2-40B4-BE49-F238E27FC236}">
                <a16:creationId xmlns:a16="http://schemas.microsoft.com/office/drawing/2014/main" id="{03D3FCE0-FAAB-4239-B35F-0D3DD8C0B76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450748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7BDFA5-9E93-4E42-A28A-5AE52FC98587}"/>
              </a:ext>
            </a:extLst>
          </p:cNvPr>
          <p:cNvSpPr>
            <a:spLocks noGrp="1"/>
          </p:cNvSpPr>
          <p:nvPr>
            <p:ph type="title"/>
          </p:nvPr>
        </p:nvSpPr>
        <p:spPr/>
        <p:txBody>
          <a:bodyPr/>
          <a:lstStyle/>
          <a:p>
            <a:r>
              <a:rPr lang="en-US"/>
              <a:t>Facebook Interaction Rate By Post Type</a:t>
            </a:r>
          </a:p>
        </p:txBody>
      </p:sp>
      <p:graphicFrame>
        <p:nvGraphicFramePr>
          <p:cNvPr id="6" name="Chart Placeholder 5">
            <a:extLst>
              <a:ext uri="{FF2B5EF4-FFF2-40B4-BE49-F238E27FC236}">
                <a16:creationId xmlns:a16="http://schemas.microsoft.com/office/drawing/2014/main" id="{B45BAFB7-C281-40F9-BAD9-95646E626EF5}"/>
              </a:ext>
            </a:extLst>
          </p:cNvPr>
          <p:cNvGraphicFramePr>
            <a:graphicFrameLocks noGrp="1"/>
          </p:cNvGraphicFramePr>
          <p:nvPr>
            <p:ph type="chart" sz="quarter" idx="13"/>
            <p:extLst>
              <p:ext uri="{D42A27DB-BD31-4B8C-83A1-F6EECF244321}">
                <p14:modId xmlns:p14="http://schemas.microsoft.com/office/powerpoint/2010/main" val="41362734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80B76BE-AFEE-4E9D-ACD3-0064879D155E}"/>
              </a:ext>
            </a:extLst>
          </p:cNvPr>
          <p:cNvSpPr>
            <a:spLocks noGrp="1"/>
          </p:cNvSpPr>
          <p:nvPr>
            <p:ph type="body" sz="quarter" idx="14"/>
          </p:nvPr>
        </p:nvSpPr>
        <p:spPr/>
        <p:txBody>
          <a:bodyPr/>
          <a:lstStyle/>
          <a:p>
            <a:r>
              <a:rPr lang="en-US"/>
              <a:t>04/01/2018 - 04/01/2018</a:t>
            </a:r>
          </a:p>
        </p:txBody>
      </p:sp>
      <p:sp>
        <p:nvSpPr>
          <p:cNvPr id="5" name="Footer Placeholder 4">
            <a:extLst>
              <a:ext uri="{FF2B5EF4-FFF2-40B4-BE49-F238E27FC236}">
                <a16:creationId xmlns:a16="http://schemas.microsoft.com/office/drawing/2014/main" id="{B1F5F059-3A34-4EBD-AEAC-0E8182753C0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786195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17C5CA-8DB3-4462-846D-84CE6BB54264}"/>
              </a:ext>
            </a:extLst>
          </p:cNvPr>
          <p:cNvSpPr>
            <a:spLocks noGrp="1"/>
          </p:cNvSpPr>
          <p:nvPr>
            <p:ph type="title"/>
          </p:nvPr>
        </p:nvSpPr>
        <p:spPr/>
        <p:txBody>
          <a:bodyPr/>
          <a:lstStyle/>
          <a:p>
            <a:r>
              <a:rPr lang="en-US"/>
              <a:t>Facebook Own Posts Table - 1 of 3</a:t>
            </a:r>
          </a:p>
        </p:txBody>
      </p:sp>
      <p:graphicFrame>
        <p:nvGraphicFramePr>
          <p:cNvPr id="5" name="Table Placeholder 4">
            <a:extLst>
              <a:ext uri="{FF2B5EF4-FFF2-40B4-BE49-F238E27FC236}">
                <a16:creationId xmlns:a16="http://schemas.microsoft.com/office/drawing/2014/main" id="{A004605E-0EDF-4BE8-9BD0-E3EE3E6FEA18}"/>
              </a:ext>
            </a:extLst>
          </p:cNvPr>
          <p:cNvGraphicFramePr>
            <a:graphicFrameLocks noGrp="1"/>
          </p:cNvGraphicFramePr>
          <p:nvPr>
            <p:ph type="tbl" sz="quarter" idx="13"/>
            <p:extLst>
              <p:ext uri="{D42A27DB-BD31-4B8C-83A1-F6EECF244321}">
                <p14:modId xmlns:p14="http://schemas.microsoft.com/office/powerpoint/2010/main" val="13841215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358690419"/>
                    </a:ext>
                  </a:extLst>
                </a:gridCol>
                <a:gridCol w="370332">
                  <a:extLst>
                    <a:ext uri="{9D8B030D-6E8A-4147-A177-3AD203B41FA5}">
                      <a16:colId xmlns:a16="http://schemas.microsoft.com/office/drawing/2014/main" val="3942928421"/>
                    </a:ext>
                  </a:extLst>
                </a:gridCol>
                <a:gridCol w="370332">
                  <a:extLst>
                    <a:ext uri="{9D8B030D-6E8A-4147-A177-3AD203B41FA5}">
                      <a16:colId xmlns:a16="http://schemas.microsoft.com/office/drawing/2014/main" val="3407272803"/>
                    </a:ext>
                  </a:extLst>
                </a:gridCol>
                <a:gridCol w="370332">
                  <a:extLst>
                    <a:ext uri="{9D8B030D-6E8A-4147-A177-3AD203B41FA5}">
                      <a16:colId xmlns:a16="http://schemas.microsoft.com/office/drawing/2014/main" val="3091236241"/>
                    </a:ext>
                  </a:extLst>
                </a:gridCol>
                <a:gridCol w="329184">
                  <a:extLst>
                    <a:ext uri="{9D8B030D-6E8A-4147-A177-3AD203B41FA5}">
                      <a16:colId xmlns:a16="http://schemas.microsoft.com/office/drawing/2014/main" val="2821839442"/>
                    </a:ext>
                  </a:extLst>
                </a:gridCol>
                <a:gridCol w="329184">
                  <a:extLst>
                    <a:ext uri="{9D8B030D-6E8A-4147-A177-3AD203B41FA5}">
                      <a16:colId xmlns:a16="http://schemas.microsoft.com/office/drawing/2014/main" val="81140515"/>
                    </a:ext>
                  </a:extLst>
                </a:gridCol>
                <a:gridCol w="329184">
                  <a:extLst>
                    <a:ext uri="{9D8B030D-6E8A-4147-A177-3AD203B41FA5}">
                      <a16:colId xmlns:a16="http://schemas.microsoft.com/office/drawing/2014/main" val="3974287483"/>
                    </a:ext>
                  </a:extLst>
                </a:gridCol>
                <a:gridCol w="329184">
                  <a:extLst>
                    <a:ext uri="{9D8B030D-6E8A-4147-A177-3AD203B41FA5}">
                      <a16:colId xmlns:a16="http://schemas.microsoft.com/office/drawing/2014/main" val="3057235528"/>
                    </a:ext>
                  </a:extLst>
                </a:gridCol>
                <a:gridCol w="329184">
                  <a:extLst>
                    <a:ext uri="{9D8B030D-6E8A-4147-A177-3AD203B41FA5}">
                      <a16:colId xmlns:a16="http://schemas.microsoft.com/office/drawing/2014/main" val="665364809"/>
                    </a:ext>
                  </a:extLst>
                </a:gridCol>
                <a:gridCol w="329184">
                  <a:extLst>
                    <a:ext uri="{9D8B030D-6E8A-4147-A177-3AD203B41FA5}">
                      <a16:colId xmlns:a16="http://schemas.microsoft.com/office/drawing/2014/main" val="3421286245"/>
                    </a:ext>
                  </a:extLst>
                </a:gridCol>
                <a:gridCol w="329184">
                  <a:extLst>
                    <a:ext uri="{9D8B030D-6E8A-4147-A177-3AD203B41FA5}">
                      <a16:colId xmlns:a16="http://schemas.microsoft.com/office/drawing/2014/main" val="2424687874"/>
                    </a:ext>
                  </a:extLst>
                </a:gridCol>
                <a:gridCol w="329184">
                  <a:extLst>
                    <a:ext uri="{9D8B030D-6E8A-4147-A177-3AD203B41FA5}">
                      <a16:colId xmlns:a16="http://schemas.microsoft.com/office/drawing/2014/main" val="3658519856"/>
                    </a:ext>
                  </a:extLst>
                </a:gridCol>
                <a:gridCol w="329184">
                  <a:extLst>
                    <a:ext uri="{9D8B030D-6E8A-4147-A177-3AD203B41FA5}">
                      <a16:colId xmlns:a16="http://schemas.microsoft.com/office/drawing/2014/main" val="933848469"/>
                    </a:ext>
                  </a:extLst>
                </a:gridCol>
                <a:gridCol w="370332">
                  <a:extLst>
                    <a:ext uri="{9D8B030D-6E8A-4147-A177-3AD203B41FA5}">
                      <a16:colId xmlns:a16="http://schemas.microsoft.com/office/drawing/2014/main" val="2109806989"/>
                    </a:ext>
                  </a:extLst>
                </a:gridCol>
                <a:gridCol w="370332">
                  <a:extLst>
                    <a:ext uri="{9D8B030D-6E8A-4147-A177-3AD203B41FA5}">
                      <a16:colId xmlns:a16="http://schemas.microsoft.com/office/drawing/2014/main" val="1835606438"/>
                    </a:ext>
                  </a:extLst>
                </a:gridCol>
                <a:gridCol w="329184">
                  <a:extLst>
                    <a:ext uri="{9D8B030D-6E8A-4147-A177-3AD203B41FA5}">
                      <a16:colId xmlns:a16="http://schemas.microsoft.com/office/drawing/2014/main" val="204286715"/>
                    </a:ext>
                  </a:extLst>
                </a:gridCol>
                <a:gridCol w="329184">
                  <a:extLst>
                    <a:ext uri="{9D8B030D-6E8A-4147-A177-3AD203B41FA5}">
                      <a16:colId xmlns:a16="http://schemas.microsoft.com/office/drawing/2014/main" val="1130636717"/>
                    </a:ext>
                  </a:extLst>
                </a:gridCol>
                <a:gridCol w="370332">
                  <a:extLst>
                    <a:ext uri="{9D8B030D-6E8A-4147-A177-3AD203B41FA5}">
                      <a16:colId xmlns:a16="http://schemas.microsoft.com/office/drawing/2014/main" val="6114359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265758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Mercedes-Benz - 2018-04-01 09:00:00</a:t>
                      </a:r>
                      <a:r>
                        <a:rPr kumimoji="0" lang="en-US" sz="1000" b="0" i="0" u="none" strike="noStrike" kern="1200" cap="none" spc="0" normalizeH="0" baseline="0" noProof="0">
                          <a:ln>
                            <a:noFill/>
                          </a:ln>
                          <a:solidFill>
                            <a:prstClr val="black"/>
                          </a:solidFill>
                          <a:effectLst/>
                          <a:uLnTx/>
                          <a:uFillTx/>
                          <a:latin typeface="+mn-lt"/>
                          <a:ea typeface="+mn-ea"/>
                          <a:cs typeface="+mn-cs"/>
                        </a:rPr>
                        <a:t>
Welcome to “Best of Benz”. This episode is all about the coolest stunts done with a Mercedes-Benz. 
Check out all videos here: http://mb4.me/BoB_Playlist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610479340"/>
                  </a:ext>
                </a:extLst>
              </a:tr>
            </a:tbl>
          </a:graphicData>
        </a:graphic>
      </p:graphicFrame>
      <p:sp>
        <p:nvSpPr>
          <p:cNvPr id="4" name="Text Placeholder 3">
            <a:extLst>
              <a:ext uri="{FF2B5EF4-FFF2-40B4-BE49-F238E27FC236}">
                <a16:creationId xmlns:a16="http://schemas.microsoft.com/office/drawing/2014/main" id="{B3849FA8-1D51-4544-A8AB-84766EBF0946}"/>
              </a:ext>
            </a:extLst>
          </p:cNvPr>
          <p:cNvSpPr>
            <a:spLocks noGrp="1"/>
          </p:cNvSpPr>
          <p:nvPr>
            <p:ph type="body" sz="quarter" idx="14"/>
          </p:nvPr>
        </p:nvSpPr>
        <p:spPr/>
        <p:txBody>
          <a:bodyPr/>
          <a:lstStyle/>
          <a:p>
            <a:r>
              <a:rPr lang="en-US"/>
              <a:t>04/01/2018 - 04/01/2018</a:t>
            </a:r>
          </a:p>
        </p:txBody>
      </p:sp>
    </p:spTree>
    <p:extLst>
      <p:ext uri="{BB962C8B-B14F-4D97-AF65-F5344CB8AC3E}">
        <p14:creationId xmlns:p14="http://schemas.microsoft.com/office/powerpoint/2010/main" val="25849980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05F0D6-637F-4E39-9A3B-6A727D7628EB}"/>
              </a:ext>
            </a:extLst>
          </p:cNvPr>
          <p:cNvSpPr>
            <a:spLocks noGrp="1"/>
          </p:cNvSpPr>
          <p:nvPr>
            <p:ph type="title"/>
          </p:nvPr>
        </p:nvSpPr>
        <p:spPr/>
        <p:txBody>
          <a:bodyPr/>
          <a:lstStyle/>
          <a:p>
            <a:r>
              <a:rPr lang="en-US"/>
              <a:t>Facebook Own Posts Table - 2 of 3</a:t>
            </a:r>
          </a:p>
        </p:txBody>
      </p:sp>
      <p:graphicFrame>
        <p:nvGraphicFramePr>
          <p:cNvPr id="5" name="Table Placeholder 4">
            <a:extLst>
              <a:ext uri="{FF2B5EF4-FFF2-40B4-BE49-F238E27FC236}">
                <a16:creationId xmlns:a16="http://schemas.microsoft.com/office/drawing/2014/main" id="{FD91E674-F318-4461-9B9C-B2FB9EA388AF}"/>
              </a:ext>
            </a:extLst>
          </p:cNvPr>
          <p:cNvGraphicFramePr>
            <a:graphicFrameLocks noGrp="1"/>
          </p:cNvGraphicFramePr>
          <p:nvPr>
            <p:ph type="tbl" sz="quarter" idx="13"/>
            <p:extLst>
              <p:ext uri="{D42A27DB-BD31-4B8C-83A1-F6EECF244321}">
                <p14:modId xmlns:p14="http://schemas.microsoft.com/office/powerpoint/2010/main" val="26634693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731622222"/>
                    </a:ext>
                  </a:extLst>
                </a:gridCol>
                <a:gridCol w="370332">
                  <a:extLst>
                    <a:ext uri="{9D8B030D-6E8A-4147-A177-3AD203B41FA5}">
                      <a16:colId xmlns:a16="http://schemas.microsoft.com/office/drawing/2014/main" val="1652580053"/>
                    </a:ext>
                  </a:extLst>
                </a:gridCol>
                <a:gridCol w="370332">
                  <a:extLst>
                    <a:ext uri="{9D8B030D-6E8A-4147-A177-3AD203B41FA5}">
                      <a16:colId xmlns:a16="http://schemas.microsoft.com/office/drawing/2014/main" val="3417663222"/>
                    </a:ext>
                  </a:extLst>
                </a:gridCol>
                <a:gridCol w="370332">
                  <a:extLst>
                    <a:ext uri="{9D8B030D-6E8A-4147-A177-3AD203B41FA5}">
                      <a16:colId xmlns:a16="http://schemas.microsoft.com/office/drawing/2014/main" val="3506989553"/>
                    </a:ext>
                  </a:extLst>
                </a:gridCol>
                <a:gridCol w="329184">
                  <a:extLst>
                    <a:ext uri="{9D8B030D-6E8A-4147-A177-3AD203B41FA5}">
                      <a16:colId xmlns:a16="http://schemas.microsoft.com/office/drawing/2014/main" val="2765405614"/>
                    </a:ext>
                  </a:extLst>
                </a:gridCol>
                <a:gridCol w="329184">
                  <a:extLst>
                    <a:ext uri="{9D8B030D-6E8A-4147-A177-3AD203B41FA5}">
                      <a16:colId xmlns:a16="http://schemas.microsoft.com/office/drawing/2014/main" val="2497375291"/>
                    </a:ext>
                  </a:extLst>
                </a:gridCol>
                <a:gridCol w="329184">
                  <a:extLst>
                    <a:ext uri="{9D8B030D-6E8A-4147-A177-3AD203B41FA5}">
                      <a16:colId xmlns:a16="http://schemas.microsoft.com/office/drawing/2014/main" val="196084321"/>
                    </a:ext>
                  </a:extLst>
                </a:gridCol>
                <a:gridCol w="329184">
                  <a:extLst>
                    <a:ext uri="{9D8B030D-6E8A-4147-A177-3AD203B41FA5}">
                      <a16:colId xmlns:a16="http://schemas.microsoft.com/office/drawing/2014/main" val="1024920120"/>
                    </a:ext>
                  </a:extLst>
                </a:gridCol>
                <a:gridCol w="329184">
                  <a:extLst>
                    <a:ext uri="{9D8B030D-6E8A-4147-A177-3AD203B41FA5}">
                      <a16:colId xmlns:a16="http://schemas.microsoft.com/office/drawing/2014/main" val="1718897723"/>
                    </a:ext>
                  </a:extLst>
                </a:gridCol>
                <a:gridCol w="329184">
                  <a:extLst>
                    <a:ext uri="{9D8B030D-6E8A-4147-A177-3AD203B41FA5}">
                      <a16:colId xmlns:a16="http://schemas.microsoft.com/office/drawing/2014/main" val="3638774150"/>
                    </a:ext>
                  </a:extLst>
                </a:gridCol>
                <a:gridCol w="329184">
                  <a:extLst>
                    <a:ext uri="{9D8B030D-6E8A-4147-A177-3AD203B41FA5}">
                      <a16:colId xmlns:a16="http://schemas.microsoft.com/office/drawing/2014/main" val="395147278"/>
                    </a:ext>
                  </a:extLst>
                </a:gridCol>
                <a:gridCol w="329184">
                  <a:extLst>
                    <a:ext uri="{9D8B030D-6E8A-4147-A177-3AD203B41FA5}">
                      <a16:colId xmlns:a16="http://schemas.microsoft.com/office/drawing/2014/main" val="2116652006"/>
                    </a:ext>
                  </a:extLst>
                </a:gridCol>
                <a:gridCol w="329184">
                  <a:extLst>
                    <a:ext uri="{9D8B030D-6E8A-4147-A177-3AD203B41FA5}">
                      <a16:colId xmlns:a16="http://schemas.microsoft.com/office/drawing/2014/main" val="1595027136"/>
                    </a:ext>
                  </a:extLst>
                </a:gridCol>
                <a:gridCol w="370332">
                  <a:extLst>
                    <a:ext uri="{9D8B030D-6E8A-4147-A177-3AD203B41FA5}">
                      <a16:colId xmlns:a16="http://schemas.microsoft.com/office/drawing/2014/main" val="2117326830"/>
                    </a:ext>
                  </a:extLst>
                </a:gridCol>
                <a:gridCol w="370332">
                  <a:extLst>
                    <a:ext uri="{9D8B030D-6E8A-4147-A177-3AD203B41FA5}">
                      <a16:colId xmlns:a16="http://schemas.microsoft.com/office/drawing/2014/main" val="3366505411"/>
                    </a:ext>
                  </a:extLst>
                </a:gridCol>
                <a:gridCol w="329184">
                  <a:extLst>
                    <a:ext uri="{9D8B030D-6E8A-4147-A177-3AD203B41FA5}">
                      <a16:colId xmlns:a16="http://schemas.microsoft.com/office/drawing/2014/main" val="3632032943"/>
                    </a:ext>
                  </a:extLst>
                </a:gridCol>
                <a:gridCol w="329184">
                  <a:extLst>
                    <a:ext uri="{9D8B030D-6E8A-4147-A177-3AD203B41FA5}">
                      <a16:colId xmlns:a16="http://schemas.microsoft.com/office/drawing/2014/main" val="2801167669"/>
                    </a:ext>
                  </a:extLst>
                </a:gridCol>
                <a:gridCol w="370332">
                  <a:extLst>
                    <a:ext uri="{9D8B030D-6E8A-4147-A177-3AD203B41FA5}">
                      <a16:colId xmlns:a16="http://schemas.microsoft.com/office/drawing/2014/main" val="42453235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793524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 - 2018-04-01 01:00:02</a:t>
                      </a:r>
                      <a:r>
                        <a:rPr kumimoji="0" lang="en-US" sz="1000" b="0" i="0" u="none" strike="noStrike" kern="1200" cap="none" spc="0" normalizeH="0" baseline="0" noProof="0">
                          <a:ln>
                            <a:noFill/>
                          </a:ln>
                          <a:solidFill>
                            <a:prstClr val="black"/>
                          </a:solidFill>
                          <a:effectLst/>
                          <a:uLnTx/>
                          <a:uFillTx/>
                          <a:latin typeface="+mn-lt"/>
                          <a:ea typeface="+mn-ea"/>
                          <a:cs typeface="+mn-cs"/>
                        </a:rPr>
                        <a:t>
Gives you the power to push boundaries.
The new BMW i3s. BMW i 
__________
The driving range depends on a variety of factors, especially: personal driving behaviour, selected route, weather conditions, usage of heating/cooling and preconditioning.
BMW i3s (94 Ah): energy consumption (combined): 14.3 kWh/100 km, CO2 emissions in g/km (combined) and Fuel consumption in l/100 km (combined): 0.
Further information about the official energy and fuel consumption and the official specific CO2 emissions for new passenger automobiles can be found in the "New Passenger Vehicle Fuel Consumption, CO2 Emission And Electric Power Consumption Guidelines", which are available free of charge at all sales outlets and from DAT Deutsche Automobil Treuhand GmbH, Hellmuth-Hirth-Str. 1, 73760 Ostfildern, Germany.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611203976"/>
                  </a:ext>
                </a:extLst>
              </a:tr>
            </a:tbl>
          </a:graphicData>
        </a:graphic>
      </p:graphicFrame>
      <p:sp>
        <p:nvSpPr>
          <p:cNvPr id="4" name="Text Placeholder 3">
            <a:extLst>
              <a:ext uri="{FF2B5EF4-FFF2-40B4-BE49-F238E27FC236}">
                <a16:creationId xmlns:a16="http://schemas.microsoft.com/office/drawing/2014/main" id="{8D415154-A093-4CED-85A0-05BAC71A7380}"/>
              </a:ext>
            </a:extLst>
          </p:cNvPr>
          <p:cNvSpPr>
            <a:spLocks noGrp="1"/>
          </p:cNvSpPr>
          <p:nvPr>
            <p:ph type="body" sz="quarter" idx="14"/>
          </p:nvPr>
        </p:nvSpPr>
        <p:spPr/>
        <p:txBody>
          <a:bodyPr/>
          <a:lstStyle/>
          <a:p>
            <a:r>
              <a:rPr lang="en-US"/>
              <a:t>04/01/2018 - 04/01/2018</a:t>
            </a:r>
          </a:p>
        </p:txBody>
      </p:sp>
    </p:spTree>
    <p:extLst>
      <p:ext uri="{BB962C8B-B14F-4D97-AF65-F5344CB8AC3E}">
        <p14:creationId xmlns:p14="http://schemas.microsoft.com/office/powerpoint/2010/main" val="20161960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32BA0D-DA6D-4C76-9D88-6ED9B262F28A}"/>
              </a:ext>
            </a:extLst>
          </p:cNvPr>
          <p:cNvSpPr>
            <a:spLocks noGrp="1"/>
          </p:cNvSpPr>
          <p:nvPr>
            <p:ph type="title"/>
          </p:nvPr>
        </p:nvSpPr>
        <p:spPr/>
        <p:txBody>
          <a:bodyPr/>
          <a:lstStyle/>
          <a:p>
            <a:r>
              <a:rPr lang="en-US"/>
              <a:t>Facebook Own Posts Table - 3 of 3</a:t>
            </a:r>
          </a:p>
        </p:txBody>
      </p:sp>
      <p:graphicFrame>
        <p:nvGraphicFramePr>
          <p:cNvPr id="5" name="Table Placeholder 4">
            <a:extLst>
              <a:ext uri="{FF2B5EF4-FFF2-40B4-BE49-F238E27FC236}">
                <a16:creationId xmlns:a16="http://schemas.microsoft.com/office/drawing/2014/main" id="{F5D97CA1-C1F1-4DC4-AD5F-AB1C57315751}"/>
              </a:ext>
            </a:extLst>
          </p:cNvPr>
          <p:cNvGraphicFramePr>
            <a:graphicFrameLocks noGrp="1"/>
          </p:cNvGraphicFramePr>
          <p:nvPr>
            <p:ph type="tbl" sz="quarter" idx="13"/>
            <p:extLst>
              <p:ext uri="{D42A27DB-BD31-4B8C-83A1-F6EECF244321}">
                <p14:modId xmlns:p14="http://schemas.microsoft.com/office/powerpoint/2010/main" val="39112837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333960678"/>
                    </a:ext>
                  </a:extLst>
                </a:gridCol>
                <a:gridCol w="370332">
                  <a:extLst>
                    <a:ext uri="{9D8B030D-6E8A-4147-A177-3AD203B41FA5}">
                      <a16:colId xmlns:a16="http://schemas.microsoft.com/office/drawing/2014/main" val="2660150021"/>
                    </a:ext>
                  </a:extLst>
                </a:gridCol>
                <a:gridCol w="370332">
                  <a:extLst>
                    <a:ext uri="{9D8B030D-6E8A-4147-A177-3AD203B41FA5}">
                      <a16:colId xmlns:a16="http://schemas.microsoft.com/office/drawing/2014/main" val="538753224"/>
                    </a:ext>
                  </a:extLst>
                </a:gridCol>
                <a:gridCol w="370332">
                  <a:extLst>
                    <a:ext uri="{9D8B030D-6E8A-4147-A177-3AD203B41FA5}">
                      <a16:colId xmlns:a16="http://schemas.microsoft.com/office/drawing/2014/main" val="1065768501"/>
                    </a:ext>
                  </a:extLst>
                </a:gridCol>
                <a:gridCol w="329184">
                  <a:extLst>
                    <a:ext uri="{9D8B030D-6E8A-4147-A177-3AD203B41FA5}">
                      <a16:colId xmlns:a16="http://schemas.microsoft.com/office/drawing/2014/main" val="4167654330"/>
                    </a:ext>
                  </a:extLst>
                </a:gridCol>
                <a:gridCol w="329184">
                  <a:extLst>
                    <a:ext uri="{9D8B030D-6E8A-4147-A177-3AD203B41FA5}">
                      <a16:colId xmlns:a16="http://schemas.microsoft.com/office/drawing/2014/main" val="1623498730"/>
                    </a:ext>
                  </a:extLst>
                </a:gridCol>
                <a:gridCol w="329184">
                  <a:extLst>
                    <a:ext uri="{9D8B030D-6E8A-4147-A177-3AD203B41FA5}">
                      <a16:colId xmlns:a16="http://schemas.microsoft.com/office/drawing/2014/main" val="2978824320"/>
                    </a:ext>
                  </a:extLst>
                </a:gridCol>
                <a:gridCol w="329184">
                  <a:extLst>
                    <a:ext uri="{9D8B030D-6E8A-4147-A177-3AD203B41FA5}">
                      <a16:colId xmlns:a16="http://schemas.microsoft.com/office/drawing/2014/main" val="2775191889"/>
                    </a:ext>
                  </a:extLst>
                </a:gridCol>
                <a:gridCol w="329184">
                  <a:extLst>
                    <a:ext uri="{9D8B030D-6E8A-4147-A177-3AD203B41FA5}">
                      <a16:colId xmlns:a16="http://schemas.microsoft.com/office/drawing/2014/main" val="2672124068"/>
                    </a:ext>
                  </a:extLst>
                </a:gridCol>
                <a:gridCol w="329184">
                  <a:extLst>
                    <a:ext uri="{9D8B030D-6E8A-4147-A177-3AD203B41FA5}">
                      <a16:colId xmlns:a16="http://schemas.microsoft.com/office/drawing/2014/main" val="358067693"/>
                    </a:ext>
                  </a:extLst>
                </a:gridCol>
                <a:gridCol w="329184">
                  <a:extLst>
                    <a:ext uri="{9D8B030D-6E8A-4147-A177-3AD203B41FA5}">
                      <a16:colId xmlns:a16="http://schemas.microsoft.com/office/drawing/2014/main" val="2654598473"/>
                    </a:ext>
                  </a:extLst>
                </a:gridCol>
                <a:gridCol w="329184">
                  <a:extLst>
                    <a:ext uri="{9D8B030D-6E8A-4147-A177-3AD203B41FA5}">
                      <a16:colId xmlns:a16="http://schemas.microsoft.com/office/drawing/2014/main" val="1134871939"/>
                    </a:ext>
                  </a:extLst>
                </a:gridCol>
                <a:gridCol w="329184">
                  <a:extLst>
                    <a:ext uri="{9D8B030D-6E8A-4147-A177-3AD203B41FA5}">
                      <a16:colId xmlns:a16="http://schemas.microsoft.com/office/drawing/2014/main" val="413242008"/>
                    </a:ext>
                  </a:extLst>
                </a:gridCol>
                <a:gridCol w="370332">
                  <a:extLst>
                    <a:ext uri="{9D8B030D-6E8A-4147-A177-3AD203B41FA5}">
                      <a16:colId xmlns:a16="http://schemas.microsoft.com/office/drawing/2014/main" val="989810443"/>
                    </a:ext>
                  </a:extLst>
                </a:gridCol>
                <a:gridCol w="370332">
                  <a:extLst>
                    <a:ext uri="{9D8B030D-6E8A-4147-A177-3AD203B41FA5}">
                      <a16:colId xmlns:a16="http://schemas.microsoft.com/office/drawing/2014/main" val="1165706028"/>
                    </a:ext>
                  </a:extLst>
                </a:gridCol>
                <a:gridCol w="329184">
                  <a:extLst>
                    <a:ext uri="{9D8B030D-6E8A-4147-A177-3AD203B41FA5}">
                      <a16:colId xmlns:a16="http://schemas.microsoft.com/office/drawing/2014/main" val="1053995109"/>
                    </a:ext>
                  </a:extLst>
                </a:gridCol>
                <a:gridCol w="329184">
                  <a:extLst>
                    <a:ext uri="{9D8B030D-6E8A-4147-A177-3AD203B41FA5}">
                      <a16:colId xmlns:a16="http://schemas.microsoft.com/office/drawing/2014/main" val="396583175"/>
                    </a:ext>
                  </a:extLst>
                </a:gridCol>
                <a:gridCol w="370332">
                  <a:extLst>
                    <a:ext uri="{9D8B030D-6E8A-4147-A177-3AD203B41FA5}">
                      <a16:colId xmlns:a16="http://schemas.microsoft.com/office/drawing/2014/main" val="25295139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684194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Mercedes-Benz - 2018-04-01 01:00:00</a:t>
                      </a:r>
                      <a:r>
                        <a:rPr kumimoji="0" lang="en-US" sz="1000" b="0" i="0" u="none" strike="noStrike" kern="1200" cap="none" spc="0" normalizeH="0" baseline="0" noProof="0">
                          <a:ln>
                            <a:noFill/>
                          </a:ln>
                          <a:solidFill>
                            <a:prstClr val="black"/>
                          </a:solidFill>
                          <a:effectLst/>
                          <a:uLnTx/>
                          <a:uFillTx/>
                          <a:latin typeface="+mn-lt"/>
                          <a:ea typeface="+mn-ea"/>
                          <a:cs typeface="+mn-cs"/>
                        </a:rPr>
                        <a:t>
It’s time for new wiper blades once again.
Ride safe with Mercedes-Benz GenuineParts.
Learn more: http://mb4.me/ServiceandParts_fb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47242278"/>
                  </a:ext>
                </a:extLst>
              </a:tr>
            </a:tbl>
          </a:graphicData>
        </a:graphic>
      </p:graphicFrame>
      <p:sp>
        <p:nvSpPr>
          <p:cNvPr id="4" name="Text Placeholder 3">
            <a:extLst>
              <a:ext uri="{FF2B5EF4-FFF2-40B4-BE49-F238E27FC236}">
                <a16:creationId xmlns:a16="http://schemas.microsoft.com/office/drawing/2014/main" id="{3842C726-CE6F-4AE2-A783-63473496CFC2}"/>
              </a:ext>
            </a:extLst>
          </p:cNvPr>
          <p:cNvSpPr>
            <a:spLocks noGrp="1"/>
          </p:cNvSpPr>
          <p:nvPr>
            <p:ph type="body" sz="quarter" idx="14"/>
          </p:nvPr>
        </p:nvSpPr>
        <p:spPr/>
        <p:txBody>
          <a:bodyPr/>
          <a:lstStyle/>
          <a:p>
            <a:r>
              <a:rPr lang="en-US"/>
              <a:t>04/01/2018 - 04/01/2018</a:t>
            </a:r>
          </a:p>
        </p:txBody>
      </p:sp>
    </p:spTree>
    <p:extLst>
      <p:ext uri="{BB962C8B-B14F-4D97-AF65-F5344CB8AC3E}">
        <p14:creationId xmlns:p14="http://schemas.microsoft.com/office/powerpoint/2010/main" val="15190447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18F78F-6D79-4EFF-A263-66985B2B45F4}"/>
              </a:ext>
            </a:extLst>
          </p:cNvPr>
          <p:cNvSpPr>
            <a:spLocks noGrp="1"/>
          </p:cNvSpPr>
          <p:nvPr>
            <p:ph type="title"/>
          </p:nvPr>
        </p:nvSpPr>
        <p:spPr/>
        <p:txBody>
          <a:bodyPr/>
          <a:lstStyle/>
          <a:p>
            <a:r>
              <a:rPr lang="en-US"/>
              <a:t>Facebook Own Posts App Usage</a:t>
            </a:r>
          </a:p>
        </p:txBody>
      </p:sp>
      <p:graphicFrame>
        <p:nvGraphicFramePr>
          <p:cNvPr id="6" name="Chart Placeholder 5">
            <a:extLst>
              <a:ext uri="{FF2B5EF4-FFF2-40B4-BE49-F238E27FC236}">
                <a16:creationId xmlns:a16="http://schemas.microsoft.com/office/drawing/2014/main" id="{1755CDE2-622B-4686-99DB-5C921C6B7133}"/>
              </a:ext>
            </a:extLst>
          </p:cNvPr>
          <p:cNvGraphicFramePr>
            <a:graphicFrameLocks noGrp="1"/>
          </p:cNvGraphicFramePr>
          <p:nvPr>
            <p:ph type="chart" sz="quarter" idx="13"/>
            <p:extLst>
              <p:ext uri="{D42A27DB-BD31-4B8C-83A1-F6EECF244321}">
                <p14:modId xmlns:p14="http://schemas.microsoft.com/office/powerpoint/2010/main" val="36263111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BF18E40-C423-455A-800F-2838B7E90A91}"/>
              </a:ext>
            </a:extLst>
          </p:cNvPr>
          <p:cNvSpPr>
            <a:spLocks noGrp="1"/>
          </p:cNvSpPr>
          <p:nvPr>
            <p:ph type="body" sz="quarter" idx="14"/>
          </p:nvPr>
        </p:nvSpPr>
        <p:spPr/>
        <p:txBody>
          <a:bodyPr/>
          <a:lstStyle/>
          <a:p>
            <a:r>
              <a:rPr lang="en-US"/>
              <a:t>04/01/2018 - 04/01/2018</a:t>
            </a:r>
          </a:p>
        </p:txBody>
      </p:sp>
      <p:sp>
        <p:nvSpPr>
          <p:cNvPr id="5" name="Footer Placeholder 4">
            <a:extLst>
              <a:ext uri="{FF2B5EF4-FFF2-40B4-BE49-F238E27FC236}">
                <a16:creationId xmlns:a16="http://schemas.microsoft.com/office/drawing/2014/main" id="{0076AB71-DF6B-49AB-A713-8B812D1E70B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4692972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213</Words>
  <Application>Microsoft Office PowerPoint</Application>
  <PresentationFormat>On-screen Show (4:3)</PresentationFormat>
  <Paragraphs>125</Paragraphs>
  <Slides>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vt:i4>
      </vt:variant>
    </vt:vector>
  </HeadingPairs>
  <TitlesOfParts>
    <vt:vector size="10" baseType="lpstr">
      <vt:lpstr>Calibri</vt:lpstr>
      <vt:lpstr>Arial</vt:lpstr>
      <vt:lpstr>quintly_template</vt:lpstr>
      <vt:lpstr>Content Optimization Benchmark</vt:lpstr>
      <vt:lpstr>Facebook Own Posts</vt:lpstr>
      <vt:lpstr>Facebook Interaction Rate By Post Type</vt:lpstr>
      <vt:lpstr>Facebook Own Posts Table - 1 of 3</vt:lpstr>
      <vt:lpstr>Facebook Own Posts Table - 2 of 3</vt:lpstr>
      <vt:lpstr>Facebook Own Posts Table - 3 of 3</vt:lpstr>
      <vt:lpstr>Facebook Own Posts App Usage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Content Optimization Benchmark</dc:title>
  <dc:creator>Administrator</dc:creator>
  <cp:lastModifiedBy>Administrator</cp:lastModifiedBy>
  <cp:revision>1</cp:revision>
  <dcterms:created xsi:type="dcterms:W3CDTF">2018-04-09T14:45:23Z</dcterms:created>
  <dcterms:modified xsi:type="dcterms:W3CDTF">2018-04-09T14:45:41Z</dcterms:modified>
</cp:coreProperties>
</file>