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
      <p:font typeface="Mangal" panose="02040503050203030202" pitchFamily="18" charset="0"/>
      <p:regular r:id="rId24"/>
      <p:bold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28E53-C9D2-4794-904C-F28E8300403B}"/>
              </a:ext>
            </a:extLst>
          </p:cNvPr>
          <p:cNvSpPr>
            <a:spLocks noGrp="1"/>
          </p:cNvSpPr>
          <p:nvPr>
            <p:ph type="title"/>
          </p:nvPr>
        </p:nvSpPr>
        <p:spPr/>
        <p:txBody>
          <a:bodyPr/>
          <a:lstStyle/>
          <a:p>
            <a:r>
              <a:rPr lang="en-US"/>
              <a:t>Facebook User Questions Table - 1 of 18</a:t>
            </a:r>
          </a:p>
        </p:txBody>
      </p:sp>
      <p:graphicFrame>
        <p:nvGraphicFramePr>
          <p:cNvPr id="5" name="Table Placeholder 4">
            <a:extLst>
              <a:ext uri="{FF2B5EF4-FFF2-40B4-BE49-F238E27FC236}">
                <a16:creationId xmlns:a16="http://schemas.microsoft.com/office/drawing/2014/main" id="{EC0819C9-B57C-4621-9600-561FE8DFF622}"/>
              </a:ext>
            </a:extLst>
          </p:cNvPr>
          <p:cNvGraphicFramePr>
            <a:graphicFrameLocks noGrp="1"/>
          </p:cNvGraphicFramePr>
          <p:nvPr>
            <p:ph type="tbl" sz="quarter" idx="13"/>
            <p:extLst>
              <p:ext uri="{D42A27DB-BD31-4B8C-83A1-F6EECF244321}">
                <p14:modId xmlns:p14="http://schemas.microsoft.com/office/powerpoint/2010/main" val="298947092"/>
              </p:ext>
            </p:extLst>
          </p:nvPr>
        </p:nvGraphicFramePr>
        <p:xfrm>
          <a:off x="457200" y="1731963"/>
          <a:ext cx="8229600" cy="548640"/>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463349677"/>
                    </a:ext>
                  </a:extLst>
                </a:gridCol>
                <a:gridCol w="822960">
                  <a:extLst>
                    <a:ext uri="{9D8B030D-6E8A-4147-A177-3AD203B41FA5}">
                      <a16:colId xmlns:a16="http://schemas.microsoft.com/office/drawing/2014/main" val="382059576"/>
                    </a:ext>
                  </a:extLst>
                </a:gridCol>
                <a:gridCol w="822960">
                  <a:extLst>
                    <a:ext uri="{9D8B030D-6E8A-4147-A177-3AD203B41FA5}">
                      <a16:colId xmlns:a16="http://schemas.microsoft.com/office/drawing/2014/main" val="598100764"/>
                    </a:ext>
                  </a:extLst>
                </a:gridCol>
                <a:gridCol w="822960">
                  <a:extLst>
                    <a:ext uri="{9D8B030D-6E8A-4147-A177-3AD203B41FA5}">
                      <a16:colId xmlns:a16="http://schemas.microsoft.com/office/drawing/2014/main" val="2144374695"/>
                    </a:ext>
                  </a:extLst>
                </a:gridCol>
                <a:gridCol w="822960">
                  <a:extLst>
                    <a:ext uri="{9D8B030D-6E8A-4147-A177-3AD203B41FA5}">
                      <a16:colId xmlns:a16="http://schemas.microsoft.com/office/drawing/2014/main" val="2101319993"/>
                    </a:ext>
                  </a:extLst>
                </a:gridCol>
                <a:gridCol w="822960">
                  <a:extLst>
                    <a:ext uri="{9D8B030D-6E8A-4147-A177-3AD203B41FA5}">
                      <a16:colId xmlns:a16="http://schemas.microsoft.com/office/drawing/2014/main" val="264933354"/>
                    </a:ext>
                  </a:extLst>
                </a:gridCol>
                <a:gridCol w="658368">
                  <a:extLst>
                    <a:ext uri="{9D8B030D-6E8A-4147-A177-3AD203B41FA5}">
                      <a16:colId xmlns:a16="http://schemas.microsoft.com/office/drawing/2014/main" val="3676692758"/>
                    </a:ext>
                  </a:extLst>
                </a:gridCol>
                <a:gridCol w="822960">
                  <a:extLst>
                    <a:ext uri="{9D8B030D-6E8A-4147-A177-3AD203B41FA5}">
                      <a16:colId xmlns:a16="http://schemas.microsoft.com/office/drawing/2014/main" val="1178834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45227778"/>
                  </a:ext>
                </a:extLst>
              </a:tr>
            </a:tbl>
          </a:graphicData>
        </a:graphic>
      </p:graphicFrame>
      <p:sp>
        <p:nvSpPr>
          <p:cNvPr id="4" name="Text Placeholder 3">
            <a:extLst>
              <a:ext uri="{FF2B5EF4-FFF2-40B4-BE49-F238E27FC236}">
                <a16:creationId xmlns:a16="http://schemas.microsoft.com/office/drawing/2014/main" id="{192BC6C0-4F62-40CE-9F04-F3543651D109}"/>
              </a:ext>
            </a:extLst>
          </p:cNvPr>
          <p:cNvSpPr>
            <a:spLocks noGrp="1"/>
          </p:cNvSpPr>
          <p:nvPr>
            <p:ph type="body" sz="quarter" idx="14"/>
          </p:nvPr>
        </p:nvSpPr>
        <p:spPr/>
        <p:txBody>
          <a:bodyPr/>
          <a:lstStyle/>
          <a:p>
            <a:r>
              <a:rPr lang="en-US"/>
              <a:t>11/01/2017 - 05/01/2018</a:t>
            </a:r>
          </a:p>
        </p:txBody>
      </p:sp>
    </p:spTree>
    <p:extLst>
      <p:ext uri="{BB962C8B-B14F-4D97-AF65-F5344CB8AC3E}">
        <p14:creationId xmlns:p14="http://schemas.microsoft.com/office/powerpoint/2010/main" val="664773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E7DCB-AF2E-4714-AFF7-F7353C9664E1}"/>
              </a:ext>
            </a:extLst>
          </p:cNvPr>
          <p:cNvSpPr>
            <a:spLocks noGrp="1"/>
          </p:cNvSpPr>
          <p:nvPr>
            <p:ph type="title"/>
          </p:nvPr>
        </p:nvSpPr>
        <p:spPr/>
        <p:txBody>
          <a:bodyPr/>
          <a:lstStyle/>
          <a:p>
            <a:r>
              <a:rPr lang="en-US"/>
              <a:t>Facebook User Questions Table - 2 of 18</a:t>
            </a:r>
          </a:p>
        </p:txBody>
      </p:sp>
      <p:graphicFrame>
        <p:nvGraphicFramePr>
          <p:cNvPr id="5" name="Table Placeholder 4">
            <a:extLst>
              <a:ext uri="{FF2B5EF4-FFF2-40B4-BE49-F238E27FC236}">
                <a16:creationId xmlns:a16="http://schemas.microsoft.com/office/drawing/2014/main" id="{4F1CEFBB-9ACA-442B-B7E9-2498D2138253}"/>
              </a:ext>
            </a:extLst>
          </p:cNvPr>
          <p:cNvGraphicFramePr>
            <a:graphicFrameLocks noGrp="1"/>
          </p:cNvGraphicFramePr>
          <p:nvPr>
            <p:ph type="tbl" sz="quarter" idx="13"/>
            <p:extLst>
              <p:ext uri="{D42A27DB-BD31-4B8C-83A1-F6EECF244321}">
                <p14:modId xmlns:p14="http://schemas.microsoft.com/office/powerpoint/2010/main" val="516808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93843255"/>
                    </a:ext>
                  </a:extLst>
                </a:gridCol>
                <a:gridCol w="822960">
                  <a:extLst>
                    <a:ext uri="{9D8B030D-6E8A-4147-A177-3AD203B41FA5}">
                      <a16:colId xmlns:a16="http://schemas.microsoft.com/office/drawing/2014/main" val="4286505474"/>
                    </a:ext>
                  </a:extLst>
                </a:gridCol>
                <a:gridCol w="822960">
                  <a:extLst>
                    <a:ext uri="{9D8B030D-6E8A-4147-A177-3AD203B41FA5}">
                      <a16:colId xmlns:a16="http://schemas.microsoft.com/office/drawing/2014/main" val="1936750701"/>
                    </a:ext>
                  </a:extLst>
                </a:gridCol>
                <a:gridCol w="822960">
                  <a:extLst>
                    <a:ext uri="{9D8B030D-6E8A-4147-A177-3AD203B41FA5}">
                      <a16:colId xmlns:a16="http://schemas.microsoft.com/office/drawing/2014/main" val="3756630680"/>
                    </a:ext>
                  </a:extLst>
                </a:gridCol>
                <a:gridCol w="822960">
                  <a:extLst>
                    <a:ext uri="{9D8B030D-6E8A-4147-A177-3AD203B41FA5}">
                      <a16:colId xmlns:a16="http://schemas.microsoft.com/office/drawing/2014/main" val="427520335"/>
                    </a:ext>
                  </a:extLst>
                </a:gridCol>
                <a:gridCol w="822960">
                  <a:extLst>
                    <a:ext uri="{9D8B030D-6E8A-4147-A177-3AD203B41FA5}">
                      <a16:colId xmlns:a16="http://schemas.microsoft.com/office/drawing/2014/main" val="930849200"/>
                    </a:ext>
                  </a:extLst>
                </a:gridCol>
                <a:gridCol w="658368">
                  <a:extLst>
                    <a:ext uri="{9D8B030D-6E8A-4147-A177-3AD203B41FA5}">
                      <a16:colId xmlns:a16="http://schemas.microsoft.com/office/drawing/2014/main" val="3046558072"/>
                    </a:ext>
                  </a:extLst>
                </a:gridCol>
                <a:gridCol w="822960">
                  <a:extLst>
                    <a:ext uri="{9D8B030D-6E8A-4147-A177-3AD203B41FA5}">
                      <a16:colId xmlns:a16="http://schemas.microsoft.com/office/drawing/2014/main" val="2514025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984854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BMW</a:t>
                      </a:r>
                      <a:r>
                        <a:rPr kumimoji="0" lang="nl-NL" sz="1000" b="0" i="0" u="none" strike="noStrike" kern="1200" cap="none" spc="0" normalizeH="0" baseline="0" noProof="0">
                          <a:ln>
                            <a:noFill/>
                          </a:ln>
                          <a:solidFill>
                            <a:prstClr val="black"/>
                          </a:solidFill>
                          <a:effectLst/>
                          <a:uLnTx/>
                          <a:uFillTx/>
                          <a:latin typeface="+mn-lt"/>
                          <a:ea typeface="+mn-ea"/>
                          <a:cs typeface="+mn-cs"/>
                        </a:rPr>
                        <a:t> was asked by </a:t>
                      </a:r>
                      <a:r>
                        <a:rPr kumimoji="0" lang="nl-NL" sz="1000" b="1" i="0" u="none" strike="noStrike" kern="1200" cap="none" spc="0" normalizeH="0" baseline="0" noProof="0">
                          <a:ln>
                            <a:noFill/>
                          </a:ln>
                          <a:solidFill>
                            <a:prstClr val="black"/>
                          </a:solidFill>
                          <a:effectLst/>
                          <a:uLnTx/>
                          <a:uFillTx/>
                          <a:latin typeface="+mn-lt"/>
                          <a:ea typeface="+mn-ea"/>
                          <a:cs typeface="+mn-cs"/>
                        </a:rPr>
                        <a:t> - 2018-03-19 15:17:54</a:t>
                      </a:r>
                      <a:r>
                        <a:rPr kumimoji="0" lang="nl-NL" sz="1000" b="0" i="0" u="none" strike="noStrike" kern="1200" cap="none" spc="0" normalizeH="0" baseline="0" noProof="0">
                          <a:ln>
                            <a:noFill/>
                          </a:ln>
                          <a:solidFill>
                            <a:prstClr val="black"/>
                          </a:solidFill>
                          <a:effectLst/>
                          <a:uLnTx/>
                          <a:uFillTx/>
                          <a:latin typeface="+mn-lt"/>
                          <a:ea typeface="+mn-ea"/>
                          <a:cs typeface="+mn-cs"/>
                        </a:rPr>
                        <a:t>
#MiniCooper 
ZOVEEL MOGELIJK DELEN AUB... 
Maandagmorgenauto... In september 2017 een mini hybride full option gekocht bij MINI STORE HASSELT - #BMW VAN OSCH. Het begon al bij de bestelling... 2 opties die we gevraagd hadden waren niet meegeleverd. 1 daarvan is ondertussen opgelost, de ander betreft verkeerde bekleding deuren... is niet zomaar op te lossen, dus zeggen ze tegen ons dat het niet gaat in combinatie met de zetels, terwijl hij wel zo geconfigureerd is. Als we met de mini rijden, valt het ons op dat hij naar rechts trekt. Vanaf 80 km per uur, zit je op 3 tellen op de pechstrook. Ondertussen is de wagen 6 maanden oud en staat hij al meer dan 3 maanden in de garage... al een 10 tal keer uitgelijnd, nieuwe banden, nieuwe velgen, nieuw stuurhuis, 2 nieuwe draagarmen, nieuwe kogelgewrichten, nieuwe schokdempers en rubbers.... en nog steeds trekt hij naar rechts. We moeten nog een paar weken geduld hebben, zeggen ze telkens. Het leasing contract willen ze niet stopzetten en ondert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50439669"/>
                  </a:ext>
                </a:extLst>
              </a:tr>
            </a:tbl>
          </a:graphicData>
        </a:graphic>
      </p:graphicFrame>
      <p:sp>
        <p:nvSpPr>
          <p:cNvPr id="4" name="Text Placeholder 3">
            <a:extLst>
              <a:ext uri="{FF2B5EF4-FFF2-40B4-BE49-F238E27FC236}">
                <a16:creationId xmlns:a16="http://schemas.microsoft.com/office/drawing/2014/main" id="{BD400BFC-BA6B-4EBB-BAE9-8F57ACF0DEB6}"/>
              </a:ext>
            </a:extLst>
          </p:cNvPr>
          <p:cNvSpPr>
            <a:spLocks noGrp="1"/>
          </p:cNvSpPr>
          <p:nvPr>
            <p:ph type="body" sz="quarter" idx="14"/>
          </p:nvPr>
        </p:nvSpPr>
        <p:spPr/>
        <p:txBody>
          <a:bodyPr/>
          <a:lstStyle/>
          <a:p>
            <a:r>
              <a:rPr lang="en-US"/>
              <a:t>11/01/2017 - 05/01/2018</a:t>
            </a:r>
          </a:p>
        </p:txBody>
      </p:sp>
    </p:spTree>
    <p:extLst>
      <p:ext uri="{BB962C8B-B14F-4D97-AF65-F5344CB8AC3E}">
        <p14:creationId xmlns:p14="http://schemas.microsoft.com/office/powerpoint/2010/main" val="3417110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3560D-4099-41B1-B5AE-DFD1BA913942}"/>
              </a:ext>
            </a:extLst>
          </p:cNvPr>
          <p:cNvSpPr>
            <a:spLocks noGrp="1"/>
          </p:cNvSpPr>
          <p:nvPr>
            <p:ph type="title"/>
          </p:nvPr>
        </p:nvSpPr>
        <p:spPr/>
        <p:txBody>
          <a:bodyPr/>
          <a:lstStyle/>
          <a:p>
            <a:r>
              <a:rPr lang="en-US"/>
              <a:t>Facebook User Questions Table - 3 of 18</a:t>
            </a:r>
          </a:p>
        </p:txBody>
      </p:sp>
      <p:graphicFrame>
        <p:nvGraphicFramePr>
          <p:cNvPr id="5" name="Table Placeholder 4">
            <a:extLst>
              <a:ext uri="{FF2B5EF4-FFF2-40B4-BE49-F238E27FC236}">
                <a16:creationId xmlns:a16="http://schemas.microsoft.com/office/drawing/2014/main" id="{86C46A95-FFC6-4F87-BD78-C7932A586DD2}"/>
              </a:ext>
            </a:extLst>
          </p:cNvPr>
          <p:cNvGraphicFramePr>
            <a:graphicFrameLocks noGrp="1"/>
          </p:cNvGraphicFramePr>
          <p:nvPr>
            <p:ph type="tbl" sz="quarter" idx="13"/>
            <p:extLst>
              <p:ext uri="{D42A27DB-BD31-4B8C-83A1-F6EECF244321}">
                <p14:modId xmlns:p14="http://schemas.microsoft.com/office/powerpoint/2010/main" val="1252609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225261582"/>
                    </a:ext>
                  </a:extLst>
                </a:gridCol>
                <a:gridCol w="822960">
                  <a:extLst>
                    <a:ext uri="{9D8B030D-6E8A-4147-A177-3AD203B41FA5}">
                      <a16:colId xmlns:a16="http://schemas.microsoft.com/office/drawing/2014/main" val="2663360428"/>
                    </a:ext>
                  </a:extLst>
                </a:gridCol>
                <a:gridCol w="822960">
                  <a:extLst>
                    <a:ext uri="{9D8B030D-6E8A-4147-A177-3AD203B41FA5}">
                      <a16:colId xmlns:a16="http://schemas.microsoft.com/office/drawing/2014/main" val="2428161348"/>
                    </a:ext>
                  </a:extLst>
                </a:gridCol>
                <a:gridCol w="822960">
                  <a:extLst>
                    <a:ext uri="{9D8B030D-6E8A-4147-A177-3AD203B41FA5}">
                      <a16:colId xmlns:a16="http://schemas.microsoft.com/office/drawing/2014/main" val="3847399101"/>
                    </a:ext>
                  </a:extLst>
                </a:gridCol>
                <a:gridCol w="822960">
                  <a:extLst>
                    <a:ext uri="{9D8B030D-6E8A-4147-A177-3AD203B41FA5}">
                      <a16:colId xmlns:a16="http://schemas.microsoft.com/office/drawing/2014/main" val="3988304953"/>
                    </a:ext>
                  </a:extLst>
                </a:gridCol>
                <a:gridCol w="822960">
                  <a:extLst>
                    <a:ext uri="{9D8B030D-6E8A-4147-A177-3AD203B41FA5}">
                      <a16:colId xmlns:a16="http://schemas.microsoft.com/office/drawing/2014/main" val="3160670040"/>
                    </a:ext>
                  </a:extLst>
                </a:gridCol>
                <a:gridCol w="658368">
                  <a:extLst>
                    <a:ext uri="{9D8B030D-6E8A-4147-A177-3AD203B41FA5}">
                      <a16:colId xmlns:a16="http://schemas.microsoft.com/office/drawing/2014/main" val="1272154350"/>
                    </a:ext>
                  </a:extLst>
                </a:gridCol>
                <a:gridCol w="822960">
                  <a:extLst>
                    <a:ext uri="{9D8B030D-6E8A-4147-A177-3AD203B41FA5}">
                      <a16:colId xmlns:a16="http://schemas.microsoft.com/office/drawing/2014/main" val="3663963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595253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Expedia</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- 2018-03-19 14:08:02</a:t>
                      </a:r>
                      <a:r>
                        <a:rPr kumimoji="0" lang="en-US" sz="1000" b="0" i="0" u="none" strike="noStrike" kern="1200" cap="none" spc="0" normalizeH="0" baseline="0" noProof="0">
                          <a:ln>
                            <a:noFill/>
                          </a:ln>
                          <a:solidFill>
                            <a:prstClr val="black"/>
                          </a:solidFill>
                          <a:effectLst/>
                          <a:uLnTx/>
                          <a:uFillTx/>
                          <a:latin typeface="+mn-lt"/>
                          <a:ea typeface="+mn-ea"/>
                          <a:cs typeface="+mn-cs"/>
                        </a:rPr>
                        <a:t>
Why isn’t the app working!? I even tried re-downloading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1856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- 2018-03-18 22:42:11</a:t>
                      </a:r>
                      <a:r>
                        <a:rPr kumimoji="0" lang="en-US" sz="1000" b="0" i="0" u="none" strike="noStrike" kern="1200" cap="none" spc="0" normalizeH="0" baseline="0" noProof="0">
                          <a:ln>
                            <a:noFill/>
                          </a:ln>
                          <a:solidFill>
                            <a:prstClr val="black"/>
                          </a:solidFill>
                          <a:effectLst/>
                          <a:uLnTx/>
                          <a:uFillTx/>
                          <a:latin typeface="+mn-lt"/>
                          <a:ea typeface="+mn-ea"/>
                          <a:cs typeface="+mn-cs"/>
                        </a:rPr>
                        <a:t>
Does anyone know which artist has made the music for this commercial?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03/19/2018 09:10:52</a:t>
                      </a:r>
                    </a:p>
                  </a:txBody>
                  <a:tcPr/>
                </a:tc>
                <a:extLst>
                  <a:ext uri="{0D108BD9-81ED-4DB2-BD59-A6C34878D82A}">
                    <a16:rowId xmlns:a16="http://schemas.microsoft.com/office/drawing/2014/main" val="623857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Audi USA</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- 2018-03-16 23:20:57</a:t>
                      </a:r>
                      <a:r>
                        <a:rPr kumimoji="0" lang="en-US" sz="1000" b="0" i="0" u="none" strike="noStrike" kern="1200" cap="none" spc="0" normalizeH="0" baseline="0" noProof="0">
                          <a:ln>
                            <a:noFill/>
                          </a:ln>
                          <a:solidFill>
                            <a:prstClr val="black"/>
                          </a:solidFill>
                          <a:effectLst/>
                          <a:uLnTx/>
                          <a:uFillTx/>
                          <a:latin typeface="+mn-lt"/>
                          <a:ea typeface="+mn-ea"/>
                          <a:cs typeface="+mn-cs"/>
                        </a:rPr>
                        <a:t>
Brand new Audi RS5.... Now who wants that in his garage??
Dm me for more info... 
Shipping costs is on 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98119634"/>
                  </a:ext>
                </a:extLst>
              </a:tr>
            </a:tbl>
          </a:graphicData>
        </a:graphic>
      </p:graphicFrame>
      <p:sp>
        <p:nvSpPr>
          <p:cNvPr id="4" name="Text Placeholder 3">
            <a:extLst>
              <a:ext uri="{FF2B5EF4-FFF2-40B4-BE49-F238E27FC236}">
                <a16:creationId xmlns:a16="http://schemas.microsoft.com/office/drawing/2014/main" id="{1AB78B12-975F-4E07-9764-BAFD162AF508}"/>
              </a:ext>
            </a:extLst>
          </p:cNvPr>
          <p:cNvSpPr>
            <a:spLocks noGrp="1"/>
          </p:cNvSpPr>
          <p:nvPr>
            <p:ph type="body" sz="quarter" idx="14"/>
          </p:nvPr>
        </p:nvSpPr>
        <p:spPr/>
        <p:txBody>
          <a:bodyPr/>
          <a:lstStyle/>
          <a:p>
            <a:r>
              <a:rPr lang="en-US"/>
              <a:t>11/01/2017 - 05/01/2018</a:t>
            </a:r>
          </a:p>
        </p:txBody>
      </p:sp>
    </p:spTree>
    <p:extLst>
      <p:ext uri="{BB962C8B-B14F-4D97-AF65-F5344CB8AC3E}">
        <p14:creationId xmlns:p14="http://schemas.microsoft.com/office/powerpoint/2010/main" val="3084812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05D4A-EAE7-40E9-AF95-B6A215639AB4}"/>
              </a:ext>
            </a:extLst>
          </p:cNvPr>
          <p:cNvSpPr>
            <a:spLocks noGrp="1"/>
          </p:cNvSpPr>
          <p:nvPr>
            <p:ph type="title"/>
          </p:nvPr>
        </p:nvSpPr>
        <p:spPr/>
        <p:txBody>
          <a:bodyPr/>
          <a:lstStyle/>
          <a:p>
            <a:r>
              <a:rPr lang="en-US"/>
              <a:t>Facebook User Questions Table - 4 of 18</a:t>
            </a:r>
          </a:p>
        </p:txBody>
      </p:sp>
      <p:graphicFrame>
        <p:nvGraphicFramePr>
          <p:cNvPr id="5" name="Table Placeholder 4">
            <a:extLst>
              <a:ext uri="{FF2B5EF4-FFF2-40B4-BE49-F238E27FC236}">
                <a16:creationId xmlns:a16="http://schemas.microsoft.com/office/drawing/2014/main" id="{C170EC31-FF22-4986-B94A-08B938FE70AD}"/>
              </a:ext>
            </a:extLst>
          </p:cNvPr>
          <p:cNvGraphicFramePr>
            <a:graphicFrameLocks noGrp="1"/>
          </p:cNvGraphicFramePr>
          <p:nvPr>
            <p:ph type="tbl" sz="quarter" idx="13"/>
            <p:extLst>
              <p:ext uri="{D42A27DB-BD31-4B8C-83A1-F6EECF244321}">
                <p14:modId xmlns:p14="http://schemas.microsoft.com/office/powerpoint/2010/main" val="1065186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378860228"/>
                    </a:ext>
                  </a:extLst>
                </a:gridCol>
                <a:gridCol w="822960">
                  <a:extLst>
                    <a:ext uri="{9D8B030D-6E8A-4147-A177-3AD203B41FA5}">
                      <a16:colId xmlns:a16="http://schemas.microsoft.com/office/drawing/2014/main" val="896061878"/>
                    </a:ext>
                  </a:extLst>
                </a:gridCol>
                <a:gridCol w="822960">
                  <a:extLst>
                    <a:ext uri="{9D8B030D-6E8A-4147-A177-3AD203B41FA5}">
                      <a16:colId xmlns:a16="http://schemas.microsoft.com/office/drawing/2014/main" val="3494209534"/>
                    </a:ext>
                  </a:extLst>
                </a:gridCol>
                <a:gridCol w="822960">
                  <a:extLst>
                    <a:ext uri="{9D8B030D-6E8A-4147-A177-3AD203B41FA5}">
                      <a16:colId xmlns:a16="http://schemas.microsoft.com/office/drawing/2014/main" val="845169866"/>
                    </a:ext>
                  </a:extLst>
                </a:gridCol>
                <a:gridCol w="822960">
                  <a:extLst>
                    <a:ext uri="{9D8B030D-6E8A-4147-A177-3AD203B41FA5}">
                      <a16:colId xmlns:a16="http://schemas.microsoft.com/office/drawing/2014/main" val="1789297375"/>
                    </a:ext>
                  </a:extLst>
                </a:gridCol>
                <a:gridCol w="822960">
                  <a:extLst>
                    <a:ext uri="{9D8B030D-6E8A-4147-A177-3AD203B41FA5}">
                      <a16:colId xmlns:a16="http://schemas.microsoft.com/office/drawing/2014/main" val="260744986"/>
                    </a:ext>
                  </a:extLst>
                </a:gridCol>
                <a:gridCol w="658368">
                  <a:extLst>
                    <a:ext uri="{9D8B030D-6E8A-4147-A177-3AD203B41FA5}">
                      <a16:colId xmlns:a16="http://schemas.microsoft.com/office/drawing/2014/main" val="1574781881"/>
                    </a:ext>
                  </a:extLst>
                </a:gridCol>
                <a:gridCol w="822960">
                  <a:extLst>
                    <a:ext uri="{9D8B030D-6E8A-4147-A177-3AD203B41FA5}">
                      <a16:colId xmlns:a16="http://schemas.microsoft.com/office/drawing/2014/main" val="960362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530751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- 2018-03-16 13:54:36</a:t>
                      </a:r>
                      <a:r>
                        <a:rPr kumimoji="0" lang="de-DE" sz="1000" b="0" i="0" u="none" strike="noStrike" kern="1200" cap="none" spc="0" normalizeH="0" baseline="0" noProof="0">
                          <a:ln>
                            <a:noFill/>
                          </a:ln>
                          <a:solidFill>
                            <a:prstClr val="black"/>
                          </a:solidFill>
                          <a:effectLst/>
                          <a:uLnTx/>
                          <a:uFillTx/>
                          <a:latin typeface="+mn-lt"/>
                          <a:ea typeface="+mn-ea"/>
                          <a:cs typeface="+mn-cs"/>
                        </a:rPr>
                        <a:t>
Diese Aktion wird in die Analen der lächerlichsten Marketingaktionen eingehen: 
Sehr geehrter Herr xxxx
vielen Dank für Ihr Interesse am BMW Service.
Nun heißt es noch ein wenig Geduld haben. Ihr persönliches BMW Leder-Kartenetui wird in vier bis fünf Wochen bei Ihnen eintreffen.
Möchten Sie noch mehr über den BMW Service erfahren? Dann besuchen Sie uns auf www.bmw.de/service
Mit freundlichen Grüßen
Ihr BMW Service 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49197685"/>
                  </a:ext>
                </a:extLst>
              </a:tr>
            </a:tbl>
          </a:graphicData>
        </a:graphic>
      </p:graphicFrame>
      <p:sp>
        <p:nvSpPr>
          <p:cNvPr id="4" name="Text Placeholder 3">
            <a:extLst>
              <a:ext uri="{FF2B5EF4-FFF2-40B4-BE49-F238E27FC236}">
                <a16:creationId xmlns:a16="http://schemas.microsoft.com/office/drawing/2014/main" id="{53F39893-7B0E-47F6-9A46-89790A44FE03}"/>
              </a:ext>
            </a:extLst>
          </p:cNvPr>
          <p:cNvSpPr>
            <a:spLocks noGrp="1"/>
          </p:cNvSpPr>
          <p:nvPr>
            <p:ph type="body" sz="quarter" idx="14"/>
          </p:nvPr>
        </p:nvSpPr>
        <p:spPr/>
        <p:txBody>
          <a:bodyPr/>
          <a:lstStyle/>
          <a:p>
            <a:r>
              <a:rPr lang="en-US"/>
              <a:t>11/01/2017 - 05/01/2018</a:t>
            </a:r>
          </a:p>
        </p:txBody>
      </p:sp>
    </p:spTree>
    <p:extLst>
      <p:ext uri="{BB962C8B-B14F-4D97-AF65-F5344CB8AC3E}">
        <p14:creationId xmlns:p14="http://schemas.microsoft.com/office/powerpoint/2010/main" val="42125609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EBAD1-01D5-4E8F-9C86-32C2D0704D81}"/>
              </a:ext>
            </a:extLst>
          </p:cNvPr>
          <p:cNvSpPr>
            <a:spLocks noGrp="1"/>
          </p:cNvSpPr>
          <p:nvPr>
            <p:ph type="title"/>
          </p:nvPr>
        </p:nvSpPr>
        <p:spPr/>
        <p:txBody>
          <a:bodyPr/>
          <a:lstStyle/>
          <a:p>
            <a:r>
              <a:rPr lang="en-US"/>
              <a:t>Facebook User Questions Table - 5 of 18</a:t>
            </a:r>
          </a:p>
        </p:txBody>
      </p:sp>
      <p:graphicFrame>
        <p:nvGraphicFramePr>
          <p:cNvPr id="5" name="Table Placeholder 4">
            <a:extLst>
              <a:ext uri="{FF2B5EF4-FFF2-40B4-BE49-F238E27FC236}">
                <a16:creationId xmlns:a16="http://schemas.microsoft.com/office/drawing/2014/main" id="{295E613D-01AE-4DC5-AEE7-F2A59DA02D47}"/>
              </a:ext>
            </a:extLst>
          </p:cNvPr>
          <p:cNvGraphicFramePr>
            <a:graphicFrameLocks noGrp="1"/>
          </p:cNvGraphicFramePr>
          <p:nvPr>
            <p:ph type="tbl" sz="quarter" idx="13"/>
            <p:extLst>
              <p:ext uri="{D42A27DB-BD31-4B8C-83A1-F6EECF244321}">
                <p14:modId xmlns:p14="http://schemas.microsoft.com/office/powerpoint/2010/main" val="2558659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292055611"/>
                    </a:ext>
                  </a:extLst>
                </a:gridCol>
                <a:gridCol w="822960">
                  <a:extLst>
                    <a:ext uri="{9D8B030D-6E8A-4147-A177-3AD203B41FA5}">
                      <a16:colId xmlns:a16="http://schemas.microsoft.com/office/drawing/2014/main" val="1585390262"/>
                    </a:ext>
                  </a:extLst>
                </a:gridCol>
                <a:gridCol w="822960">
                  <a:extLst>
                    <a:ext uri="{9D8B030D-6E8A-4147-A177-3AD203B41FA5}">
                      <a16:colId xmlns:a16="http://schemas.microsoft.com/office/drawing/2014/main" val="1287412203"/>
                    </a:ext>
                  </a:extLst>
                </a:gridCol>
                <a:gridCol w="822960">
                  <a:extLst>
                    <a:ext uri="{9D8B030D-6E8A-4147-A177-3AD203B41FA5}">
                      <a16:colId xmlns:a16="http://schemas.microsoft.com/office/drawing/2014/main" val="2898177901"/>
                    </a:ext>
                  </a:extLst>
                </a:gridCol>
                <a:gridCol w="822960">
                  <a:extLst>
                    <a:ext uri="{9D8B030D-6E8A-4147-A177-3AD203B41FA5}">
                      <a16:colId xmlns:a16="http://schemas.microsoft.com/office/drawing/2014/main" val="3710090052"/>
                    </a:ext>
                  </a:extLst>
                </a:gridCol>
                <a:gridCol w="822960">
                  <a:extLst>
                    <a:ext uri="{9D8B030D-6E8A-4147-A177-3AD203B41FA5}">
                      <a16:colId xmlns:a16="http://schemas.microsoft.com/office/drawing/2014/main" val="601812850"/>
                    </a:ext>
                  </a:extLst>
                </a:gridCol>
                <a:gridCol w="658368">
                  <a:extLst>
                    <a:ext uri="{9D8B030D-6E8A-4147-A177-3AD203B41FA5}">
                      <a16:colId xmlns:a16="http://schemas.microsoft.com/office/drawing/2014/main" val="2094652699"/>
                    </a:ext>
                  </a:extLst>
                </a:gridCol>
                <a:gridCol w="822960">
                  <a:extLst>
                    <a:ext uri="{9D8B030D-6E8A-4147-A177-3AD203B41FA5}">
                      <a16:colId xmlns:a16="http://schemas.microsoft.com/office/drawing/2014/main" val="4062336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863587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- 2018-03-16 07:56:07</a:t>
                      </a:r>
                      <a:r>
                        <a:rPr kumimoji="0" lang="en-US" sz="1000" b="0" i="0" u="none" strike="noStrike" kern="1200" cap="none" spc="0" normalizeH="0" baseline="0" noProof="0">
                          <a:ln>
                            <a:noFill/>
                          </a:ln>
                          <a:solidFill>
                            <a:prstClr val="black"/>
                          </a:solidFill>
                          <a:effectLst/>
                          <a:uLnTx/>
                          <a:uFillTx/>
                          <a:latin typeface="+mn-lt"/>
                          <a:ea typeface="+mn-ea"/>
                          <a:cs typeface="+mn-cs"/>
                        </a:rPr>
                        <a:t>
God Almighty Bless The Zombie Cowards, And Government Money Slaves...!!!
Black Gold &amp; The Black Heart......(Stone..!!)
Car drivers, pollute their own air, giving children cancer, dementia and heart disease, are you greedy, or insane, is the real and honest question? Well?...
-Death, himself.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34547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Expedia</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- 2018-03-15 02:06:47</a:t>
                      </a:r>
                      <a:r>
                        <a:rPr kumimoji="0" lang="en-US" sz="1000" b="0" i="0" u="none" strike="noStrike" kern="1200" cap="none" spc="0" normalizeH="0" baseline="0" noProof="0">
                          <a:ln>
                            <a:noFill/>
                          </a:ln>
                          <a:solidFill>
                            <a:prstClr val="black"/>
                          </a:solidFill>
                          <a:effectLst/>
                          <a:uLnTx/>
                          <a:uFillTx/>
                          <a:latin typeface="+mn-lt"/>
                          <a:ea typeface="+mn-ea"/>
                          <a:cs typeface="+mn-cs"/>
                        </a:rPr>
                        <a:t>
How in the world can I book a rental car reservation and it says $64/day.  I book for 3 days and the total is $307????? So confused.
Picking up Tuesday at 1am
Dropping off Friday at 5am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57930543"/>
                  </a:ext>
                </a:extLst>
              </a:tr>
            </a:tbl>
          </a:graphicData>
        </a:graphic>
      </p:graphicFrame>
      <p:sp>
        <p:nvSpPr>
          <p:cNvPr id="4" name="Text Placeholder 3">
            <a:extLst>
              <a:ext uri="{FF2B5EF4-FFF2-40B4-BE49-F238E27FC236}">
                <a16:creationId xmlns:a16="http://schemas.microsoft.com/office/drawing/2014/main" id="{BE47A8DE-1695-405D-9576-C0A45B5A070A}"/>
              </a:ext>
            </a:extLst>
          </p:cNvPr>
          <p:cNvSpPr>
            <a:spLocks noGrp="1"/>
          </p:cNvSpPr>
          <p:nvPr>
            <p:ph type="body" sz="quarter" idx="14"/>
          </p:nvPr>
        </p:nvSpPr>
        <p:spPr/>
        <p:txBody>
          <a:bodyPr/>
          <a:lstStyle/>
          <a:p>
            <a:r>
              <a:rPr lang="en-US"/>
              <a:t>11/01/2017 - 05/01/2018</a:t>
            </a:r>
          </a:p>
        </p:txBody>
      </p:sp>
    </p:spTree>
    <p:extLst>
      <p:ext uri="{BB962C8B-B14F-4D97-AF65-F5344CB8AC3E}">
        <p14:creationId xmlns:p14="http://schemas.microsoft.com/office/powerpoint/2010/main" val="4127791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DE244-750A-4DD5-9F3D-916812051162}"/>
              </a:ext>
            </a:extLst>
          </p:cNvPr>
          <p:cNvSpPr>
            <a:spLocks noGrp="1"/>
          </p:cNvSpPr>
          <p:nvPr>
            <p:ph type="title"/>
          </p:nvPr>
        </p:nvSpPr>
        <p:spPr/>
        <p:txBody>
          <a:bodyPr/>
          <a:lstStyle/>
          <a:p>
            <a:r>
              <a:rPr lang="en-US"/>
              <a:t>Facebook User Questions Table - 6 of 18</a:t>
            </a:r>
          </a:p>
        </p:txBody>
      </p:sp>
      <p:graphicFrame>
        <p:nvGraphicFramePr>
          <p:cNvPr id="5" name="Table Placeholder 4">
            <a:extLst>
              <a:ext uri="{FF2B5EF4-FFF2-40B4-BE49-F238E27FC236}">
                <a16:creationId xmlns:a16="http://schemas.microsoft.com/office/drawing/2014/main" id="{9858D56D-E0D5-4C21-BCFE-8B7FCA967711}"/>
              </a:ext>
            </a:extLst>
          </p:cNvPr>
          <p:cNvGraphicFramePr>
            <a:graphicFrameLocks noGrp="1"/>
          </p:cNvGraphicFramePr>
          <p:nvPr>
            <p:ph type="tbl" sz="quarter" idx="13"/>
            <p:extLst>
              <p:ext uri="{D42A27DB-BD31-4B8C-83A1-F6EECF244321}">
                <p14:modId xmlns:p14="http://schemas.microsoft.com/office/powerpoint/2010/main" val="2329565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110367514"/>
                    </a:ext>
                  </a:extLst>
                </a:gridCol>
                <a:gridCol w="822960">
                  <a:extLst>
                    <a:ext uri="{9D8B030D-6E8A-4147-A177-3AD203B41FA5}">
                      <a16:colId xmlns:a16="http://schemas.microsoft.com/office/drawing/2014/main" val="2684727757"/>
                    </a:ext>
                  </a:extLst>
                </a:gridCol>
                <a:gridCol w="822960">
                  <a:extLst>
                    <a:ext uri="{9D8B030D-6E8A-4147-A177-3AD203B41FA5}">
                      <a16:colId xmlns:a16="http://schemas.microsoft.com/office/drawing/2014/main" val="680343467"/>
                    </a:ext>
                  </a:extLst>
                </a:gridCol>
                <a:gridCol w="822960">
                  <a:extLst>
                    <a:ext uri="{9D8B030D-6E8A-4147-A177-3AD203B41FA5}">
                      <a16:colId xmlns:a16="http://schemas.microsoft.com/office/drawing/2014/main" val="2565741731"/>
                    </a:ext>
                  </a:extLst>
                </a:gridCol>
                <a:gridCol w="822960">
                  <a:extLst>
                    <a:ext uri="{9D8B030D-6E8A-4147-A177-3AD203B41FA5}">
                      <a16:colId xmlns:a16="http://schemas.microsoft.com/office/drawing/2014/main" val="3563228239"/>
                    </a:ext>
                  </a:extLst>
                </a:gridCol>
                <a:gridCol w="822960">
                  <a:extLst>
                    <a:ext uri="{9D8B030D-6E8A-4147-A177-3AD203B41FA5}">
                      <a16:colId xmlns:a16="http://schemas.microsoft.com/office/drawing/2014/main" val="555566119"/>
                    </a:ext>
                  </a:extLst>
                </a:gridCol>
                <a:gridCol w="658368">
                  <a:extLst>
                    <a:ext uri="{9D8B030D-6E8A-4147-A177-3AD203B41FA5}">
                      <a16:colId xmlns:a16="http://schemas.microsoft.com/office/drawing/2014/main" val="2507524470"/>
                    </a:ext>
                  </a:extLst>
                </a:gridCol>
                <a:gridCol w="822960">
                  <a:extLst>
                    <a:ext uri="{9D8B030D-6E8A-4147-A177-3AD203B41FA5}">
                      <a16:colId xmlns:a16="http://schemas.microsoft.com/office/drawing/2014/main" val="980194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54615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trivago</a:t>
                      </a:r>
                      <a:r>
                        <a:rPr kumimoji="0" lang="sv-SE" sz="1000" b="0" i="0" u="none" strike="noStrike" kern="1200" cap="none" spc="0" normalizeH="0" baseline="0" noProof="0">
                          <a:ln>
                            <a:noFill/>
                          </a:ln>
                          <a:solidFill>
                            <a:prstClr val="black"/>
                          </a:solidFill>
                          <a:effectLst/>
                          <a:uLnTx/>
                          <a:uFillTx/>
                          <a:latin typeface="+mn-lt"/>
                          <a:ea typeface="+mn-ea"/>
                          <a:cs typeface="+mn-cs"/>
                        </a:rPr>
                        <a:t> was asked by </a:t>
                      </a:r>
                      <a:r>
                        <a:rPr kumimoji="0" lang="sv-SE" sz="1000" b="1" i="0" u="none" strike="noStrike" kern="1200" cap="none" spc="0" normalizeH="0" baseline="0" noProof="0">
                          <a:ln>
                            <a:noFill/>
                          </a:ln>
                          <a:solidFill>
                            <a:prstClr val="black"/>
                          </a:solidFill>
                          <a:effectLst/>
                          <a:uLnTx/>
                          <a:uFillTx/>
                          <a:latin typeface="+mn-lt"/>
                          <a:ea typeface="+mn-ea"/>
                          <a:cs typeface="+mn-cs"/>
                        </a:rPr>
                        <a:t> - 2018-03-14 19:47:14</a:t>
                      </a:r>
                      <a:r>
                        <a:rPr kumimoji="0" lang="sv-SE" sz="1000" b="0" i="0" u="none" strike="noStrike" kern="1200" cap="none" spc="0" normalizeH="0" baseline="0" noProof="0">
                          <a:ln>
                            <a:noFill/>
                          </a:ln>
                          <a:solidFill>
                            <a:prstClr val="black"/>
                          </a:solidFill>
                          <a:effectLst/>
                          <a:uLnTx/>
                          <a:uFillTx/>
                          <a:latin typeface="+mn-lt"/>
                          <a:ea typeface="+mn-ea"/>
                          <a:cs typeface="+mn-cs"/>
                        </a:rPr>
                        <a:t>
Jag orkar inte mer! Jag byter förtvivlat kanal så fort er reklam kommer. Hör ni inte själva hur otroligt tjatig och bedrövlig den är?!
Vid det här laget är jag beredd att betala EXTRA för ett hotellrum bara jag slipper höra er litania igen!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51710138"/>
                  </a:ext>
                </a:extLst>
              </a:tr>
            </a:tbl>
          </a:graphicData>
        </a:graphic>
      </p:graphicFrame>
      <p:sp>
        <p:nvSpPr>
          <p:cNvPr id="4" name="Text Placeholder 3">
            <a:extLst>
              <a:ext uri="{FF2B5EF4-FFF2-40B4-BE49-F238E27FC236}">
                <a16:creationId xmlns:a16="http://schemas.microsoft.com/office/drawing/2014/main" id="{529272CA-A503-4FB2-B339-54FFFDCAA2E5}"/>
              </a:ext>
            </a:extLst>
          </p:cNvPr>
          <p:cNvSpPr>
            <a:spLocks noGrp="1"/>
          </p:cNvSpPr>
          <p:nvPr>
            <p:ph type="body" sz="quarter" idx="14"/>
          </p:nvPr>
        </p:nvSpPr>
        <p:spPr/>
        <p:txBody>
          <a:bodyPr/>
          <a:lstStyle/>
          <a:p>
            <a:r>
              <a:rPr lang="en-US"/>
              <a:t>11/01/2017 - 05/01/2018</a:t>
            </a:r>
          </a:p>
        </p:txBody>
      </p:sp>
    </p:spTree>
    <p:extLst>
      <p:ext uri="{BB962C8B-B14F-4D97-AF65-F5344CB8AC3E}">
        <p14:creationId xmlns:p14="http://schemas.microsoft.com/office/powerpoint/2010/main" val="1131131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EE236-9647-42CE-988E-2FEF8627D762}"/>
              </a:ext>
            </a:extLst>
          </p:cNvPr>
          <p:cNvSpPr>
            <a:spLocks noGrp="1"/>
          </p:cNvSpPr>
          <p:nvPr>
            <p:ph type="title"/>
          </p:nvPr>
        </p:nvSpPr>
        <p:spPr/>
        <p:txBody>
          <a:bodyPr/>
          <a:lstStyle/>
          <a:p>
            <a:r>
              <a:rPr lang="en-US"/>
              <a:t>Facebook User Questions Table - 7 of 18</a:t>
            </a:r>
          </a:p>
        </p:txBody>
      </p:sp>
      <p:graphicFrame>
        <p:nvGraphicFramePr>
          <p:cNvPr id="5" name="Table Placeholder 4">
            <a:extLst>
              <a:ext uri="{FF2B5EF4-FFF2-40B4-BE49-F238E27FC236}">
                <a16:creationId xmlns:a16="http://schemas.microsoft.com/office/drawing/2014/main" id="{34E2C468-B0FC-43FD-BF40-8EF4E5534E27}"/>
              </a:ext>
            </a:extLst>
          </p:cNvPr>
          <p:cNvGraphicFramePr>
            <a:graphicFrameLocks noGrp="1"/>
          </p:cNvGraphicFramePr>
          <p:nvPr>
            <p:ph type="tbl" sz="quarter" idx="13"/>
            <p:extLst>
              <p:ext uri="{D42A27DB-BD31-4B8C-83A1-F6EECF244321}">
                <p14:modId xmlns:p14="http://schemas.microsoft.com/office/powerpoint/2010/main" val="222564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574514755"/>
                    </a:ext>
                  </a:extLst>
                </a:gridCol>
                <a:gridCol w="822960">
                  <a:extLst>
                    <a:ext uri="{9D8B030D-6E8A-4147-A177-3AD203B41FA5}">
                      <a16:colId xmlns:a16="http://schemas.microsoft.com/office/drawing/2014/main" val="1936093824"/>
                    </a:ext>
                  </a:extLst>
                </a:gridCol>
                <a:gridCol w="822960">
                  <a:extLst>
                    <a:ext uri="{9D8B030D-6E8A-4147-A177-3AD203B41FA5}">
                      <a16:colId xmlns:a16="http://schemas.microsoft.com/office/drawing/2014/main" val="2265058505"/>
                    </a:ext>
                  </a:extLst>
                </a:gridCol>
                <a:gridCol w="822960">
                  <a:extLst>
                    <a:ext uri="{9D8B030D-6E8A-4147-A177-3AD203B41FA5}">
                      <a16:colId xmlns:a16="http://schemas.microsoft.com/office/drawing/2014/main" val="2671525944"/>
                    </a:ext>
                  </a:extLst>
                </a:gridCol>
                <a:gridCol w="822960">
                  <a:extLst>
                    <a:ext uri="{9D8B030D-6E8A-4147-A177-3AD203B41FA5}">
                      <a16:colId xmlns:a16="http://schemas.microsoft.com/office/drawing/2014/main" val="3715319746"/>
                    </a:ext>
                  </a:extLst>
                </a:gridCol>
                <a:gridCol w="822960">
                  <a:extLst>
                    <a:ext uri="{9D8B030D-6E8A-4147-A177-3AD203B41FA5}">
                      <a16:colId xmlns:a16="http://schemas.microsoft.com/office/drawing/2014/main" val="79041746"/>
                    </a:ext>
                  </a:extLst>
                </a:gridCol>
                <a:gridCol w="658368">
                  <a:extLst>
                    <a:ext uri="{9D8B030D-6E8A-4147-A177-3AD203B41FA5}">
                      <a16:colId xmlns:a16="http://schemas.microsoft.com/office/drawing/2014/main" val="4273085542"/>
                    </a:ext>
                  </a:extLst>
                </a:gridCol>
                <a:gridCol w="822960">
                  <a:extLst>
                    <a:ext uri="{9D8B030D-6E8A-4147-A177-3AD203B41FA5}">
                      <a16:colId xmlns:a16="http://schemas.microsoft.com/office/drawing/2014/main" val="1998885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421062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Expedia</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- 2018-03-14 18:40:43</a:t>
                      </a:r>
                      <a:r>
                        <a:rPr kumimoji="0" lang="en-US" sz="1000" b="0" i="0" u="none" strike="noStrike" kern="1200" cap="none" spc="0" normalizeH="0" baseline="0" noProof="0">
                          <a:ln>
                            <a:noFill/>
                          </a:ln>
                          <a:solidFill>
                            <a:prstClr val="black"/>
                          </a:solidFill>
                          <a:effectLst/>
                          <a:uLnTx/>
                          <a:uFillTx/>
                          <a:latin typeface="+mn-lt"/>
                          <a:ea typeface="+mn-ea"/>
                          <a:cs typeface="+mn-cs"/>
                        </a:rPr>
                        <a:t>
Price was right, but what good is the price if they don't follow through and make the reservation like they're supposed to? Showed up to the hotel around 2am after traveling almost 10 hours with my 4mo old and just wanted to crawl in bed and get some sleep, only to find out that they had NO reservation for me on file. Luckily the hotel had vacant rooms otherwise I would have had to look around for a place to stay in the middle of the night with my baby! Turns out this has happened countless times with customers. After multiple phone calls I was able to  get Expedia to refund my money, but I certainly won't be using them again. And if you do I suggest you ignore their email that says "Your reservation is confirmed. No need to call to reconfirm" because chances are it might not 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88015938"/>
                  </a:ext>
                </a:extLst>
              </a:tr>
            </a:tbl>
          </a:graphicData>
        </a:graphic>
      </p:graphicFrame>
      <p:sp>
        <p:nvSpPr>
          <p:cNvPr id="4" name="Text Placeholder 3">
            <a:extLst>
              <a:ext uri="{FF2B5EF4-FFF2-40B4-BE49-F238E27FC236}">
                <a16:creationId xmlns:a16="http://schemas.microsoft.com/office/drawing/2014/main" id="{6FC6E365-6200-4EB4-8053-B0A040D64F8C}"/>
              </a:ext>
            </a:extLst>
          </p:cNvPr>
          <p:cNvSpPr>
            <a:spLocks noGrp="1"/>
          </p:cNvSpPr>
          <p:nvPr>
            <p:ph type="body" sz="quarter" idx="14"/>
          </p:nvPr>
        </p:nvSpPr>
        <p:spPr/>
        <p:txBody>
          <a:bodyPr/>
          <a:lstStyle/>
          <a:p>
            <a:r>
              <a:rPr lang="en-US"/>
              <a:t>11/01/2017 - 05/01/2018</a:t>
            </a:r>
          </a:p>
        </p:txBody>
      </p:sp>
    </p:spTree>
    <p:extLst>
      <p:ext uri="{BB962C8B-B14F-4D97-AF65-F5344CB8AC3E}">
        <p14:creationId xmlns:p14="http://schemas.microsoft.com/office/powerpoint/2010/main" val="4013294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3764A-5305-42BC-9DD7-A45DCF0C35E2}"/>
              </a:ext>
            </a:extLst>
          </p:cNvPr>
          <p:cNvSpPr>
            <a:spLocks noGrp="1"/>
          </p:cNvSpPr>
          <p:nvPr>
            <p:ph type="title"/>
          </p:nvPr>
        </p:nvSpPr>
        <p:spPr/>
        <p:txBody>
          <a:bodyPr/>
          <a:lstStyle/>
          <a:p>
            <a:r>
              <a:rPr lang="en-US"/>
              <a:t>Facebook User Questions Table - 8 of 18</a:t>
            </a:r>
          </a:p>
        </p:txBody>
      </p:sp>
      <p:graphicFrame>
        <p:nvGraphicFramePr>
          <p:cNvPr id="5" name="Table Placeholder 4">
            <a:extLst>
              <a:ext uri="{FF2B5EF4-FFF2-40B4-BE49-F238E27FC236}">
                <a16:creationId xmlns:a16="http://schemas.microsoft.com/office/drawing/2014/main" id="{48E53542-C1F6-426E-AAB9-776F17966730}"/>
              </a:ext>
            </a:extLst>
          </p:cNvPr>
          <p:cNvGraphicFramePr>
            <a:graphicFrameLocks noGrp="1"/>
          </p:cNvGraphicFramePr>
          <p:nvPr>
            <p:ph type="tbl" sz="quarter" idx="13"/>
            <p:extLst>
              <p:ext uri="{D42A27DB-BD31-4B8C-83A1-F6EECF244321}">
                <p14:modId xmlns:p14="http://schemas.microsoft.com/office/powerpoint/2010/main" val="4278636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790075880"/>
                    </a:ext>
                  </a:extLst>
                </a:gridCol>
                <a:gridCol w="822960">
                  <a:extLst>
                    <a:ext uri="{9D8B030D-6E8A-4147-A177-3AD203B41FA5}">
                      <a16:colId xmlns:a16="http://schemas.microsoft.com/office/drawing/2014/main" val="2292181660"/>
                    </a:ext>
                  </a:extLst>
                </a:gridCol>
                <a:gridCol w="822960">
                  <a:extLst>
                    <a:ext uri="{9D8B030D-6E8A-4147-A177-3AD203B41FA5}">
                      <a16:colId xmlns:a16="http://schemas.microsoft.com/office/drawing/2014/main" val="804118535"/>
                    </a:ext>
                  </a:extLst>
                </a:gridCol>
                <a:gridCol w="822960">
                  <a:extLst>
                    <a:ext uri="{9D8B030D-6E8A-4147-A177-3AD203B41FA5}">
                      <a16:colId xmlns:a16="http://schemas.microsoft.com/office/drawing/2014/main" val="3128629031"/>
                    </a:ext>
                  </a:extLst>
                </a:gridCol>
                <a:gridCol w="822960">
                  <a:extLst>
                    <a:ext uri="{9D8B030D-6E8A-4147-A177-3AD203B41FA5}">
                      <a16:colId xmlns:a16="http://schemas.microsoft.com/office/drawing/2014/main" val="1893133396"/>
                    </a:ext>
                  </a:extLst>
                </a:gridCol>
                <a:gridCol w="822960">
                  <a:extLst>
                    <a:ext uri="{9D8B030D-6E8A-4147-A177-3AD203B41FA5}">
                      <a16:colId xmlns:a16="http://schemas.microsoft.com/office/drawing/2014/main" val="2170659062"/>
                    </a:ext>
                  </a:extLst>
                </a:gridCol>
                <a:gridCol w="658368">
                  <a:extLst>
                    <a:ext uri="{9D8B030D-6E8A-4147-A177-3AD203B41FA5}">
                      <a16:colId xmlns:a16="http://schemas.microsoft.com/office/drawing/2014/main" val="634139564"/>
                    </a:ext>
                  </a:extLst>
                </a:gridCol>
                <a:gridCol w="822960">
                  <a:extLst>
                    <a:ext uri="{9D8B030D-6E8A-4147-A177-3AD203B41FA5}">
                      <a16:colId xmlns:a16="http://schemas.microsoft.com/office/drawing/2014/main" val="3168651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64733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Expedia</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- 2018-03-13 23:45:36</a:t>
                      </a:r>
                      <a:r>
                        <a:rPr kumimoji="0" lang="en-US" sz="1000" b="0" i="0" u="none" strike="noStrike" kern="1200" cap="none" spc="0" normalizeH="0" baseline="0" noProof="0">
                          <a:ln>
                            <a:noFill/>
                          </a:ln>
                          <a:solidFill>
                            <a:prstClr val="black"/>
                          </a:solidFill>
                          <a:effectLst/>
                          <a:uLnTx/>
                          <a:uFillTx/>
                          <a:latin typeface="+mn-lt"/>
                          <a:ea typeface="+mn-ea"/>
                          <a:cs typeface="+mn-cs"/>
                        </a:rPr>
                        <a:t>
If you’re thinking about booking through Expedia, think again. This company is all about false advertisement, scamming, and has no level of customer service at all. I booked for a round trip from LAX to Las Vegas, but for some reason my flight back ended up in Long Beach. Why call it a round trip if you’re not going to be sending someone back to where they came from?
So, I tried contacting customer service. I kid you not, I was on the phone for OVER an hour. I spoke to a supervisor who stated that she promised to have my flight back changed by the end of the day, but she would have to call me back as she needed to talk to the support team to figure out what she could do. Fast forward a couple of hours, I never got a call. So I went ahead and gave their customer service line another call. The representative I spoke to said that she read through the notes for my case and stated that the supervisor had documented that there was no flight error, and no changes needed to be made. What?! 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03/13/2018 23:50:39</a:t>
                      </a:r>
                    </a:p>
                  </a:txBody>
                  <a:tcPr/>
                </a:tc>
                <a:extLst>
                  <a:ext uri="{0D108BD9-81ED-4DB2-BD59-A6C34878D82A}">
                    <a16:rowId xmlns:a16="http://schemas.microsoft.com/office/drawing/2014/main" val="2882595209"/>
                  </a:ext>
                </a:extLst>
              </a:tr>
            </a:tbl>
          </a:graphicData>
        </a:graphic>
      </p:graphicFrame>
      <p:sp>
        <p:nvSpPr>
          <p:cNvPr id="4" name="Text Placeholder 3">
            <a:extLst>
              <a:ext uri="{FF2B5EF4-FFF2-40B4-BE49-F238E27FC236}">
                <a16:creationId xmlns:a16="http://schemas.microsoft.com/office/drawing/2014/main" id="{DAE8A3A5-44BD-429C-9FAB-2EAAED4E5D28}"/>
              </a:ext>
            </a:extLst>
          </p:cNvPr>
          <p:cNvSpPr>
            <a:spLocks noGrp="1"/>
          </p:cNvSpPr>
          <p:nvPr>
            <p:ph type="body" sz="quarter" idx="14"/>
          </p:nvPr>
        </p:nvSpPr>
        <p:spPr/>
        <p:txBody>
          <a:bodyPr/>
          <a:lstStyle/>
          <a:p>
            <a:r>
              <a:rPr lang="en-US"/>
              <a:t>11/01/2017 - 05/01/2018</a:t>
            </a:r>
          </a:p>
        </p:txBody>
      </p:sp>
    </p:spTree>
    <p:extLst>
      <p:ext uri="{BB962C8B-B14F-4D97-AF65-F5344CB8AC3E}">
        <p14:creationId xmlns:p14="http://schemas.microsoft.com/office/powerpoint/2010/main" val="3110484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27AF6-68E2-4274-A095-833D04AD8C9C}"/>
              </a:ext>
            </a:extLst>
          </p:cNvPr>
          <p:cNvSpPr>
            <a:spLocks noGrp="1"/>
          </p:cNvSpPr>
          <p:nvPr>
            <p:ph type="title"/>
          </p:nvPr>
        </p:nvSpPr>
        <p:spPr/>
        <p:txBody>
          <a:bodyPr/>
          <a:lstStyle/>
          <a:p>
            <a:r>
              <a:rPr lang="en-US"/>
              <a:t>Facebook User Questions Table - 9 of 18</a:t>
            </a:r>
          </a:p>
        </p:txBody>
      </p:sp>
      <p:graphicFrame>
        <p:nvGraphicFramePr>
          <p:cNvPr id="5" name="Table Placeholder 4">
            <a:extLst>
              <a:ext uri="{FF2B5EF4-FFF2-40B4-BE49-F238E27FC236}">
                <a16:creationId xmlns:a16="http://schemas.microsoft.com/office/drawing/2014/main" id="{FA5CA8AE-2C21-4A27-BAAC-FDB8A0539A44}"/>
              </a:ext>
            </a:extLst>
          </p:cNvPr>
          <p:cNvGraphicFramePr>
            <a:graphicFrameLocks noGrp="1"/>
          </p:cNvGraphicFramePr>
          <p:nvPr>
            <p:ph type="tbl" sz="quarter" idx="13"/>
            <p:extLst>
              <p:ext uri="{D42A27DB-BD31-4B8C-83A1-F6EECF244321}">
                <p14:modId xmlns:p14="http://schemas.microsoft.com/office/powerpoint/2010/main" val="3278157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585231869"/>
                    </a:ext>
                  </a:extLst>
                </a:gridCol>
                <a:gridCol w="822960">
                  <a:extLst>
                    <a:ext uri="{9D8B030D-6E8A-4147-A177-3AD203B41FA5}">
                      <a16:colId xmlns:a16="http://schemas.microsoft.com/office/drawing/2014/main" val="1942007415"/>
                    </a:ext>
                  </a:extLst>
                </a:gridCol>
                <a:gridCol w="822960">
                  <a:extLst>
                    <a:ext uri="{9D8B030D-6E8A-4147-A177-3AD203B41FA5}">
                      <a16:colId xmlns:a16="http://schemas.microsoft.com/office/drawing/2014/main" val="3737184425"/>
                    </a:ext>
                  </a:extLst>
                </a:gridCol>
                <a:gridCol w="822960">
                  <a:extLst>
                    <a:ext uri="{9D8B030D-6E8A-4147-A177-3AD203B41FA5}">
                      <a16:colId xmlns:a16="http://schemas.microsoft.com/office/drawing/2014/main" val="1778988660"/>
                    </a:ext>
                  </a:extLst>
                </a:gridCol>
                <a:gridCol w="822960">
                  <a:extLst>
                    <a:ext uri="{9D8B030D-6E8A-4147-A177-3AD203B41FA5}">
                      <a16:colId xmlns:a16="http://schemas.microsoft.com/office/drawing/2014/main" val="1667166661"/>
                    </a:ext>
                  </a:extLst>
                </a:gridCol>
                <a:gridCol w="822960">
                  <a:extLst>
                    <a:ext uri="{9D8B030D-6E8A-4147-A177-3AD203B41FA5}">
                      <a16:colId xmlns:a16="http://schemas.microsoft.com/office/drawing/2014/main" val="3035002718"/>
                    </a:ext>
                  </a:extLst>
                </a:gridCol>
                <a:gridCol w="658368">
                  <a:extLst>
                    <a:ext uri="{9D8B030D-6E8A-4147-A177-3AD203B41FA5}">
                      <a16:colId xmlns:a16="http://schemas.microsoft.com/office/drawing/2014/main" val="2795978022"/>
                    </a:ext>
                  </a:extLst>
                </a:gridCol>
                <a:gridCol w="822960">
                  <a:extLst>
                    <a:ext uri="{9D8B030D-6E8A-4147-A177-3AD203B41FA5}">
                      <a16:colId xmlns:a16="http://schemas.microsoft.com/office/drawing/2014/main" val="3968815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934403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Expedia</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- 2018-03-13 22:34:53</a:t>
                      </a:r>
                      <a:r>
                        <a:rPr kumimoji="0" lang="en-US" sz="1000" b="0" i="0" u="none" strike="noStrike" kern="1200" cap="none" spc="0" normalizeH="0" baseline="0" noProof="0">
                          <a:ln>
                            <a:noFill/>
                          </a:ln>
                          <a:solidFill>
                            <a:prstClr val="black"/>
                          </a:solidFill>
                          <a:effectLst/>
                          <a:uLnTx/>
                          <a:uFillTx/>
                          <a:latin typeface="+mn-lt"/>
                          <a:ea typeface="+mn-ea"/>
                          <a:cs typeface="+mn-cs"/>
                        </a:rPr>
                        <a:t>
Lesson #1: never book with Expedia!  I am beyond angry right now. I am 4 months pregnant and am trying to get s refund on a trip that I booked in September with my family because I am due to deliver a baby when I am suppose to fly!  I would think a refund would be simple! But it has become a nightmare! I have been a loyal customer. No more!  I am fighting this to the end!  I would think having me fly and potentially giving birth on a flight would be a liability yet they have made it impossible to get my money back!  It doesn’t make sense!!!  It’s not pennies either.  It’s $3400 of tickets!  They have just lost a loyal customer.  I’m now into my 1 hr and 40 minutes call and nothing!  I bought insurance for what???!!!  It doesn’t cover a 9 month pregnant lady and her family that can’t fly!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37426713"/>
                  </a:ext>
                </a:extLst>
              </a:tr>
            </a:tbl>
          </a:graphicData>
        </a:graphic>
      </p:graphicFrame>
      <p:sp>
        <p:nvSpPr>
          <p:cNvPr id="4" name="Text Placeholder 3">
            <a:extLst>
              <a:ext uri="{FF2B5EF4-FFF2-40B4-BE49-F238E27FC236}">
                <a16:creationId xmlns:a16="http://schemas.microsoft.com/office/drawing/2014/main" id="{335DAB03-2D09-4A78-8ACF-620D8CB64CD1}"/>
              </a:ext>
            </a:extLst>
          </p:cNvPr>
          <p:cNvSpPr>
            <a:spLocks noGrp="1"/>
          </p:cNvSpPr>
          <p:nvPr>
            <p:ph type="body" sz="quarter" idx="14"/>
          </p:nvPr>
        </p:nvSpPr>
        <p:spPr/>
        <p:txBody>
          <a:bodyPr/>
          <a:lstStyle/>
          <a:p>
            <a:r>
              <a:rPr lang="en-US"/>
              <a:t>11/01/2017 - 05/01/2018</a:t>
            </a:r>
          </a:p>
        </p:txBody>
      </p:sp>
    </p:spTree>
    <p:extLst>
      <p:ext uri="{BB962C8B-B14F-4D97-AF65-F5344CB8AC3E}">
        <p14:creationId xmlns:p14="http://schemas.microsoft.com/office/powerpoint/2010/main" val="21465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254A9-01D1-45B1-B346-B01E5547AA7F}"/>
              </a:ext>
            </a:extLst>
          </p:cNvPr>
          <p:cNvSpPr>
            <a:spLocks noGrp="1"/>
          </p:cNvSpPr>
          <p:nvPr>
            <p:ph type="title"/>
          </p:nvPr>
        </p:nvSpPr>
        <p:spPr/>
        <p:txBody>
          <a:bodyPr/>
          <a:lstStyle/>
          <a:p>
            <a:r>
              <a:rPr lang="en-US"/>
              <a:t>Facebook User Questions Table - 10 of 18</a:t>
            </a:r>
          </a:p>
        </p:txBody>
      </p:sp>
      <p:graphicFrame>
        <p:nvGraphicFramePr>
          <p:cNvPr id="5" name="Table Placeholder 4">
            <a:extLst>
              <a:ext uri="{FF2B5EF4-FFF2-40B4-BE49-F238E27FC236}">
                <a16:creationId xmlns:a16="http://schemas.microsoft.com/office/drawing/2014/main" id="{6ADE6701-76AC-470B-9DB2-F63E76038184}"/>
              </a:ext>
            </a:extLst>
          </p:cNvPr>
          <p:cNvGraphicFramePr>
            <a:graphicFrameLocks noGrp="1"/>
          </p:cNvGraphicFramePr>
          <p:nvPr>
            <p:ph type="tbl" sz="quarter" idx="13"/>
            <p:extLst>
              <p:ext uri="{D42A27DB-BD31-4B8C-83A1-F6EECF244321}">
                <p14:modId xmlns:p14="http://schemas.microsoft.com/office/powerpoint/2010/main" val="3179300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893374020"/>
                    </a:ext>
                  </a:extLst>
                </a:gridCol>
                <a:gridCol w="822960">
                  <a:extLst>
                    <a:ext uri="{9D8B030D-6E8A-4147-A177-3AD203B41FA5}">
                      <a16:colId xmlns:a16="http://schemas.microsoft.com/office/drawing/2014/main" val="1569742097"/>
                    </a:ext>
                  </a:extLst>
                </a:gridCol>
                <a:gridCol w="822960">
                  <a:extLst>
                    <a:ext uri="{9D8B030D-6E8A-4147-A177-3AD203B41FA5}">
                      <a16:colId xmlns:a16="http://schemas.microsoft.com/office/drawing/2014/main" val="2528858864"/>
                    </a:ext>
                  </a:extLst>
                </a:gridCol>
                <a:gridCol w="822960">
                  <a:extLst>
                    <a:ext uri="{9D8B030D-6E8A-4147-A177-3AD203B41FA5}">
                      <a16:colId xmlns:a16="http://schemas.microsoft.com/office/drawing/2014/main" val="1043994985"/>
                    </a:ext>
                  </a:extLst>
                </a:gridCol>
                <a:gridCol w="822960">
                  <a:extLst>
                    <a:ext uri="{9D8B030D-6E8A-4147-A177-3AD203B41FA5}">
                      <a16:colId xmlns:a16="http://schemas.microsoft.com/office/drawing/2014/main" val="251691098"/>
                    </a:ext>
                  </a:extLst>
                </a:gridCol>
                <a:gridCol w="822960">
                  <a:extLst>
                    <a:ext uri="{9D8B030D-6E8A-4147-A177-3AD203B41FA5}">
                      <a16:colId xmlns:a16="http://schemas.microsoft.com/office/drawing/2014/main" val="1724845343"/>
                    </a:ext>
                  </a:extLst>
                </a:gridCol>
                <a:gridCol w="658368">
                  <a:extLst>
                    <a:ext uri="{9D8B030D-6E8A-4147-A177-3AD203B41FA5}">
                      <a16:colId xmlns:a16="http://schemas.microsoft.com/office/drawing/2014/main" val="1587988953"/>
                    </a:ext>
                  </a:extLst>
                </a:gridCol>
                <a:gridCol w="822960">
                  <a:extLst>
                    <a:ext uri="{9D8B030D-6E8A-4147-A177-3AD203B41FA5}">
                      <a16:colId xmlns:a16="http://schemas.microsoft.com/office/drawing/2014/main" val="3357982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045432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Expedia</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- 2018-03-13 16:36:55</a:t>
                      </a:r>
                      <a:r>
                        <a:rPr kumimoji="0" lang="en-US" sz="1000" b="0" i="0" u="none" strike="noStrike" kern="1200" cap="none" spc="0" normalizeH="0" baseline="0" noProof="0">
                          <a:ln>
                            <a:noFill/>
                          </a:ln>
                          <a:solidFill>
                            <a:prstClr val="black"/>
                          </a:solidFill>
                          <a:effectLst/>
                          <a:uLnTx/>
                          <a:uFillTx/>
                          <a:latin typeface="+mn-lt"/>
                          <a:ea typeface="+mn-ea"/>
                          <a:cs typeface="+mn-cs"/>
                        </a:rPr>
                        <a:t>
I made an online reservation for a hotel at a refundable rate.  I called Expedia about a half hour later to change the reservation in order to extend my length of stay.  The agent cancelled my original refundable reservation and rebooked me for a non-refundable reservation, after I reminded her to make sure it was the refundable rate.  I immediately called Expedia back to explain the agent's error and to get the rate reservation changed.  I was told they have to call the hotel to see if the hotel will waive the fee and not charge me, even though it was the agent's fault.  I have been waiting since yesterday for a response and just called Expedia back again and still no resolution.  The charges should not be placed on me as it was the agent's fault for booking the wrong rate.  Can Expedia assist me with this?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03/13/2018 16:41:57</a:t>
                      </a:r>
                    </a:p>
                  </a:txBody>
                  <a:tcPr/>
                </a:tc>
                <a:extLst>
                  <a:ext uri="{0D108BD9-81ED-4DB2-BD59-A6C34878D82A}">
                    <a16:rowId xmlns:a16="http://schemas.microsoft.com/office/drawing/2014/main" val="675801334"/>
                  </a:ext>
                </a:extLst>
              </a:tr>
            </a:tbl>
          </a:graphicData>
        </a:graphic>
      </p:graphicFrame>
      <p:sp>
        <p:nvSpPr>
          <p:cNvPr id="4" name="Text Placeholder 3">
            <a:extLst>
              <a:ext uri="{FF2B5EF4-FFF2-40B4-BE49-F238E27FC236}">
                <a16:creationId xmlns:a16="http://schemas.microsoft.com/office/drawing/2014/main" id="{831727D4-001B-4A46-9DA9-A68D25F143F1}"/>
              </a:ext>
            </a:extLst>
          </p:cNvPr>
          <p:cNvSpPr>
            <a:spLocks noGrp="1"/>
          </p:cNvSpPr>
          <p:nvPr>
            <p:ph type="body" sz="quarter" idx="14"/>
          </p:nvPr>
        </p:nvSpPr>
        <p:spPr/>
        <p:txBody>
          <a:bodyPr/>
          <a:lstStyle/>
          <a:p>
            <a:r>
              <a:rPr lang="en-US"/>
              <a:t>11/01/2017 - 05/01/2018</a:t>
            </a:r>
          </a:p>
        </p:txBody>
      </p:sp>
    </p:spTree>
    <p:extLst>
      <p:ext uri="{BB962C8B-B14F-4D97-AF65-F5344CB8AC3E}">
        <p14:creationId xmlns:p14="http://schemas.microsoft.com/office/powerpoint/2010/main" val="143973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4DBEC-0598-4212-8B60-87A15E0FE19D}"/>
              </a:ext>
            </a:extLst>
          </p:cNvPr>
          <p:cNvSpPr>
            <a:spLocks noGrp="1"/>
          </p:cNvSpPr>
          <p:nvPr>
            <p:ph type="title"/>
          </p:nvPr>
        </p:nvSpPr>
        <p:spPr/>
        <p:txBody>
          <a:bodyPr/>
          <a:lstStyle/>
          <a:p>
            <a:r>
              <a:rPr lang="en-US"/>
              <a:t>Facebook User Questions Table - 11 of 18</a:t>
            </a:r>
          </a:p>
        </p:txBody>
      </p:sp>
      <p:graphicFrame>
        <p:nvGraphicFramePr>
          <p:cNvPr id="5" name="Table Placeholder 4">
            <a:extLst>
              <a:ext uri="{FF2B5EF4-FFF2-40B4-BE49-F238E27FC236}">
                <a16:creationId xmlns:a16="http://schemas.microsoft.com/office/drawing/2014/main" id="{49F1E00C-CBE6-4CD9-8A63-A292C62F3736}"/>
              </a:ext>
            </a:extLst>
          </p:cNvPr>
          <p:cNvGraphicFramePr>
            <a:graphicFrameLocks noGrp="1"/>
          </p:cNvGraphicFramePr>
          <p:nvPr>
            <p:ph type="tbl" sz="quarter" idx="13"/>
            <p:extLst>
              <p:ext uri="{D42A27DB-BD31-4B8C-83A1-F6EECF244321}">
                <p14:modId xmlns:p14="http://schemas.microsoft.com/office/powerpoint/2010/main" val="2669103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419369117"/>
                    </a:ext>
                  </a:extLst>
                </a:gridCol>
                <a:gridCol w="822960">
                  <a:extLst>
                    <a:ext uri="{9D8B030D-6E8A-4147-A177-3AD203B41FA5}">
                      <a16:colId xmlns:a16="http://schemas.microsoft.com/office/drawing/2014/main" val="2193738194"/>
                    </a:ext>
                  </a:extLst>
                </a:gridCol>
                <a:gridCol w="822960">
                  <a:extLst>
                    <a:ext uri="{9D8B030D-6E8A-4147-A177-3AD203B41FA5}">
                      <a16:colId xmlns:a16="http://schemas.microsoft.com/office/drawing/2014/main" val="1732653767"/>
                    </a:ext>
                  </a:extLst>
                </a:gridCol>
                <a:gridCol w="822960">
                  <a:extLst>
                    <a:ext uri="{9D8B030D-6E8A-4147-A177-3AD203B41FA5}">
                      <a16:colId xmlns:a16="http://schemas.microsoft.com/office/drawing/2014/main" val="1902255413"/>
                    </a:ext>
                  </a:extLst>
                </a:gridCol>
                <a:gridCol w="822960">
                  <a:extLst>
                    <a:ext uri="{9D8B030D-6E8A-4147-A177-3AD203B41FA5}">
                      <a16:colId xmlns:a16="http://schemas.microsoft.com/office/drawing/2014/main" val="615146602"/>
                    </a:ext>
                  </a:extLst>
                </a:gridCol>
                <a:gridCol w="822960">
                  <a:extLst>
                    <a:ext uri="{9D8B030D-6E8A-4147-A177-3AD203B41FA5}">
                      <a16:colId xmlns:a16="http://schemas.microsoft.com/office/drawing/2014/main" val="3314365867"/>
                    </a:ext>
                  </a:extLst>
                </a:gridCol>
                <a:gridCol w="658368">
                  <a:extLst>
                    <a:ext uri="{9D8B030D-6E8A-4147-A177-3AD203B41FA5}">
                      <a16:colId xmlns:a16="http://schemas.microsoft.com/office/drawing/2014/main" val="1920911255"/>
                    </a:ext>
                  </a:extLst>
                </a:gridCol>
                <a:gridCol w="822960">
                  <a:extLst>
                    <a:ext uri="{9D8B030D-6E8A-4147-A177-3AD203B41FA5}">
                      <a16:colId xmlns:a16="http://schemas.microsoft.com/office/drawing/2014/main" val="2080225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71307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BMW</a:t>
                      </a:r>
                      <a:r>
                        <a:rPr kumimoji="0" lang="es-ES" sz="1000" b="0" i="0" u="none" strike="noStrike" kern="1200" cap="none" spc="0" normalizeH="0" baseline="0" noProof="0">
                          <a:ln>
                            <a:noFill/>
                          </a:ln>
                          <a:solidFill>
                            <a:prstClr val="black"/>
                          </a:solidFill>
                          <a:effectLst/>
                          <a:uLnTx/>
                          <a:uFillTx/>
                          <a:latin typeface="+mn-lt"/>
                          <a:ea typeface="+mn-ea"/>
                          <a:cs typeface="+mn-cs"/>
                        </a:rPr>
                        <a:t> was asked by </a:t>
                      </a:r>
                      <a:r>
                        <a:rPr kumimoji="0" lang="es-ES" sz="1000" b="1" i="0" u="none" strike="noStrike" kern="1200" cap="none" spc="0" normalizeH="0" baseline="0" noProof="0">
                          <a:ln>
                            <a:noFill/>
                          </a:ln>
                          <a:solidFill>
                            <a:prstClr val="black"/>
                          </a:solidFill>
                          <a:effectLst/>
                          <a:uLnTx/>
                          <a:uFillTx/>
                          <a:latin typeface="+mn-lt"/>
                          <a:ea typeface="+mn-ea"/>
                          <a:cs typeface="+mn-cs"/>
                        </a:rPr>
                        <a:t> - 2018-03-13 13:40:51</a:t>
                      </a:r>
                      <a:r>
                        <a:rPr kumimoji="0" lang="es-ES" sz="1000" b="0" i="0" u="none" strike="noStrike" kern="1200" cap="none" spc="0" normalizeH="0" baseline="0" noProof="0">
                          <a:ln>
                            <a:noFill/>
                          </a:ln>
                          <a:solidFill>
                            <a:prstClr val="black"/>
                          </a:solidFill>
                          <a:effectLst/>
                          <a:uLnTx/>
                          <a:uFillTx/>
                          <a:latin typeface="+mn-lt"/>
                          <a:ea typeface="+mn-ea"/>
                          <a:cs typeface="+mn-cs"/>
                        </a:rPr>
                        <a:t>
Con permiso de la dirección del grupo.
Hola a tod@s!!!!
Te gusta el mundo del motor y conocer gente con tu misma pasión???
No lo dudes y entra en nuestro club!!!
No te pierdas las kdd's, los eventos, las rutas y los sorteos de regalos que solemos hacer muy a menudo!!!! 
Vamossss!!! Te esperamos en esta gran familia llamada:
    Club Bmw Motorsport Vallés 💙💙
Pincha en el enlace y entra en nuestra pagina!!!!            
                          👇🏻👇🏻👇🏻
https://www.facebook.com/groups/1485526778443308/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84569690"/>
                  </a:ext>
                </a:extLst>
              </a:tr>
            </a:tbl>
          </a:graphicData>
        </a:graphic>
      </p:graphicFrame>
      <p:sp>
        <p:nvSpPr>
          <p:cNvPr id="4" name="Text Placeholder 3">
            <a:extLst>
              <a:ext uri="{FF2B5EF4-FFF2-40B4-BE49-F238E27FC236}">
                <a16:creationId xmlns:a16="http://schemas.microsoft.com/office/drawing/2014/main" id="{42E2112A-5890-4A73-A80C-CA4F1056D7C6}"/>
              </a:ext>
            </a:extLst>
          </p:cNvPr>
          <p:cNvSpPr>
            <a:spLocks noGrp="1"/>
          </p:cNvSpPr>
          <p:nvPr>
            <p:ph type="body" sz="quarter" idx="14"/>
          </p:nvPr>
        </p:nvSpPr>
        <p:spPr/>
        <p:txBody>
          <a:bodyPr/>
          <a:lstStyle/>
          <a:p>
            <a:r>
              <a:rPr lang="en-US"/>
              <a:t>11/01/2017 - 05/01/2018</a:t>
            </a:r>
          </a:p>
        </p:txBody>
      </p:sp>
    </p:spTree>
    <p:extLst>
      <p:ext uri="{BB962C8B-B14F-4D97-AF65-F5344CB8AC3E}">
        <p14:creationId xmlns:p14="http://schemas.microsoft.com/office/powerpoint/2010/main" val="3630093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5D59-2675-4317-B9E5-FA7EC57B1D5C}"/>
              </a:ext>
            </a:extLst>
          </p:cNvPr>
          <p:cNvSpPr>
            <a:spLocks noGrp="1"/>
          </p:cNvSpPr>
          <p:nvPr>
            <p:ph type="title"/>
          </p:nvPr>
        </p:nvSpPr>
        <p:spPr/>
        <p:txBody>
          <a:bodyPr/>
          <a:lstStyle/>
          <a:p>
            <a:r>
              <a:rPr lang="en-US"/>
              <a:t>Facebook User Questions Table - 12 of 18</a:t>
            </a:r>
          </a:p>
        </p:txBody>
      </p:sp>
      <p:graphicFrame>
        <p:nvGraphicFramePr>
          <p:cNvPr id="5" name="Table Placeholder 4">
            <a:extLst>
              <a:ext uri="{FF2B5EF4-FFF2-40B4-BE49-F238E27FC236}">
                <a16:creationId xmlns:a16="http://schemas.microsoft.com/office/drawing/2014/main" id="{595799B8-B58B-4A6D-B5B4-20B3A7EAF158}"/>
              </a:ext>
            </a:extLst>
          </p:cNvPr>
          <p:cNvGraphicFramePr>
            <a:graphicFrameLocks noGrp="1"/>
          </p:cNvGraphicFramePr>
          <p:nvPr>
            <p:ph type="tbl" sz="quarter" idx="13"/>
            <p:extLst>
              <p:ext uri="{D42A27DB-BD31-4B8C-83A1-F6EECF244321}">
                <p14:modId xmlns:p14="http://schemas.microsoft.com/office/powerpoint/2010/main" val="3024722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4086210199"/>
                    </a:ext>
                  </a:extLst>
                </a:gridCol>
                <a:gridCol w="822960">
                  <a:extLst>
                    <a:ext uri="{9D8B030D-6E8A-4147-A177-3AD203B41FA5}">
                      <a16:colId xmlns:a16="http://schemas.microsoft.com/office/drawing/2014/main" val="3054865376"/>
                    </a:ext>
                  </a:extLst>
                </a:gridCol>
                <a:gridCol w="822960">
                  <a:extLst>
                    <a:ext uri="{9D8B030D-6E8A-4147-A177-3AD203B41FA5}">
                      <a16:colId xmlns:a16="http://schemas.microsoft.com/office/drawing/2014/main" val="1185680081"/>
                    </a:ext>
                  </a:extLst>
                </a:gridCol>
                <a:gridCol w="822960">
                  <a:extLst>
                    <a:ext uri="{9D8B030D-6E8A-4147-A177-3AD203B41FA5}">
                      <a16:colId xmlns:a16="http://schemas.microsoft.com/office/drawing/2014/main" val="1277644848"/>
                    </a:ext>
                  </a:extLst>
                </a:gridCol>
                <a:gridCol w="822960">
                  <a:extLst>
                    <a:ext uri="{9D8B030D-6E8A-4147-A177-3AD203B41FA5}">
                      <a16:colId xmlns:a16="http://schemas.microsoft.com/office/drawing/2014/main" val="3244984080"/>
                    </a:ext>
                  </a:extLst>
                </a:gridCol>
                <a:gridCol w="822960">
                  <a:extLst>
                    <a:ext uri="{9D8B030D-6E8A-4147-A177-3AD203B41FA5}">
                      <a16:colId xmlns:a16="http://schemas.microsoft.com/office/drawing/2014/main" val="3162494927"/>
                    </a:ext>
                  </a:extLst>
                </a:gridCol>
                <a:gridCol w="658368">
                  <a:extLst>
                    <a:ext uri="{9D8B030D-6E8A-4147-A177-3AD203B41FA5}">
                      <a16:colId xmlns:a16="http://schemas.microsoft.com/office/drawing/2014/main" val="894798869"/>
                    </a:ext>
                  </a:extLst>
                </a:gridCol>
                <a:gridCol w="822960">
                  <a:extLst>
                    <a:ext uri="{9D8B030D-6E8A-4147-A177-3AD203B41FA5}">
                      <a16:colId xmlns:a16="http://schemas.microsoft.com/office/drawing/2014/main" val="1109307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400382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BMW</a:t>
                      </a:r>
                      <a:r>
                        <a:rPr kumimoji="0" lang="de-DE" sz="1000" b="0" i="0" u="none" strike="noStrike" kern="1200" cap="none" spc="0" normalizeH="0" baseline="0" noProof="0">
                          <a:ln>
                            <a:noFill/>
                          </a:ln>
                          <a:solidFill>
                            <a:prstClr val="black"/>
                          </a:solidFill>
                          <a:effectLst/>
                          <a:uLnTx/>
                          <a:uFillTx/>
                          <a:latin typeface="+mn-lt"/>
                          <a:ea typeface="+mn-ea"/>
                          <a:cs typeface="+mn-cs"/>
                        </a:rPr>
                        <a:t> was asked by </a:t>
                      </a:r>
                      <a:r>
                        <a:rPr kumimoji="0" lang="de-DE" sz="1000" b="1" i="0" u="none" strike="noStrike" kern="1200" cap="none" spc="0" normalizeH="0" baseline="0" noProof="0">
                          <a:ln>
                            <a:noFill/>
                          </a:ln>
                          <a:solidFill>
                            <a:prstClr val="black"/>
                          </a:solidFill>
                          <a:effectLst/>
                          <a:uLnTx/>
                          <a:uFillTx/>
                          <a:latin typeface="+mn-lt"/>
                          <a:ea typeface="+mn-ea"/>
                          <a:cs typeface="+mn-cs"/>
                        </a:rPr>
                        <a:t> - 2018-03-13 11:06:09</a:t>
                      </a:r>
                      <a:r>
                        <a:rPr kumimoji="0" lang="de-DE" sz="1000" b="0" i="0" u="none" strike="noStrike" kern="1200" cap="none" spc="0" normalizeH="0" baseline="0" noProof="0">
                          <a:ln>
                            <a:noFill/>
                          </a:ln>
                          <a:solidFill>
                            <a:prstClr val="black"/>
                          </a:solidFill>
                          <a:effectLst/>
                          <a:uLnTx/>
                          <a:uFillTx/>
                          <a:latin typeface="+mn-lt"/>
                          <a:ea typeface="+mn-ea"/>
                          <a:cs typeface="+mn-cs"/>
                        </a:rPr>
                        <a:t>
Connected Drive ist Frustration pur. Die user experience ist unterirdisch, der telefonische Kundenservice dazu eine echte Lachnummer. Wie kann man nur so wissentlich seine Kunden und Fans vor den Kopf stoßen? 
Und die BMW-Werkstatt? Darf nicht helfen! Antwort: "Da dürfen wir nicht ran, BMW will, dass sie das im Online-Portal selbst buchen!". 
Toll! Ein Fahrzeug der Oberklasse und die Echtzeitverkehrsdaten tun nicht, weil man sie in dem dämlichen Portal nicht buchen kann. Der telefonische Kundenservice sagt immer "Ich mache da ein Ticket für Sie auf" und dann passiert nichts. Das geht nun schon über einen Monat so.   
Und das schönste, man kriegt dauernd gesagt, der Fehler, den die Website auswirft, der könne so ja gar nicht sein. Damit sagt man mir als Kunde durch die Blume, ich sei zu blöde die Website richtig zu bedienen. Aber selbst wenn dem so wäre (was ich abstreite), sollen sich weniger Onlineaffine Kunden denn künftig andere Autos kaufen? Nun ja, ich jedenfalls wäre soweit...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66074064"/>
                  </a:ext>
                </a:extLst>
              </a:tr>
            </a:tbl>
          </a:graphicData>
        </a:graphic>
      </p:graphicFrame>
      <p:sp>
        <p:nvSpPr>
          <p:cNvPr id="4" name="Text Placeholder 3">
            <a:extLst>
              <a:ext uri="{FF2B5EF4-FFF2-40B4-BE49-F238E27FC236}">
                <a16:creationId xmlns:a16="http://schemas.microsoft.com/office/drawing/2014/main" id="{35B571E4-79B8-451A-96AC-7A278F0E9E25}"/>
              </a:ext>
            </a:extLst>
          </p:cNvPr>
          <p:cNvSpPr>
            <a:spLocks noGrp="1"/>
          </p:cNvSpPr>
          <p:nvPr>
            <p:ph type="body" sz="quarter" idx="14"/>
          </p:nvPr>
        </p:nvSpPr>
        <p:spPr/>
        <p:txBody>
          <a:bodyPr/>
          <a:lstStyle/>
          <a:p>
            <a:r>
              <a:rPr lang="en-US"/>
              <a:t>11/01/2017 - 05/01/2018</a:t>
            </a:r>
          </a:p>
        </p:txBody>
      </p:sp>
    </p:spTree>
    <p:extLst>
      <p:ext uri="{BB962C8B-B14F-4D97-AF65-F5344CB8AC3E}">
        <p14:creationId xmlns:p14="http://schemas.microsoft.com/office/powerpoint/2010/main" val="840101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57503-618B-4061-87CF-31B9A62EFB8D}"/>
              </a:ext>
            </a:extLst>
          </p:cNvPr>
          <p:cNvSpPr>
            <a:spLocks noGrp="1"/>
          </p:cNvSpPr>
          <p:nvPr>
            <p:ph type="title"/>
          </p:nvPr>
        </p:nvSpPr>
        <p:spPr/>
        <p:txBody>
          <a:bodyPr/>
          <a:lstStyle/>
          <a:p>
            <a:r>
              <a:rPr lang="en-US"/>
              <a:t>Facebook User Questions Table - 13 of 18</a:t>
            </a:r>
          </a:p>
        </p:txBody>
      </p:sp>
      <p:graphicFrame>
        <p:nvGraphicFramePr>
          <p:cNvPr id="5" name="Table Placeholder 4">
            <a:extLst>
              <a:ext uri="{FF2B5EF4-FFF2-40B4-BE49-F238E27FC236}">
                <a16:creationId xmlns:a16="http://schemas.microsoft.com/office/drawing/2014/main" id="{5737AF20-4A9B-4CCC-AAB6-DD4E53A8D3DD}"/>
              </a:ext>
            </a:extLst>
          </p:cNvPr>
          <p:cNvGraphicFramePr>
            <a:graphicFrameLocks noGrp="1"/>
          </p:cNvGraphicFramePr>
          <p:nvPr>
            <p:ph type="tbl" sz="quarter" idx="13"/>
            <p:extLst>
              <p:ext uri="{D42A27DB-BD31-4B8C-83A1-F6EECF244321}">
                <p14:modId xmlns:p14="http://schemas.microsoft.com/office/powerpoint/2010/main" val="3143720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671210662"/>
                    </a:ext>
                  </a:extLst>
                </a:gridCol>
                <a:gridCol w="822960">
                  <a:extLst>
                    <a:ext uri="{9D8B030D-6E8A-4147-A177-3AD203B41FA5}">
                      <a16:colId xmlns:a16="http://schemas.microsoft.com/office/drawing/2014/main" val="40806444"/>
                    </a:ext>
                  </a:extLst>
                </a:gridCol>
                <a:gridCol w="822960">
                  <a:extLst>
                    <a:ext uri="{9D8B030D-6E8A-4147-A177-3AD203B41FA5}">
                      <a16:colId xmlns:a16="http://schemas.microsoft.com/office/drawing/2014/main" val="1143546181"/>
                    </a:ext>
                  </a:extLst>
                </a:gridCol>
                <a:gridCol w="822960">
                  <a:extLst>
                    <a:ext uri="{9D8B030D-6E8A-4147-A177-3AD203B41FA5}">
                      <a16:colId xmlns:a16="http://schemas.microsoft.com/office/drawing/2014/main" val="3322804681"/>
                    </a:ext>
                  </a:extLst>
                </a:gridCol>
                <a:gridCol w="822960">
                  <a:extLst>
                    <a:ext uri="{9D8B030D-6E8A-4147-A177-3AD203B41FA5}">
                      <a16:colId xmlns:a16="http://schemas.microsoft.com/office/drawing/2014/main" val="2908011299"/>
                    </a:ext>
                  </a:extLst>
                </a:gridCol>
                <a:gridCol w="822960">
                  <a:extLst>
                    <a:ext uri="{9D8B030D-6E8A-4147-A177-3AD203B41FA5}">
                      <a16:colId xmlns:a16="http://schemas.microsoft.com/office/drawing/2014/main" val="57857763"/>
                    </a:ext>
                  </a:extLst>
                </a:gridCol>
                <a:gridCol w="658368">
                  <a:extLst>
                    <a:ext uri="{9D8B030D-6E8A-4147-A177-3AD203B41FA5}">
                      <a16:colId xmlns:a16="http://schemas.microsoft.com/office/drawing/2014/main" val="342661613"/>
                    </a:ext>
                  </a:extLst>
                </a:gridCol>
                <a:gridCol w="822960">
                  <a:extLst>
                    <a:ext uri="{9D8B030D-6E8A-4147-A177-3AD203B41FA5}">
                      <a16:colId xmlns:a16="http://schemas.microsoft.com/office/drawing/2014/main" val="2722558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59218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Expedia</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- 2018-03-13 05:50:30</a:t>
                      </a:r>
                      <a:r>
                        <a:rPr kumimoji="0" lang="en-US" sz="1000" b="0" i="0" u="none" strike="noStrike" kern="1200" cap="none" spc="0" normalizeH="0" baseline="0" noProof="0">
                          <a:ln>
                            <a:noFill/>
                          </a:ln>
                          <a:solidFill>
                            <a:prstClr val="black"/>
                          </a:solidFill>
                          <a:effectLst/>
                          <a:uLnTx/>
                          <a:uFillTx/>
                          <a:latin typeface="+mn-lt"/>
                          <a:ea typeface="+mn-ea"/>
                          <a:cs typeface="+mn-cs"/>
                        </a:rPr>
                        <a:t>
Why does Expedia not conduct customer services on Facebook? Is it perhaps because you don't admit you are at fault, and put the blame on the service provider so you can steal the money of your customers?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03/13/2018 05:57:02</a:t>
                      </a:r>
                    </a:p>
                  </a:txBody>
                  <a:tcPr/>
                </a:tc>
                <a:extLst>
                  <a:ext uri="{0D108BD9-81ED-4DB2-BD59-A6C34878D82A}">
                    <a16:rowId xmlns:a16="http://schemas.microsoft.com/office/drawing/2014/main" val="1825850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Expedia</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- 2018-03-13 05:43:26</a:t>
                      </a:r>
                      <a:r>
                        <a:rPr kumimoji="0" lang="en-US" sz="1000" b="0" i="0" u="none" strike="noStrike" kern="1200" cap="none" spc="0" normalizeH="0" baseline="0" noProof="0">
                          <a:ln>
                            <a:noFill/>
                          </a:ln>
                          <a:solidFill>
                            <a:prstClr val="black"/>
                          </a:solidFill>
                          <a:effectLst/>
                          <a:uLnTx/>
                          <a:uFillTx/>
                          <a:latin typeface="+mn-lt"/>
                          <a:ea typeface="+mn-ea"/>
                          <a:cs typeface="+mn-cs"/>
                        </a:rPr>
                        <a:t>
I've always booked with Expedia, but after reading all these comments, I'm pretty afraid now!!  What happened?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71235279"/>
                  </a:ext>
                </a:extLst>
              </a:tr>
            </a:tbl>
          </a:graphicData>
        </a:graphic>
      </p:graphicFrame>
      <p:sp>
        <p:nvSpPr>
          <p:cNvPr id="4" name="Text Placeholder 3">
            <a:extLst>
              <a:ext uri="{FF2B5EF4-FFF2-40B4-BE49-F238E27FC236}">
                <a16:creationId xmlns:a16="http://schemas.microsoft.com/office/drawing/2014/main" id="{CA647184-592D-404D-93C6-43C220F7F22A}"/>
              </a:ext>
            </a:extLst>
          </p:cNvPr>
          <p:cNvSpPr>
            <a:spLocks noGrp="1"/>
          </p:cNvSpPr>
          <p:nvPr>
            <p:ph type="body" sz="quarter" idx="14"/>
          </p:nvPr>
        </p:nvSpPr>
        <p:spPr/>
        <p:txBody>
          <a:bodyPr/>
          <a:lstStyle/>
          <a:p>
            <a:r>
              <a:rPr lang="en-US"/>
              <a:t>11/01/2017 - 05/01/2018</a:t>
            </a:r>
          </a:p>
        </p:txBody>
      </p:sp>
    </p:spTree>
    <p:extLst>
      <p:ext uri="{BB962C8B-B14F-4D97-AF65-F5344CB8AC3E}">
        <p14:creationId xmlns:p14="http://schemas.microsoft.com/office/powerpoint/2010/main" val="30295227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65468-9DA2-48C1-AC99-8169102F1DB4}"/>
              </a:ext>
            </a:extLst>
          </p:cNvPr>
          <p:cNvSpPr>
            <a:spLocks noGrp="1"/>
          </p:cNvSpPr>
          <p:nvPr>
            <p:ph type="title"/>
          </p:nvPr>
        </p:nvSpPr>
        <p:spPr/>
        <p:txBody>
          <a:bodyPr/>
          <a:lstStyle/>
          <a:p>
            <a:r>
              <a:rPr lang="en-US"/>
              <a:t>Facebook User Questions Table - 14 of 18</a:t>
            </a:r>
          </a:p>
        </p:txBody>
      </p:sp>
      <p:graphicFrame>
        <p:nvGraphicFramePr>
          <p:cNvPr id="5" name="Table Placeholder 4">
            <a:extLst>
              <a:ext uri="{FF2B5EF4-FFF2-40B4-BE49-F238E27FC236}">
                <a16:creationId xmlns:a16="http://schemas.microsoft.com/office/drawing/2014/main" id="{E03957E1-957E-477A-A9A2-A705B03A6D9F}"/>
              </a:ext>
            </a:extLst>
          </p:cNvPr>
          <p:cNvGraphicFramePr>
            <a:graphicFrameLocks noGrp="1"/>
          </p:cNvGraphicFramePr>
          <p:nvPr>
            <p:ph type="tbl" sz="quarter" idx="13"/>
            <p:extLst>
              <p:ext uri="{D42A27DB-BD31-4B8C-83A1-F6EECF244321}">
                <p14:modId xmlns:p14="http://schemas.microsoft.com/office/powerpoint/2010/main" val="4201875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221738188"/>
                    </a:ext>
                  </a:extLst>
                </a:gridCol>
                <a:gridCol w="822960">
                  <a:extLst>
                    <a:ext uri="{9D8B030D-6E8A-4147-A177-3AD203B41FA5}">
                      <a16:colId xmlns:a16="http://schemas.microsoft.com/office/drawing/2014/main" val="2824303952"/>
                    </a:ext>
                  </a:extLst>
                </a:gridCol>
                <a:gridCol w="822960">
                  <a:extLst>
                    <a:ext uri="{9D8B030D-6E8A-4147-A177-3AD203B41FA5}">
                      <a16:colId xmlns:a16="http://schemas.microsoft.com/office/drawing/2014/main" val="2507736556"/>
                    </a:ext>
                  </a:extLst>
                </a:gridCol>
                <a:gridCol w="822960">
                  <a:extLst>
                    <a:ext uri="{9D8B030D-6E8A-4147-A177-3AD203B41FA5}">
                      <a16:colId xmlns:a16="http://schemas.microsoft.com/office/drawing/2014/main" val="2321333034"/>
                    </a:ext>
                  </a:extLst>
                </a:gridCol>
                <a:gridCol w="822960">
                  <a:extLst>
                    <a:ext uri="{9D8B030D-6E8A-4147-A177-3AD203B41FA5}">
                      <a16:colId xmlns:a16="http://schemas.microsoft.com/office/drawing/2014/main" val="1929688990"/>
                    </a:ext>
                  </a:extLst>
                </a:gridCol>
                <a:gridCol w="822960">
                  <a:extLst>
                    <a:ext uri="{9D8B030D-6E8A-4147-A177-3AD203B41FA5}">
                      <a16:colId xmlns:a16="http://schemas.microsoft.com/office/drawing/2014/main" val="661902218"/>
                    </a:ext>
                  </a:extLst>
                </a:gridCol>
                <a:gridCol w="658368">
                  <a:extLst>
                    <a:ext uri="{9D8B030D-6E8A-4147-A177-3AD203B41FA5}">
                      <a16:colId xmlns:a16="http://schemas.microsoft.com/office/drawing/2014/main" val="4281143608"/>
                    </a:ext>
                  </a:extLst>
                </a:gridCol>
                <a:gridCol w="822960">
                  <a:extLst>
                    <a:ext uri="{9D8B030D-6E8A-4147-A177-3AD203B41FA5}">
                      <a16:colId xmlns:a16="http://schemas.microsoft.com/office/drawing/2014/main" val="2374598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913291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Expedia</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- 2018-03-12 14:20:51</a:t>
                      </a:r>
                      <a:r>
                        <a:rPr kumimoji="0" lang="en-US" sz="1000" b="0" i="0" u="none" strike="noStrike" kern="1200" cap="none" spc="0" normalizeH="0" baseline="0" noProof="0">
                          <a:ln>
                            <a:noFill/>
                          </a:ln>
                          <a:solidFill>
                            <a:prstClr val="black"/>
                          </a:solidFill>
                          <a:effectLst/>
                          <a:uLnTx/>
                          <a:uFillTx/>
                          <a:latin typeface="+mn-lt"/>
                          <a:ea typeface="+mn-ea"/>
                          <a:cs typeface="+mn-cs"/>
                        </a:rPr>
                        <a:t>
Just trying to find someone to get a little help with an upcoming trip I have. Third time posting, already sent three messages via messenger and sat on the phone with customer service for two days just to be out on hold the majority of the call and get hung up on twice. 
Should I just do what this couple did?!
https://www.livingthedreamrtw.com/2013/09/how-we-got-refund-on-non-refundable.html
PM ME EXPEDIA!!! FOR THE LOVE OF GOD!!!!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03/12/2018 14:43:18</a:t>
                      </a:r>
                    </a:p>
                  </a:txBody>
                  <a:tcPr/>
                </a:tc>
                <a:extLst>
                  <a:ext uri="{0D108BD9-81ED-4DB2-BD59-A6C34878D82A}">
                    <a16:rowId xmlns:a16="http://schemas.microsoft.com/office/drawing/2014/main" val="475250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Expedia</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- 2018-03-12 08:50:05</a:t>
                      </a:r>
                      <a:r>
                        <a:rPr kumimoji="0" lang="en-US" sz="1000" b="0" i="0" u="none" strike="noStrike" kern="1200" cap="none" spc="0" normalizeH="0" baseline="0" noProof="0">
                          <a:ln>
                            <a:noFill/>
                          </a:ln>
                          <a:solidFill>
                            <a:prstClr val="black"/>
                          </a:solidFill>
                          <a:effectLst/>
                          <a:uLnTx/>
                          <a:uFillTx/>
                          <a:latin typeface="+mn-lt"/>
                          <a:ea typeface="+mn-ea"/>
                          <a:cs typeface="+mn-cs"/>
                        </a:rPr>
                        <a:t>
Why u didn`t contact me by messenger?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73045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Expedia</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- 2018-03-11 23:32:33</a:t>
                      </a:r>
                      <a:r>
                        <a:rPr kumimoji="0" lang="en-US" sz="1000" b="0" i="0" u="none" strike="noStrike" kern="1200" cap="none" spc="0" normalizeH="0" baseline="0" noProof="0">
                          <a:ln>
                            <a:noFill/>
                          </a:ln>
                          <a:solidFill>
                            <a:prstClr val="black"/>
                          </a:solidFill>
                          <a:effectLst/>
                          <a:uLnTx/>
                          <a:uFillTx/>
                          <a:latin typeface="+mn-lt"/>
                          <a:ea typeface="+mn-ea"/>
                          <a:cs typeface="+mn-cs"/>
                        </a:rPr>
                        <a:t>
I wrote a mail to the Austrian branch of Expedia and the autoresponder told me, that they usually answer within 24hrs. No response yet. Is this normal?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03/11/2018 23:39:50</a:t>
                      </a:r>
                    </a:p>
                  </a:txBody>
                  <a:tcPr/>
                </a:tc>
                <a:extLst>
                  <a:ext uri="{0D108BD9-81ED-4DB2-BD59-A6C34878D82A}">
                    <a16:rowId xmlns:a16="http://schemas.microsoft.com/office/drawing/2014/main" val="3204987175"/>
                  </a:ext>
                </a:extLst>
              </a:tr>
            </a:tbl>
          </a:graphicData>
        </a:graphic>
      </p:graphicFrame>
      <p:sp>
        <p:nvSpPr>
          <p:cNvPr id="4" name="Text Placeholder 3">
            <a:extLst>
              <a:ext uri="{FF2B5EF4-FFF2-40B4-BE49-F238E27FC236}">
                <a16:creationId xmlns:a16="http://schemas.microsoft.com/office/drawing/2014/main" id="{1F989DB9-6FC5-4ED0-9DEA-4811ABAC9823}"/>
              </a:ext>
            </a:extLst>
          </p:cNvPr>
          <p:cNvSpPr>
            <a:spLocks noGrp="1"/>
          </p:cNvSpPr>
          <p:nvPr>
            <p:ph type="body" sz="quarter" idx="14"/>
          </p:nvPr>
        </p:nvSpPr>
        <p:spPr/>
        <p:txBody>
          <a:bodyPr/>
          <a:lstStyle/>
          <a:p>
            <a:r>
              <a:rPr lang="en-US"/>
              <a:t>11/01/2017 - 05/01/2018</a:t>
            </a:r>
          </a:p>
        </p:txBody>
      </p:sp>
    </p:spTree>
    <p:extLst>
      <p:ext uri="{BB962C8B-B14F-4D97-AF65-F5344CB8AC3E}">
        <p14:creationId xmlns:p14="http://schemas.microsoft.com/office/powerpoint/2010/main" val="20294698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041AF-5DBC-4CD8-B705-A73CD17445E5}"/>
              </a:ext>
            </a:extLst>
          </p:cNvPr>
          <p:cNvSpPr>
            <a:spLocks noGrp="1"/>
          </p:cNvSpPr>
          <p:nvPr>
            <p:ph type="title"/>
          </p:nvPr>
        </p:nvSpPr>
        <p:spPr/>
        <p:txBody>
          <a:bodyPr/>
          <a:lstStyle/>
          <a:p>
            <a:r>
              <a:rPr lang="en-US"/>
              <a:t>Facebook User Questions Table - 15 of 18</a:t>
            </a:r>
          </a:p>
        </p:txBody>
      </p:sp>
      <p:graphicFrame>
        <p:nvGraphicFramePr>
          <p:cNvPr id="5" name="Table Placeholder 4">
            <a:extLst>
              <a:ext uri="{FF2B5EF4-FFF2-40B4-BE49-F238E27FC236}">
                <a16:creationId xmlns:a16="http://schemas.microsoft.com/office/drawing/2014/main" id="{57709300-B262-483F-AF9E-4F9D4C3D62D3}"/>
              </a:ext>
            </a:extLst>
          </p:cNvPr>
          <p:cNvGraphicFramePr>
            <a:graphicFrameLocks noGrp="1"/>
          </p:cNvGraphicFramePr>
          <p:nvPr>
            <p:ph type="tbl" sz="quarter" idx="13"/>
            <p:extLst>
              <p:ext uri="{D42A27DB-BD31-4B8C-83A1-F6EECF244321}">
                <p14:modId xmlns:p14="http://schemas.microsoft.com/office/powerpoint/2010/main" val="4170877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765153479"/>
                    </a:ext>
                  </a:extLst>
                </a:gridCol>
                <a:gridCol w="822960">
                  <a:extLst>
                    <a:ext uri="{9D8B030D-6E8A-4147-A177-3AD203B41FA5}">
                      <a16:colId xmlns:a16="http://schemas.microsoft.com/office/drawing/2014/main" val="580227682"/>
                    </a:ext>
                  </a:extLst>
                </a:gridCol>
                <a:gridCol w="822960">
                  <a:extLst>
                    <a:ext uri="{9D8B030D-6E8A-4147-A177-3AD203B41FA5}">
                      <a16:colId xmlns:a16="http://schemas.microsoft.com/office/drawing/2014/main" val="2909032155"/>
                    </a:ext>
                  </a:extLst>
                </a:gridCol>
                <a:gridCol w="822960">
                  <a:extLst>
                    <a:ext uri="{9D8B030D-6E8A-4147-A177-3AD203B41FA5}">
                      <a16:colId xmlns:a16="http://schemas.microsoft.com/office/drawing/2014/main" val="2422702001"/>
                    </a:ext>
                  </a:extLst>
                </a:gridCol>
                <a:gridCol w="822960">
                  <a:extLst>
                    <a:ext uri="{9D8B030D-6E8A-4147-A177-3AD203B41FA5}">
                      <a16:colId xmlns:a16="http://schemas.microsoft.com/office/drawing/2014/main" val="928168727"/>
                    </a:ext>
                  </a:extLst>
                </a:gridCol>
                <a:gridCol w="822960">
                  <a:extLst>
                    <a:ext uri="{9D8B030D-6E8A-4147-A177-3AD203B41FA5}">
                      <a16:colId xmlns:a16="http://schemas.microsoft.com/office/drawing/2014/main" val="740457823"/>
                    </a:ext>
                  </a:extLst>
                </a:gridCol>
                <a:gridCol w="658368">
                  <a:extLst>
                    <a:ext uri="{9D8B030D-6E8A-4147-A177-3AD203B41FA5}">
                      <a16:colId xmlns:a16="http://schemas.microsoft.com/office/drawing/2014/main" val="2327771020"/>
                    </a:ext>
                  </a:extLst>
                </a:gridCol>
                <a:gridCol w="822960">
                  <a:extLst>
                    <a:ext uri="{9D8B030D-6E8A-4147-A177-3AD203B41FA5}">
                      <a16:colId xmlns:a16="http://schemas.microsoft.com/office/drawing/2014/main" val="2213156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04956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- 2018-03-11 20:19:53</a:t>
                      </a:r>
                      <a:r>
                        <a:rPr kumimoji="0" lang="en-US" sz="1000" b="0" i="0" u="none" strike="noStrike" kern="1200" cap="none" spc="0" normalizeH="0" baseline="0" noProof="0">
                          <a:ln>
                            <a:noFill/>
                          </a:ln>
                          <a:solidFill>
                            <a:prstClr val="black"/>
                          </a:solidFill>
                          <a:effectLst/>
                          <a:uLnTx/>
                          <a:uFillTx/>
                          <a:latin typeface="+mn-lt"/>
                          <a:ea typeface="+mn-ea"/>
                          <a:cs typeface="+mn-cs"/>
                        </a:rPr>
                        <a:t>
Yes, yes , everything looks great when you buy the car , I own A BMW X3 , made 90.000 milles , surprise, surprise, have to change the timing belt and the turbo , timing belt is made to last all the car‘s life , no?., what I joke ..., bmw customer  service  has not even answered my complaint, again, yes, yes, everything looks great when you are buying the car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03/12/2018 09:06:24</a:t>
                      </a:r>
                    </a:p>
                  </a:txBody>
                  <a:tcPr/>
                </a:tc>
                <a:extLst>
                  <a:ext uri="{0D108BD9-81ED-4DB2-BD59-A6C34878D82A}">
                    <a16:rowId xmlns:a16="http://schemas.microsoft.com/office/drawing/2014/main" val="2973145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Expedia</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- 2018-03-11 16:26:20</a:t>
                      </a:r>
                      <a:r>
                        <a:rPr kumimoji="0" lang="en-US" sz="1000" b="0" i="0" u="none" strike="noStrike" kern="1200" cap="none" spc="0" normalizeH="0" baseline="0" noProof="0">
                          <a:ln>
                            <a:noFill/>
                          </a:ln>
                          <a:solidFill>
                            <a:prstClr val="black"/>
                          </a:solidFill>
                          <a:effectLst/>
                          <a:uLnTx/>
                          <a:uFillTx/>
                          <a:latin typeface="+mn-lt"/>
                          <a:ea typeface="+mn-ea"/>
                          <a:cs typeface="+mn-cs"/>
                        </a:rPr>
                        <a:t>
Hotel ?-25%discount for sumer..
Villa Noi,Golden sands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19600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Expedia</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- 2018-03-10 05:23:43</a:t>
                      </a:r>
                      <a:r>
                        <a:rPr kumimoji="0" lang="en-US" sz="1000" b="0" i="0" u="none" strike="noStrike" kern="1200" cap="none" spc="0" normalizeH="0" baseline="0" noProof="0">
                          <a:ln>
                            <a:noFill/>
                          </a:ln>
                          <a:solidFill>
                            <a:prstClr val="black"/>
                          </a:solidFill>
                          <a:effectLst/>
                          <a:uLnTx/>
                          <a:uFillTx/>
                          <a:latin typeface="+mn-lt"/>
                          <a:ea typeface="+mn-ea"/>
                          <a:cs typeface="+mn-cs"/>
                        </a:rPr>
                        <a:t>
I need to make a complaint with your company and I keep getting the turn around what number can I call?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03/10/2018 05:30:12</a:t>
                      </a:r>
                    </a:p>
                  </a:txBody>
                  <a:tcPr/>
                </a:tc>
                <a:extLst>
                  <a:ext uri="{0D108BD9-81ED-4DB2-BD59-A6C34878D82A}">
                    <a16:rowId xmlns:a16="http://schemas.microsoft.com/office/drawing/2014/main" val="2301609915"/>
                  </a:ext>
                </a:extLst>
              </a:tr>
            </a:tbl>
          </a:graphicData>
        </a:graphic>
      </p:graphicFrame>
      <p:sp>
        <p:nvSpPr>
          <p:cNvPr id="4" name="Text Placeholder 3">
            <a:extLst>
              <a:ext uri="{FF2B5EF4-FFF2-40B4-BE49-F238E27FC236}">
                <a16:creationId xmlns:a16="http://schemas.microsoft.com/office/drawing/2014/main" id="{D5F6D18E-95CA-47FB-A12E-3FBE31A9D778}"/>
              </a:ext>
            </a:extLst>
          </p:cNvPr>
          <p:cNvSpPr>
            <a:spLocks noGrp="1"/>
          </p:cNvSpPr>
          <p:nvPr>
            <p:ph type="body" sz="quarter" idx="14"/>
          </p:nvPr>
        </p:nvSpPr>
        <p:spPr/>
        <p:txBody>
          <a:bodyPr/>
          <a:lstStyle/>
          <a:p>
            <a:r>
              <a:rPr lang="en-US"/>
              <a:t>11/01/2017 - 05/01/2018</a:t>
            </a:r>
          </a:p>
        </p:txBody>
      </p:sp>
    </p:spTree>
    <p:extLst>
      <p:ext uri="{BB962C8B-B14F-4D97-AF65-F5344CB8AC3E}">
        <p14:creationId xmlns:p14="http://schemas.microsoft.com/office/powerpoint/2010/main" val="34048073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2D197-D295-43A2-8E31-CE5D7E7C425F}"/>
              </a:ext>
            </a:extLst>
          </p:cNvPr>
          <p:cNvSpPr>
            <a:spLocks noGrp="1"/>
          </p:cNvSpPr>
          <p:nvPr>
            <p:ph type="title"/>
          </p:nvPr>
        </p:nvSpPr>
        <p:spPr/>
        <p:txBody>
          <a:bodyPr/>
          <a:lstStyle/>
          <a:p>
            <a:r>
              <a:rPr lang="en-US"/>
              <a:t>Facebook User Questions Table - 16 of 18</a:t>
            </a:r>
          </a:p>
        </p:txBody>
      </p:sp>
      <p:graphicFrame>
        <p:nvGraphicFramePr>
          <p:cNvPr id="5" name="Table Placeholder 4">
            <a:extLst>
              <a:ext uri="{FF2B5EF4-FFF2-40B4-BE49-F238E27FC236}">
                <a16:creationId xmlns:a16="http://schemas.microsoft.com/office/drawing/2014/main" id="{CCABC4B4-9893-4356-AE90-FAAF51382D5C}"/>
              </a:ext>
            </a:extLst>
          </p:cNvPr>
          <p:cNvGraphicFramePr>
            <a:graphicFrameLocks noGrp="1"/>
          </p:cNvGraphicFramePr>
          <p:nvPr>
            <p:ph type="tbl" sz="quarter" idx="13"/>
            <p:extLst>
              <p:ext uri="{D42A27DB-BD31-4B8C-83A1-F6EECF244321}">
                <p14:modId xmlns:p14="http://schemas.microsoft.com/office/powerpoint/2010/main" val="103773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765723158"/>
                    </a:ext>
                  </a:extLst>
                </a:gridCol>
                <a:gridCol w="822960">
                  <a:extLst>
                    <a:ext uri="{9D8B030D-6E8A-4147-A177-3AD203B41FA5}">
                      <a16:colId xmlns:a16="http://schemas.microsoft.com/office/drawing/2014/main" val="314367419"/>
                    </a:ext>
                  </a:extLst>
                </a:gridCol>
                <a:gridCol w="822960">
                  <a:extLst>
                    <a:ext uri="{9D8B030D-6E8A-4147-A177-3AD203B41FA5}">
                      <a16:colId xmlns:a16="http://schemas.microsoft.com/office/drawing/2014/main" val="1896563990"/>
                    </a:ext>
                  </a:extLst>
                </a:gridCol>
                <a:gridCol w="822960">
                  <a:extLst>
                    <a:ext uri="{9D8B030D-6E8A-4147-A177-3AD203B41FA5}">
                      <a16:colId xmlns:a16="http://schemas.microsoft.com/office/drawing/2014/main" val="459752617"/>
                    </a:ext>
                  </a:extLst>
                </a:gridCol>
                <a:gridCol w="822960">
                  <a:extLst>
                    <a:ext uri="{9D8B030D-6E8A-4147-A177-3AD203B41FA5}">
                      <a16:colId xmlns:a16="http://schemas.microsoft.com/office/drawing/2014/main" val="3020630007"/>
                    </a:ext>
                  </a:extLst>
                </a:gridCol>
                <a:gridCol w="822960">
                  <a:extLst>
                    <a:ext uri="{9D8B030D-6E8A-4147-A177-3AD203B41FA5}">
                      <a16:colId xmlns:a16="http://schemas.microsoft.com/office/drawing/2014/main" val="367952125"/>
                    </a:ext>
                  </a:extLst>
                </a:gridCol>
                <a:gridCol w="658368">
                  <a:extLst>
                    <a:ext uri="{9D8B030D-6E8A-4147-A177-3AD203B41FA5}">
                      <a16:colId xmlns:a16="http://schemas.microsoft.com/office/drawing/2014/main" val="1556934082"/>
                    </a:ext>
                  </a:extLst>
                </a:gridCol>
                <a:gridCol w="822960">
                  <a:extLst>
                    <a:ext uri="{9D8B030D-6E8A-4147-A177-3AD203B41FA5}">
                      <a16:colId xmlns:a16="http://schemas.microsoft.com/office/drawing/2014/main" val="2327250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874620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Communist Party of Nepal - UML</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- 2018-03-10 05:07:00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hi-IN" sz="1000" b="0" i="0" u="none" strike="noStrike" kern="1200" cap="none" spc="0" normalizeH="0" baseline="0" noProof="0">
                          <a:ln>
                            <a:noFill/>
                          </a:ln>
                          <a:solidFill>
                            <a:prstClr val="black"/>
                          </a:solidFill>
                          <a:effectLst/>
                          <a:uLnTx/>
                          <a:uFillTx/>
                          <a:latin typeface="+mn-lt"/>
                          <a:ea typeface="+mn-ea"/>
                          <a:cs typeface="+mn-cs"/>
                        </a:rPr>
                        <a:t>कम्युनिस्ट विचारधारा अनुसार कोही पनि महिला र पुरुष बीच विवाहको बंधन हुनु हुदैन। महिला र पुरुष को मुक्ति को लागि विवाह प्रथाको निर्मूलन हुनुपर्छ। अब यस्तो हो भने माननीय लालबाबू पंडित भने अनुसार वहाँले "जनवादी" बिहे कसरी गर्नु भयो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4354735"/>
                  </a:ext>
                </a:extLst>
              </a:tr>
            </a:tbl>
          </a:graphicData>
        </a:graphic>
      </p:graphicFrame>
      <p:sp>
        <p:nvSpPr>
          <p:cNvPr id="4" name="Text Placeholder 3">
            <a:extLst>
              <a:ext uri="{FF2B5EF4-FFF2-40B4-BE49-F238E27FC236}">
                <a16:creationId xmlns:a16="http://schemas.microsoft.com/office/drawing/2014/main" id="{0A9EBF88-53BE-4D12-A941-57CA0A6B9943}"/>
              </a:ext>
            </a:extLst>
          </p:cNvPr>
          <p:cNvSpPr>
            <a:spLocks noGrp="1"/>
          </p:cNvSpPr>
          <p:nvPr>
            <p:ph type="body" sz="quarter" idx="14"/>
          </p:nvPr>
        </p:nvSpPr>
        <p:spPr/>
        <p:txBody>
          <a:bodyPr/>
          <a:lstStyle/>
          <a:p>
            <a:r>
              <a:rPr lang="en-US"/>
              <a:t>11/01/2017 - 05/01/2018</a:t>
            </a:r>
          </a:p>
        </p:txBody>
      </p:sp>
    </p:spTree>
    <p:extLst>
      <p:ext uri="{BB962C8B-B14F-4D97-AF65-F5344CB8AC3E}">
        <p14:creationId xmlns:p14="http://schemas.microsoft.com/office/powerpoint/2010/main" val="9560929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F62CF-F00D-4C13-B3E2-0DDB9BE23634}"/>
              </a:ext>
            </a:extLst>
          </p:cNvPr>
          <p:cNvSpPr>
            <a:spLocks noGrp="1"/>
          </p:cNvSpPr>
          <p:nvPr>
            <p:ph type="title"/>
          </p:nvPr>
        </p:nvSpPr>
        <p:spPr/>
        <p:txBody>
          <a:bodyPr/>
          <a:lstStyle/>
          <a:p>
            <a:r>
              <a:rPr lang="en-US"/>
              <a:t>Facebook User Questions Table - 17 of 18</a:t>
            </a:r>
          </a:p>
        </p:txBody>
      </p:sp>
      <p:graphicFrame>
        <p:nvGraphicFramePr>
          <p:cNvPr id="5" name="Table Placeholder 4">
            <a:extLst>
              <a:ext uri="{FF2B5EF4-FFF2-40B4-BE49-F238E27FC236}">
                <a16:creationId xmlns:a16="http://schemas.microsoft.com/office/drawing/2014/main" id="{2D5A5614-6AC3-416C-8315-0D69975722D0}"/>
              </a:ext>
            </a:extLst>
          </p:cNvPr>
          <p:cNvGraphicFramePr>
            <a:graphicFrameLocks noGrp="1"/>
          </p:cNvGraphicFramePr>
          <p:nvPr>
            <p:ph type="tbl" sz="quarter" idx="13"/>
            <p:extLst>
              <p:ext uri="{D42A27DB-BD31-4B8C-83A1-F6EECF244321}">
                <p14:modId xmlns:p14="http://schemas.microsoft.com/office/powerpoint/2010/main" val="3025826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041520999"/>
                    </a:ext>
                  </a:extLst>
                </a:gridCol>
                <a:gridCol w="822960">
                  <a:extLst>
                    <a:ext uri="{9D8B030D-6E8A-4147-A177-3AD203B41FA5}">
                      <a16:colId xmlns:a16="http://schemas.microsoft.com/office/drawing/2014/main" val="1798754536"/>
                    </a:ext>
                  </a:extLst>
                </a:gridCol>
                <a:gridCol w="822960">
                  <a:extLst>
                    <a:ext uri="{9D8B030D-6E8A-4147-A177-3AD203B41FA5}">
                      <a16:colId xmlns:a16="http://schemas.microsoft.com/office/drawing/2014/main" val="2150292337"/>
                    </a:ext>
                  </a:extLst>
                </a:gridCol>
                <a:gridCol w="822960">
                  <a:extLst>
                    <a:ext uri="{9D8B030D-6E8A-4147-A177-3AD203B41FA5}">
                      <a16:colId xmlns:a16="http://schemas.microsoft.com/office/drawing/2014/main" val="3490995847"/>
                    </a:ext>
                  </a:extLst>
                </a:gridCol>
                <a:gridCol w="822960">
                  <a:extLst>
                    <a:ext uri="{9D8B030D-6E8A-4147-A177-3AD203B41FA5}">
                      <a16:colId xmlns:a16="http://schemas.microsoft.com/office/drawing/2014/main" val="1907553277"/>
                    </a:ext>
                  </a:extLst>
                </a:gridCol>
                <a:gridCol w="822960">
                  <a:extLst>
                    <a:ext uri="{9D8B030D-6E8A-4147-A177-3AD203B41FA5}">
                      <a16:colId xmlns:a16="http://schemas.microsoft.com/office/drawing/2014/main" val="3906346205"/>
                    </a:ext>
                  </a:extLst>
                </a:gridCol>
                <a:gridCol w="658368">
                  <a:extLst>
                    <a:ext uri="{9D8B030D-6E8A-4147-A177-3AD203B41FA5}">
                      <a16:colId xmlns:a16="http://schemas.microsoft.com/office/drawing/2014/main" val="3318685270"/>
                    </a:ext>
                  </a:extLst>
                </a:gridCol>
                <a:gridCol w="822960">
                  <a:extLst>
                    <a:ext uri="{9D8B030D-6E8A-4147-A177-3AD203B41FA5}">
                      <a16:colId xmlns:a16="http://schemas.microsoft.com/office/drawing/2014/main" val="753017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680614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Expedia</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- 2018-03-10 03:18:51</a:t>
                      </a:r>
                      <a:r>
                        <a:rPr kumimoji="0" lang="en-US" sz="1000" b="0" i="0" u="none" strike="noStrike" kern="1200" cap="none" spc="0" normalizeH="0" baseline="0" noProof="0">
                          <a:ln>
                            <a:noFill/>
                          </a:ln>
                          <a:solidFill>
                            <a:prstClr val="black"/>
                          </a:solidFill>
                          <a:effectLst/>
                          <a:uLnTx/>
                          <a:uFillTx/>
                          <a:latin typeface="+mn-lt"/>
                          <a:ea typeface="+mn-ea"/>
                          <a:cs typeface="+mn-cs"/>
                        </a:rPr>
                        <a:t>
Yesterday I purchased tickets to go to Idaho for My WEDDING through Expedia. Although the flight appeared correctly on the page prior to pushing the book now button, after I pressed book now, somehow, the departure location and destination were switched and my flight was booked BACKWARDS. I called Expedia minutes after, attempting to fix this issue. I spoke with both a call center person and a “manager”. They both read from a script. The same script. Not only Did I get zero help, they wouldn’t even give me a resolution or redress number or give me anyway to call back and see if or when progress had been made in researching how the problem had occurred in the first place.
The Department of Transportation says that all airfare must be given 24 hours in which they can cancel for a refund, but Expedia denied me that right.
The exact line is: "The 24-hour reservation requirement is mandated by the
Department of Transportation’s consumer rule “Enhancing Airline Passenger Protections” (14
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03/10/2018 03:39:47</a:t>
                      </a:r>
                    </a:p>
                  </a:txBody>
                  <a:tcPr/>
                </a:tc>
                <a:extLst>
                  <a:ext uri="{0D108BD9-81ED-4DB2-BD59-A6C34878D82A}">
                    <a16:rowId xmlns:a16="http://schemas.microsoft.com/office/drawing/2014/main" val="1146670448"/>
                  </a:ext>
                </a:extLst>
              </a:tr>
            </a:tbl>
          </a:graphicData>
        </a:graphic>
      </p:graphicFrame>
      <p:sp>
        <p:nvSpPr>
          <p:cNvPr id="4" name="Text Placeholder 3">
            <a:extLst>
              <a:ext uri="{FF2B5EF4-FFF2-40B4-BE49-F238E27FC236}">
                <a16:creationId xmlns:a16="http://schemas.microsoft.com/office/drawing/2014/main" id="{28363F31-020D-49D1-9F31-49F6AD784D17}"/>
              </a:ext>
            </a:extLst>
          </p:cNvPr>
          <p:cNvSpPr>
            <a:spLocks noGrp="1"/>
          </p:cNvSpPr>
          <p:nvPr>
            <p:ph type="body" sz="quarter" idx="14"/>
          </p:nvPr>
        </p:nvSpPr>
        <p:spPr/>
        <p:txBody>
          <a:bodyPr/>
          <a:lstStyle/>
          <a:p>
            <a:r>
              <a:rPr lang="en-US"/>
              <a:t>11/01/2017 - 05/01/2018</a:t>
            </a:r>
          </a:p>
        </p:txBody>
      </p:sp>
    </p:spTree>
    <p:extLst>
      <p:ext uri="{BB962C8B-B14F-4D97-AF65-F5344CB8AC3E}">
        <p14:creationId xmlns:p14="http://schemas.microsoft.com/office/powerpoint/2010/main" val="18992038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CC152-DAE8-4F30-AC9A-911231523E28}"/>
              </a:ext>
            </a:extLst>
          </p:cNvPr>
          <p:cNvSpPr>
            <a:spLocks noGrp="1"/>
          </p:cNvSpPr>
          <p:nvPr>
            <p:ph type="title"/>
          </p:nvPr>
        </p:nvSpPr>
        <p:spPr/>
        <p:txBody>
          <a:bodyPr/>
          <a:lstStyle/>
          <a:p>
            <a:r>
              <a:rPr lang="en-US"/>
              <a:t>Facebook User Questions Table - 18 of 18</a:t>
            </a:r>
          </a:p>
        </p:txBody>
      </p:sp>
      <p:graphicFrame>
        <p:nvGraphicFramePr>
          <p:cNvPr id="5" name="Table Placeholder 4">
            <a:extLst>
              <a:ext uri="{FF2B5EF4-FFF2-40B4-BE49-F238E27FC236}">
                <a16:creationId xmlns:a16="http://schemas.microsoft.com/office/drawing/2014/main" id="{B7976E21-02AF-4172-BB53-2A05E34131B4}"/>
              </a:ext>
            </a:extLst>
          </p:cNvPr>
          <p:cNvGraphicFramePr>
            <a:graphicFrameLocks noGrp="1"/>
          </p:cNvGraphicFramePr>
          <p:nvPr>
            <p:ph type="tbl" sz="quarter" idx="13"/>
            <p:extLst>
              <p:ext uri="{D42A27DB-BD31-4B8C-83A1-F6EECF244321}">
                <p14:modId xmlns:p14="http://schemas.microsoft.com/office/powerpoint/2010/main" val="3007945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393265885"/>
                    </a:ext>
                  </a:extLst>
                </a:gridCol>
                <a:gridCol w="822960">
                  <a:extLst>
                    <a:ext uri="{9D8B030D-6E8A-4147-A177-3AD203B41FA5}">
                      <a16:colId xmlns:a16="http://schemas.microsoft.com/office/drawing/2014/main" val="686082209"/>
                    </a:ext>
                  </a:extLst>
                </a:gridCol>
                <a:gridCol w="822960">
                  <a:extLst>
                    <a:ext uri="{9D8B030D-6E8A-4147-A177-3AD203B41FA5}">
                      <a16:colId xmlns:a16="http://schemas.microsoft.com/office/drawing/2014/main" val="2464461803"/>
                    </a:ext>
                  </a:extLst>
                </a:gridCol>
                <a:gridCol w="822960">
                  <a:extLst>
                    <a:ext uri="{9D8B030D-6E8A-4147-A177-3AD203B41FA5}">
                      <a16:colId xmlns:a16="http://schemas.microsoft.com/office/drawing/2014/main" val="2663149231"/>
                    </a:ext>
                  </a:extLst>
                </a:gridCol>
                <a:gridCol w="822960">
                  <a:extLst>
                    <a:ext uri="{9D8B030D-6E8A-4147-A177-3AD203B41FA5}">
                      <a16:colId xmlns:a16="http://schemas.microsoft.com/office/drawing/2014/main" val="2170321135"/>
                    </a:ext>
                  </a:extLst>
                </a:gridCol>
                <a:gridCol w="822960">
                  <a:extLst>
                    <a:ext uri="{9D8B030D-6E8A-4147-A177-3AD203B41FA5}">
                      <a16:colId xmlns:a16="http://schemas.microsoft.com/office/drawing/2014/main" val="2958530846"/>
                    </a:ext>
                  </a:extLst>
                </a:gridCol>
                <a:gridCol w="658368">
                  <a:extLst>
                    <a:ext uri="{9D8B030D-6E8A-4147-A177-3AD203B41FA5}">
                      <a16:colId xmlns:a16="http://schemas.microsoft.com/office/drawing/2014/main" val="2318610565"/>
                    </a:ext>
                  </a:extLst>
                </a:gridCol>
                <a:gridCol w="822960">
                  <a:extLst>
                    <a:ext uri="{9D8B030D-6E8A-4147-A177-3AD203B41FA5}">
                      <a16:colId xmlns:a16="http://schemas.microsoft.com/office/drawing/2014/main" val="2755035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170890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a:t>
                      </a:r>
                      <a:r>
                        <a:rPr kumimoji="0" lang="en-US" sz="1000" b="0" i="0" u="none" strike="noStrike" kern="1200" cap="none" spc="0" normalizeH="0" baseline="0" noProof="0">
                          <a:ln>
                            <a:noFill/>
                          </a:ln>
                          <a:solidFill>
                            <a:prstClr val="black"/>
                          </a:solidFill>
                          <a:effectLst/>
                          <a:uLnTx/>
                          <a:uFillTx/>
                          <a:latin typeface="+mn-lt"/>
                          <a:ea typeface="+mn-ea"/>
                          <a:cs typeface="+mn-cs"/>
                        </a:rPr>
                        <a:t> was asked by </a:t>
                      </a:r>
                      <a:r>
                        <a:rPr kumimoji="0" lang="en-US" sz="1000" b="1" i="0" u="none" strike="noStrike" kern="1200" cap="none" spc="0" normalizeH="0" baseline="0" noProof="0">
                          <a:ln>
                            <a:noFill/>
                          </a:ln>
                          <a:solidFill>
                            <a:prstClr val="black"/>
                          </a:solidFill>
                          <a:effectLst/>
                          <a:uLnTx/>
                          <a:uFillTx/>
                          <a:latin typeface="+mn-lt"/>
                          <a:ea typeface="+mn-ea"/>
                          <a:cs typeface="+mn-cs"/>
                        </a:rPr>
                        <a:t> - 2018-03-09 09:49:42</a:t>
                      </a:r>
                      <a:r>
                        <a:rPr kumimoji="0" lang="en-US" sz="1000" b="0" i="0" u="none" strike="noStrike" kern="1200" cap="none" spc="0" normalizeH="0" baseline="0" noProof="0">
                          <a:ln>
                            <a:noFill/>
                          </a:ln>
                          <a:solidFill>
                            <a:prstClr val="black"/>
                          </a:solidFill>
                          <a:effectLst/>
                          <a:uLnTx/>
                          <a:uFillTx/>
                          <a:latin typeface="+mn-lt"/>
                          <a:ea typeface="+mn-ea"/>
                          <a:cs typeface="+mn-cs"/>
                        </a:rPr>
                        <a:t>
Hi, I´m from Austria and I´ll buy an E36 325i and have a question: The previous owner doesn´t have a proof for the mileage. The car was serviced at official BMW partners. Can BMW give me a confirmation of the mileage if I give them the VIN?
Thanks in advance!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03/09/2018 14:30:15</a:t>
                      </a:r>
                    </a:p>
                  </a:txBody>
                  <a:tcPr/>
                </a:tc>
                <a:extLst>
                  <a:ext uri="{0D108BD9-81ED-4DB2-BD59-A6C34878D82A}">
                    <a16:rowId xmlns:a16="http://schemas.microsoft.com/office/drawing/2014/main" val="366225115"/>
                  </a:ext>
                </a:extLst>
              </a:tr>
            </a:tbl>
          </a:graphicData>
        </a:graphic>
      </p:graphicFrame>
      <p:sp>
        <p:nvSpPr>
          <p:cNvPr id="4" name="Text Placeholder 3">
            <a:extLst>
              <a:ext uri="{FF2B5EF4-FFF2-40B4-BE49-F238E27FC236}">
                <a16:creationId xmlns:a16="http://schemas.microsoft.com/office/drawing/2014/main" id="{22FBB9F1-8809-4B2B-9CF4-37805F419616}"/>
              </a:ext>
            </a:extLst>
          </p:cNvPr>
          <p:cNvSpPr>
            <a:spLocks noGrp="1"/>
          </p:cNvSpPr>
          <p:nvPr>
            <p:ph type="body" sz="quarter" idx="14"/>
          </p:nvPr>
        </p:nvSpPr>
        <p:spPr/>
        <p:txBody>
          <a:bodyPr/>
          <a:lstStyle/>
          <a:p>
            <a:r>
              <a:rPr lang="en-US"/>
              <a:t>11/01/2017 - 05/01/2018</a:t>
            </a:r>
          </a:p>
        </p:txBody>
      </p:sp>
    </p:spTree>
    <p:extLst>
      <p:ext uri="{BB962C8B-B14F-4D97-AF65-F5344CB8AC3E}">
        <p14:creationId xmlns:p14="http://schemas.microsoft.com/office/powerpoint/2010/main" val="11336205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853</Words>
  <Application>Microsoft Office PowerPoint</Application>
  <PresentationFormat>On-screen Show (4:3)</PresentationFormat>
  <Paragraphs>380</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Calibri</vt:lpstr>
      <vt:lpstr>Arial</vt:lpstr>
      <vt:lpstr>Mangal</vt:lpstr>
      <vt:lpstr>quintly_template</vt:lpstr>
      <vt:lpstr>Facebook User Questions Table - 1 of 18</vt:lpstr>
      <vt:lpstr>Facebook User Questions Table - 2 of 18</vt:lpstr>
      <vt:lpstr>Facebook User Questions Table - 3 of 18</vt:lpstr>
      <vt:lpstr>Facebook User Questions Table - 4 of 18</vt:lpstr>
      <vt:lpstr>Facebook User Questions Table - 5 of 18</vt:lpstr>
      <vt:lpstr>Facebook User Questions Table - 6 of 18</vt:lpstr>
      <vt:lpstr>Facebook User Questions Table - 7 of 18</vt:lpstr>
      <vt:lpstr>Facebook User Questions Table - 8 of 18</vt:lpstr>
      <vt:lpstr>Facebook User Questions Table - 9 of 18</vt:lpstr>
      <vt:lpstr>Facebook User Questions Table - 10 of 18</vt:lpstr>
      <vt:lpstr>Facebook User Questions Table - 11 of 18</vt:lpstr>
      <vt:lpstr>Facebook User Questions Table - 12 of 18</vt:lpstr>
      <vt:lpstr>Facebook User Questions Table - 13 of 18</vt:lpstr>
      <vt:lpstr>Facebook User Questions Table - 14 of 18</vt:lpstr>
      <vt:lpstr>Facebook User Questions Table - 15 of 18</vt:lpstr>
      <vt:lpstr>Facebook User Questions Table - 16 of 18</vt:lpstr>
      <vt:lpstr>Facebook User Questions Table - 17 of 18</vt:lpstr>
      <vt:lpstr>Facebook User Questions Table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User Questions Table - 1 of 18</dc:title>
  <dc:creator>Administrator</dc:creator>
  <cp:lastModifiedBy>Administrator</cp:lastModifiedBy>
  <cp:revision>1</cp:revision>
  <dcterms:created xsi:type="dcterms:W3CDTF">2018-03-20T12:18:46Z</dcterms:created>
  <dcterms:modified xsi:type="dcterms:W3CDTF">2018-03-20T12:21:33Z</dcterms:modified>
</cp:coreProperties>
</file>