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789B-7A68-471C-8F49-0D08D0FD3A86}"/>
              </a:ext>
            </a:extLst>
          </p:cNvPr>
          <p:cNvSpPr>
            <a:spLocks noGrp="1"/>
          </p:cNvSpPr>
          <p:nvPr>
            <p:ph type="title"/>
          </p:nvPr>
        </p:nvSpPr>
        <p:spPr/>
        <p:txBody>
          <a:bodyPr/>
          <a:lstStyle/>
          <a:p>
            <a:r>
              <a:rPr lang="en-US"/>
              <a:t>Facebook Own Posts Table - 1 of 19</a:t>
            </a:r>
          </a:p>
        </p:txBody>
      </p:sp>
      <p:graphicFrame>
        <p:nvGraphicFramePr>
          <p:cNvPr id="5" name="Table Placeholder 4">
            <a:extLst>
              <a:ext uri="{FF2B5EF4-FFF2-40B4-BE49-F238E27FC236}">
                <a16:creationId xmlns:a16="http://schemas.microsoft.com/office/drawing/2014/main" id="{EDFDE376-2A88-462D-9F0F-AA2E89ADCA17}"/>
              </a:ext>
            </a:extLst>
          </p:cNvPr>
          <p:cNvGraphicFramePr>
            <a:graphicFrameLocks noGrp="1"/>
          </p:cNvGraphicFramePr>
          <p:nvPr>
            <p:ph type="tbl" sz="quarter" idx="13"/>
            <p:extLst>
              <p:ext uri="{D42A27DB-BD31-4B8C-83A1-F6EECF244321}">
                <p14:modId xmlns:p14="http://schemas.microsoft.com/office/powerpoint/2010/main" val="198323792"/>
              </p:ext>
            </p:extLst>
          </p:nvPr>
        </p:nvGraphicFramePr>
        <p:xfrm>
          <a:off x="457200" y="1731963"/>
          <a:ext cx="8229600" cy="21640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4109022"/>
                    </a:ext>
                  </a:extLst>
                </a:gridCol>
                <a:gridCol w="370332">
                  <a:extLst>
                    <a:ext uri="{9D8B030D-6E8A-4147-A177-3AD203B41FA5}">
                      <a16:colId xmlns:a16="http://schemas.microsoft.com/office/drawing/2014/main" val="224103750"/>
                    </a:ext>
                  </a:extLst>
                </a:gridCol>
                <a:gridCol w="370332">
                  <a:extLst>
                    <a:ext uri="{9D8B030D-6E8A-4147-A177-3AD203B41FA5}">
                      <a16:colId xmlns:a16="http://schemas.microsoft.com/office/drawing/2014/main" val="1728935787"/>
                    </a:ext>
                  </a:extLst>
                </a:gridCol>
                <a:gridCol w="370332">
                  <a:extLst>
                    <a:ext uri="{9D8B030D-6E8A-4147-A177-3AD203B41FA5}">
                      <a16:colId xmlns:a16="http://schemas.microsoft.com/office/drawing/2014/main" val="3075050574"/>
                    </a:ext>
                  </a:extLst>
                </a:gridCol>
                <a:gridCol w="329184">
                  <a:extLst>
                    <a:ext uri="{9D8B030D-6E8A-4147-A177-3AD203B41FA5}">
                      <a16:colId xmlns:a16="http://schemas.microsoft.com/office/drawing/2014/main" val="3916470069"/>
                    </a:ext>
                  </a:extLst>
                </a:gridCol>
                <a:gridCol w="329184">
                  <a:extLst>
                    <a:ext uri="{9D8B030D-6E8A-4147-A177-3AD203B41FA5}">
                      <a16:colId xmlns:a16="http://schemas.microsoft.com/office/drawing/2014/main" val="4021576011"/>
                    </a:ext>
                  </a:extLst>
                </a:gridCol>
                <a:gridCol w="329184">
                  <a:extLst>
                    <a:ext uri="{9D8B030D-6E8A-4147-A177-3AD203B41FA5}">
                      <a16:colId xmlns:a16="http://schemas.microsoft.com/office/drawing/2014/main" val="2224455244"/>
                    </a:ext>
                  </a:extLst>
                </a:gridCol>
                <a:gridCol w="329184">
                  <a:extLst>
                    <a:ext uri="{9D8B030D-6E8A-4147-A177-3AD203B41FA5}">
                      <a16:colId xmlns:a16="http://schemas.microsoft.com/office/drawing/2014/main" val="1963945497"/>
                    </a:ext>
                  </a:extLst>
                </a:gridCol>
                <a:gridCol w="329184">
                  <a:extLst>
                    <a:ext uri="{9D8B030D-6E8A-4147-A177-3AD203B41FA5}">
                      <a16:colId xmlns:a16="http://schemas.microsoft.com/office/drawing/2014/main" val="3453215500"/>
                    </a:ext>
                  </a:extLst>
                </a:gridCol>
                <a:gridCol w="329184">
                  <a:extLst>
                    <a:ext uri="{9D8B030D-6E8A-4147-A177-3AD203B41FA5}">
                      <a16:colId xmlns:a16="http://schemas.microsoft.com/office/drawing/2014/main" val="3116722597"/>
                    </a:ext>
                  </a:extLst>
                </a:gridCol>
                <a:gridCol w="329184">
                  <a:extLst>
                    <a:ext uri="{9D8B030D-6E8A-4147-A177-3AD203B41FA5}">
                      <a16:colId xmlns:a16="http://schemas.microsoft.com/office/drawing/2014/main" val="2132068545"/>
                    </a:ext>
                  </a:extLst>
                </a:gridCol>
                <a:gridCol w="329184">
                  <a:extLst>
                    <a:ext uri="{9D8B030D-6E8A-4147-A177-3AD203B41FA5}">
                      <a16:colId xmlns:a16="http://schemas.microsoft.com/office/drawing/2014/main" val="3249419659"/>
                    </a:ext>
                  </a:extLst>
                </a:gridCol>
                <a:gridCol w="329184">
                  <a:extLst>
                    <a:ext uri="{9D8B030D-6E8A-4147-A177-3AD203B41FA5}">
                      <a16:colId xmlns:a16="http://schemas.microsoft.com/office/drawing/2014/main" val="1787055728"/>
                    </a:ext>
                  </a:extLst>
                </a:gridCol>
                <a:gridCol w="370332">
                  <a:extLst>
                    <a:ext uri="{9D8B030D-6E8A-4147-A177-3AD203B41FA5}">
                      <a16:colId xmlns:a16="http://schemas.microsoft.com/office/drawing/2014/main" val="3537520422"/>
                    </a:ext>
                  </a:extLst>
                </a:gridCol>
                <a:gridCol w="370332">
                  <a:extLst>
                    <a:ext uri="{9D8B030D-6E8A-4147-A177-3AD203B41FA5}">
                      <a16:colId xmlns:a16="http://schemas.microsoft.com/office/drawing/2014/main" val="354741655"/>
                    </a:ext>
                  </a:extLst>
                </a:gridCol>
                <a:gridCol w="329184">
                  <a:extLst>
                    <a:ext uri="{9D8B030D-6E8A-4147-A177-3AD203B41FA5}">
                      <a16:colId xmlns:a16="http://schemas.microsoft.com/office/drawing/2014/main" val="3026058979"/>
                    </a:ext>
                  </a:extLst>
                </a:gridCol>
                <a:gridCol w="329184">
                  <a:extLst>
                    <a:ext uri="{9D8B030D-6E8A-4147-A177-3AD203B41FA5}">
                      <a16:colId xmlns:a16="http://schemas.microsoft.com/office/drawing/2014/main" val="790977550"/>
                    </a:ext>
                  </a:extLst>
                </a:gridCol>
                <a:gridCol w="370332">
                  <a:extLst>
                    <a:ext uri="{9D8B030D-6E8A-4147-A177-3AD203B41FA5}">
                      <a16:colId xmlns:a16="http://schemas.microsoft.com/office/drawing/2014/main" val="354670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932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- 2018-03-08 19:24:20</a:t>
                      </a:r>
                      <a:r>
                        <a:rPr kumimoji="0" lang="fr-FR" sz="1000" b="0" i="0" u="none" strike="noStrike" kern="1200" cap="none" spc="0" normalizeH="0" baseline="0" noProof="0">
                          <a:ln>
                            <a:noFill/>
                          </a:ln>
                          <a:solidFill>
                            <a:prstClr val="black"/>
                          </a:solidFill>
                          <a:effectLst/>
                          <a:uLnTx/>
                          <a:uFillTx/>
                          <a:latin typeface="+mn-lt"/>
                          <a:ea typeface="+mn-ea"/>
                          <a:cs typeface="+mn-cs"/>
                        </a:rPr>
                        <a:t>
En cette Journée internationale de la femme, portraits de femmes de l'industrie maritime.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4593930"/>
                  </a:ext>
                </a:extLst>
              </a:tr>
            </a:tbl>
          </a:graphicData>
        </a:graphic>
      </p:graphicFrame>
      <p:sp>
        <p:nvSpPr>
          <p:cNvPr id="4" name="Text Placeholder 3">
            <a:extLst>
              <a:ext uri="{FF2B5EF4-FFF2-40B4-BE49-F238E27FC236}">
                <a16:creationId xmlns:a16="http://schemas.microsoft.com/office/drawing/2014/main" id="{EC44DE2F-B24F-469A-A14B-F3E2A429A998}"/>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530975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E937-A4D6-4949-A888-39CAB38BE86B}"/>
              </a:ext>
            </a:extLst>
          </p:cNvPr>
          <p:cNvSpPr>
            <a:spLocks noGrp="1"/>
          </p:cNvSpPr>
          <p:nvPr>
            <p:ph type="title"/>
          </p:nvPr>
        </p:nvSpPr>
        <p:spPr/>
        <p:txBody>
          <a:bodyPr/>
          <a:lstStyle/>
          <a:p>
            <a:r>
              <a:rPr lang="en-US"/>
              <a:t>Facebook Own Posts Table - 2 of 19</a:t>
            </a:r>
          </a:p>
        </p:txBody>
      </p:sp>
      <p:graphicFrame>
        <p:nvGraphicFramePr>
          <p:cNvPr id="5" name="Table Placeholder 4">
            <a:extLst>
              <a:ext uri="{FF2B5EF4-FFF2-40B4-BE49-F238E27FC236}">
                <a16:creationId xmlns:a16="http://schemas.microsoft.com/office/drawing/2014/main" id="{C658784D-B687-4F8D-9739-6C7C6AB7940F}"/>
              </a:ext>
            </a:extLst>
          </p:cNvPr>
          <p:cNvGraphicFramePr>
            <a:graphicFrameLocks noGrp="1"/>
          </p:cNvGraphicFramePr>
          <p:nvPr>
            <p:ph type="tbl" sz="quarter" idx="13"/>
            <p:extLst>
              <p:ext uri="{D42A27DB-BD31-4B8C-83A1-F6EECF244321}">
                <p14:modId xmlns:p14="http://schemas.microsoft.com/office/powerpoint/2010/main" val="283223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8591212"/>
                    </a:ext>
                  </a:extLst>
                </a:gridCol>
                <a:gridCol w="370332">
                  <a:extLst>
                    <a:ext uri="{9D8B030D-6E8A-4147-A177-3AD203B41FA5}">
                      <a16:colId xmlns:a16="http://schemas.microsoft.com/office/drawing/2014/main" val="1955981936"/>
                    </a:ext>
                  </a:extLst>
                </a:gridCol>
                <a:gridCol w="370332">
                  <a:extLst>
                    <a:ext uri="{9D8B030D-6E8A-4147-A177-3AD203B41FA5}">
                      <a16:colId xmlns:a16="http://schemas.microsoft.com/office/drawing/2014/main" val="2325824650"/>
                    </a:ext>
                  </a:extLst>
                </a:gridCol>
                <a:gridCol w="370332">
                  <a:extLst>
                    <a:ext uri="{9D8B030D-6E8A-4147-A177-3AD203B41FA5}">
                      <a16:colId xmlns:a16="http://schemas.microsoft.com/office/drawing/2014/main" val="627713498"/>
                    </a:ext>
                  </a:extLst>
                </a:gridCol>
                <a:gridCol w="329184">
                  <a:extLst>
                    <a:ext uri="{9D8B030D-6E8A-4147-A177-3AD203B41FA5}">
                      <a16:colId xmlns:a16="http://schemas.microsoft.com/office/drawing/2014/main" val="4154794344"/>
                    </a:ext>
                  </a:extLst>
                </a:gridCol>
                <a:gridCol w="329184">
                  <a:extLst>
                    <a:ext uri="{9D8B030D-6E8A-4147-A177-3AD203B41FA5}">
                      <a16:colId xmlns:a16="http://schemas.microsoft.com/office/drawing/2014/main" val="897874160"/>
                    </a:ext>
                  </a:extLst>
                </a:gridCol>
                <a:gridCol w="329184">
                  <a:extLst>
                    <a:ext uri="{9D8B030D-6E8A-4147-A177-3AD203B41FA5}">
                      <a16:colId xmlns:a16="http://schemas.microsoft.com/office/drawing/2014/main" val="2191126171"/>
                    </a:ext>
                  </a:extLst>
                </a:gridCol>
                <a:gridCol w="329184">
                  <a:extLst>
                    <a:ext uri="{9D8B030D-6E8A-4147-A177-3AD203B41FA5}">
                      <a16:colId xmlns:a16="http://schemas.microsoft.com/office/drawing/2014/main" val="3343640102"/>
                    </a:ext>
                  </a:extLst>
                </a:gridCol>
                <a:gridCol w="329184">
                  <a:extLst>
                    <a:ext uri="{9D8B030D-6E8A-4147-A177-3AD203B41FA5}">
                      <a16:colId xmlns:a16="http://schemas.microsoft.com/office/drawing/2014/main" val="2245278576"/>
                    </a:ext>
                  </a:extLst>
                </a:gridCol>
                <a:gridCol w="329184">
                  <a:extLst>
                    <a:ext uri="{9D8B030D-6E8A-4147-A177-3AD203B41FA5}">
                      <a16:colId xmlns:a16="http://schemas.microsoft.com/office/drawing/2014/main" val="1999919475"/>
                    </a:ext>
                  </a:extLst>
                </a:gridCol>
                <a:gridCol w="329184">
                  <a:extLst>
                    <a:ext uri="{9D8B030D-6E8A-4147-A177-3AD203B41FA5}">
                      <a16:colId xmlns:a16="http://schemas.microsoft.com/office/drawing/2014/main" val="2163795277"/>
                    </a:ext>
                  </a:extLst>
                </a:gridCol>
                <a:gridCol w="329184">
                  <a:extLst>
                    <a:ext uri="{9D8B030D-6E8A-4147-A177-3AD203B41FA5}">
                      <a16:colId xmlns:a16="http://schemas.microsoft.com/office/drawing/2014/main" val="3332206408"/>
                    </a:ext>
                  </a:extLst>
                </a:gridCol>
                <a:gridCol w="329184">
                  <a:extLst>
                    <a:ext uri="{9D8B030D-6E8A-4147-A177-3AD203B41FA5}">
                      <a16:colId xmlns:a16="http://schemas.microsoft.com/office/drawing/2014/main" val="601784625"/>
                    </a:ext>
                  </a:extLst>
                </a:gridCol>
                <a:gridCol w="370332">
                  <a:extLst>
                    <a:ext uri="{9D8B030D-6E8A-4147-A177-3AD203B41FA5}">
                      <a16:colId xmlns:a16="http://schemas.microsoft.com/office/drawing/2014/main" val="1333738640"/>
                    </a:ext>
                  </a:extLst>
                </a:gridCol>
                <a:gridCol w="370332">
                  <a:extLst>
                    <a:ext uri="{9D8B030D-6E8A-4147-A177-3AD203B41FA5}">
                      <a16:colId xmlns:a16="http://schemas.microsoft.com/office/drawing/2014/main" val="4045763447"/>
                    </a:ext>
                  </a:extLst>
                </a:gridCol>
                <a:gridCol w="329184">
                  <a:extLst>
                    <a:ext uri="{9D8B030D-6E8A-4147-A177-3AD203B41FA5}">
                      <a16:colId xmlns:a16="http://schemas.microsoft.com/office/drawing/2014/main" val="3113322752"/>
                    </a:ext>
                  </a:extLst>
                </a:gridCol>
                <a:gridCol w="329184">
                  <a:extLst>
                    <a:ext uri="{9D8B030D-6E8A-4147-A177-3AD203B41FA5}">
                      <a16:colId xmlns:a16="http://schemas.microsoft.com/office/drawing/2014/main" val="666852211"/>
                    </a:ext>
                  </a:extLst>
                </a:gridCol>
                <a:gridCol w="370332">
                  <a:extLst>
                    <a:ext uri="{9D8B030D-6E8A-4147-A177-3AD203B41FA5}">
                      <a16:colId xmlns:a16="http://schemas.microsoft.com/office/drawing/2014/main" val="101594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074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- 2018-03-06 20:08:39</a:t>
                      </a:r>
                      <a:r>
                        <a:rPr kumimoji="0" lang="fr-FR" sz="1000" b="0" i="0" u="none" strike="noStrike" kern="1200" cap="none" spc="0" normalizeH="0" baseline="0" noProof="0">
                          <a:ln>
                            <a:noFill/>
                          </a:ln>
                          <a:solidFill>
                            <a:prstClr val="black"/>
                          </a:solidFill>
                          <a:effectLst/>
                          <a:uLnTx/>
                          <a:uFillTx/>
                          <a:latin typeface="+mn-lt"/>
                          <a:ea typeface="+mn-ea"/>
                          <a:cs typeface="+mn-cs"/>
                        </a:rPr>
                        <a:t>
Concernant les enjeux sonores dans le secteur Hochelaga-Maisonneuve
Les opérateurs de terminaux à conteneurs ainsi que l’équipe du Port de Montréal travaillent activement à la recherche de solutions pour réduire les impacts sonores, bien que nous sommes et demeurerons un voisin industriel. 
L’identification, le déploiement et l’évaluation (tests) de mesures efficaces et garantissant la santé et sécurité des travailleurs sur les terminaux nécessitent un certain temps. 
Plus concrètement, au cours des prochaines semaines, l’un de nos opérateurs recevra, installera et testera des alarmes à bruit blanc sur plusieurs de ses équipements, en commençant par ceux qui émettent les plus forts niveaux sonores. Le déploiement complet de ces alarmes sera fait lorsque les tests seront concluants tant du point de vue de la réduction du bruit que de la sécurité des travailleurs. 
L’autre opérateur concerné est présentement à analyser les niveaux de bruit sur son terminal et il collabore avec le 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4998255"/>
                  </a:ext>
                </a:extLst>
              </a:tr>
            </a:tbl>
          </a:graphicData>
        </a:graphic>
      </p:graphicFrame>
      <p:sp>
        <p:nvSpPr>
          <p:cNvPr id="4" name="Text Placeholder 3">
            <a:extLst>
              <a:ext uri="{FF2B5EF4-FFF2-40B4-BE49-F238E27FC236}">
                <a16:creationId xmlns:a16="http://schemas.microsoft.com/office/drawing/2014/main" id="{0A0B0314-BC9B-4BA6-AE42-A89B94AE6746}"/>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301101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CB546-D230-409A-9234-6163C73561D8}"/>
              </a:ext>
            </a:extLst>
          </p:cNvPr>
          <p:cNvSpPr>
            <a:spLocks noGrp="1"/>
          </p:cNvSpPr>
          <p:nvPr>
            <p:ph type="title"/>
          </p:nvPr>
        </p:nvSpPr>
        <p:spPr/>
        <p:txBody>
          <a:bodyPr/>
          <a:lstStyle/>
          <a:p>
            <a:r>
              <a:rPr lang="en-US"/>
              <a:t>Facebook Own Posts Table - 3 of 19</a:t>
            </a:r>
          </a:p>
        </p:txBody>
      </p:sp>
      <p:graphicFrame>
        <p:nvGraphicFramePr>
          <p:cNvPr id="5" name="Table Placeholder 4">
            <a:extLst>
              <a:ext uri="{FF2B5EF4-FFF2-40B4-BE49-F238E27FC236}">
                <a16:creationId xmlns:a16="http://schemas.microsoft.com/office/drawing/2014/main" id="{CADE1C55-FA25-4D19-9537-CA7000CCA3F8}"/>
              </a:ext>
            </a:extLst>
          </p:cNvPr>
          <p:cNvGraphicFramePr>
            <a:graphicFrameLocks noGrp="1"/>
          </p:cNvGraphicFramePr>
          <p:nvPr>
            <p:ph type="tbl" sz="quarter" idx="13"/>
            <p:extLst>
              <p:ext uri="{D42A27DB-BD31-4B8C-83A1-F6EECF244321}">
                <p14:modId xmlns:p14="http://schemas.microsoft.com/office/powerpoint/2010/main" val="3431676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9873175"/>
                    </a:ext>
                  </a:extLst>
                </a:gridCol>
                <a:gridCol w="370332">
                  <a:extLst>
                    <a:ext uri="{9D8B030D-6E8A-4147-A177-3AD203B41FA5}">
                      <a16:colId xmlns:a16="http://schemas.microsoft.com/office/drawing/2014/main" val="2397692568"/>
                    </a:ext>
                  </a:extLst>
                </a:gridCol>
                <a:gridCol w="370332">
                  <a:extLst>
                    <a:ext uri="{9D8B030D-6E8A-4147-A177-3AD203B41FA5}">
                      <a16:colId xmlns:a16="http://schemas.microsoft.com/office/drawing/2014/main" val="4051838403"/>
                    </a:ext>
                  </a:extLst>
                </a:gridCol>
                <a:gridCol w="370332">
                  <a:extLst>
                    <a:ext uri="{9D8B030D-6E8A-4147-A177-3AD203B41FA5}">
                      <a16:colId xmlns:a16="http://schemas.microsoft.com/office/drawing/2014/main" val="3634367025"/>
                    </a:ext>
                  </a:extLst>
                </a:gridCol>
                <a:gridCol w="329184">
                  <a:extLst>
                    <a:ext uri="{9D8B030D-6E8A-4147-A177-3AD203B41FA5}">
                      <a16:colId xmlns:a16="http://schemas.microsoft.com/office/drawing/2014/main" val="568037002"/>
                    </a:ext>
                  </a:extLst>
                </a:gridCol>
                <a:gridCol w="329184">
                  <a:extLst>
                    <a:ext uri="{9D8B030D-6E8A-4147-A177-3AD203B41FA5}">
                      <a16:colId xmlns:a16="http://schemas.microsoft.com/office/drawing/2014/main" val="2472870632"/>
                    </a:ext>
                  </a:extLst>
                </a:gridCol>
                <a:gridCol w="329184">
                  <a:extLst>
                    <a:ext uri="{9D8B030D-6E8A-4147-A177-3AD203B41FA5}">
                      <a16:colId xmlns:a16="http://schemas.microsoft.com/office/drawing/2014/main" val="853814822"/>
                    </a:ext>
                  </a:extLst>
                </a:gridCol>
                <a:gridCol w="329184">
                  <a:extLst>
                    <a:ext uri="{9D8B030D-6E8A-4147-A177-3AD203B41FA5}">
                      <a16:colId xmlns:a16="http://schemas.microsoft.com/office/drawing/2014/main" val="1618581552"/>
                    </a:ext>
                  </a:extLst>
                </a:gridCol>
                <a:gridCol w="329184">
                  <a:extLst>
                    <a:ext uri="{9D8B030D-6E8A-4147-A177-3AD203B41FA5}">
                      <a16:colId xmlns:a16="http://schemas.microsoft.com/office/drawing/2014/main" val="2494397338"/>
                    </a:ext>
                  </a:extLst>
                </a:gridCol>
                <a:gridCol w="329184">
                  <a:extLst>
                    <a:ext uri="{9D8B030D-6E8A-4147-A177-3AD203B41FA5}">
                      <a16:colId xmlns:a16="http://schemas.microsoft.com/office/drawing/2014/main" val="99114448"/>
                    </a:ext>
                  </a:extLst>
                </a:gridCol>
                <a:gridCol w="329184">
                  <a:extLst>
                    <a:ext uri="{9D8B030D-6E8A-4147-A177-3AD203B41FA5}">
                      <a16:colId xmlns:a16="http://schemas.microsoft.com/office/drawing/2014/main" val="1212731690"/>
                    </a:ext>
                  </a:extLst>
                </a:gridCol>
                <a:gridCol w="329184">
                  <a:extLst>
                    <a:ext uri="{9D8B030D-6E8A-4147-A177-3AD203B41FA5}">
                      <a16:colId xmlns:a16="http://schemas.microsoft.com/office/drawing/2014/main" val="3548507952"/>
                    </a:ext>
                  </a:extLst>
                </a:gridCol>
                <a:gridCol w="329184">
                  <a:extLst>
                    <a:ext uri="{9D8B030D-6E8A-4147-A177-3AD203B41FA5}">
                      <a16:colId xmlns:a16="http://schemas.microsoft.com/office/drawing/2014/main" val="1548127953"/>
                    </a:ext>
                  </a:extLst>
                </a:gridCol>
                <a:gridCol w="370332">
                  <a:extLst>
                    <a:ext uri="{9D8B030D-6E8A-4147-A177-3AD203B41FA5}">
                      <a16:colId xmlns:a16="http://schemas.microsoft.com/office/drawing/2014/main" val="312273787"/>
                    </a:ext>
                  </a:extLst>
                </a:gridCol>
                <a:gridCol w="370332">
                  <a:extLst>
                    <a:ext uri="{9D8B030D-6E8A-4147-A177-3AD203B41FA5}">
                      <a16:colId xmlns:a16="http://schemas.microsoft.com/office/drawing/2014/main" val="2396968109"/>
                    </a:ext>
                  </a:extLst>
                </a:gridCol>
                <a:gridCol w="329184">
                  <a:extLst>
                    <a:ext uri="{9D8B030D-6E8A-4147-A177-3AD203B41FA5}">
                      <a16:colId xmlns:a16="http://schemas.microsoft.com/office/drawing/2014/main" val="3380123803"/>
                    </a:ext>
                  </a:extLst>
                </a:gridCol>
                <a:gridCol w="329184">
                  <a:extLst>
                    <a:ext uri="{9D8B030D-6E8A-4147-A177-3AD203B41FA5}">
                      <a16:colId xmlns:a16="http://schemas.microsoft.com/office/drawing/2014/main" val="2129406286"/>
                    </a:ext>
                  </a:extLst>
                </a:gridCol>
                <a:gridCol w="370332">
                  <a:extLst>
                    <a:ext uri="{9D8B030D-6E8A-4147-A177-3AD203B41FA5}">
                      <a16:colId xmlns:a16="http://schemas.microsoft.com/office/drawing/2014/main" val="3632434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921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- 2018-03-05 19:08:57</a:t>
                      </a:r>
                      <a:r>
                        <a:rPr kumimoji="0" lang="fr-FR" sz="1000" b="0" i="0" u="none" strike="noStrike" kern="1200" cap="none" spc="0" normalizeH="0" baseline="0" noProof="0">
                          <a:ln>
                            <a:noFill/>
                          </a:ln>
                          <a:solidFill>
                            <a:prstClr val="black"/>
                          </a:solidFill>
                          <a:effectLst/>
                          <a:uLnTx/>
                          <a:uFillTx/>
                          <a:latin typeface="+mn-lt"/>
                          <a:ea typeface="+mn-ea"/>
                          <a:cs typeface="+mn-cs"/>
                        </a:rPr>
                        <a:t>
Portrait d'un leader - Partez à la rencontre de notre PDG, Sylvie Vachon.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981692"/>
                  </a:ext>
                </a:extLst>
              </a:tr>
            </a:tbl>
          </a:graphicData>
        </a:graphic>
      </p:graphicFrame>
      <p:sp>
        <p:nvSpPr>
          <p:cNvPr id="4" name="Text Placeholder 3">
            <a:extLst>
              <a:ext uri="{FF2B5EF4-FFF2-40B4-BE49-F238E27FC236}">
                <a16:creationId xmlns:a16="http://schemas.microsoft.com/office/drawing/2014/main" id="{5A7B6EA6-2F21-44FE-92CF-CF27FC7E5835}"/>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2475325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BF943-0194-470B-B3FC-42264872E5B7}"/>
              </a:ext>
            </a:extLst>
          </p:cNvPr>
          <p:cNvSpPr>
            <a:spLocks noGrp="1"/>
          </p:cNvSpPr>
          <p:nvPr>
            <p:ph type="title"/>
          </p:nvPr>
        </p:nvSpPr>
        <p:spPr/>
        <p:txBody>
          <a:bodyPr/>
          <a:lstStyle/>
          <a:p>
            <a:r>
              <a:rPr lang="en-US"/>
              <a:t>Facebook Own Posts Table - 4 of 19</a:t>
            </a:r>
          </a:p>
        </p:txBody>
      </p:sp>
      <p:graphicFrame>
        <p:nvGraphicFramePr>
          <p:cNvPr id="5" name="Table Placeholder 4">
            <a:extLst>
              <a:ext uri="{FF2B5EF4-FFF2-40B4-BE49-F238E27FC236}">
                <a16:creationId xmlns:a16="http://schemas.microsoft.com/office/drawing/2014/main" id="{1E2892A9-02AC-43B4-A643-D40B0DDC8B1F}"/>
              </a:ext>
            </a:extLst>
          </p:cNvPr>
          <p:cNvGraphicFramePr>
            <a:graphicFrameLocks noGrp="1"/>
          </p:cNvGraphicFramePr>
          <p:nvPr>
            <p:ph type="tbl" sz="quarter" idx="13"/>
            <p:extLst>
              <p:ext uri="{D42A27DB-BD31-4B8C-83A1-F6EECF244321}">
                <p14:modId xmlns:p14="http://schemas.microsoft.com/office/powerpoint/2010/main" val="191459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3693547"/>
                    </a:ext>
                  </a:extLst>
                </a:gridCol>
                <a:gridCol w="370332">
                  <a:extLst>
                    <a:ext uri="{9D8B030D-6E8A-4147-A177-3AD203B41FA5}">
                      <a16:colId xmlns:a16="http://schemas.microsoft.com/office/drawing/2014/main" val="1531039662"/>
                    </a:ext>
                  </a:extLst>
                </a:gridCol>
                <a:gridCol w="370332">
                  <a:extLst>
                    <a:ext uri="{9D8B030D-6E8A-4147-A177-3AD203B41FA5}">
                      <a16:colId xmlns:a16="http://schemas.microsoft.com/office/drawing/2014/main" val="3093545613"/>
                    </a:ext>
                  </a:extLst>
                </a:gridCol>
                <a:gridCol w="370332">
                  <a:extLst>
                    <a:ext uri="{9D8B030D-6E8A-4147-A177-3AD203B41FA5}">
                      <a16:colId xmlns:a16="http://schemas.microsoft.com/office/drawing/2014/main" val="2642282715"/>
                    </a:ext>
                  </a:extLst>
                </a:gridCol>
                <a:gridCol w="329184">
                  <a:extLst>
                    <a:ext uri="{9D8B030D-6E8A-4147-A177-3AD203B41FA5}">
                      <a16:colId xmlns:a16="http://schemas.microsoft.com/office/drawing/2014/main" val="2757429955"/>
                    </a:ext>
                  </a:extLst>
                </a:gridCol>
                <a:gridCol w="329184">
                  <a:extLst>
                    <a:ext uri="{9D8B030D-6E8A-4147-A177-3AD203B41FA5}">
                      <a16:colId xmlns:a16="http://schemas.microsoft.com/office/drawing/2014/main" val="4173301439"/>
                    </a:ext>
                  </a:extLst>
                </a:gridCol>
                <a:gridCol w="329184">
                  <a:extLst>
                    <a:ext uri="{9D8B030D-6E8A-4147-A177-3AD203B41FA5}">
                      <a16:colId xmlns:a16="http://schemas.microsoft.com/office/drawing/2014/main" val="3506525325"/>
                    </a:ext>
                  </a:extLst>
                </a:gridCol>
                <a:gridCol w="329184">
                  <a:extLst>
                    <a:ext uri="{9D8B030D-6E8A-4147-A177-3AD203B41FA5}">
                      <a16:colId xmlns:a16="http://schemas.microsoft.com/office/drawing/2014/main" val="1169083627"/>
                    </a:ext>
                  </a:extLst>
                </a:gridCol>
                <a:gridCol w="329184">
                  <a:extLst>
                    <a:ext uri="{9D8B030D-6E8A-4147-A177-3AD203B41FA5}">
                      <a16:colId xmlns:a16="http://schemas.microsoft.com/office/drawing/2014/main" val="1617159669"/>
                    </a:ext>
                  </a:extLst>
                </a:gridCol>
                <a:gridCol w="329184">
                  <a:extLst>
                    <a:ext uri="{9D8B030D-6E8A-4147-A177-3AD203B41FA5}">
                      <a16:colId xmlns:a16="http://schemas.microsoft.com/office/drawing/2014/main" val="2902025675"/>
                    </a:ext>
                  </a:extLst>
                </a:gridCol>
                <a:gridCol w="329184">
                  <a:extLst>
                    <a:ext uri="{9D8B030D-6E8A-4147-A177-3AD203B41FA5}">
                      <a16:colId xmlns:a16="http://schemas.microsoft.com/office/drawing/2014/main" val="3734931888"/>
                    </a:ext>
                  </a:extLst>
                </a:gridCol>
                <a:gridCol w="329184">
                  <a:extLst>
                    <a:ext uri="{9D8B030D-6E8A-4147-A177-3AD203B41FA5}">
                      <a16:colId xmlns:a16="http://schemas.microsoft.com/office/drawing/2014/main" val="2006066174"/>
                    </a:ext>
                  </a:extLst>
                </a:gridCol>
                <a:gridCol w="329184">
                  <a:extLst>
                    <a:ext uri="{9D8B030D-6E8A-4147-A177-3AD203B41FA5}">
                      <a16:colId xmlns:a16="http://schemas.microsoft.com/office/drawing/2014/main" val="289391936"/>
                    </a:ext>
                  </a:extLst>
                </a:gridCol>
                <a:gridCol w="370332">
                  <a:extLst>
                    <a:ext uri="{9D8B030D-6E8A-4147-A177-3AD203B41FA5}">
                      <a16:colId xmlns:a16="http://schemas.microsoft.com/office/drawing/2014/main" val="1512892759"/>
                    </a:ext>
                  </a:extLst>
                </a:gridCol>
                <a:gridCol w="370332">
                  <a:extLst>
                    <a:ext uri="{9D8B030D-6E8A-4147-A177-3AD203B41FA5}">
                      <a16:colId xmlns:a16="http://schemas.microsoft.com/office/drawing/2014/main" val="2845950877"/>
                    </a:ext>
                  </a:extLst>
                </a:gridCol>
                <a:gridCol w="329184">
                  <a:extLst>
                    <a:ext uri="{9D8B030D-6E8A-4147-A177-3AD203B41FA5}">
                      <a16:colId xmlns:a16="http://schemas.microsoft.com/office/drawing/2014/main" val="2866934901"/>
                    </a:ext>
                  </a:extLst>
                </a:gridCol>
                <a:gridCol w="329184">
                  <a:extLst>
                    <a:ext uri="{9D8B030D-6E8A-4147-A177-3AD203B41FA5}">
                      <a16:colId xmlns:a16="http://schemas.microsoft.com/office/drawing/2014/main" val="509783459"/>
                    </a:ext>
                  </a:extLst>
                </a:gridCol>
                <a:gridCol w="370332">
                  <a:extLst>
                    <a:ext uri="{9D8B030D-6E8A-4147-A177-3AD203B41FA5}">
                      <a16:colId xmlns:a16="http://schemas.microsoft.com/office/drawing/2014/main" val="334102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35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- 2018-03-02 19:39:09</a:t>
                      </a:r>
                      <a:r>
                        <a:rPr kumimoji="0" lang="fr-FR" sz="1000" b="0" i="0" u="none" strike="noStrike" kern="1200" cap="none" spc="0" normalizeH="0" baseline="0" noProof="0">
                          <a:ln>
                            <a:noFill/>
                          </a:ln>
                          <a:solidFill>
                            <a:prstClr val="black"/>
                          </a:solidFill>
                          <a:effectLst/>
                          <a:uLnTx/>
                          <a:uFillTx/>
                          <a:latin typeface="+mn-lt"/>
                          <a:ea typeface="+mn-ea"/>
                          <a:cs typeface="+mn-cs"/>
                        </a:rPr>
                        <a:t>
Terminal Contrecoeur : 
Une session portes ouvertes et deux séances publiques avec modérateur organisées par l'Agence canadienne d'évaluation environnementale ont permis aux intervenants du Port de Montréal d'échanger avec les citoyens et différents groupes d'intérêt, de répondre à leurs questions et d'écouter leurs préoccupations.
---
Contrecoeur Terminal : 
An open house and two moderated public sessions organized by the Canadian Environmental Assessment Agency allowed the Port of Montreal stakeholders to interact with citizens and various interest groups, answer their questions and listen to their concerns.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9882036"/>
                  </a:ext>
                </a:extLst>
              </a:tr>
            </a:tbl>
          </a:graphicData>
        </a:graphic>
      </p:graphicFrame>
      <p:sp>
        <p:nvSpPr>
          <p:cNvPr id="4" name="Text Placeholder 3">
            <a:extLst>
              <a:ext uri="{FF2B5EF4-FFF2-40B4-BE49-F238E27FC236}">
                <a16:creationId xmlns:a16="http://schemas.microsoft.com/office/drawing/2014/main" id="{B67DB144-E7BD-415A-B956-839EB7110EF7}"/>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86101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2C8CD-10C0-4F26-BA10-67F05BDFEE28}"/>
              </a:ext>
            </a:extLst>
          </p:cNvPr>
          <p:cNvSpPr>
            <a:spLocks noGrp="1"/>
          </p:cNvSpPr>
          <p:nvPr>
            <p:ph type="title"/>
          </p:nvPr>
        </p:nvSpPr>
        <p:spPr/>
        <p:txBody>
          <a:bodyPr/>
          <a:lstStyle/>
          <a:p>
            <a:r>
              <a:rPr lang="en-US"/>
              <a:t>Facebook Own Posts Table - 5 of 19</a:t>
            </a:r>
          </a:p>
        </p:txBody>
      </p:sp>
      <p:graphicFrame>
        <p:nvGraphicFramePr>
          <p:cNvPr id="5" name="Table Placeholder 4">
            <a:extLst>
              <a:ext uri="{FF2B5EF4-FFF2-40B4-BE49-F238E27FC236}">
                <a16:creationId xmlns:a16="http://schemas.microsoft.com/office/drawing/2014/main" id="{FFE09461-5B9F-42AF-8432-8BB379C67188}"/>
              </a:ext>
            </a:extLst>
          </p:cNvPr>
          <p:cNvGraphicFramePr>
            <a:graphicFrameLocks noGrp="1"/>
          </p:cNvGraphicFramePr>
          <p:nvPr>
            <p:ph type="tbl" sz="quarter" idx="13"/>
            <p:extLst>
              <p:ext uri="{D42A27DB-BD31-4B8C-83A1-F6EECF244321}">
                <p14:modId xmlns:p14="http://schemas.microsoft.com/office/powerpoint/2010/main" val="414934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69915390"/>
                    </a:ext>
                  </a:extLst>
                </a:gridCol>
                <a:gridCol w="370332">
                  <a:extLst>
                    <a:ext uri="{9D8B030D-6E8A-4147-A177-3AD203B41FA5}">
                      <a16:colId xmlns:a16="http://schemas.microsoft.com/office/drawing/2014/main" val="3158202643"/>
                    </a:ext>
                  </a:extLst>
                </a:gridCol>
                <a:gridCol w="370332">
                  <a:extLst>
                    <a:ext uri="{9D8B030D-6E8A-4147-A177-3AD203B41FA5}">
                      <a16:colId xmlns:a16="http://schemas.microsoft.com/office/drawing/2014/main" val="1298885989"/>
                    </a:ext>
                  </a:extLst>
                </a:gridCol>
                <a:gridCol w="370332">
                  <a:extLst>
                    <a:ext uri="{9D8B030D-6E8A-4147-A177-3AD203B41FA5}">
                      <a16:colId xmlns:a16="http://schemas.microsoft.com/office/drawing/2014/main" val="3989609817"/>
                    </a:ext>
                  </a:extLst>
                </a:gridCol>
                <a:gridCol w="329184">
                  <a:extLst>
                    <a:ext uri="{9D8B030D-6E8A-4147-A177-3AD203B41FA5}">
                      <a16:colId xmlns:a16="http://schemas.microsoft.com/office/drawing/2014/main" val="807373847"/>
                    </a:ext>
                  </a:extLst>
                </a:gridCol>
                <a:gridCol w="329184">
                  <a:extLst>
                    <a:ext uri="{9D8B030D-6E8A-4147-A177-3AD203B41FA5}">
                      <a16:colId xmlns:a16="http://schemas.microsoft.com/office/drawing/2014/main" val="577844568"/>
                    </a:ext>
                  </a:extLst>
                </a:gridCol>
                <a:gridCol w="329184">
                  <a:extLst>
                    <a:ext uri="{9D8B030D-6E8A-4147-A177-3AD203B41FA5}">
                      <a16:colId xmlns:a16="http://schemas.microsoft.com/office/drawing/2014/main" val="643519440"/>
                    </a:ext>
                  </a:extLst>
                </a:gridCol>
                <a:gridCol w="329184">
                  <a:extLst>
                    <a:ext uri="{9D8B030D-6E8A-4147-A177-3AD203B41FA5}">
                      <a16:colId xmlns:a16="http://schemas.microsoft.com/office/drawing/2014/main" val="4029920025"/>
                    </a:ext>
                  </a:extLst>
                </a:gridCol>
                <a:gridCol w="329184">
                  <a:extLst>
                    <a:ext uri="{9D8B030D-6E8A-4147-A177-3AD203B41FA5}">
                      <a16:colId xmlns:a16="http://schemas.microsoft.com/office/drawing/2014/main" val="996344093"/>
                    </a:ext>
                  </a:extLst>
                </a:gridCol>
                <a:gridCol w="329184">
                  <a:extLst>
                    <a:ext uri="{9D8B030D-6E8A-4147-A177-3AD203B41FA5}">
                      <a16:colId xmlns:a16="http://schemas.microsoft.com/office/drawing/2014/main" val="2245045392"/>
                    </a:ext>
                  </a:extLst>
                </a:gridCol>
                <a:gridCol w="329184">
                  <a:extLst>
                    <a:ext uri="{9D8B030D-6E8A-4147-A177-3AD203B41FA5}">
                      <a16:colId xmlns:a16="http://schemas.microsoft.com/office/drawing/2014/main" val="165133365"/>
                    </a:ext>
                  </a:extLst>
                </a:gridCol>
                <a:gridCol w="329184">
                  <a:extLst>
                    <a:ext uri="{9D8B030D-6E8A-4147-A177-3AD203B41FA5}">
                      <a16:colId xmlns:a16="http://schemas.microsoft.com/office/drawing/2014/main" val="2638887125"/>
                    </a:ext>
                  </a:extLst>
                </a:gridCol>
                <a:gridCol w="329184">
                  <a:extLst>
                    <a:ext uri="{9D8B030D-6E8A-4147-A177-3AD203B41FA5}">
                      <a16:colId xmlns:a16="http://schemas.microsoft.com/office/drawing/2014/main" val="2746235183"/>
                    </a:ext>
                  </a:extLst>
                </a:gridCol>
                <a:gridCol w="370332">
                  <a:extLst>
                    <a:ext uri="{9D8B030D-6E8A-4147-A177-3AD203B41FA5}">
                      <a16:colId xmlns:a16="http://schemas.microsoft.com/office/drawing/2014/main" val="3017332568"/>
                    </a:ext>
                  </a:extLst>
                </a:gridCol>
                <a:gridCol w="370332">
                  <a:extLst>
                    <a:ext uri="{9D8B030D-6E8A-4147-A177-3AD203B41FA5}">
                      <a16:colId xmlns:a16="http://schemas.microsoft.com/office/drawing/2014/main" val="2490074747"/>
                    </a:ext>
                  </a:extLst>
                </a:gridCol>
                <a:gridCol w="329184">
                  <a:extLst>
                    <a:ext uri="{9D8B030D-6E8A-4147-A177-3AD203B41FA5}">
                      <a16:colId xmlns:a16="http://schemas.microsoft.com/office/drawing/2014/main" val="3292597691"/>
                    </a:ext>
                  </a:extLst>
                </a:gridCol>
                <a:gridCol w="329184">
                  <a:extLst>
                    <a:ext uri="{9D8B030D-6E8A-4147-A177-3AD203B41FA5}">
                      <a16:colId xmlns:a16="http://schemas.microsoft.com/office/drawing/2014/main" val="461905829"/>
                    </a:ext>
                  </a:extLst>
                </a:gridCol>
                <a:gridCol w="370332">
                  <a:extLst>
                    <a:ext uri="{9D8B030D-6E8A-4147-A177-3AD203B41FA5}">
                      <a16:colId xmlns:a16="http://schemas.microsoft.com/office/drawing/2014/main" val="241753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973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- 2018-03-01 19:48:57</a:t>
                      </a:r>
                      <a:r>
                        <a:rPr kumimoji="0" lang="en-US" sz="1000" b="0" i="0" u="none" strike="noStrike" kern="1200" cap="none" spc="0" normalizeH="0" baseline="0" noProof="0">
                          <a:ln>
                            <a:noFill/>
                          </a:ln>
                          <a:solidFill>
                            <a:prstClr val="black"/>
                          </a:solidFill>
                          <a:effectLst/>
                          <a:uLnTx/>
                          <a:uFillTx/>
                          <a:latin typeface="+mn-lt"/>
                          <a:ea typeface="+mn-ea"/>
                          <a:cs typeface="+mn-cs"/>
                        </a:rPr>
                        <a:t>
Suivez la #familleLOGISTEC pour en apprendre davantage sur cette belle histoire.
---
Follow the #LOGISTECfamily to learn more about their great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195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- 2018-02-16 15:49:34</a:t>
                      </a:r>
                      <a:r>
                        <a:rPr kumimoji="0" lang="en-US" sz="1000" b="0" i="0" u="none" strike="noStrike" kern="1200" cap="none" spc="0" normalizeH="0" baseline="0" noProof="0">
                          <a:ln>
                            <a:noFill/>
                          </a:ln>
                          <a:solidFill>
                            <a:prstClr val="black"/>
                          </a:solidFill>
                          <a:effectLst/>
                          <a:uLnTx/>
                          <a:uFillTx/>
                          <a:latin typeface="+mn-lt"/>
                          <a:ea typeface="+mn-ea"/>
                          <a:cs typeface="+mn-cs"/>
                        </a:rPr>
                        <a:t>
Nous sommes un fier partenaire du Festival de la Brimbale de Contrecoeur qui aura lieu ce weekend, les 17 et 18 février. Ne manquez pas cette superbe activité familiale ☺️.
---
We are a proud partner of the Brimbale de Contrecoeur Festival, which will take place this weekend, on February 17th and 18th. Do not miss this fun family activity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4256999"/>
                  </a:ext>
                </a:extLst>
              </a:tr>
            </a:tbl>
          </a:graphicData>
        </a:graphic>
      </p:graphicFrame>
      <p:sp>
        <p:nvSpPr>
          <p:cNvPr id="4" name="Text Placeholder 3">
            <a:extLst>
              <a:ext uri="{FF2B5EF4-FFF2-40B4-BE49-F238E27FC236}">
                <a16:creationId xmlns:a16="http://schemas.microsoft.com/office/drawing/2014/main" id="{161304C0-9FEC-4AB5-A66B-7C216AA3D701}"/>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292497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EA65-E240-4296-8A85-4F5D6409F092}"/>
              </a:ext>
            </a:extLst>
          </p:cNvPr>
          <p:cNvSpPr>
            <a:spLocks noGrp="1"/>
          </p:cNvSpPr>
          <p:nvPr>
            <p:ph type="title"/>
          </p:nvPr>
        </p:nvSpPr>
        <p:spPr/>
        <p:txBody>
          <a:bodyPr/>
          <a:lstStyle/>
          <a:p>
            <a:r>
              <a:rPr lang="en-US"/>
              <a:t>Facebook Own Posts Table - 6 of 19</a:t>
            </a:r>
          </a:p>
        </p:txBody>
      </p:sp>
      <p:graphicFrame>
        <p:nvGraphicFramePr>
          <p:cNvPr id="5" name="Table Placeholder 4">
            <a:extLst>
              <a:ext uri="{FF2B5EF4-FFF2-40B4-BE49-F238E27FC236}">
                <a16:creationId xmlns:a16="http://schemas.microsoft.com/office/drawing/2014/main" id="{FEDB1C8C-3C53-488D-81C8-25D8FFFBD32B}"/>
              </a:ext>
            </a:extLst>
          </p:cNvPr>
          <p:cNvGraphicFramePr>
            <a:graphicFrameLocks noGrp="1"/>
          </p:cNvGraphicFramePr>
          <p:nvPr>
            <p:ph type="tbl" sz="quarter" idx="13"/>
            <p:extLst>
              <p:ext uri="{D42A27DB-BD31-4B8C-83A1-F6EECF244321}">
                <p14:modId xmlns:p14="http://schemas.microsoft.com/office/powerpoint/2010/main" val="231582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4239173"/>
                    </a:ext>
                  </a:extLst>
                </a:gridCol>
                <a:gridCol w="370332">
                  <a:extLst>
                    <a:ext uri="{9D8B030D-6E8A-4147-A177-3AD203B41FA5}">
                      <a16:colId xmlns:a16="http://schemas.microsoft.com/office/drawing/2014/main" val="2525305420"/>
                    </a:ext>
                  </a:extLst>
                </a:gridCol>
                <a:gridCol w="370332">
                  <a:extLst>
                    <a:ext uri="{9D8B030D-6E8A-4147-A177-3AD203B41FA5}">
                      <a16:colId xmlns:a16="http://schemas.microsoft.com/office/drawing/2014/main" val="2153998158"/>
                    </a:ext>
                  </a:extLst>
                </a:gridCol>
                <a:gridCol w="370332">
                  <a:extLst>
                    <a:ext uri="{9D8B030D-6E8A-4147-A177-3AD203B41FA5}">
                      <a16:colId xmlns:a16="http://schemas.microsoft.com/office/drawing/2014/main" val="2997751861"/>
                    </a:ext>
                  </a:extLst>
                </a:gridCol>
                <a:gridCol w="329184">
                  <a:extLst>
                    <a:ext uri="{9D8B030D-6E8A-4147-A177-3AD203B41FA5}">
                      <a16:colId xmlns:a16="http://schemas.microsoft.com/office/drawing/2014/main" val="854472760"/>
                    </a:ext>
                  </a:extLst>
                </a:gridCol>
                <a:gridCol w="329184">
                  <a:extLst>
                    <a:ext uri="{9D8B030D-6E8A-4147-A177-3AD203B41FA5}">
                      <a16:colId xmlns:a16="http://schemas.microsoft.com/office/drawing/2014/main" val="1406975244"/>
                    </a:ext>
                  </a:extLst>
                </a:gridCol>
                <a:gridCol w="329184">
                  <a:extLst>
                    <a:ext uri="{9D8B030D-6E8A-4147-A177-3AD203B41FA5}">
                      <a16:colId xmlns:a16="http://schemas.microsoft.com/office/drawing/2014/main" val="1236702631"/>
                    </a:ext>
                  </a:extLst>
                </a:gridCol>
                <a:gridCol w="329184">
                  <a:extLst>
                    <a:ext uri="{9D8B030D-6E8A-4147-A177-3AD203B41FA5}">
                      <a16:colId xmlns:a16="http://schemas.microsoft.com/office/drawing/2014/main" val="4022719872"/>
                    </a:ext>
                  </a:extLst>
                </a:gridCol>
                <a:gridCol w="329184">
                  <a:extLst>
                    <a:ext uri="{9D8B030D-6E8A-4147-A177-3AD203B41FA5}">
                      <a16:colId xmlns:a16="http://schemas.microsoft.com/office/drawing/2014/main" val="2124304579"/>
                    </a:ext>
                  </a:extLst>
                </a:gridCol>
                <a:gridCol w="329184">
                  <a:extLst>
                    <a:ext uri="{9D8B030D-6E8A-4147-A177-3AD203B41FA5}">
                      <a16:colId xmlns:a16="http://schemas.microsoft.com/office/drawing/2014/main" val="2359014952"/>
                    </a:ext>
                  </a:extLst>
                </a:gridCol>
                <a:gridCol w="329184">
                  <a:extLst>
                    <a:ext uri="{9D8B030D-6E8A-4147-A177-3AD203B41FA5}">
                      <a16:colId xmlns:a16="http://schemas.microsoft.com/office/drawing/2014/main" val="1268651620"/>
                    </a:ext>
                  </a:extLst>
                </a:gridCol>
                <a:gridCol w="329184">
                  <a:extLst>
                    <a:ext uri="{9D8B030D-6E8A-4147-A177-3AD203B41FA5}">
                      <a16:colId xmlns:a16="http://schemas.microsoft.com/office/drawing/2014/main" val="2824014678"/>
                    </a:ext>
                  </a:extLst>
                </a:gridCol>
                <a:gridCol w="329184">
                  <a:extLst>
                    <a:ext uri="{9D8B030D-6E8A-4147-A177-3AD203B41FA5}">
                      <a16:colId xmlns:a16="http://schemas.microsoft.com/office/drawing/2014/main" val="3968734485"/>
                    </a:ext>
                  </a:extLst>
                </a:gridCol>
                <a:gridCol w="370332">
                  <a:extLst>
                    <a:ext uri="{9D8B030D-6E8A-4147-A177-3AD203B41FA5}">
                      <a16:colId xmlns:a16="http://schemas.microsoft.com/office/drawing/2014/main" val="4022056150"/>
                    </a:ext>
                  </a:extLst>
                </a:gridCol>
                <a:gridCol w="370332">
                  <a:extLst>
                    <a:ext uri="{9D8B030D-6E8A-4147-A177-3AD203B41FA5}">
                      <a16:colId xmlns:a16="http://schemas.microsoft.com/office/drawing/2014/main" val="4209352661"/>
                    </a:ext>
                  </a:extLst>
                </a:gridCol>
                <a:gridCol w="329184">
                  <a:extLst>
                    <a:ext uri="{9D8B030D-6E8A-4147-A177-3AD203B41FA5}">
                      <a16:colId xmlns:a16="http://schemas.microsoft.com/office/drawing/2014/main" val="1235530153"/>
                    </a:ext>
                  </a:extLst>
                </a:gridCol>
                <a:gridCol w="329184">
                  <a:extLst>
                    <a:ext uri="{9D8B030D-6E8A-4147-A177-3AD203B41FA5}">
                      <a16:colId xmlns:a16="http://schemas.microsoft.com/office/drawing/2014/main" val="254036279"/>
                    </a:ext>
                  </a:extLst>
                </a:gridCol>
                <a:gridCol w="370332">
                  <a:extLst>
                    <a:ext uri="{9D8B030D-6E8A-4147-A177-3AD203B41FA5}">
                      <a16:colId xmlns:a16="http://schemas.microsoft.com/office/drawing/2014/main" val="351262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254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- 2018-02-09 21:53:10</a:t>
                      </a:r>
                      <a:r>
                        <a:rPr kumimoji="0" lang="en-US" sz="1000" b="0" i="0" u="none" strike="noStrike" kern="1200" cap="none" spc="0" normalizeH="0" baseline="0" noProof="0">
                          <a:ln>
                            <a:noFill/>
                          </a:ln>
                          <a:solidFill>
                            <a:prstClr val="black"/>
                          </a:solidFill>
                          <a:effectLst/>
                          <a:uLnTx/>
                          <a:uFillTx/>
                          <a:latin typeface="+mn-lt"/>
                          <a:ea typeface="+mn-ea"/>
                          <a:cs typeface="+mn-cs"/>
                        </a:rPr>
                        <a:t>
Des croisières au cœur de l'hiver! Qu'est-ce que vous en pensez !?! 😁
L'industrie des croisières internationales s'intéresse à l'hiver québécois et son fleuve glacé! Le Québec offre une expérience nordique unique alliant activités de plein air et villes vibrantes.
---
Cruises in the heart of winter! What do you think!?! 😁
The international cruise industry is interested in the Quebec winter and its icy river! Québec’s brand of Nordic experience features a singular blend of bracing outdoor and vibrant urban possibilities.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4498383"/>
                  </a:ext>
                </a:extLst>
              </a:tr>
            </a:tbl>
          </a:graphicData>
        </a:graphic>
      </p:graphicFrame>
      <p:sp>
        <p:nvSpPr>
          <p:cNvPr id="4" name="Text Placeholder 3">
            <a:extLst>
              <a:ext uri="{FF2B5EF4-FFF2-40B4-BE49-F238E27FC236}">
                <a16:creationId xmlns:a16="http://schemas.microsoft.com/office/drawing/2014/main" id="{439D80CC-F547-4982-9DD2-CD7BDF1E128A}"/>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2167845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E903-06A2-4981-A879-043FA6466B81}"/>
              </a:ext>
            </a:extLst>
          </p:cNvPr>
          <p:cNvSpPr>
            <a:spLocks noGrp="1"/>
          </p:cNvSpPr>
          <p:nvPr>
            <p:ph type="title"/>
          </p:nvPr>
        </p:nvSpPr>
        <p:spPr/>
        <p:txBody>
          <a:bodyPr/>
          <a:lstStyle/>
          <a:p>
            <a:r>
              <a:rPr lang="en-US"/>
              <a:t>Facebook Own Posts Table - 7 of 19</a:t>
            </a:r>
          </a:p>
        </p:txBody>
      </p:sp>
      <p:graphicFrame>
        <p:nvGraphicFramePr>
          <p:cNvPr id="5" name="Table Placeholder 4">
            <a:extLst>
              <a:ext uri="{FF2B5EF4-FFF2-40B4-BE49-F238E27FC236}">
                <a16:creationId xmlns:a16="http://schemas.microsoft.com/office/drawing/2014/main" id="{35D4E9AA-72A4-442B-AC25-8F7F40BD3D76}"/>
              </a:ext>
            </a:extLst>
          </p:cNvPr>
          <p:cNvGraphicFramePr>
            <a:graphicFrameLocks noGrp="1"/>
          </p:cNvGraphicFramePr>
          <p:nvPr>
            <p:ph type="tbl" sz="quarter" idx="13"/>
            <p:extLst>
              <p:ext uri="{D42A27DB-BD31-4B8C-83A1-F6EECF244321}">
                <p14:modId xmlns:p14="http://schemas.microsoft.com/office/powerpoint/2010/main" val="145305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8983676"/>
                    </a:ext>
                  </a:extLst>
                </a:gridCol>
                <a:gridCol w="370332">
                  <a:extLst>
                    <a:ext uri="{9D8B030D-6E8A-4147-A177-3AD203B41FA5}">
                      <a16:colId xmlns:a16="http://schemas.microsoft.com/office/drawing/2014/main" val="34295517"/>
                    </a:ext>
                  </a:extLst>
                </a:gridCol>
                <a:gridCol w="370332">
                  <a:extLst>
                    <a:ext uri="{9D8B030D-6E8A-4147-A177-3AD203B41FA5}">
                      <a16:colId xmlns:a16="http://schemas.microsoft.com/office/drawing/2014/main" val="1080253329"/>
                    </a:ext>
                  </a:extLst>
                </a:gridCol>
                <a:gridCol w="370332">
                  <a:extLst>
                    <a:ext uri="{9D8B030D-6E8A-4147-A177-3AD203B41FA5}">
                      <a16:colId xmlns:a16="http://schemas.microsoft.com/office/drawing/2014/main" val="3273285543"/>
                    </a:ext>
                  </a:extLst>
                </a:gridCol>
                <a:gridCol w="329184">
                  <a:extLst>
                    <a:ext uri="{9D8B030D-6E8A-4147-A177-3AD203B41FA5}">
                      <a16:colId xmlns:a16="http://schemas.microsoft.com/office/drawing/2014/main" val="970917827"/>
                    </a:ext>
                  </a:extLst>
                </a:gridCol>
                <a:gridCol w="329184">
                  <a:extLst>
                    <a:ext uri="{9D8B030D-6E8A-4147-A177-3AD203B41FA5}">
                      <a16:colId xmlns:a16="http://schemas.microsoft.com/office/drawing/2014/main" val="3026409445"/>
                    </a:ext>
                  </a:extLst>
                </a:gridCol>
                <a:gridCol w="329184">
                  <a:extLst>
                    <a:ext uri="{9D8B030D-6E8A-4147-A177-3AD203B41FA5}">
                      <a16:colId xmlns:a16="http://schemas.microsoft.com/office/drawing/2014/main" val="1290639688"/>
                    </a:ext>
                  </a:extLst>
                </a:gridCol>
                <a:gridCol w="329184">
                  <a:extLst>
                    <a:ext uri="{9D8B030D-6E8A-4147-A177-3AD203B41FA5}">
                      <a16:colId xmlns:a16="http://schemas.microsoft.com/office/drawing/2014/main" val="658670651"/>
                    </a:ext>
                  </a:extLst>
                </a:gridCol>
                <a:gridCol w="329184">
                  <a:extLst>
                    <a:ext uri="{9D8B030D-6E8A-4147-A177-3AD203B41FA5}">
                      <a16:colId xmlns:a16="http://schemas.microsoft.com/office/drawing/2014/main" val="1320024413"/>
                    </a:ext>
                  </a:extLst>
                </a:gridCol>
                <a:gridCol w="329184">
                  <a:extLst>
                    <a:ext uri="{9D8B030D-6E8A-4147-A177-3AD203B41FA5}">
                      <a16:colId xmlns:a16="http://schemas.microsoft.com/office/drawing/2014/main" val="2314927395"/>
                    </a:ext>
                  </a:extLst>
                </a:gridCol>
                <a:gridCol w="329184">
                  <a:extLst>
                    <a:ext uri="{9D8B030D-6E8A-4147-A177-3AD203B41FA5}">
                      <a16:colId xmlns:a16="http://schemas.microsoft.com/office/drawing/2014/main" val="2277483777"/>
                    </a:ext>
                  </a:extLst>
                </a:gridCol>
                <a:gridCol w="329184">
                  <a:extLst>
                    <a:ext uri="{9D8B030D-6E8A-4147-A177-3AD203B41FA5}">
                      <a16:colId xmlns:a16="http://schemas.microsoft.com/office/drawing/2014/main" val="657677509"/>
                    </a:ext>
                  </a:extLst>
                </a:gridCol>
                <a:gridCol w="329184">
                  <a:extLst>
                    <a:ext uri="{9D8B030D-6E8A-4147-A177-3AD203B41FA5}">
                      <a16:colId xmlns:a16="http://schemas.microsoft.com/office/drawing/2014/main" val="517126605"/>
                    </a:ext>
                  </a:extLst>
                </a:gridCol>
                <a:gridCol w="370332">
                  <a:extLst>
                    <a:ext uri="{9D8B030D-6E8A-4147-A177-3AD203B41FA5}">
                      <a16:colId xmlns:a16="http://schemas.microsoft.com/office/drawing/2014/main" val="1546386668"/>
                    </a:ext>
                  </a:extLst>
                </a:gridCol>
                <a:gridCol w="370332">
                  <a:extLst>
                    <a:ext uri="{9D8B030D-6E8A-4147-A177-3AD203B41FA5}">
                      <a16:colId xmlns:a16="http://schemas.microsoft.com/office/drawing/2014/main" val="845505789"/>
                    </a:ext>
                  </a:extLst>
                </a:gridCol>
                <a:gridCol w="329184">
                  <a:extLst>
                    <a:ext uri="{9D8B030D-6E8A-4147-A177-3AD203B41FA5}">
                      <a16:colId xmlns:a16="http://schemas.microsoft.com/office/drawing/2014/main" val="2927653490"/>
                    </a:ext>
                  </a:extLst>
                </a:gridCol>
                <a:gridCol w="329184">
                  <a:extLst>
                    <a:ext uri="{9D8B030D-6E8A-4147-A177-3AD203B41FA5}">
                      <a16:colId xmlns:a16="http://schemas.microsoft.com/office/drawing/2014/main" val="1008437801"/>
                    </a:ext>
                  </a:extLst>
                </a:gridCol>
                <a:gridCol w="370332">
                  <a:extLst>
                    <a:ext uri="{9D8B030D-6E8A-4147-A177-3AD203B41FA5}">
                      <a16:colId xmlns:a16="http://schemas.microsoft.com/office/drawing/2014/main" val="2095723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0089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- 2018-02-06 21:26:36</a:t>
                      </a:r>
                      <a:r>
                        <a:rPr kumimoji="0" lang="fr-FR" sz="1000" b="0" i="0" u="none" strike="noStrike" kern="1200" cap="none" spc="0" normalizeH="0" baseline="0" noProof="0">
                          <a:ln>
                            <a:noFill/>
                          </a:ln>
                          <a:solidFill>
                            <a:prstClr val="black"/>
                          </a:solidFill>
                          <a:effectLst/>
                          <a:uLnTx/>
                          <a:uFillTx/>
                          <a:latin typeface="+mn-lt"/>
                          <a:ea typeface="+mn-ea"/>
                          <a:cs typeface="+mn-cs"/>
                        </a:rPr>
                        <a:t>
À lire dans Le Hublot 
To read in Port Window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069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- 2018-02-02 01:07:13</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0305468"/>
                  </a:ext>
                </a:extLst>
              </a:tr>
            </a:tbl>
          </a:graphicData>
        </a:graphic>
      </p:graphicFrame>
      <p:sp>
        <p:nvSpPr>
          <p:cNvPr id="4" name="Text Placeholder 3">
            <a:extLst>
              <a:ext uri="{FF2B5EF4-FFF2-40B4-BE49-F238E27FC236}">
                <a16:creationId xmlns:a16="http://schemas.microsoft.com/office/drawing/2014/main" id="{C56EDB7A-8F32-441A-84AA-E3DEDC1D2AB2}"/>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40754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19E0-7E14-47F1-AB77-FF08D5DBEEE4}"/>
              </a:ext>
            </a:extLst>
          </p:cNvPr>
          <p:cNvSpPr>
            <a:spLocks noGrp="1"/>
          </p:cNvSpPr>
          <p:nvPr>
            <p:ph type="title"/>
          </p:nvPr>
        </p:nvSpPr>
        <p:spPr/>
        <p:txBody>
          <a:bodyPr/>
          <a:lstStyle/>
          <a:p>
            <a:r>
              <a:rPr lang="en-US"/>
              <a:t>Facebook Own Posts Table - 8 of 19</a:t>
            </a:r>
          </a:p>
        </p:txBody>
      </p:sp>
      <p:graphicFrame>
        <p:nvGraphicFramePr>
          <p:cNvPr id="5" name="Table Placeholder 4">
            <a:extLst>
              <a:ext uri="{FF2B5EF4-FFF2-40B4-BE49-F238E27FC236}">
                <a16:creationId xmlns:a16="http://schemas.microsoft.com/office/drawing/2014/main" id="{07A02FE6-053F-427A-8CFF-0A4FA5F2DC3A}"/>
              </a:ext>
            </a:extLst>
          </p:cNvPr>
          <p:cNvGraphicFramePr>
            <a:graphicFrameLocks noGrp="1"/>
          </p:cNvGraphicFramePr>
          <p:nvPr>
            <p:ph type="tbl" sz="quarter" idx="13"/>
            <p:extLst>
              <p:ext uri="{D42A27DB-BD31-4B8C-83A1-F6EECF244321}">
                <p14:modId xmlns:p14="http://schemas.microsoft.com/office/powerpoint/2010/main" val="63135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1604213"/>
                    </a:ext>
                  </a:extLst>
                </a:gridCol>
                <a:gridCol w="370332">
                  <a:extLst>
                    <a:ext uri="{9D8B030D-6E8A-4147-A177-3AD203B41FA5}">
                      <a16:colId xmlns:a16="http://schemas.microsoft.com/office/drawing/2014/main" val="280457379"/>
                    </a:ext>
                  </a:extLst>
                </a:gridCol>
                <a:gridCol w="370332">
                  <a:extLst>
                    <a:ext uri="{9D8B030D-6E8A-4147-A177-3AD203B41FA5}">
                      <a16:colId xmlns:a16="http://schemas.microsoft.com/office/drawing/2014/main" val="357092221"/>
                    </a:ext>
                  </a:extLst>
                </a:gridCol>
                <a:gridCol w="370332">
                  <a:extLst>
                    <a:ext uri="{9D8B030D-6E8A-4147-A177-3AD203B41FA5}">
                      <a16:colId xmlns:a16="http://schemas.microsoft.com/office/drawing/2014/main" val="1922812259"/>
                    </a:ext>
                  </a:extLst>
                </a:gridCol>
                <a:gridCol w="329184">
                  <a:extLst>
                    <a:ext uri="{9D8B030D-6E8A-4147-A177-3AD203B41FA5}">
                      <a16:colId xmlns:a16="http://schemas.microsoft.com/office/drawing/2014/main" val="1095385951"/>
                    </a:ext>
                  </a:extLst>
                </a:gridCol>
                <a:gridCol w="329184">
                  <a:extLst>
                    <a:ext uri="{9D8B030D-6E8A-4147-A177-3AD203B41FA5}">
                      <a16:colId xmlns:a16="http://schemas.microsoft.com/office/drawing/2014/main" val="1836038315"/>
                    </a:ext>
                  </a:extLst>
                </a:gridCol>
                <a:gridCol w="329184">
                  <a:extLst>
                    <a:ext uri="{9D8B030D-6E8A-4147-A177-3AD203B41FA5}">
                      <a16:colId xmlns:a16="http://schemas.microsoft.com/office/drawing/2014/main" val="760776516"/>
                    </a:ext>
                  </a:extLst>
                </a:gridCol>
                <a:gridCol w="329184">
                  <a:extLst>
                    <a:ext uri="{9D8B030D-6E8A-4147-A177-3AD203B41FA5}">
                      <a16:colId xmlns:a16="http://schemas.microsoft.com/office/drawing/2014/main" val="3881523846"/>
                    </a:ext>
                  </a:extLst>
                </a:gridCol>
                <a:gridCol w="329184">
                  <a:extLst>
                    <a:ext uri="{9D8B030D-6E8A-4147-A177-3AD203B41FA5}">
                      <a16:colId xmlns:a16="http://schemas.microsoft.com/office/drawing/2014/main" val="2874265920"/>
                    </a:ext>
                  </a:extLst>
                </a:gridCol>
                <a:gridCol w="329184">
                  <a:extLst>
                    <a:ext uri="{9D8B030D-6E8A-4147-A177-3AD203B41FA5}">
                      <a16:colId xmlns:a16="http://schemas.microsoft.com/office/drawing/2014/main" val="806676923"/>
                    </a:ext>
                  </a:extLst>
                </a:gridCol>
                <a:gridCol w="329184">
                  <a:extLst>
                    <a:ext uri="{9D8B030D-6E8A-4147-A177-3AD203B41FA5}">
                      <a16:colId xmlns:a16="http://schemas.microsoft.com/office/drawing/2014/main" val="2158954122"/>
                    </a:ext>
                  </a:extLst>
                </a:gridCol>
                <a:gridCol w="329184">
                  <a:extLst>
                    <a:ext uri="{9D8B030D-6E8A-4147-A177-3AD203B41FA5}">
                      <a16:colId xmlns:a16="http://schemas.microsoft.com/office/drawing/2014/main" val="4109342943"/>
                    </a:ext>
                  </a:extLst>
                </a:gridCol>
                <a:gridCol w="329184">
                  <a:extLst>
                    <a:ext uri="{9D8B030D-6E8A-4147-A177-3AD203B41FA5}">
                      <a16:colId xmlns:a16="http://schemas.microsoft.com/office/drawing/2014/main" val="3819530404"/>
                    </a:ext>
                  </a:extLst>
                </a:gridCol>
                <a:gridCol w="370332">
                  <a:extLst>
                    <a:ext uri="{9D8B030D-6E8A-4147-A177-3AD203B41FA5}">
                      <a16:colId xmlns:a16="http://schemas.microsoft.com/office/drawing/2014/main" val="3328269210"/>
                    </a:ext>
                  </a:extLst>
                </a:gridCol>
                <a:gridCol w="370332">
                  <a:extLst>
                    <a:ext uri="{9D8B030D-6E8A-4147-A177-3AD203B41FA5}">
                      <a16:colId xmlns:a16="http://schemas.microsoft.com/office/drawing/2014/main" val="4024260393"/>
                    </a:ext>
                  </a:extLst>
                </a:gridCol>
                <a:gridCol w="329184">
                  <a:extLst>
                    <a:ext uri="{9D8B030D-6E8A-4147-A177-3AD203B41FA5}">
                      <a16:colId xmlns:a16="http://schemas.microsoft.com/office/drawing/2014/main" val="2467982591"/>
                    </a:ext>
                  </a:extLst>
                </a:gridCol>
                <a:gridCol w="329184">
                  <a:extLst>
                    <a:ext uri="{9D8B030D-6E8A-4147-A177-3AD203B41FA5}">
                      <a16:colId xmlns:a16="http://schemas.microsoft.com/office/drawing/2014/main" val="2324327123"/>
                    </a:ext>
                  </a:extLst>
                </a:gridCol>
                <a:gridCol w="370332">
                  <a:extLst>
                    <a:ext uri="{9D8B030D-6E8A-4147-A177-3AD203B41FA5}">
                      <a16:colId xmlns:a16="http://schemas.microsoft.com/office/drawing/2014/main" val="101891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965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- 2018-02-01 17:36:36</a:t>
                      </a:r>
                      <a:r>
                        <a:rPr kumimoji="0" lang="fr-FR" sz="1000" b="0" i="0" u="none" strike="noStrike" kern="1200" cap="none" spc="0" normalizeH="0" baseline="0" noProof="0">
                          <a:ln>
                            <a:noFill/>
                          </a:ln>
                          <a:solidFill>
                            <a:prstClr val="black"/>
                          </a:solidFill>
                          <a:effectLst/>
                          <a:uLnTx/>
                          <a:uFillTx/>
                          <a:latin typeface="+mn-lt"/>
                          <a:ea typeface="+mn-ea"/>
                          <a:cs typeface="+mn-cs"/>
                        </a:rPr>
                        <a:t>
À lire dans Le Hublot pour tout connaître sur le projet de terminal à conteneurs à Contrecœur
Lors d’un briefing technique à l’intention des médias ce matin, nous avons  présenté notre projet de terminal à conteneurs à Contrecœur, un projet d’envergure qui vise à soutenir la croissance du marché des conteneurs, un secteur générateur de développement économique, pour Montréal, le Québec et l’est du Canada. 
---
To read in Port Window all about the Port of Montreal’s container terminal project at Contrecœur
At a technical briefing for the media this morning, we presented our container terminal project at Contrecœur. This large-scale project aims to support the growth of the container market, a sector that generates economic development for Montreal, Quebec and Eastern Canada.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17170"/>
                  </a:ext>
                </a:extLst>
              </a:tr>
            </a:tbl>
          </a:graphicData>
        </a:graphic>
      </p:graphicFrame>
      <p:sp>
        <p:nvSpPr>
          <p:cNvPr id="4" name="Text Placeholder 3">
            <a:extLst>
              <a:ext uri="{FF2B5EF4-FFF2-40B4-BE49-F238E27FC236}">
                <a16:creationId xmlns:a16="http://schemas.microsoft.com/office/drawing/2014/main" id="{0BBBE94D-5F89-4383-9BD0-3492B8CF3D9A}"/>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3948972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F1074-D354-4E98-9718-8C3611778B5C}"/>
              </a:ext>
            </a:extLst>
          </p:cNvPr>
          <p:cNvSpPr>
            <a:spLocks noGrp="1"/>
          </p:cNvSpPr>
          <p:nvPr>
            <p:ph type="title"/>
          </p:nvPr>
        </p:nvSpPr>
        <p:spPr/>
        <p:txBody>
          <a:bodyPr/>
          <a:lstStyle/>
          <a:p>
            <a:r>
              <a:rPr lang="en-US"/>
              <a:t>Facebook Own Posts Table - 9 of 19</a:t>
            </a:r>
          </a:p>
        </p:txBody>
      </p:sp>
      <p:graphicFrame>
        <p:nvGraphicFramePr>
          <p:cNvPr id="5" name="Table Placeholder 4">
            <a:extLst>
              <a:ext uri="{FF2B5EF4-FFF2-40B4-BE49-F238E27FC236}">
                <a16:creationId xmlns:a16="http://schemas.microsoft.com/office/drawing/2014/main" id="{C9DBD6E6-6CBD-4BAA-ADDF-9723252FA2B0}"/>
              </a:ext>
            </a:extLst>
          </p:cNvPr>
          <p:cNvGraphicFramePr>
            <a:graphicFrameLocks noGrp="1"/>
          </p:cNvGraphicFramePr>
          <p:nvPr>
            <p:ph type="tbl" sz="quarter" idx="13"/>
            <p:extLst>
              <p:ext uri="{D42A27DB-BD31-4B8C-83A1-F6EECF244321}">
                <p14:modId xmlns:p14="http://schemas.microsoft.com/office/powerpoint/2010/main" val="401579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142484"/>
                    </a:ext>
                  </a:extLst>
                </a:gridCol>
                <a:gridCol w="370332">
                  <a:extLst>
                    <a:ext uri="{9D8B030D-6E8A-4147-A177-3AD203B41FA5}">
                      <a16:colId xmlns:a16="http://schemas.microsoft.com/office/drawing/2014/main" val="3941698767"/>
                    </a:ext>
                  </a:extLst>
                </a:gridCol>
                <a:gridCol w="370332">
                  <a:extLst>
                    <a:ext uri="{9D8B030D-6E8A-4147-A177-3AD203B41FA5}">
                      <a16:colId xmlns:a16="http://schemas.microsoft.com/office/drawing/2014/main" val="147500685"/>
                    </a:ext>
                  </a:extLst>
                </a:gridCol>
                <a:gridCol w="370332">
                  <a:extLst>
                    <a:ext uri="{9D8B030D-6E8A-4147-A177-3AD203B41FA5}">
                      <a16:colId xmlns:a16="http://schemas.microsoft.com/office/drawing/2014/main" val="1461339313"/>
                    </a:ext>
                  </a:extLst>
                </a:gridCol>
                <a:gridCol w="329184">
                  <a:extLst>
                    <a:ext uri="{9D8B030D-6E8A-4147-A177-3AD203B41FA5}">
                      <a16:colId xmlns:a16="http://schemas.microsoft.com/office/drawing/2014/main" val="1644960722"/>
                    </a:ext>
                  </a:extLst>
                </a:gridCol>
                <a:gridCol w="329184">
                  <a:extLst>
                    <a:ext uri="{9D8B030D-6E8A-4147-A177-3AD203B41FA5}">
                      <a16:colId xmlns:a16="http://schemas.microsoft.com/office/drawing/2014/main" val="2541755571"/>
                    </a:ext>
                  </a:extLst>
                </a:gridCol>
                <a:gridCol w="329184">
                  <a:extLst>
                    <a:ext uri="{9D8B030D-6E8A-4147-A177-3AD203B41FA5}">
                      <a16:colId xmlns:a16="http://schemas.microsoft.com/office/drawing/2014/main" val="519534222"/>
                    </a:ext>
                  </a:extLst>
                </a:gridCol>
                <a:gridCol w="329184">
                  <a:extLst>
                    <a:ext uri="{9D8B030D-6E8A-4147-A177-3AD203B41FA5}">
                      <a16:colId xmlns:a16="http://schemas.microsoft.com/office/drawing/2014/main" val="3498782824"/>
                    </a:ext>
                  </a:extLst>
                </a:gridCol>
                <a:gridCol w="329184">
                  <a:extLst>
                    <a:ext uri="{9D8B030D-6E8A-4147-A177-3AD203B41FA5}">
                      <a16:colId xmlns:a16="http://schemas.microsoft.com/office/drawing/2014/main" val="2676411870"/>
                    </a:ext>
                  </a:extLst>
                </a:gridCol>
                <a:gridCol w="329184">
                  <a:extLst>
                    <a:ext uri="{9D8B030D-6E8A-4147-A177-3AD203B41FA5}">
                      <a16:colId xmlns:a16="http://schemas.microsoft.com/office/drawing/2014/main" val="3536823932"/>
                    </a:ext>
                  </a:extLst>
                </a:gridCol>
                <a:gridCol w="329184">
                  <a:extLst>
                    <a:ext uri="{9D8B030D-6E8A-4147-A177-3AD203B41FA5}">
                      <a16:colId xmlns:a16="http://schemas.microsoft.com/office/drawing/2014/main" val="3832280394"/>
                    </a:ext>
                  </a:extLst>
                </a:gridCol>
                <a:gridCol w="329184">
                  <a:extLst>
                    <a:ext uri="{9D8B030D-6E8A-4147-A177-3AD203B41FA5}">
                      <a16:colId xmlns:a16="http://schemas.microsoft.com/office/drawing/2014/main" val="27152504"/>
                    </a:ext>
                  </a:extLst>
                </a:gridCol>
                <a:gridCol w="329184">
                  <a:extLst>
                    <a:ext uri="{9D8B030D-6E8A-4147-A177-3AD203B41FA5}">
                      <a16:colId xmlns:a16="http://schemas.microsoft.com/office/drawing/2014/main" val="399789784"/>
                    </a:ext>
                  </a:extLst>
                </a:gridCol>
                <a:gridCol w="370332">
                  <a:extLst>
                    <a:ext uri="{9D8B030D-6E8A-4147-A177-3AD203B41FA5}">
                      <a16:colId xmlns:a16="http://schemas.microsoft.com/office/drawing/2014/main" val="2872571096"/>
                    </a:ext>
                  </a:extLst>
                </a:gridCol>
                <a:gridCol w="370332">
                  <a:extLst>
                    <a:ext uri="{9D8B030D-6E8A-4147-A177-3AD203B41FA5}">
                      <a16:colId xmlns:a16="http://schemas.microsoft.com/office/drawing/2014/main" val="3711854930"/>
                    </a:ext>
                  </a:extLst>
                </a:gridCol>
                <a:gridCol w="329184">
                  <a:extLst>
                    <a:ext uri="{9D8B030D-6E8A-4147-A177-3AD203B41FA5}">
                      <a16:colId xmlns:a16="http://schemas.microsoft.com/office/drawing/2014/main" val="3178345328"/>
                    </a:ext>
                  </a:extLst>
                </a:gridCol>
                <a:gridCol w="329184">
                  <a:extLst>
                    <a:ext uri="{9D8B030D-6E8A-4147-A177-3AD203B41FA5}">
                      <a16:colId xmlns:a16="http://schemas.microsoft.com/office/drawing/2014/main" val="1511700317"/>
                    </a:ext>
                  </a:extLst>
                </a:gridCol>
                <a:gridCol w="370332">
                  <a:extLst>
                    <a:ext uri="{9D8B030D-6E8A-4147-A177-3AD203B41FA5}">
                      <a16:colId xmlns:a16="http://schemas.microsoft.com/office/drawing/2014/main" val="122218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803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- 2018-01-30 14:41:25</a:t>
                      </a:r>
                      <a:r>
                        <a:rPr kumimoji="0" lang="fr-FR" sz="1000" b="0" i="0" u="none" strike="noStrike" kern="1200" cap="none" spc="0" normalizeH="0" baseline="0" noProof="0">
                          <a:ln>
                            <a:noFill/>
                          </a:ln>
                          <a:solidFill>
                            <a:prstClr val="black"/>
                          </a:solidFill>
                          <a:effectLst/>
                          <a:uLnTx/>
                          <a:uFillTx/>
                          <a:latin typeface="+mn-lt"/>
                          <a:ea typeface="+mn-ea"/>
                          <a:cs typeface="+mn-cs"/>
                        </a:rPr>
                        <a:t>
A brief history of Shipping.
Une courte vidéo sur l'histoire du transport maritime (en anglais).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364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- 2018-01-22 20:37:41</a:t>
                      </a:r>
                      <a:r>
                        <a:rPr kumimoji="0" lang="fr-FR" sz="1000" b="0" i="0" u="none" strike="noStrike" kern="1200" cap="none" spc="0" normalizeH="0" baseline="0" noProof="0">
                          <a:ln>
                            <a:noFill/>
                          </a:ln>
                          <a:solidFill>
                            <a:prstClr val="black"/>
                          </a:solidFill>
                          <a:effectLst/>
                          <a:uLnTx/>
                          <a:uFillTx/>
                          <a:latin typeface="+mn-lt"/>
                          <a:ea typeface="+mn-ea"/>
                          <a:cs typeface="+mn-cs"/>
                        </a:rPr>
                        <a:t>
À lire dans Le Hublot | To read in Port Window: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137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- 2018-01-19 19:16:51</a:t>
                      </a:r>
                      <a:r>
                        <a:rPr kumimoji="0" lang="fr-FR" sz="1000" b="0" i="0" u="none" strike="noStrike" kern="1200" cap="none" spc="0" normalizeH="0" baseline="0" noProof="0">
                          <a:ln>
                            <a:noFill/>
                          </a:ln>
                          <a:solidFill>
                            <a:prstClr val="black"/>
                          </a:solidFill>
                          <a:effectLst/>
                          <a:uLnTx/>
                          <a:uFillTx/>
                          <a:latin typeface="+mn-lt"/>
                          <a:ea typeface="+mn-ea"/>
                          <a:cs typeface="+mn-cs"/>
                        </a:rPr>
                        <a:t>
Nous sommes un fier partenaire des festivités du 350e de Contrecœur, nous y serons ce soir. Venez en grand nombre pour ce coup d'envoi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1382915"/>
                  </a:ext>
                </a:extLst>
              </a:tr>
            </a:tbl>
          </a:graphicData>
        </a:graphic>
      </p:graphicFrame>
      <p:sp>
        <p:nvSpPr>
          <p:cNvPr id="4" name="Text Placeholder 3">
            <a:extLst>
              <a:ext uri="{FF2B5EF4-FFF2-40B4-BE49-F238E27FC236}">
                <a16:creationId xmlns:a16="http://schemas.microsoft.com/office/drawing/2014/main" id="{8DAC4113-6013-417D-A785-39B35781A607}"/>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316338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2F88F-4A89-4524-BECE-BD5824E236CE}"/>
              </a:ext>
            </a:extLst>
          </p:cNvPr>
          <p:cNvSpPr>
            <a:spLocks noGrp="1"/>
          </p:cNvSpPr>
          <p:nvPr>
            <p:ph type="title"/>
          </p:nvPr>
        </p:nvSpPr>
        <p:spPr/>
        <p:txBody>
          <a:bodyPr/>
          <a:lstStyle/>
          <a:p>
            <a:r>
              <a:rPr lang="en-US"/>
              <a:t>Facebook Own Posts Table - 10 of 19</a:t>
            </a:r>
          </a:p>
        </p:txBody>
      </p:sp>
      <p:graphicFrame>
        <p:nvGraphicFramePr>
          <p:cNvPr id="5" name="Table Placeholder 4">
            <a:extLst>
              <a:ext uri="{FF2B5EF4-FFF2-40B4-BE49-F238E27FC236}">
                <a16:creationId xmlns:a16="http://schemas.microsoft.com/office/drawing/2014/main" id="{1C72D9DD-D320-4269-BEAF-84E5D70E957D}"/>
              </a:ext>
            </a:extLst>
          </p:cNvPr>
          <p:cNvGraphicFramePr>
            <a:graphicFrameLocks noGrp="1"/>
          </p:cNvGraphicFramePr>
          <p:nvPr>
            <p:ph type="tbl" sz="quarter" idx="13"/>
            <p:extLst>
              <p:ext uri="{D42A27DB-BD31-4B8C-83A1-F6EECF244321}">
                <p14:modId xmlns:p14="http://schemas.microsoft.com/office/powerpoint/2010/main" val="149129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55410449"/>
                    </a:ext>
                  </a:extLst>
                </a:gridCol>
                <a:gridCol w="370332">
                  <a:extLst>
                    <a:ext uri="{9D8B030D-6E8A-4147-A177-3AD203B41FA5}">
                      <a16:colId xmlns:a16="http://schemas.microsoft.com/office/drawing/2014/main" val="526123110"/>
                    </a:ext>
                  </a:extLst>
                </a:gridCol>
                <a:gridCol w="370332">
                  <a:extLst>
                    <a:ext uri="{9D8B030D-6E8A-4147-A177-3AD203B41FA5}">
                      <a16:colId xmlns:a16="http://schemas.microsoft.com/office/drawing/2014/main" val="338302816"/>
                    </a:ext>
                  </a:extLst>
                </a:gridCol>
                <a:gridCol w="370332">
                  <a:extLst>
                    <a:ext uri="{9D8B030D-6E8A-4147-A177-3AD203B41FA5}">
                      <a16:colId xmlns:a16="http://schemas.microsoft.com/office/drawing/2014/main" val="416186440"/>
                    </a:ext>
                  </a:extLst>
                </a:gridCol>
                <a:gridCol w="329184">
                  <a:extLst>
                    <a:ext uri="{9D8B030D-6E8A-4147-A177-3AD203B41FA5}">
                      <a16:colId xmlns:a16="http://schemas.microsoft.com/office/drawing/2014/main" val="2090447006"/>
                    </a:ext>
                  </a:extLst>
                </a:gridCol>
                <a:gridCol w="329184">
                  <a:extLst>
                    <a:ext uri="{9D8B030D-6E8A-4147-A177-3AD203B41FA5}">
                      <a16:colId xmlns:a16="http://schemas.microsoft.com/office/drawing/2014/main" val="2788639688"/>
                    </a:ext>
                  </a:extLst>
                </a:gridCol>
                <a:gridCol w="329184">
                  <a:extLst>
                    <a:ext uri="{9D8B030D-6E8A-4147-A177-3AD203B41FA5}">
                      <a16:colId xmlns:a16="http://schemas.microsoft.com/office/drawing/2014/main" val="3242140355"/>
                    </a:ext>
                  </a:extLst>
                </a:gridCol>
                <a:gridCol w="329184">
                  <a:extLst>
                    <a:ext uri="{9D8B030D-6E8A-4147-A177-3AD203B41FA5}">
                      <a16:colId xmlns:a16="http://schemas.microsoft.com/office/drawing/2014/main" val="3259930550"/>
                    </a:ext>
                  </a:extLst>
                </a:gridCol>
                <a:gridCol w="329184">
                  <a:extLst>
                    <a:ext uri="{9D8B030D-6E8A-4147-A177-3AD203B41FA5}">
                      <a16:colId xmlns:a16="http://schemas.microsoft.com/office/drawing/2014/main" val="3872595870"/>
                    </a:ext>
                  </a:extLst>
                </a:gridCol>
                <a:gridCol w="329184">
                  <a:extLst>
                    <a:ext uri="{9D8B030D-6E8A-4147-A177-3AD203B41FA5}">
                      <a16:colId xmlns:a16="http://schemas.microsoft.com/office/drawing/2014/main" val="326777557"/>
                    </a:ext>
                  </a:extLst>
                </a:gridCol>
                <a:gridCol w="329184">
                  <a:extLst>
                    <a:ext uri="{9D8B030D-6E8A-4147-A177-3AD203B41FA5}">
                      <a16:colId xmlns:a16="http://schemas.microsoft.com/office/drawing/2014/main" val="1895286530"/>
                    </a:ext>
                  </a:extLst>
                </a:gridCol>
                <a:gridCol w="329184">
                  <a:extLst>
                    <a:ext uri="{9D8B030D-6E8A-4147-A177-3AD203B41FA5}">
                      <a16:colId xmlns:a16="http://schemas.microsoft.com/office/drawing/2014/main" val="519048755"/>
                    </a:ext>
                  </a:extLst>
                </a:gridCol>
                <a:gridCol w="329184">
                  <a:extLst>
                    <a:ext uri="{9D8B030D-6E8A-4147-A177-3AD203B41FA5}">
                      <a16:colId xmlns:a16="http://schemas.microsoft.com/office/drawing/2014/main" val="1259433747"/>
                    </a:ext>
                  </a:extLst>
                </a:gridCol>
                <a:gridCol w="370332">
                  <a:extLst>
                    <a:ext uri="{9D8B030D-6E8A-4147-A177-3AD203B41FA5}">
                      <a16:colId xmlns:a16="http://schemas.microsoft.com/office/drawing/2014/main" val="326370922"/>
                    </a:ext>
                  </a:extLst>
                </a:gridCol>
                <a:gridCol w="370332">
                  <a:extLst>
                    <a:ext uri="{9D8B030D-6E8A-4147-A177-3AD203B41FA5}">
                      <a16:colId xmlns:a16="http://schemas.microsoft.com/office/drawing/2014/main" val="3711034604"/>
                    </a:ext>
                  </a:extLst>
                </a:gridCol>
                <a:gridCol w="329184">
                  <a:extLst>
                    <a:ext uri="{9D8B030D-6E8A-4147-A177-3AD203B41FA5}">
                      <a16:colId xmlns:a16="http://schemas.microsoft.com/office/drawing/2014/main" val="890861559"/>
                    </a:ext>
                  </a:extLst>
                </a:gridCol>
                <a:gridCol w="329184">
                  <a:extLst>
                    <a:ext uri="{9D8B030D-6E8A-4147-A177-3AD203B41FA5}">
                      <a16:colId xmlns:a16="http://schemas.microsoft.com/office/drawing/2014/main" val="546534723"/>
                    </a:ext>
                  </a:extLst>
                </a:gridCol>
                <a:gridCol w="370332">
                  <a:extLst>
                    <a:ext uri="{9D8B030D-6E8A-4147-A177-3AD203B41FA5}">
                      <a16:colId xmlns:a16="http://schemas.microsoft.com/office/drawing/2014/main" val="190699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783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- 2018-01-18 20:29:17</a:t>
                      </a:r>
                      <a:r>
                        <a:rPr kumimoji="0" lang="fr-FR" sz="1000" b="0" i="0" u="none" strike="noStrike" kern="1200" cap="none" spc="0" normalizeH="0" baseline="0" noProof="0">
                          <a:ln>
                            <a:noFill/>
                          </a:ln>
                          <a:solidFill>
                            <a:prstClr val="black"/>
                          </a:solidFill>
                          <a:effectLst/>
                          <a:uLnTx/>
                          <a:uFillTx/>
                          <a:latin typeface="+mn-lt"/>
                          <a:ea typeface="+mn-ea"/>
                          <a:cs typeface="+mn-cs"/>
                        </a:rPr>
                        <a:t>
#FACT
Le Port de Montréal est le 2e plus important port au Canada 🇨🇦.
The Port of Montreal is the second largest port in Canada 🇨🇦.
Suivez-nous sur Instagram | Follow us
https://www.instagram.com/portmtl/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356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- 2018-01-18 20:05:53</a:t>
                      </a:r>
                      <a:r>
                        <a:rPr kumimoji="0" lang="fr-FR" sz="1000" b="0" i="0" u="none" strike="noStrike" kern="1200" cap="none" spc="0" normalizeH="0" baseline="0" noProof="0">
                          <a:ln>
                            <a:noFill/>
                          </a:ln>
                          <a:solidFill>
                            <a:prstClr val="black"/>
                          </a:solidFill>
                          <a:effectLst/>
                          <a:uLnTx/>
                          <a:uFillTx/>
                          <a:latin typeface="+mn-lt"/>
                          <a:ea typeface="+mn-ea"/>
                          <a:cs typeface="+mn-cs"/>
                        </a:rPr>
                        <a:t>
Le Port de Montréal, fier commanditaire du Défi canot à glace Montréal - Montreal ice canoe challenge. Un rendez-vous à ne pas manquer, dimanche le 11 février prochain !
The Port of Montreal, proud sponsor of the Montreal Ice Canoe Challenge. An event not to be missed on February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2671579"/>
                  </a:ext>
                </a:extLst>
              </a:tr>
            </a:tbl>
          </a:graphicData>
        </a:graphic>
      </p:graphicFrame>
      <p:sp>
        <p:nvSpPr>
          <p:cNvPr id="4" name="Text Placeholder 3">
            <a:extLst>
              <a:ext uri="{FF2B5EF4-FFF2-40B4-BE49-F238E27FC236}">
                <a16:creationId xmlns:a16="http://schemas.microsoft.com/office/drawing/2014/main" id="{4640AD3F-4625-48F3-9E6D-5D22E63D277F}"/>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640688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4D6B2-A9C6-4562-A054-A8332D9955EE}"/>
              </a:ext>
            </a:extLst>
          </p:cNvPr>
          <p:cNvSpPr>
            <a:spLocks noGrp="1"/>
          </p:cNvSpPr>
          <p:nvPr>
            <p:ph type="title"/>
          </p:nvPr>
        </p:nvSpPr>
        <p:spPr/>
        <p:txBody>
          <a:bodyPr/>
          <a:lstStyle/>
          <a:p>
            <a:r>
              <a:rPr lang="en-US"/>
              <a:t>Facebook Own Posts Table - 11 of 19</a:t>
            </a:r>
          </a:p>
        </p:txBody>
      </p:sp>
      <p:graphicFrame>
        <p:nvGraphicFramePr>
          <p:cNvPr id="5" name="Table Placeholder 4">
            <a:extLst>
              <a:ext uri="{FF2B5EF4-FFF2-40B4-BE49-F238E27FC236}">
                <a16:creationId xmlns:a16="http://schemas.microsoft.com/office/drawing/2014/main" id="{DE0EC69B-846E-4694-AA9F-8BE0BB45C666}"/>
              </a:ext>
            </a:extLst>
          </p:cNvPr>
          <p:cNvGraphicFramePr>
            <a:graphicFrameLocks noGrp="1"/>
          </p:cNvGraphicFramePr>
          <p:nvPr>
            <p:ph type="tbl" sz="quarter" idx="13"/>
            <p:extLst>
              <p:ext uri="{D42A27DB-BD31-4B8C-83A1-F6EECF244321}">
                <p14:modId xmlns:p14="http://schemas.microsoft.com/office/powerpoint/2010/main" val="68873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51052313"/>
                    </a:ext>
                  </a:extLst>
                </a:gridCol>
                <a:gridCol w="370332">
                  <a:extLst>
                    <a:ext uri="{9D8B030D-6E8A-4147-A177-3AD203B41FA5}">
                      <a16:colId xmlns:a16="http://schemas.microsoft.com/office/drawing/2014/main" val="2889470343"/>
                    </a:ext>
                  </a:extLst>
                </a:gridCol>
                <a:gridCol w="370332">
                  <a:extLst>
                    <a:ext uri="{9D8B030D-6E8A-4147-A177-3AD203B41FA5}">
                      <a16:colId xmlns:a16="http://schemas.microsoft.com/office/drawing/2014/main" val="2848609020"/>
                    </a:ext>
                  </a:extLst>
                </a:gridCol>
                <a:gridCol w="370332">
                  <a:extLst>
                    <a:ext uri="{9D8B030D-6E8A-4147-A177-3AD203B41FA5}">
                      <a16:colId xmlns:a16="http://schemas.microsoft.com/office/drawing/2014/main" val="3384340939"/>
                    </a:ext>
                  </a:extLst>
                </a:gridCol>
                <a:gridCol w="329184">
                  <a:extLst>
                    <a:ext uri="{9D8B030D-6E8A-4147-A177-3AD203B41FA5}">
                      <a16:colId xmlns:a16="http://schemas.microsoft.com/office/drawing/2014/main" val="3491375783"/>
                    </a:ext>
                  </a:extLst>
                </a:gridCol>
                <a:gridCol w="329184">
                  <a:extLst>
                    <a:ext uri="{9D8B030D-6E8A-4147-A177-3AD203B41FA5}">
                      <a16:colId xmlns:a16="http://schemas.microsoft.com/office/drawing/2014/main" val="1488032484"/>
                    </a:ext>
                  </a:extLst>
                </a:gridCol>
                <a:gridCol w="329184">
                  <a:extLst>
                    <a:ext uri="{9D8B030D-6E8A-4147-A177-3AD203B41FA5}">
                      <a16:colId xmlns:a16="http://schemas.microsoft.com/office/drawing/2014/main" val="3151754068"/>
                    </a:ext>
                  </a:extLst>
                </a:gridCol>
                <a:gridCol w="329184">
                  <a:extLst>
                    <a:ext uri="{9D8B030D-6E8A-4147-A177-3AD203B41FA5}">
                      <a16:colId xmlns:a16="http://schemas.microsoft.com/office/drawing/2014/main" val="1006587844"/>
                    </a:ext>
                  </a:extLst>
                </a:gridCol>
                <a:gridCol w="329184">
                  <a:extLst>
                    <a:ext uri="{9D8B030D-6E8A-4147-A177-3AD203B41FA5}">
                      <a16:colId xmlns:a16="http://schemas.microsoft.com/office/drawing/2014/main" val="2231217057"/>
                    </a:ext>
                  </a:extLst>
                </a:gridCol>
                <a:gridCol w="329184">
                  <a:extLst>
                    <a:ext uri="{9D8B030D-6E8A-4147-A177-3AD203B41FA5}">
                      <a16:colId xmlns:a16="http://schemas.microsoft.com/office/drawing/2014/main" val="1812558103"/>
                    </a:ext>
                  </a:extLst>
                </a:gridCol>
                <a:gridCol w="329184">
                  <a:extLst>
                    <a:ext uri="{9D8B030D-6E8A-4147-A177-3AD203B41FA5}">
                      <a16:colId xmlns:a16="http://schemas.microsoft.com/office/drawing/2014/main" val="3014615706"/>
                    </a:ext>
                  </a:extLst>
                </a:gridCol>
                <a:gridCol w="329184">
                  <a:extLst>
                    <a:ext uri="{9D8B030D-6E8A-4147-A177-3AD203B41FA5}">
                      <a16:colId xmlns:a16="http://schemas.microsoft.com/office/drawing/2014/main" val="4007977362"/>
                    </a:ext>
                  </a:extLst>
                </a:gridCol>
                <a:gridCol w="329184">
                  <a:extLst>
                    <a:ext uri="{9D8B030D-6E8A-4147-A177-3AD203B41FA5}">
                      <a16:colId xmlns:a16="http://schemas.microsoft.com/office/drawing/2014/main" val="767096375"/>
                    </a:ext>
                  </a:extLst>
                </a:gridCol>
                <a:gridCol w="370332">
                  <a:extLst>
                    <a:ext uri="{9D8B030D-6E8A-4147-A177-3AD203B41FA5}">
                      <a16:colId xmlns:a16="http://schemas.microsoft.com/office/drawing/2014/main" val="1231174808"/>
                    </a:ext>
                  </a:extLst>
                </a:gridCol>
                <a:gridCol w="370332">
                  <a:extLst>
                    <a:ext uri="{9D8B030D-6E8A-4147-A177-3AD203B41FA5}">
                      <a16:colId xmlns:a16="http://schemas.microsoft.com/office/drawing/2014/main" val="3450999697"/>
                    </a:ext>
                  </a:extLst>
                </a:gridCol>
                <a:gridCol w="329184">
                  <a:extLst>
                    <a:ext uri="{9D8B030D-6E8A-4147-A177-3AD203B41FA5}">
                      <a16:colId xmlns:a16="http://schemas.microsoft.com/office/drawing/2014/main" val="765762747"/>
                    </a:ext>
                  </a:extLst>
                </a:gridCol>
                <a:gridCol w="329184">
                  <a:extLst>
                    <a:ext uri="{9D8B030D-6E8A-4147-A177-3AD203B41FA5}">
                      <a16:colId xmlns:a16="http://schemas.microsoft.com/office/drawing/2014/main" val="4109281938"/>
                    </a:ext>
                  </a:extLst>
                </a:gridCol>
                <a:gridCol w="370332">
                  <a:extLst>
                    <a:ext uri="{9D8B030D-6E8A-4147-A177-3AD203B41FA5}">
                      <a16:colId xmlns:a16="http://schemas.microsoft.com/office/drawing/2014/main" val="2895523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143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- 2018-01-09 15:46:10</a:t>
                      </a:r>
                      <a:r>
                        <a:rPr kumimoji="0" lang="fr-FR" sz="1000" b="0" i="0" u="none" strike="noStrike" kern="1200" cap="none" spc="0" normalizeH="0" baseline="0" noProof="0">
                          <a:ln>
                            <a:noFill/>
                          </a:ln>
                          <a:solidFill>
                            <a:prstClr val="black"/>
                          </a:solidFill>
                          <a:effectLst/>
                          <a:uLnTx/>
                          <a:uFillTx/>
                          <a:latin typeface="+mn-lt"/>
                          <a:ea typeface="+mn-ea"/>
                          <a:cs typeface="+mn-cs"/>
                        </a:rPr>
                        <a:t>
#topnine2017
Notre top 9 de 2017 ! Laquelle est votre préférée ?
Our top 9 of 2017! Which one is your favorite?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3160734"/>
                  </a:ext>
                </a:extLst>
              </a:tr>
            </a:tbl>
          </a:graphicData>
        </a:graphic>
      </p:graphicFrame>
      <p:sp>
        <p:nvSpPr>
          <p:cNvPr id="4" name="Text Placeholder 3">
            <a:extLst>
              <a:ext uri="{FF2B5EF4-FFF2-40B4-BE49-F238E27FC236}">
                <a16:creationId xmlns:a16="http://schemas.microsoft.com/office/drawing/2014/main" id="{A8A891F4-1FE1-4E7F-827F-B37DFBDACB31}"/>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3361831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42AAC-6C1D-4F34-AD50-C7D544C31773}"/>
              </a:ext>
            </a:extLst>
          </p:cNvPr>
          <p:cNvSpPr>
            <a:spLocks noGrp="1"/>
          </p:cNvSpPr>
          <p:nvPr>
            <p:ph type="title"/>
          </p:nvPr>
        </p:nvSpPr>
        <p:spPr/>
        <p:txBody>
          <a:bodyPr/>
          <a:lstStyle/>
          <a:p>
            <a:r>
              <a:rPr lang="en-US"/>
              <a:t>Facebook Own Posts Table - 12 of 19</a:t>
            </a:r>
          </a:p>
        </p:txBody>
      </p:sp>
      <p:graphicFrame>
        <p:nvGraphicFramePr>
          <p:cNvPr id="5" name="Table Placeholder 4">
            <a:extLst>
              <a:ext uri="{FF2B5EF4-FFF2-40B4-BE49-F238E27FC236}">
                <a16:creationId xmlns:a16="http://schemas.microsoft.com/office/drawing/2014/main" id="{A6CD404C-5888-4CD7-8709-A5B433102783}"/>
              </a:ext>
            </a:extLst>
          </p:cNvPr>
          <p:cNvGraphicFramePr>
            <a:graphicFrameLocks noGrp="1"/>
          </p:cNvGraphicFramePr>
          <p:nvPr>
            <p:ph type="tbl" sz="quarter" idx="13"/>
            <p:extLst>
              <p:ext uri="{D42A27DB-BD31-4B8C-83A1-F6EECF244321}">
                <p14:modId xmlns:p14="http://schemas.microsoft.com/office/powerpoint/2010/main" val="362626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2789761"/>
                    </a:ext>
                  </a:extLst>
                </a:gridCol>
                <a:gridCol w="370332">
                  <a:extLst>
                    <a:ext uri="{9D8B030D-6E8A-4147-A177-3AD203B41FA5}">
                      <a16:colId xmlns:a16="http://schemas.microsoft.com/office/drawing/2014/main" val="2333768590"/>
                    </a:ext>
                  </a:extLst>
                </a:gridCol>
                <a:gridCol w="370332">
                  <a:extLst>
                    <a:ext uri="{9D8B030D-6E8A-4147-A177-3AD203B41FA5}">
                      <a16:colId xmlns:a16="http://schemas.microsoft.com/office/drawing/2014/main" val="528158985"/>
                    </a:ext>
                  </a:extLst>
                </a:gridCol>
                <a:gridCol w="370332">
                  <a:extLst>
                    <a:ext uri="{9D8B030D-6E8A-4147-A177-3AD203B41FA5}">
                      <a16:colId xmlns:a16="http://schemas.microsoft.com/office/drawing/2014/main" val="3417826310"/>
                    </a:ext>
                  </a:extLst>
                </a:gridCol>
                <a:gridCol w="329184">
                  <a:extLst>
                    <a:ext uri="{9D8B030D-6E8A-4147-A177-3AD203B41FA5}">
                      <a16:colId xmlns:a16="http://schemas.microsoft.com/office/drawing/2014/main" val="3654648933"/>
                    </a:ext>
                  </a:extLst>
                </a:gridCol>
                <a:gridCol w="329184">
                  <a:extLst>
                    <a:ext uri="{9D8B030D-6E8A-4147-A177-3AD203B41FA5}">
                      <a16:colId xmlns:a16="http://schemas.microsoft.com/office/drawing/2014/main" val="3206822747"/>
                    </a:ext>
                  </a:extLst>
                </a:gridCol>
                <a:gridCol w="329184">
                  <a:extLst>
                    <a:ext uri="{9D8B030D-6E8A-4147-A177-3AD203B41FA5}">
                      <a16:colId xmlns:a16="http://schemas.microsoft.com/office/drawing/2014/main" val="114432423"/>
                    </a:ext>
                  </a:extLst>
                </a:gridCol>
                <a:gridCol w="329184">
                  <a:extLst>
                    <a:ext uri="{9D8B030D-6E8A-4147-A177-3AD203B41FA5}">
                      <a16:colId xmlns:a16="http://schemas.microsoft.com/office/drawing/2014/main" val="2988697159"/>
                    </a:ext>
                  </a:extLst>
                </a:gridCol>
                <a:gridCol w="329184">
                  <a:extLst>
                    <a:ext uri="{9D8B030D-6E8A-4147-A177-3AD203B41FA5}">
                      <a16:colId xmlns:a16="http://schemas.microsoft.com/office/drawing/2014/main" val="1609692055"/>
                    </a:ext>
                  </a:extLst>
                </a:gridCol>
                <a:gridCol w="329184">
                  <a:extLst>
                    <a:ext uri="{9D8B030D-6E8A-4147-A177-3AD203B41FA5}">
                      <a16:colId xmlns:a16="http://schemas.microsoft.com/office/drawing/2014/main" val="1453709299"/>
                    </a:ext>
                  </a:extLst>
                </a:gridCol>
                <a:gridCol w="329184">
                  <a:extLst>
                    <a:ext uri="{9D8B030D-6E8A-4147-A177-3AD203B41FA5}">
                      <a16:colId xmlns:a16="http://schemas.microsoft.com/office/drawing/2014/main" val="1387894280"/>
                    </a:ext>
                  </a:extLst>
                </a:gridCol>
                <a:gridCol w="329184">
                  <a:extLst>
                    <a:ext uri="{9D8B030D-6E8A-4147-A177-3AD203B41FA5}">
                      <a16:colId xmlns:a16="http://schemas.microsoft.com/office/drawing/2014/main" val="1202438372"/>
                    </a:ext>
                  </a:extLst>
                </a:gridCol>
                <a:gridCol w="329184">
                  <a:extLst>
                    <a:ext uri="{9D8B030D-6E8A-4147-A177-3AD203B41FA5}">
                      <a16:colId xmlns:a16="http://schemas.microsoft.com/office/drawing/2014/main" val="427052823"/>
                    </a:ext>
                  </a:extLst>
                </a:gridCol>
                <a:gridCol w="370332">
                  <a:extLst>
                    <a:ext uri="{9D8B030D-6E8A-4147-A177-3AD203B41FA5}">
                      <a16:colId xmlns:a16="http://schemas.microsoft.com/office/drawing/2014/main" val="338887090"/>
                    </a:ext>
                  </a:extLst>
                </a:gridCol>
                <a:gridCol w="370332">
                  <a:extLst>
                    <a:ext uri="{9D8B030D-6E8A-4147-A177-3AD203B41FA5}">
                      <a16:colId xmlns:a16="http://schemas.microsoft.com/office/drawing/2014/main" val="1030482523"/>
                    </a:ext>
                  </a:extLst>
                </a:gridCol>
                <a:gridCol w="329184">
                  <a:extLst>
                    <a:ext uri="{9D8B030D-6E8A-4147-A177-3AD203B41FA5}">
                      <a16:colId xmlns:a16="http://schemas.microsoft.com/office/drawing/2014/main" val="2857323553"/>
                    </a:ext>
                  </a:extLst>
                </a:gridCol>
                <a:gridCol w="329184">
                  <a:extLst>
                    <a:ext uri="{9D8B030D-6E8A-4147-A177-3AD203B41FA5}">
                      <a16:colId xmlns:a16="http://schemas.microsoft.com/office/drawing/2014/main" val="2067301614"/>
                    </a:ext>
                  </a:extLst>
                </a:gridCol>
                <a:gridCol w="370332">
                  <a:extLst>
                    <a:ext uri="{9D8B030D-6E8A-4147-A177-3AD203B41FA5}">
                      <a16:colId xmlns:a16="http://schemas.microsoft.com/office/drawing/2014/main" val="188484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076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- 2018-01-04 15:34:26</a:t>
                      </a:r>
                      <a:r>
                        <a:rPr kumimoji="0" lang="en-US" sz="1000" b="0" i="0" u="none" strike="noStrike" kern="1200" cap="none" spc="0" normalizeH="0" baseline="0" noProof="0">
                          <a:ln>
                            <a:noFill/>
                          </a:ln>
                          <a:solidFill>
                            <a:prstClr val="black"/>
                          </a:solidFill>
                          <a:effectLst/>
                          <a:uLnTx/>
                          <a:uFillTx/>
                          <a:latin typeface="+mn-lt"/>
                          <a:ea typeface="+mn-ea"/>
                          <a:cs typeface="+mn-cs"/>
                        </a:rPr>
                        <a:t>
Nous avons été heureux d’accueillir le capitaine Rakesh Kumar le 1er janvier 2018. À l’aide de cette courte vidéo, nous vous offrons d’assister à l’arrivée du premier navire de l’année au Port de Montréal.
We were pleased to welcome Captain Rakesh Kumar on January 1, 2018. Here are some images captured live when the first ship and captain of the year at the Port of Montreal arrived in the freezing weather of the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980912"/>
                  </a:ext>
                </a:extLst>
              </a:tr>
            </a:tbl>
          </a:graphicData>
        </a:graphic>
      </p:graphicFrame>
      <p:sp>
        <p:nvSpPr>
          <p:cNvPr id="4" name="Text Placeholder 3">
            <a:extLst>
              <a:ext uri="{FF2B5EF4-FFF2-40B4-BE49-F238E27FC236}">
                <a16:creationId xmlns:a16="http://schemas.microsoft.com/office/drawing/2014/main" id="{6DE90C56-A4DB-4C20-B44F-ECAEF39694D7}"/>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3188357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515C-C37A-40BF-A601-284632132B91}"/>
              </a:ext>
            </a:extLst>
          </p:cNvPr>
          <p:cNvSpPr>
            <a:spLocks noGrp="1"/>
          </p:cNvSpPr>
          <p:nvPr>
            <p:ph type="title"/>
          </p:nvPr>
        </p:nvSpPr>
        <p:spPr/>
        <p:txBody>
          <a:bodyPr/>
          <a:lstStyle/>
          <a:p>
            <a:r>
              <a:rPr lang="en-US"/>
              <a:t>Facebook Own Posts Table - 13 of 19</a:t>
            </a:r>
          </a:p>
        </p:txBody>
      </p:sp>
      <p:graphicFrame>
        <p:nvGraphicFramePr>
          <p:cNvPr id="5" name="Table Placeholder 4">
            <a:extLst>
              <a:ext uri="{FF2B5EF4-FFF2-40B4-BE49-F238E27FC236}">
                <a16:creationId xmlns:a16="http://schemas.microsoft.com/office/drawing/2014/main" id="{71E4E80A-ABC1-404D-8E8D-A5C1FE8D7AC7}"/>
              </a:ext>
            </a:extLst>
          </p:cNvPr>
          <p:cNvGraphicFramePr>
            <a:graphicFrameLocks noGrp="1"/>
          </p:cNvGraphicFramePr>
          <p:nvPr>
            <p:ph type="tbl" sz="quarter" idx="13"/>
            <p:extLst>
              <p:ext uri="{D42A27DB-BD31-4B8C-83A1-F6EECF244321}">
                <p14:modId xmlns:p14="http://schemas.microsoft.com/office/powerpoint/2010/main" val="353596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71763340"/>
                    </a:ext>
                  </a:extLst>
                </a:gridCol>
                <a:gridCol w="370332">
                  <a:extLst>
                    <a:ext uri="{9D8B030D-6E8A-4147-A177-3AD203B41FA5}">
                      <a16:colId xmlns:a16="http://schemas.microsoft.com/office/drawing/2014/main" val="3642709554"/>
                    </a:ext>
                  </a:extLst>
                </a:gridCol>
                <a:gridCol w="370332">
                  <a:extLst>
                    <a:ext uri="{9D8B030D-6E8A-4147-A177-3AD203B41FA5}">
                      <a16:colId xmlns:a16="http://schemas.microsoft.com/office/drawing/2014/main" val="1252948065"/>
                    </a:ext>
                  </a:extLst>
                </a:gridCol>
                <a:gridCol w="370332">
                  <a:extLst>
                    <a:ext uri="{9D8B030D-6E8A-4147-A177-3AD203B41FA5}">
                      <a16:colId xmlns:a16="http://schemas.microsoft.com/office/drawing/2014/main" val="247925165"/>
                    </a:ext>
                  </a:extLst>
                </a:gridCol>
                <a:gridCol w="329184">
                  <a:extLst>
                    <a:ext uri="{9D8B030D-6E8A-4147-A177-3AD203B41FA5}">
                      <a16:colId xmlns:a16="http://schemas.microsoft.com/office/drawing/2014/main" val="727091824"/>
                    </a:ext>
                  </a:extLst>
                </a:gridCol>
                <a:gridCol w="329184">
                  <a:extLst>
                    <a:ext uri="{9D8B030D-6E8A-4147-A177-3AD203B41FA5}">
                      <a16:colId xmlns:a16="http://schemas.microsoft.com/office/drawing/2014/main" val="4257585111"/>
                    </a:ext>
                  </a:extLst>
                </a:gridCol>
                <a:gridCol w="329184">
                  <a:extLst>
                    <a:ext uri="{9D8B030D-6E8A-4147-A177-3AD203B41FA5}">
                      <a16:colId xmlns:a16="http://schemas.microsoft.com/office/drawing/2014/main" val="2003307650"/>
                    </a:ext>
                  </a:extLst>
                </a:gridCol>
                <a:gridCol w="329184">
                  <a:extLst>
                    <a:ext uri="{9D8B030D-6E8A-4147-A177-3AD203B41FA5}">
                      <a16:colId xmlns:a16="http://schemas.microsoft.com/office/drawing/2014/main" val="611296617"/>
                    </a:ext>
                  </a:extLst>
                </a:gridCol>
                <a:gridCol w="329184">
                  <a:extLst>
                    <a:ext uri="{9D8B030D-6E8A-4147-A177-3AD203B41FA5}">
                      <a16:colId xmlns:a16="http://schemas.microsoft.com/office/drawing/2014/main" val="3947364250"/>
                    </a:ext>
                  </a:extLst>
                </a:gridCol>
                <a:gridCol w="329184">
                  <a:extLst>
                    <a:ext uri="{9D8B030D-6E8A-4147-A177-3AD203B41FA5}">
                      <a16:colId xmlns:a16="http://schemas.microsoft.com/office/drawing/2014/main" val="2154567337"/>
                    </a:ext>
                  </a:extLst>
                </a:gridCol>
                <a:gridCol w="329184">
                  <a:extLst>
                    <a:ext uri="{9D8B030D-6E8A-4147-A177-3AD203B41FA5}">
                      <a16:colId xmlns:a16="http://schemas.microsoft.com/office/drawing/2014/main" val="739762762"/>
                    </a:ext>
                  </a:extLst>
                </a:gridCol>
                <a:gridCol w="329184">
                  <a:extLst>
                    <a:ext uri="{9D8B030D-6E8A-4147-A177-3AD203B41FA5}">
                      <a16:colId xmlns:a16="http://schemas.microsoft.com/office/drawing/2014/main" val="1036138785"/>
                    </a:ext>
                  </a:extLst>
                </a:gridCol>
                <a:gridCol w="329184">
                  <a:extLst>
                    <a:ext uri="{9D8B030D-6E8A-4147-A177-3AD203B41FA5}">
                      <a16:colId xmlns:a16="http://schemas.microsoft.com/office/drawing/2014/main" val="3437613947"/>
                    </a:ext>
                  </a:extLst>
                </a:gridCol>
                <a:gridCol w="370332">
                  <a:extLst>
                    <a:ext uri="{9D8B030D-6E8A-4147-A177-3AD203B41FA5}">
                      <a16:colId xmlns:a16="http://schemas.microsoft.com/office/drawing/2014/main" val="2441835573"/>
                    </a:ext>
                  </a:extLst>
                </a:gridCol>
                <a:gridCol w="370332">
                  <a:extLst>
                    <a:ext uri="{9D8B030D-6E8A-4147-A177-3AD203B41FA5}">
                      <a16:colId xmlns:a16="http://schemas.microsoft.com/office/drawing/2014/main" val="3290407412"/>
                    </a:ext>
                  </a:extLst>
                </a:gridCol>
                <a:gridCol w="329184">
                  <a:extLst>
                    <a:ext uri="{9D8B030D-6E8A-4147-A177-3AD203B41FA5}">
                      <a16:colId xmlns:a16="http://schemas.microsoft.com/office/drawing/2014/main" val="3446665780"/>
                    </a:ext>
                  </a:extLst>
                </a:gridCol>
                <a:gridCol w="329184">
                  <a:extLst>
                    <a:ext uri="{9D8B030D-6E8A-4147-A177-3AD203B41FA5}">
                      <a16:colId xmlns:a16="http://schemas.microsoft.com/office/drawing/2014/main" val="1277679968"/>
                    </a:ext>
                  </a:extLst>
                </a:gridCol>
                <a:gridCol w="370332">
                  <a:extLst>
                    <a:ext uri="{9D8B030D-6E8A-4147-A177-3AD203B41FA5}">
                      <a16:colId xmlns:a16="http://schemas.microsoft.com/office/drawing/2014/main" val="3799290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015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- 2018-01-03 21:56:35</a:t>
                      </a:r>
                      <a:r>
                        <a:rPr kumimoji="0" lang="en-US" sz="1000" b="0" i="0" u="none" strike="noStrike" kern="1200" cap="none" spc="0" normalizeH="0" baseline="0" noProof="0">
                          <a:ln>
                            <a:noFill/>
                          </a:ln>
                          <a:solidFill>
                            <a:prstClr val="black"/>
                          </a:solidFill>
                          <a:effectLst/>
                          <a:uLnTx/>
                          <a:uFillTx/>
                          <a:latin typeface="+mn-lt"/>
                          <a:ea typeface="+mn-ea"/>
                          <a:cs typeface="+mn-cs"/>
                        </a:rPr>
                        <a:t>
Nous avons remis aujourd’hui la Canne à pommeau d’or au capitaine Rakesh Kumar, commandant du navire Ottawa Express. La cérémonie s’est déroulée en compagnie de la Mairesse de Montréal, madame Valérie Plante, le ministre délégué aux affaires maritimes, monsieur Jean D’Amour et la députée fédérale de Brossard – Saint-Lambert, madame Alexandra Mendès. Félicitations !
We presented the Gold-Headed Cane to Captain Rakesh Kumar this morning, Master of the Ottawa Express. The ceremony was held with the Mayor of Montreal, Valérie Plante, the Minister for Maritime Affairs, Jean D’Amour and Federal member of Parliament for Brossard – Saint-Lambert, Alexandra Mendès.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067322"/>
                  </a:ext>
                </a:extLst>
              </a:tr>
            </a:tbl>
          </a:graphicData>
        </a:graphic>
      </p:graphicFrame>
      <p:sp>
        <p:nvSpPr>
          <p:cNvPr id="4" name="Text Placeholder 3">
            <a:extLst>
              <a:ext uri="{FF2B5EF4-FFF2-40B4-BE49-F238E27FC236}">
                <a16:creationId xmlns:a16="http://schemas.microsoft.com/office/drawing/2014/main" id="{F77C71DB-1340-4395-B178-BC9789D89CC6}"/>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821131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B91D-847B-44DC-837B-650BC0D4A995}"/>
              </a:ext>
            </a:extLst>
          </p:cNvPr>
          <p:cNvSpPr>
            <a:spLocks noGrp="1"/>
          </p:cNvSpPr>
          <p:nvPr>
            <p:ph type="title"/>
          </p:nvPr>
        </p:nvSpPr>
        <p:spPr/>
        <p:txBody>
          <a:bodyPr/>
          <a:lstStyle/>
          <a:p>
            <a:r>
              <a:rPr lang="en-US"/>
              <a:t>Facebook Own Posts Table - 14 of 19</a:t>
            </a:r>
          </a:p>
        </p:txBody>
      </p:sp>
      <p:graphicFrame>
        <p:nvGraphicFramePr>
          <p:cNvPr id="5" name="Table Placeholder 4">
            <a:extLst>
              <a:ext uri="{FF2B5EF4-FFF2-40B4-BE49-F238E27FC236}">
                <a16:creationId xmlns:a16="http://schemas.microsoft.com/office/drawing/2014/main" id="{F3E14E3F-488E-48B3-9AED-00FF3D01C4C1}"/>
              </a:ext>
            </a:extLst>
          </p:cNvPr>
          <p:cNvGraphicFramePr>
            <a:graphicFrameLocks noGrp="1"/>
          </p:cNvGraphicFramePr>
          <p:nvPr>
            <p:ph type="tbl" sz="quarter" idx="13"/>
            <p:extLst>
              <p:ext uri="{D42A27DB-BD31-4B8C-83A1-F6EECF244321}">
                <p14:modId xmlns:p14="http://schemas.microsoft.com/office/powerpoint/2010/main" val="2588379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745648"/>
                    </a:ext>
                  </a:extLst>
                </a:gridCol>
                <a:gridCol w="370332">
                  <a:extLst>
                    <a:ext uri="{9D8B030D-6E8A-4147-A177-3AD203B41FA5}">
                      <a16:colId xmlns:a16="http://schemas.microsoft.com/office/drawing/2014/main" val="426847190"/>
                    </a:ext>
                  </a:extLst>
                </a:gridCol>
                <a:gridCol w="370332">
                  <a:extLst>
                    <a:ext uri="{9D8B030D-6E8A-4147-A177-3AD203B41FA5}">
                      <a16:colId xmlns:a16="http://schemas.microsoft.com/office/drawing/2014/main" val="112769778"/>
                    </a:ext>
                  </a:extLst>
                </a:gridCol>
                <a:gridCol w="370332">
                  <a:extLst>
                    <a:ext uri="{9D8B030D-6E8A-4147-A177-3AD203B41FA5}">
                      <a16:colId xmlns:a16="http://schemas.microsoft.com/office/drawing/2014/main" val="2075549376"/>
                    </a:ext>
                  </a:extLst>
                </a:gridCol>
                <a:gridCol w="329184">
                  <a:extLst>
                    <a:ext uri="{9D8B030D-6E8A-4147-A177-3AD203B41FA5}">
                      <a16:colId xmlns:a16="http://schemas.microsoft.com/office/drawing/2014/main" val="2496523521"/>
                    </a:ext>
                  </a:extLst>
                </a:gridCol>
                <a:gridCol w="329184">
                  <a:extLst>
                    <a:ext uri="{9D8B030D-6E8A-4147-A177-3AD203B41FA5}">
                      <a16:colId xmlns:a16="http://schemas.microsoft.com/office/drawing/2014/main" val="446261771"/>
                    </a:ext>
                  </a:extLst>
                </a:gridCol>
                <a:gridCol w="329184">
                  <a:extLst>
                    <a:ext uri="{9D8B030D-6E8A-4147-A177-3AD203B41FA5}">
                      <a16:colId xmlns:a16="http://schemas.microsoft.com/office/drawing/2014/main" val="2703860624"/>
                    </a:ext>
                  </a:extLst>
                </a:gridCol>
                <a:gridCol w="329184">
                  <a:extLst>
                    <a:ext uri="{9D8B030D-6E8A-4147-A177-3AD203B41FA5}">
                      <a16:colId xmlns:a16="http://schemas.microsoft.com/office/drawing/2014/main" val="626313748"/>
                    </a:ext>
                  </a:extLst>
                </a:gridCol>
                <a:gridCol w="329184">
                  <a:extLst>
                    <a:ext uri="{9D8B030D-6E8A-4147-A177-3AD203B41FA5}">
                      <a16:colId xmlns:a16="http://schemas.microsoft.com/office/drawing/2014/main" val="940487446"/>
                    </a:ext>
                  </a:extLst>
                </a:gridCol>
                <a:gridCol w="329184">
                  <a:extLst>
                    <a:ext uri="{9D8B030D-6E8A-4147-A177-3AD203B41FA5}">
                      <a16:colId xmlns:a16="http://schemas.microsoft.com/office/drawing/2014/main" val="1124491510"/>
                    </a:ext>
                  </a:extLst>
                </a:gridCol>
                <a:gridCol w="329184">
                  <a:extLst>
                    <a:ext uri="{9D8B030D-6E8A-4147-A177-3AD203B41FA5}">
                      <a16:colId xmlns:a16="http://schemas.microsoft.com/office/drawing/2014/main" val="2520749848"/>
                    </a:ext>
                  </a:extLst>
                </a:gridCol>
                <a:gridCol w="329184">
                  <a:extLst>
                    <a:ext uri="{9D8B030D-6E8A-4147-A177-3AD203B41FA5}">
                      <a16:colId xmlns:a16="http://schemas.microsoft.com/office/drawing/2014/main" val="1384547836"/>
                    </a:ext>
                  </a:extLst>
                </a:gridCol>
                <a:gridCol w="329184">
                  <a:extLst>
                    <a:ext uri="{9D8B030D-6E8A-4147-A177-3AD203B41FA5}">
                      <a16:colId xmlns:a16="http://schemas.microsoft.com/office/drawing/2014/main" val="4289691040"/>
                    </a:ext>
                  </a:extLst>
                </a:gridCol>
                <a:gridCol w="370332">
                  <a:extLst>
                    <a:ext uri="{9D8B030D-6E8A-4147-A177-3AD203B41FA5}">
                      <a16:colId xmlns:a16="http://schemas.microsoft.com/office/drawing/2014/main" val="3341231131"/>
                    </a:ext>
                  </a:extLst>
                </a:gridCol>
                <a:gridCol w="370332">
                  <a:extLst>
                    <a:ext uri="{9D8B030D-6E8A-4147-A177-3AD203B41FA5}">
                      <a16:colId xmlns:a16="http://schemas.microsoft.com/office/drawing/2014/main" val="1938318290"/>
                    </a:ext>
                  </a:extLst>
                </a:gridCol>
                <a:gridCol w="329184">
                  <a:extLst>
                    <a:ext uri="{9D8B030D-6E8A-4147-A177-3AD203B41FA5}">
                      <a16:colId xmlns:a16="http://schemas.microsoft.com/office/drawing/2014/main" val="629475031"/>
                    </a:ext>
                  </a:extLst>
                </a:gridCol>
                <a:gridCol w="329184">
                  <a:extLst>
                    <a:ext uri="{9D8B030D-6E8A-4147-A177-3AD203B41FA5}">
                      <a16:colId xmlns:a16="http://schemas.microsoft.com/office/drawing/2014/main" val="4122331420"/>
                    </a:ext>
                  </a:extLst>
                </a:gridCol>
                <a:gridCol w="370332">
                  <a:extLst>
                    <a:ext uri="{9D8B030D-6E8A-4147-A177-3AD203B41FA5}">
                      <a16:colId xmlns:a16="http://schemas.microsoft.com/office/drawing/2014/main" val="272319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35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- 2018-01-01 22:48:54</a:t>
                      </a:r>
                      <a:r>
                        <a:rPr kumimoji="0" lang="en-US" sz="1000" b="0" i="0" u="none" strike="noStrike" kern="1200" cap="none" spc="0" normalizeH="0" baseline="0" noProof="0">
                          <a:ln>
                            <a:noFill/>
                          </a:ln>
                          <a:solidFill>
                            <a:prstClr val="black"/>
                          </a:solidFill>
                          <a:effectLst/>
                          <a:uLnTx/>
                          <a:uFillTx/>
                          <a:latin typeface="+mn-lt"/>
                          <a:ea typeface="+mn-ea"/>
                          <a:cs typeface="+mn-cs"/>
                        </a:rPr>
                        <a:t>
We were pleased to welcome the first ocean-going vessel in 2018 to cross the Port of Montreal downstream limits at Sorel, today at 11:55. The ship is the Ottawa Express, under the command of Captain Rakesh Kumar. Send your Congratulations to Captain Kumar who won the 2018 Gold-Headed Cane in the comment section below!
http://www.newswire.ca/news-releases/the-port-of-montreal-welcomes-the-first-ocean-going-vessel-of-2018-667567853.html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4410624"/>
                  </a:ext>
                </a:extLst>
              </a:tr>
            </a:tbl>
          </a:graphicData>
        </a:graphic>
      </p:graphicFrame>
      <p:sp>
        <p:nvSpPr>
          <p:cNvPr id="4" name="Text Placeholder 3">
            <a:extLst>
              <a:ext uri="{FF2B5EF4-FFF2-40B4-BE49-F238E27FC236}">
                <a16:creationId xmlns:a16="http://schemas.microsoft.com/office/drawing/2014/main" id="{44D7A040-D824-4B0C-A4F1-2A918BBC49BD}"/>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17986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EC939-F922-46F4-83DE-A1C1AF0E2DC7}"/>
              </a:ext>
            </a:extLst>
          </p:cNvPr>
          <p:cNvSpPr>
            <a:spLocks noGrp="1"/>
          </p:cNvSpPr>
          <p:nvPr>
            <p:ph type="title"/>
          </p:nvPr>
        </p:nvSpPr>
        <p:spPr/>
        <p:txBody>
          <a:bodyPr/>
          <a:lstStyle/>
          <a:p>
            <a:r>
              <a:rPr lang="en-US"/>
              <a:t>Facebook Own Posts Table - 15 of 19</a:t>
            </a:r>
          </a:p>
        </p:txBody>
      </p:sp>
      <p:graphicFrame>
        <p:nvGraphicFramePr>
          <p:cNvPr id="5" name="Table Placeholder 4">
            <a:extLst>
              <a:ext uri="{FF2B5EF4-FFF2-40B4-BE49-F238E27FC236}">
                <a16:creationId xmlns:a16="http://schemas.microsoft.com/office/drawing/2014/main" id="{D66AEE52-E051-4953-AD38-D5F458BE1F1F}"/>
              </a:ext>
            </a:extLst>
          </p:cNvPr>
          <p:cNvGraphicFramePr>
            <a:graphicFrameLocks noGrp="1"/>
          </p:cNvGraphicFramePr>
          <p:nvPr>
            <p:ph type="tbl" sz="quarter" idx="13"/>
            <p:extLst>
              <p:ext uri="{D42A27DB-BD31-4B8C-83A1-F6EECF244321}">
                <p14:modId xmlns:p14="http://schemas.microsoft.com/office/powerpoint/2010/main" val="365241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596504"/>
                    </a:ext>
                  </a:extLst>
                </a:gridCol>
                <a:gridCol w="370332">
                  <a:extLst>
                    <a:ext uri="{9D8B030D-6E8A-4147-A177-3AD203B41FA5}">
                      <a16:colId xmlns:a16="http://schemas.microsoft.com/office/drawing/2014/main" val="850240309"/>
                    </a:ext>
                  </a:extLst>
                </a:gridCol>
                <a:gridCol w="370332">
                  <a:extLst>
                    <a:ext uri="{9D8B030D-6E8A-4147-A177-3AD203B41FA5}">
                      <a16:colId xmlns:a16="http://schemas.microsoft.com/office/drawing/2014/main" val="3375991878"/>
                    </a:ext>
                  </a:extLst>
                </a:gridCol>
                <a:gridCol w="370332">
                  <a:extLst>
                    <a:ext uri="{9D8B030D-6E8A-4147-A177-3AD203B41FA5}">
                      <a16:colId xmlns:a16="http://schemas.microsoft.com/office/drawing/2014/main" val="367339482"/>
                    </a:ext>
                  </a:extLst>
                </a:gridCol>
                <a:gridCol w="329184">
                  <a:extLst>
                    <a:ext uri="{9D8B030D-6E8A-4147-A177-3AD203B41FA5}">
                      <a16:colId xmlns:a16="http://schemas.microsoft.com/office/drawing/2014/main" val="3966539861"/>
                    </a:ext>
                  </a:extLst>
                </a:gridCol>
                <a:gridCol w="329184">
                  <a:extLst>
                    <a:ext uri="{9D8B030D-6E8A-4147-A177-3AD203B41FA5}">
                      <a16:colId xmlns:a16="http://schemas.microsoft.com/office/drawing/2014/main" val="3514433667"/>
                    </a:ext>
                  </a:extLst>
                </a:gridCol>
                <a:gridCol w="329184">
                  <a:extLst>
                    <a:ext uri="{9D8B030D-6E8A-4147-A177-3AD203B41FA5}">
                      <a16:colId xmlns:a16="http://schemas.microsoft.com/office/drawing/2014/main" val="658693920"/>
                    </a:ext>
                  </a:extLst>
                </a:gridCol>
                <a:gridCol w="329184">
                  <a:extLst>
                    <a:ext uri="{9D8B030D-6E8A-4147-A177-3AD203B41FA5}">
                      <a16:colId xmlns:a16="http://schemas.microsoft.com/office/drawing/2014/main" val="380774041"/>
                    </a:ext>
                  </a:extLst>
                </a:gridCol>
                <a:gridCol w="329184">
                  <a:extLst>
                    <a:ext uri="{9D8B030D-6E8A-4147-A177-3AD203B41FA5}">
                      <a16:colId xmlns:a16="http://schemas.microsoft.com/office/drawing/2014/main" val="1180301883"/>
                    </a:ext>
                  </a:extLst>
                </a:gridCol>
                <a:gridCol w="329184">
                  <a:extLst>
                    <a:ext uri="{9D8B030D-6E8A-4147-A177-3AD203B41FA5}">
                      <a16:colId xmlns:a16="http://schemas.microsoft.com/office/drawing/2014/main" val="2461491818"/>
                    </a:ext>
                  </a:extLst>
                </a:gridCol>
                <a:gridCol w="329184">
                  <a:extLst>
                    <a:ext uri="{9D8B030D-6E8A-4147-A177-3AD203B41FA5}">
                      <a16:colId xmlns:a16="http://schemas.microsoft.com/office/drawing/2014/main" val="2754466792"/>
                    </a:ext>
                  </a:extLst>
                </a:gridCol>
                <a:gridCol w="329184">
                  <a:extLst>
                    <a:ext uri="{9D8B030D-6E8A-4147-A177-3AD203B41FA5}">
                      <a16:colId xmlns:a16="http://schemas.microsoft.com/office/drawing/2014/main" val="3527507524"/>
                    </a:ext>
                  </a:extLst>
                </a:gridCol>
                <a:gridCol w="329184">
                  <a:extLst>
                    <a:ext uri="{9D8B030D-6E8A-4147-A177-3AD203B41FA5}">
                      <a16:colId xmlns:a16="http://schemas.microsoft.com/office/drawing/2014/main" val="1826552905"/>
                    </a:ext>
                  </a:extLst>
                </a:gridCol>
                <a:gridCol w="370332">
                  <a:extLst>
                    <a:ext uri="{9D8B030D-6E8A-4147-A177-3AD203B41FA5}">
                      <a16:colId xmlns:a16="http://schemas.microsoft.com/office/drawing/2014/main" val="1746644890"/>
                    </a:ext>
                  </a:extLst>
                </a:gridCol>
                <a:gridCol w="370332">
                  <a:extLst>
                    <a:ext uri="{9D8B030D-6E8A-4147-A177-3AD203B41FA5}">
                      <a16:colId xmlns:a16="http://schemas.microsoft.com/office/drawing/2014/main" val="2057676929"/>
                    </a:ext>
                  </a:extLst>
                </a:gridCol>
                <a:gridCol w="329184">
                  <a:extLst>
                    <a:ext uri="{9D8B030D-6E8A-4147-A177-3AD203B41FA5}">
                      <a16:colId xmlns:a16="http://schemas.microsoft.com/office/drawing/2014/main" val="3390850385"/>
                    </a:ext>
                  </a:extLst>
                </a:gridCol>
                <a:gridCol w="329184">
                  <a:extLst>
                    <a:ext uri="{9D8B030D-6E8A-4147-A177-3AD203B41FA5}">
                      <a16:colId xmlns:a16="http://schemas.microsoft.com/office/drawing/2014/main" val="3625597136"/>
                    </a:ext>
                  </a:extLst>
                </a:gridCol>
                <a:gridCol w="370332">
                  <a:extLst>
                    <a:ext uri="{9D8B030D-6E8A-4147-A177-3AD203B41FA5}">
                      <a16:colId xmlns:a16="http://schemas.microsoft.com/office/drawing/2014/main" val="57080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246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Port de Montréal - 2018-01-01 22:47:46</a:t>
                      </a:r>
                      <a:r>
                        <a:rPr kumimoji="0" lang="fr-FR" sz="1000" b="0" i="0" u="none" strike="noStrike" kern="1200" cap="none" spc="0" normalizeH="0" baseline="0" noProof="0">
                          <a:ln>
                            <a:noFill/>
                          </a:ln>
                          <a:solidFill>
                            <a:prstClr val="black"/>
                          </a:solidFill>
                          <a:effectLst/>
                          <a:uLnTx/>
                          <a:uFillTx/>
                          <a:latin typeface="+mn-lt"/>
                          <a:ea typeface="+mn-ea"/>
                          <a:cs typeface="+mn-cs"/>
                        </a:rPr>
                        <a:t>
Nous avons accueilli le premier navire océanique de 2018 à avoir franchi la limite des eaux du Port de Montréal à la hauteur de Sorel, aujourd’hui à 11h55. Il s'agit du navire Ottawa Express, sous le commandement du capitaine Rakesh Kumar. Envoyez vos félicitations au capitaine Kumar, qui se mérite la Canne à pommeau d’or 2018, dans la section commentaires ci-dessous !
http://www.newswire.ca/fr/news-releases/le-port-de-montreal-accueille-le-premier-navire-oceanique-de-2018-667568033.html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4849694"/>
                  </a:ext>
                </a:extLst>
              </a:tr>
            </a:tbl>
          </a:graphicData>
        </a:graphic>
      </p:graphicFrame>
      <p:sp>
        <p:nvSpPr>
          <p:cNvPr id="4" name="Text Placeholder 3">
            <a:extLst>
              <a:ext uri="{FF2B5EF4-FFF2-40B4-BE49-F238E27FC236}">
                <a16:creationId xmlns:a16="http://schemas.microsoft.com/office/drawing/2014/main" id="{4BD41283-DCC5-4C31-96D8-FD10F9C2FEA4}"/>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970737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8327D-ACCB-41D6-BC67-7926917817BE}"/>
              </a:ext>
            </a:extLst>
          </p:cNvPr>
          <p:cNvSpPr>
            <a:spLocks noGrp="1"/>
          </p:cNvSpPr>
          <p:nvPr>
            <p:ph type="title"/>
          </p:nvPr>
        </p:nvSpPr>
        <p:spPr/>
        <p:txBody>
          <a:bodyPr/>
          <a:lstStyle/>
          <a:p>
            <a:r>
              <a:rPr lang="en-US"/>
              <a:t>Facebook Own Posts Table - 16 of 19</a:t>
            </a:r>
          </a:p>
        </p:txBody>
      </p:sp>
      <p:graphicFrame>
        <p:nvGraphicFramePr>
          <p:cNvPr id="5" name="Table Placeholder 4">
            <a:extLst>
              <a:ext uri="{FF2B5EF4-FFF2-40B4-BE49-F238E27FC236}">
                <a16:creationId xmlns:a16="http://schemas.microsoft.com/office/drawing/2014/main" id="{9DD7D9D4-6DDD-4648-B6E4-48A0116F348A}"/>
              </a:ext>
            </a:extLst>
          </p:cNvPr>
          <p:cNvGraphicFramePr>
            <a:graphicFrameLocks noGrp="1"/>
          </p:cNvGraphicFramePr>
          <p:nvPr>
            <p:ph type="tbl" sz="quarter" idx="13"/>
            <p:extLst>
              <p:ext uri="{D42A27DB-BD31-4B8C-83A1-F6EECF244321}">
                <p14:modId xmlns:p14="http://schemas.microsoft.com/office/powerpoint/2010/main" val="227944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0887764"/>
                    </a:ext>
                  </a:extLst>
                </a:gridCol>
                <a:gridCol w="370332">
                  <a:extLst>
                    <a:ext uri="{9D8B030D-6E8A-4147-A177-3AD203B41FA5}">
                      <a16:colId xmlns:a16="http://schemas.microsoft.com/office/drawing/2014/main" val="359132699"/>
                    </a:ext>
                  </a:extLst>
                </a:gridCol>
                <a:gridCol w="370332">
                  <a:extLst>
                    <a:ext uri="{9D8B030D-6E8A-4147-A177-3AD203B41FA5}">
                      <a16:colId xmlns:a16="http://schemas.microsoft.com/office/drawing/2014/main" val="3167289606"/>
                    </a:ext>
                  </a:extLst>
                </a:gridCol>
                <a:gridCol w="370332">
                  <a:extLst>
                    <a:ext uri="{9D8B030D-6E8A-4147-A177-3AD203B41FA5}">
                      <a16:colId xmlns:a16="http://schemas.microsoft.com/office/drawing/2014/main" val="3853979501"/>
                    </a:ext>
                  </a:extLst>
                </a:gridCol>
                <a:gridCol w="329184">
                  <a:extLst>
                    <a:ext uri="{9D8B030D-6E8A-4147-A177-3AD203B41FA5}">
                      <a16:colId xmlns:a16="http://schemas.microsoft.com/office/drawing/2014/main" val="2168638342"/>
                    </a:ext>
                  </a:extLst>
                </a:gridCol>
                <a:gridCol w="329184">
                  <a:extLst>
                    <a:ext uri="{9D8B030D-6E8A-4147-A177-3AD203B41FA5}">
                      <a16:colId xmlns:a16="http://schemas.microsoft.com/office/drawing/2014/main" val="375373617"/>
                    </a:ext>
                  </a:extLst>
                </a:gridCol>
                <a:gridCol w="329184">
                  <a:extLst>
                    <a:ext uri="{9D8B030D-6E8A-4147-A177-3AD203B41FA5}">
                      <a16:colId xmlns:a16="http://schemas.microsoft.com/office/drawing/2014/main" val="1202808040"/>
                    </a:ext>
                  </a:extLst>
                </a:gridCol>
                <a:gridCol w="329184">
                  <a:extLst>
                    <a:ext uri="{9D8B030D-6E8A-4147-A177-3AD203B41FA5}">
                      <a16:colId xmlns:a16="http://schemas.microsoft.com/office/drawing/2014/main" val="3393087750"/>
                    </a:ext>
                  </a:extLst>
                </a:gridCol>
                <a:gridCol w="329184">
                  <a:extLst>
                    <a:ext uri="{9D8B030D-6E8A-4147-A177-3AD203B41FA5}">
                      <a16:colId xmlns:a16="http://schemas.microsoft.com/office/drawing/2014/main" val="3697859408"/>
                    </a:ext>
                  </a:extLst>
                </a:gridCol>
                <a:gridCol w="329184">
                  <a:extLst>
                    <a:ext uri="{9D8B030D-6E8A-4147-A177-3AD203B41FA5}">
                      <a16:colId xmlns:a16="http://schemas.microsoft.com/office/drawing/2014/main" val="2349800469"/>
                    </a:ext>
                  </a:extLst>
                </a:gridCol>
                <a:gridCol w="329184">
                  <a:extLst>
                    <a:ext uri="{9D8B030D-6E8A-4147-A177-3AD203B41FA5}">
                      <a16:colId xmlns:a16="http://schemas.microsoft.com/office/drawing/2014/main" val="4290249197"/>
                    </a:ext>
                  </a:extLst>
                </a:gridCol>
                <a:gridCol w="329184">
                  <a:extLst>
                    <a:ext uri="{9D8B030D-6E8A-4147-A177-3AD203B41FA5}">
                      <a16:colId xmlns:a16="http://schemas.microsoft.com/office/drawing/2014/main" val="693587518"/>
                    </a:ext>
                  </a:extLst>
                </a:gridCol>
                <a:gridCol w="329184">
                  <a:extLst>
                    <a:ext uri="{9D8B030D-6E8A-4147-A177-3AD203B41FA5}">
                      <a16:colId xmlns:a16="http://schemas.microsoft.com/office/drawing/2014/main" val="2260821920"/>
                    </a:ext>
                  </a:extLst>
                </a:gridCol>
                <a:gridCol w="370332">
                  <a:extLst>
                    <a:ext uri="{9D8B030D-6E8A-4147-A177-3AD203B41FA5}">
                      <a16:colId xmlns:a16="http://schemas.microsoft.com/office/drawing/2014/main" val="2944456389"/>
                    </a:ext>
                  </a:extLst>
                </a:gridCol>
                <a:gridCol w="370332">
                  <a:extLst>
                    <a:ext uri="{9D8B030D-6E8A-4147-A177-3AD203B41FA5}">
                      <a16:colId xmlns:a16="http://schemas.microsoft.com/office/drawing/2014/main" val="1877295978"/>
                    </a:ext>
                  </a:extLst>
                </a:gridCol>
                <a:gridCol w="329184">
                  <a:extLst>
                    <a:ext uri="{9D8B030D-6E8A-4147-A177-3AD203B41FA5}">
                      <a16:colId xmlns:a16="http://schemas.microsoft.com/office/drawing/2014/main" val="3868058373"/>
                    </a:ext>
                  </a:extLst>
                </a:gridCol>
                <a:gridCol w="329184">
                  <a:extLst>
                    <a:ext uri="{9D8B030D-6E8A-4147-A177-3AD203B41FA5}">
                      <a16:colId xmlns:a16="http://schemas.microsoft.com/office/drawing/2014/main" val="2517066791"/>
                    </a:ext>
                  </a:extLst>
                </a:gridCol>
                <a:gridCol w="370332">
                  <a:extLst>
                    <a:ext uri="{9D8B030D-6E8A-4147-A177-3AD203B41FA5}">
                      <a16:colId xmlns:a16="http://schemas.microsoft.com/office/drawing/2014/main" val="62116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085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- 2017-12-29 19:35:17</a:t>
                      </a:r>
                      <a:r>
                        <a:rPr kumimoji="0" lang="en-US" sz="1000" b="0" i="0" u="none" strike="noStrike" kern="1200" cap="none" spc="0" normalizeH="0" baseline="0" noProof="0">
                          <a:ln>
                            <a:noFill/>
                          </a:ln>
                          <a:solidFill>
                            <a:prstClr val="black"/>
                          </a:solidFill>
                          <a:effectLst/>
                          <a:uLnTx/>
                          <a:uFillTx/>
                          <a:latin typeface="+mn-lt"/>
                          <a:ea typeface="+mn-ea"/>
                          <a:cs typeface="+mn-cs"/>
                        </a:rPr>
                        <a:t>
La compétition est enclenchée pour l’arrivée du premier navire océanique à franchir les eaux du Port de Montréal en 2018 ! Selon vous, de quel endroit est parti le navire qui remportera la Canne à pommeau d’or : Liverpool (Royaume-Uni), Anvers (Belgique) ou Valence (Espagne) ?
The competition is underway for the arrival of the first ocean-going vessel to reach Port of Montreal waters in 2018! In your opinion, where did the ship that will win the Gold-Headed Cane sail from? Liverpool, United Kingdom; Antwerp, Belgium; or Valencia, 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2623065"/>
                  </a:ext>
                </a:extLst>
              </a:tr>
            </a:tbl>
          </a:graphicData>
        </a:graphic>
      </p:graphicFrame>
      <p:sp>
        <p:nvSpPr>
          <p:cNvPr id="4" name="Text Placeholder 3">
            <a:extLst>
              <a:ext uri="{FF2B5EF4-FFF2-40B4-BE49-F238E27FC236}">
                <a16:creationId xmlns:a16="http://schemas.microsoft.com/office/drawing/2014/main" id="{294C4D07-9664-492F-A3A6-773CCDF2CC9D}"/>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039579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238B-3F45-4B15-954B-A4C4937AD85B}"/>
              </a:ext>
            </a:extLst>
          </p:cNvPr>
          <p:cNvSpPr>
            <a:spLocks noGrp="1"/>
          </p:cNvSpPr>
          <p:nvPr>
            <p:ph type="title"/>
          </p:nvPr>
        </p:nvSpPr>
        <p:spPr/>
        <p:txBody>
          <a:bodyPr/>
          <a:lstStyle/>
          <a:p>
            <a:r>
              <a:rPr lang="en-US"/>
              <a:t>Facebook Own Posts Table - 17 of 19</a:t>
            </a:r>
          </a:p>
        </p:txBody>
      </p:sp>
      <p:graphicFrame>
        <p:nvGraphicFramePr>
          <p:cNvPr id="5" name="Table Placeholder 4">
            <a:extLst>
              <a:ext uri="{FF2B5EF4-FFF2-40B4-BE49-F238E27FC236}">
                <a16:creationId xmlns:a16="http://schemas.microsoft.com/office/drawing/2014/main" id="{994F2B3E-68A3-4AA3-B053-4B3112F10B24}"/>
              </a:ext>
            </a:extLst>
          </p:cNvPr>
          <p:cNvGraphicFramePr>
            <a:graphicFrameLocks noGrp="1"/>
          </p:cNvGraphicFramePr>
          <p:nvPr>
            <p:ph type="tbl" sz="quarter" idx="13"/>
            <p:extLst>
              <p:ext uri="{D42A27DB-BD31-4B8C-83A1-F6EECF244321}">
                <p14:modId xmlns:p14="http://schemas.microsoft.com/office/powerpoint/2010/main" val="398518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828544"/>
                    </a:ext>
                  </a:extLst>
                </a:gridCol>
                <a:gridCol w="370332">
                  <a:extLst>
                    <a:ext uri="{9D8B030D-6E8A-4147-A177-3AD203B41FA5}">
                      <a16:colId xmlns:a16="http://schemas.microsoft.com/office/drawing/2014/main" val="1219275805"/>
                    </a:ext>
                  </a:extLst>
                </a:gridCol>
                <a:gridCol w="370332">
                  <a:extLst>
                    <a:ext uri="{9D8B030D-6E8A-4147-A177-3AD203B41FA5}">
                      <a16:colId xmlns:a16="http://schemas.microsoft.com/office/drawing/2014/main" val="218985228"/>
                    </a:ext>
                  </a:extLst>
                </a:gridCol>
                <a:gridCol w="370332">
                  <a:extLst>
                    <a:ext uri="{9D8B030D-6E8A-4147-A177-3AD203B41FA5}">
                      <a16:colId xmlns:a16="http://schemas.microsoft.com/office/drawing/2014/main" val="2481283255"/>
                    </a:ext>
                  </a:extLst>
                </a:gridCol>
                <a:gridCol w="329184">
                  <a:extLst>
                    <a:ext uri="{9D8B030D-6E8A-4147-A177-3AD203B41FA5}">
                      <a16:colId xmlns:a16="http://schemas.microsoft.com/office/drawing/2014/main" val="602999804"/>
                    </a:ext>
                  </a:extLst>
                </a:gridCol>
                <a:gridCol w="329184">
                  <a:extLst>
                    <a:ext uri="{9D8B030D-6E8A-4147-A177-3AD203B41FA5}">
                      <a16:colId xmlns:a16="http://schemas.microsoft.com/office/drawing/2014/main" val="2604546670"/>
                    </a:ext>
                  </a:extLst>
                </a:gridCol>
                <a:gridCol w="329184">
                  <a:extLst>
                    <a:ext uri="{9D8B030D-6E8A-4147-A177-3AD203B41FA5}">
                      <a16:colId xmlns:a16="http://schemas.microsoft.com/office/drawing/2014/main" val="2536265989"/>
                    </a:ext>
                  </a:extLst>
                </a:gridCol>
                <a:gridCol w="329184">
                  <a:extLst>
                    <a:ext uri="{9D8B030D-6E8A-4147-A177-3AD203B41FA5}">
                      <a16:colId xmlns:a16="http://schemas.microsoft.com/office/drawing/2014/main" val="3660851914"/>
                    </a:ext>
                  </a:extLst>
                </a:gridCol>
                <a:gridCol w="329184">
                  <a:extLst>
                    <a:ext uri="{9D8B030D-6E8A-4147-A177-3AD203B41FA5}">
                      <a16:colId xmlns:a16="http://schemas.microsoft.com/office/drawing/2014/main" val="1633055269"/>
                    </a:ext>
                  </a:extLst>
                </a:gridCol>
                <a:gridCol w="329184">
                  <a:extLst>
                    <a:ext uri="{9D8B030D-6E8A-4147-A177-3AD203B41FA5}">
                      <a16:colId xmlns:a16="http://schemas.microsoft.com/office/drawing/2014/main" val="2497365631"/>
                    </a:ext>
                  </a:extLst>
                </a:gridCol>
                <a:gridCol w="329184">
                  <a:extLst>
                    <a:ext uri="{9D8B030D-6E8A-4147-A177-3AD203B41FA5}">
                      <a16:colId xmlns:a16="http://schemas.microsoft.com/office/drawing/2014/main" val="3253858348"/>
                    </a:ext>
                  </a:extLst>
                </a:gridCol>
                <a:gridCol w="329184">
                  <a:extLst>
                    <a:ext uri="{9D8B030D-6E8A-4147-A177-3AD203B41FA5}">
                      <a16:colId xmlns:a16="http://schemas.microsoft.com/office/drawing/2014/main" val="2834270616"/>
                    </a:ext>
                  </a:extLst>
                </a:gridCol>
                <a:gridCol w="329184">
                  <a:extLst>
                    <a:ext uri="{9D8B030D-6E8A-4147-A177-3AD203B41FA5}">
                      <a16:colId xmlns:a16="http://schemas.microsoft.com/office/drawing/2014/main" val="3336368964"/>
                    </a:ext>
                  </a:extLst>
                </a:gridCol>
                <a:gridCol w="370332">
                  <a:extLst>
                    <a:ext uri="{9D8B030D-6E8A-4147-A177-3AD203B41FA5}">
                      <a16:colId xmlns:a16="http://schemas.microsoft.com/office/drawing/2014/main" val="1305194384"/>
                    </a:ext>
                  </a:extLst>
                </a:gridCol>
                <a:gridCol w="370332">
                  <a:extLst>
                    <a:ext uri="{9D8B030D-6E8A-4147-A177-3AD203B41FA5}">
                      <a16:colId xmlns:a16="http://schemas.microsoft.com/office/drawing/2014/main" val="1753966759"/>
                    </a:ext>
                  </a:extLst>
                </a:gridCol>
                <a:gridCol w="329184">
                  <a:extLst>
                    <a:ext uri="{9D8B030D-6E8A-4147-A177-3AD203B41FA5}">
                      <a16:colId xmlns:a16="http://schemas.microsoft.com/office/drawing/2014/main" val="92017432"/>
                    </a:ext>
                  </a:extLst>
                </a:gridCol>
                <a:gridCol w="329184">
                  <a:extLst>
                    <a:ext uri="{9D8B030D-6E8A-4147-A177-3AD203B41FA5}">
                      <a16:colId xmlns:a16="http://schemas.microsoft.com/office/drawing/2014/main" val="2451968626"/>
                    </a:ext>
                  </a:extLst>
                </a:gridCol>
                <a:gridCol w="370332">
                  <a:extLst>
                    <a:ext uri="{9D8B030D-6E8A-4147-A177-3AD203B41FA5}">
                      <a16:colId xmlns:a16="http://schemas.microsoft.com/office/drawing/2014/main" val="36512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933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- 2017-12-19 15:37:23</a:t>
                      </a:r>
                      <a:r>
                        <a:rPr kumimoji="0" lang="en-US" sz="1000" b="0" i="0" u="none" strike="noStrike" kern="1200" cap="none" spc="0" normalizeH="0" baseline="0" noProof="0">
                          <a:ln>
                            <a:noFill/>
                          </a:ln>
                          <a:solidFill>
                            <a:prstClr val="black"/>
                          </a:solidFill>
                          <a:effectLst/>
                          <a:uLnTx/>
                          <a:uFillTx/>
                          <a:latin typeface="+mn-lt"/>
                          <a:ea typeface="+mn-ea"/>
                          <a:cs typeface="+mn-cs"/>
                        </a:rPr>
                        <a:t>
Vrai ou Faux, en 1945, le capitaine Stanley Walter Keay a reçu une canne à pommeau d’argent ? (La réponse sera publiée jeudi)
---
#TriviaTuesday
True or false, in 1945, the Captain Stanley Walter Keay received a silver-headed cane? (The answer will be published 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583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- 2017-12-15 14:12:14</a:t>
                      </a:r>
                      <a:r>
                        <a:rPr kumimoji="0" lang="en-US" sz="1000" b="0" i="0" u="none" strike="noStrike" kern="1200" cap="none" spc="0" normalizeH="0" baseline="0" noProof="0">
                          <a:ln>
                            <a:noFill/>
                          </a:ln>
                          <a:solidFill>
                            <a:prstClr val="black"/>
                          </a:solidFill>
                          <a:effectLst/>
                          <a:uLnTx/>
                          <a:uFillTx/>
                          <a:latin typeface="+mn-lt"/>
                          <a:ea typeface="+mn-ea"/>
                          <a:cs typeface="+mn-cs"/>
                        </a:rPr>
                        <a:t>
Right under Star Wars At-At Walker!
Sous Star Wars At-At!
May the force be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7640790"/>
                  </a:ext>
                </a:extLst>
              </a:tr>
            </a:tbl>
          </a:graphicData>
        </a:graphic>
      </p:graphicFrame>
      <p:sp>
        <p:nvSpPr>
          <p:cNvPr id="4" name="Text Placeholder 3">
            <a:extLst>
              <a:ext uri="{FF2B5EF4-FFF2-40B4-BE49-F238E27FC236}">
                <a16:creationId xmlns:a16="http://schemas.microsoft.com/office/drawing/2014/main" id="{B42B0F02-9B52-4BB4-B6E0-6B8B71E8880A}"/>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203347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636DB-4C61-42E2-BDDB-621252418B51}"/>
              </a:ext>
            </a:extLst>
          </p:cNvPr>
          <p:cNvSpPr>
            <a:spLocks noGrp="1"/>
          </p:cNvSpPr>
          <p:nvPr>
            <p:ph type="title"/>
          </p:nvPr>
        </p:nvSpPr>
        <p:spPr/>
        <p:txBody>
          <a:bodyPr/>
          <a:lstStyle/>
          <a:p>
            <a:r>
              <a:rPr lang="en-US"/>
              <a:t>Facebook Own Posts Table - 18 of 19</a:t>
            </a:r>
          </a:p>
        </p:txBody>
      </p:sp>
      <p:graphicFrame>
        <p:nvGraphicFramePr>
          <p:cNvPr id="5" name="Table Placeholder 4">
            <a:extLst>
              <a:ext uri="{FF2B5EF4-FFF2-40B4-BE49-F238E27FC236}">
                <a16:creationId xmlns:a16="http://schemas.microsoft.com/office/drawing/2014/main" id="{E0CC836F-1BF7-4C8F-BAD4-50157D01453D}"/>
              </a:ext>
            </a:extLst>
          </p:cNvPr>
          <p:cNvGraphicFramePr>
            <a:graphicFrameLocks noGrp="1"/>
          </p:cNvGraphicFramePr>
          <p:nvPr>
            <p:ph type="tbl" sz="quarter" idx="13"/>
            <p:extLst>
              <p:ext uri="{D42A27DB-BD31-4B8C-83A1-F6EECF244321}">
                <p14:modId xmlns:p14="http://schemas.microsoft.com/office/powerpoint/2010/main" val="165361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616985"/>
                    </a:ext>
                  </a:extLst>
                </a:gridCol>
                <a:gridCol w="370332">
                  <a:extLst>
                    <a:ext uri="{9D8B030D-6E8A-4147-A177-3AD203B41FA5}">
                      <a16:colId xmlns:a16="http://schemas.microsoft.com/office/drawing/2014/main" val="2081646110"/>
                    </a:ext>
                  </a:extLst>
                </a:gridCol>
                <a:gridCol w="370332">
                  <a:extLst>
                    <a:ext uri="{9D8B030D-6E8A-4147-A177-3AD203B41FA5}">
                      <a16:colId xmlns:a16="http://schemas.microsoft.com/office/drawing/2014/main" val="3192528852"/>
                    </a:ext>
                  </a:extLst>
                </a:gridCol>
                <a:gridCol w="370332">
                  <a:extLst>
                    <a:ext uri="{9D8B030D-6E8A-4147-A177-3AD203B41FA5}">
                      <a16:colId xmlns:a16="http://schemas.microsoft.com/office/drawing/2014/main" val="351603395"/>
                    </a:ext>
                  </a:extLst>
                </a:gridCol>
                <a:gridCol w="329184">
                  <a:extLst>
                    <a:ext uri="{9D8B030D-6E8A-4147-A177-3AD203B41FA5}">
                      <a16:colId xmlns:a16="http://schemas.microsoft.com/office/drawing/2014/main" val="2276791092"/>
                    </a:ext>
                  </a:extLst>
                </a:gridCol>
                <a:gridCol w="329184">
                  <a:extLst>
                    <a:ext uri="{9D8B030D-6E8A-4147-A177-3AD203B41FA5}">
                      <a16:colId xmlns:a16="http://schemas.microsoft.com/office/drawing/2014/main" val="309496938"/>
                    </a:ext>
                  </a:extLst>
                </a:gridCol>
                <a:gridCol w="329184">
                  <a:extLst>
                    <a:ext uri="{9D8B030D-6E8A-4147-A177-3AD203B41FA5}">
                      <a16:colId xmlns:a16="http://schemas.microsoft.com/office/drawing/2014/main" val="2964585044"/>
                    </a:ext>
                  </a:extLst>
                </a:gridCol>
                <a:gridCol w="329184">
                  <a:extLst>
                    <a:ext uri="{9D8B030D-6E8A-4147-A177-3AD203B41FA5}">
                      <a16:colId xmlns:a16="http://schemas.microsoft.com/office/drawing/2014/main" val="2395893175"/>
                    </a:ext>
                  </a:extLst>
                </a:gridCol>
                <a:gridCol w="329184">
                  <a:extLst>
                    <a:ext uri="{9D8B030D-6E8A-4147-A177-3AD203B41FA5}">
                      <a16:colId xmlns:a16="http://schemas.microsoft.com/office/drawing/2014/main" val="3272922712"/>
                    </a:ext>
                  </a:extLst>
                </a:gridCol>
                <a:gridCol w="329184">
                  <a:extLst>
                    <a:ext uri="{9D8B030D-6E8A-4147-A177-3AD203B41FA5}">
                      <a16:colId xmlns:a16="http://schemas.microsoft.com/office/drawing/2014/main" val="1951575641"/>
                    </a:ext>
                  </a:extLst>
                </a:gridCol>
                <a:gridCol w="329184">
                  <a:extLst>
                    <a:ext uri="{9D8B030D-6E8A-4147-A177-3AD203B41FA5}">
                      <a16:colId xmlns:a16="http://schemas.microsoft.com/office/drawing/2014/main" val="2321199759"/>
                    </a:ext>
                  </a:extLst>
                </a:gridCol>
                <a:gridCol w="329184">
                  <a:extLst>
                    <a:ext uri="{9D8B030D-6E8A-4147-A177-3AD203B41FA5}">
                      <a16:colId xmlns:a16="http://schemas.microsoft.com/office/drawing/2014/main" val="1606917070"/>
                    </a:ext>
                  </a:extLst>
                </a:gridCol>
                <a:gridCol w="329184">
                  <a:extLst>
                    <a:ext uri="{9D8B030D-6E8A-4147-A177-3AD203B41FA5}">
                      <a16:colId xmlns:a16="http://schemas.microsoft.com/office/drawing/2014/main" val="3853427555"/>
                    </a:ext>
                  </a:extLst>
                </a:gridCol>
                <a:gridCol w="370332">
                  <a:extLst>
                    <a:ext uri="{9D8B030D-6E8A-4147-A177-3AD203B41FA5}">
                      <a16:colId xmlns:a16="http://schemas.microsoft.com/office/drawing/2014/main" val="2045092669"/>
                    </a:ext>
                  </a:extLst>
                </a:gridCol>
                <a:gridCol w="370332">
                  <a:extLst>
                    <a:ext uri="{9D8B030D-6E8A-4147-A177-3AD203B41FA5}">
                      <a16:colId xmlns:a16="http://schemas.microsoft.com/office/drawing/2014/main" val="497712221"/>
                    </a:ext>
                  </a:extLst>
                </a:gridCol>
                <a:gridCol w="329184">
                  <a:extLst>
                    <a:ext uri="{9D8B030D-6E8A-4147-A177-3AD203B41FA5}">
                      <a16:colId xmlns:a16="http://schemas.microsoft.com/office/drawing/2014/main" val="3615510410"/>
                    </a:ext>
                  </a:extLst>
                </a:gridCol>
                <a:gridCol w="329184">
                  <a:extLst>
                    <a:ext uri="{9D8B030D-6E8A-4147-A177-3AD203B41FA5}">
                      <a16:colId xmlns:a16="http://schemas.microsoft.com/office/drawing/2014/main" val="2436656064"/>
                    </a:ext>
                  </a:extLst>
                </a:gridCol>
                <a:gridCol w="370332">
                  <a:extLst>
                    <a:ext uri="{9D8B030D-6E8A-4147-A177-3AD203B41FA5}">
                      <a16:colId xmlns:a16="http://schemas.microsoft.com/office/drawing/2014/main" val="2488548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069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- 2017-12-14 17:21:36</a:t>
                      </a:r>
                      <a:r>
                        <a:rPr kumimoji="0" lang="en-US" sz="1000" b="0" i="0" u="none" strike="noStrike" kern="1200" cap="none" spc="0" normalizeH="0" baseline="0" noProof="0">
                          <a:ln>
                            <a:noFill/>
                          </a:ln>
                          <a:solidFill>
                            <a:prstClr val="black"/>
                          </a:solidFill>
                          <a:effectLst/>
                          <a:uLnTx/>
                          <a:uFillTx/>
                          <a:latin typeface="+mn-lt"/>
                          <a:ea typeface="+mn-ea"/>
                          <a:cs typeface="+mn-cs"/>
                        </a:rPr>
                        <a:t>
Des tuques du Port de Montréal pour les marins.
Chaque année, des marins provenant de pays chauds et souvent moins au fait de nos hivers rigoureux débarquent à Montréal vêtus de vêtements légers et de sandales. Il est maintenant devenu une tradition au Port de Montréal d’offrir à la Maison des marins des centaines de tuques marines à l’effigie du Port qui seront par la suite offertes gratuitement aux marins par l’équipe de Carolyn Osborne, directrice générale de l’organisme.
---
Port of Montreal tuques for seafarers
Every year, seafarers from hot climates who are poorly informed about our harsh winters come ashore in Montreal wearing light clothing and sandals. It has now become a tradition at the Port of Montreal to provide Mariners’ House with hundreds of tuques featuring the Port logo, to be given to seafarers free of charge by the Mariners’ House team led by Carolyn Osborne, General Manager.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80265822"/>
                  </a:ext>
                </a:extLst>
              </a:tr>
            </a:tbl>
          </a:graphicData>
        </a:graphic>
      </p:graphicFrame>
      <p:sp>
        <p:nvSpPr>
          <p:cNvPr id="4" name="Text Placeholder 3">
            <a:extLst>
              <a:ext uri="{FF2B5EF4-FFF2-40B4-BE49-F238E27FC236}">
                <a16:creationId xmlns:a16="http://schemas.microsoft.com/office/drawing/2014/main" id="{B0512E0D-6FAD-4A15-A096-75BECB0B5CBE}"/>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20186141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B009C-964A-448C-9AE4-D765C127D169}"/>
              </a:ext>
            </a:extLst>
          </p:cNvPr>
          <p:cNvSpPr>
            <a:spLocks noGrp="1"/>
          </p:cNvSpPr>
          <p:nvPr>
            <p:ph type="title"/>
          </p:nvPr>
        </p:nvSpPr>
        <p:spPr/>
        <p:txBody>
          <a:bodyPr/>
          <a:lstStyle/>
          <a:p>
            <a:r>
              <a:rPr lang="en-US"/>
              <a:t>Facebook Own Posts Table - 19 of 19</a:t>
            </a:r>
          </a:p>
        </p:txBody>
      </p:sp>
      <p:graphicFrame>
        <p:nvGraphicFramePr>
          <p:cNvPr id="5" name="Table Placeholder 4">
            <a:extLst>
              <a:ext uri="{FF2B5EF4-FFF2-40B4-BE49-F238E27FC236}">
                <a16:creationId xmlns:a16="http://schemas.microsoft.com/office/drawing/2014/main" id="{46189C41-A67B-45E2-90D9-8EA2F3F989E5}"/>
              </a:ext>
            </a:extLst>
          </p:cNvPr>
          <p:cNvGraphicFramePr>
            <a:graphicFrameLocks noGrp="1"/>
          </p:cNvGraphicFramePr>
          <p:nvPr>
            <p:ph type="tbl" sz="quarter" idx="13"/>
            <p:extLst>
              <p:ext uri="{D42A27DB-BD31-4B8C-83A1-F6EECF244321}">
                <p14:modId xmlns:p14="http://schemas.microsoft.com/office/powerpoint/2010/main" val="1594582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2607354"/>
                    </a:ext>
                  </a:extLst>
                </a:gridCol>
                <a:gridCol w="370332">
                  <a:extLst>
                    <a:ext uri="{9D8B030D-6E8A-4147-A177-3AD203B41FA5}">
                      <a16:colId xmlns:a16="http://schemas.microsoft.com/office/drawing/2014/main" val="1102909825"/>
                    </a:ext>
                  </a:extLst>
                </a:gridCol>
                <a:gridCol w="370332">
                  <a:extLst>
                    <a:ext uri="{9D8B030D-6E8A-4147-A177-3AD203B41FA5}">
                      <a16:colId xmlns:a16="http://schemas.microsoft.com/office/drawing/2014/main" val="2193224006"/>
                    </a:ext>
                  </a:extLst>
                </a:gridCol>
                <a:gridCol w="370332">
                  <a:extLst>
                    <a:ext uri="{9D8B030D-6E8A-4147-A177-3AD203B41FA5}">
                      <a16:colId xmlns:a16="http://schemas.microsoft.com/office/drawing/2014/main" val="2296067275"/>
                    </a:ext>
                  </a:extLst>
                </a:gridCol>
                <a:gridCol w="329184">
                  <a:extLst>
                    <a:ext uri="{9D8B030D-6E8A-4147-A177-3AD203B41FA5}">
                      <a16:colId xmlns:a16="http://schemas.microsoft.com/office/drawing/2014/main" val="626573503"/>
                    </a:ext>
                  </a:extLst>
                </a:gridCol>
                <a:gridCol w="329184">
                  <a:extLst>
                    <a:ext uri="{9D8B030D-6E8A-4147-A177-3AD203B41FA5}">
                      <a16:colId xmlns:a16="http://schemas.microsoft.com/office/drawing/2014/main" val="2337738475"/>
                    </a:ext>
                  </a:extLst>
                </a:gridCol>
                <a:gridCol w="329184">
                  <a:extLst>
                    <a:ext uri="{9D8B030D-6E8A-4147-A177-3AD203B41FA5}">
                      <a16:colId xmlns:a16="http://schemas.microsoft.com/office/drawing/2014/main" val="3838460068"/>
                    </a:ext>
                  </a:extLst>
                </a:gridCol>
                <a:gridCol w="329184">
                  <a:extLst>
                    <a:ext uri="{9D8B030D-6E8A-4147-A177-3AD203B41FA5}">
                      <a16:colId xmlns:a16="http://schemas.microsoft.com/office/drawing/2014/main" val="2687676437"/>
                    </a:ext>
                  </a:extLst>
                </a:gridCol>
                <a:gridCol w="329184">
                  <a:extLst>
                    <a:ext uri="{9D8B030D-6E8A-4147-A177-3AD203B41FA5}">
                      <a16:colId xmlns:a16="http://schemas.microsoft.com/office/drawing/2014/main" val="1012160515"/>
                    </a:ext>
                  </a:extLst>
                </a:gridCol>
                <a:gridCol w="329184">
                  <a:extLst>
                    <a:ext uri="{9D8B030D-6E8A-4147-A177-3AD203B41FA5}">
                      <a16:colId xmlns:a16="http://schemas.microsoft.com/office/drawing/2014/main" val="143547709"/>
                    </a:ext>
                  </a:extLst>
                </a:gridCol>
                <a:gridCol w="329184">
                  <a:extLst>
                    <a:ext uri="{9D8B030D-6E8A-4147-A177-3AD203B41FA5}">
                      <a16:colId xmlns:a16="http://schemas.microsoft.com/office/drawing/2014/main" val="3116504702"/>
                    </a:ext>
                  </a:extLst>
                </a:gridCol>
                <a:gridCol w="329184">
                  <a:extLst>
                    <a:ext uri="{9D8B030D-6E8A-4147-A177-3AD203B41FA5}">
                      <a16:colId xmlns:a16="http://schemas.microsoft.com/office/drawing/2014/main" val="1647039014"/>
                    </a:ext>
                  </a:extLst>
                </a:gridCol>
                <a:gridCol w="329184">
                  <a:extLst>
                    <a:ext uri="{9D8B030D-6E8A-4147-A177-3AD203B41FA5}">
                      <a16:colId xmlns:a16="http://schemas.microsoft.com/office/drawing/2014/main" val="3115658149"/>
                    </a:ext>
                  </a:extLst>
                </a:gridCol>
                <a:gridCol w="370332">
                  <a:extLst>
                    <a:ext uri="{9D8B030D-6E8A-4147-A177-3AD203B41FA5}">
                      <a16:colId xmlns:a16="http://schemas.microsoft.com/office/drawing/2014/main" val="3534033763"/>
                    </a:ext>
                  </a:extLst>
                </a:gridCol>
                <a:gridCol w="370332">
                  <a:extLst>
                    <a:ext uri="{9D8B030D-6E8A-4147-A177-3AD203B41FA5}">
                      <a16:colId xmlns:a16="http://schemas.microsoft.com/office/drawing/2014/main" val="4211639047"/>
                    </a:ext>
                  </a:extLst>
                </a:gridCol>
                <a:gridCol w="329184">
                  <a:extLst>
                    <a:ext uri="{9D8B030D-6E8A-4147-A177-3AD203B41FA5}">
                      <a16:colId xmlns:a16="http://schemas.microsoft.com/office/drawing/2014/main" val="2388029762"/>
                    </a:ext>
                  </a:extLst>
                </a:gridCol>
                <a:gridCol w="329184">
                  <a:extLst>
                    <a:ext uri="{9D8B030D-6E8A-4147-A177-3AD203B41FA5}">
                      <a16:colId xmlns:a16="http://schemas.microsoft.com/office/drawing/2014/main" val="376437424"/>
                    </a:ext>
                  </a:extLst>
                </a:gridCol>
                <a:gridCol w="370332">
                  <a:extLst>
                    <a:ext uri="{9D8B030D-6E8A-4147-A177-3AD203B41FA5}">
                      <a16:colId xmlns:a16="http://schemas.microsoft.com/office/drawing/2014/main" val="307058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033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Port de Montréal - 2017-12-12 14:58:45</a:t>
                      </a:r>
                      <a:r>
                        <a:rPr kumimoji="0" lang="en-US" sz="1000" b="0" i="0" u="none" strike="noStrike" kern="1200" cap="none" spc="0" normalizeH="0" baseline="0" noProof="0">
                          <a:ln>
                            <a:noFill/>
                          </a:ln>
                          <a:solidFill>
                            <a:prstClr val="black"/>
                          </a:solidFill>
                          <a:effectLst/>
                          <a:uLnTx/>
                          <a:uFillTx/>
                          <a:latin typeface="+mn-lt"/>
                          <a:ea typeface="+mn-ea"/>
                          <a:cs typeface="+mn-cs"/>
                        </a:rPr>
                        <a:t>
Mardi Quiz
Il faut attendre 80 ans pour voir le premier navire canadien être récompensé. Le Canadian Aviator, piloté par le capitaine H. Hilton, franchit le premier la limite aval du Port de Montréal le 25 avril 1920. Combien de navires battant pavillon canadien ont-ils eu droit à l’honneur ? (La réponse sera publiée vendredi)
a) 8
b) 9
c) 12
#TriviaTuesday
It took 80 years to see the first Canadian ship to be rewarded. The Canadian Aviator, under the command of Captain H. Hilton, first crossed the downstream limit of the Port of Montreal on April 25, 1920. How many Canadian-flagged ships received the honor? (The answer will be published Friday)
a) 8
b) 9
c)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4384087"/>
                  </a:ext>
                </a:extLst>
              </a:tr>
            </a:tbl>
          </a:graphicData>
        </a:graphic>
      </p:graphicFrame>
      <p:sp>
        <p:nvSpPr>
          <p:cNvPr id="4" name="Text Placeholder 3">
            <a:extLst>
              <a:ext uri="{FF2B5EF4-FFF2-40B4-BE49-F238E27FC236}">
                <a16:creationId xmlns:a16="http://schemas.microsoft.com/office/drawing/2014/main" id="{1598E050-71D8-4489-950E-2E874F84F03C}"/>
              </a:ext>
            </a:extLst>
          </p:cNvPr>
          <p:cNvSpPr>
            <a:spLocks noGrp="1"/>
          </p:cNvSpPr>
          <p:nvPr>
            <p:ph type="body" sz="quarter" idx="14"/>
          </p:nvPr>
        </p:nvSpPr>
        <p:spPr/>
        <p:txBody>
          <a:bodyPr/>
          <a:lstStyle/>
          <a:p>
            <a:r>
              <a:rPr lang="en-US"/>
              <a:t>03/12/2017 - 03/09/2018</a:t>
            </a:r>
          </a:p>
        </p:txBody>
      </p:sp>
    </p:spTree>
    <p:extLst>
      <p:ext uri="{BB962C8B-B14F-4D97-AF65-F5344CB8AC3E}">
        <p14:creationId xmlns:p14="http://schemas.microsoft.com/office/powerpoint/2010/main" val="16315718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1309</Words>
  <Application>Microsoft Office PowerPoint</Application>
  <PresentationFormat>On-screen Show (4:3)</PresentationFormat>
  <Paragraphs>830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Facebook Own Posts Table - 1 of 19</vt:lpstr>
      <vt:lpstr>Facebook Own Posts Table - 2 of 19</vt:lpstr>
      <vt:lpstr>Facebook Own Posts Table - 3 of 19</vt:lpstr>
      <vt:lpstr>Facebook Own Posts Table - 4 of 19</vt:lpstr>
      <vt:lpstr>Facebook Own Posts Table - 5 of 19</vt:lpstr>
      <vt:lpstr>Facebook Own Posts Table - 6 of 19</vt:lpstr>
      <vt:lpstr>Facebook Own Posts Table - 7 of 19</vt:lpstr>
      <vt:lpstr>Facebook Own Posts Table - 8 of 19</vt:lpstr>
      <vt:lpstr>Facebook Own Posts Table - 9 of 19</vt:lpstr>
      <vt:lpstr>Facebook Own Posts Table - 10 of 19</vt:lpstr>
      <vt:lpstr>Facebook Own Posts Table - 11 of 19</vt:lpstr>
      <vt:lpstr>Facebook Own Posts Table - 12 of 19</vt:lpstr>
      <vt:lpstr>Facebook Own Posts Table - 13 of 19</vt:lpstr>
      <vt:lpstr>Facebook Own Posts Table - 14 of 19</vt:lpstr>
      <vt:lpstr>Facebook Own Posts Table - 15 of 19</vt:lpstr>
      <vt:lpstr>Facebook Own Posts Table - 16 of 19</vt:lpstr>
      <vt:lpstr>Facebook Own Posts Table - 17 of 19</vt:lpstr>
      <vt:lpstr>Facebook Own Posts Table - 18 of 19</vt:lpstr>
      <vt:lpstr>Facebook Own Posts Table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2018-03-20T10:44:58Z</dcterms:created>
  <dcterms:modified xsi:type="dcterms:W3CDTF">2018-03-20T10:55:47Z</dcterms:modified>
</cp:coreProperties>
</file>