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025BA-D27D-4C1C-8C33-79E944BF6671}"/>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2750F5A8-EEC0-4B89-8EF7-BF8D57E73BE3}"/>
              </a:ext>
            </a:extLst>
          </p:cNvPr>
          <p:cNvGraphicFramePr>
            <a:graphicFrameLocks noGrp="1"/>
          </p:cNvGraphicFramePr>
          <p:nvPr>
            <p:ph type="tbl" sz="quarter" idx="13"/>
            <p:extLst>
              <p:ext uri="{D42A27DB-BD31-4B8C-83A1-F6EECF244321}">
                <p14:modId xmlns:p14="http://schemas.microsoft.com/office/powerpoint/2010/main" val="1838634280"/>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63285202"/>
                    </a:ext>
                  </a:extLst>
                </a:gridCol>
                <a:gridCol w="370332">
                  <a:extLst>
                    <a:ext uri="{9D8B030D-6E8A-4147-A177-3AD203B41FA5}">
                      <a16:colId xmlns:a16="http://schemas.microsoft.com/office/drawing/2014/main" val="526291423"/>
                    </a:ext>
                  </a:extLst>
                </a:gridCol>
                <a:gridCol w="370332">
                  <a:extLst>
                    <a:ext uri="{9D8B030D-6E8A-4147-A177-3AD203B41FA5}">
                      <a16:colId xmlns:a16="http://schemas.microsoft.com/office/drawing/2014/main" val="4132709317"/>
                    </a:ext>
                  </a:extLst>
                </a:gridCol>
                <a:gridCol w="370332">
                  <a:extLst>
                    <a:ext uri="{9D8B030D-6E8A-4147-A177-3AD203B41FA5}">
                      <a16:colId xmlns:a16="http://schemas.microsoft.com/office/drawing/2014/main" val="3837646128"/>
                    </a:ext>
                  </a:extLst>
                </a:gridCol>
                <a:gridCol w="329184">
                  <a:extLst>
                    <a:ext uri="{9D8B030D-6E8A-4147-A177-3AD203B41FA5}">
                      <a16:colId xmlns:a16="http://schemas.microsoft.com/office/drawing/2014/main" val="2992244919"/>
                    </a:ext>
                  </a:extLst>
                </a:gridCol>
                <a:gridCol w="329184">
                  <a:extLst>
                    <a:ext uri="{9D8B030D-6E8A-4147-A177-3AD203B41FA5}">
                      <a16:colId xmlns:a16="http://schemas.microsoft.com/office/drawing/2014/main" val="728411789"/>
                    </a:ext>
                  </a:extLst>
                </a:gridCol>
                <a:gridCol w="329184">
                  <a:extLst>
                    <a:ext uri="{9D8B030D-6E8A-4147-A177-3AD203B41FA5}">
                      <a16:colId xmlns:a16="http://schemas.microsoft.com/office/drawing/2014/main" val="3418211709"/>
                    </a:ext>
                  </a:extLst>
                </a:gridCol>
                <a:gridCol w="329184">
                  <a:extLst>
                    <a:ext uri="{9D8B030D-6E8A-4147-A177-3AD203B41FA5}">
                      <a16:colId xmlns:a16="http://schemas.microsoft.com/office/drawing/2014/main" val="2150159383"/>
                    </a:ext>
                  </a:extLst>
                </a:gridCol>
                <a:gridCol w="329184">
                  <a:extLst>
                    <a:ext uri="{9D8B030D-6E8A-4147-A177-3AD203B41FA5}">
                      <a16:colId xmlns:a16="http://schemas.microsoft.com/office/drawing/2014/main" val="308203248"/>
                    </a:ext>
                  </a:extLst>
                </a:gridCol>
                <a:gridCol w="329184">
                  <a:extLst>
                    <a:ext uri="{9D8B030D-6E8A-4147-A177-3AD203B41FA5}">
                      <a16:colId xmlns:a16="http://schemas.microsoft.com/office/drawing/2014/main" val="2043586327"/>
                    </a:ext>
                  </a:extLst>
                </a:gridCol>
                <a:gridCol w="329184">
                  <a:extLst>
                    <a:ext uri="{9D8B030D-6E8A-4147-A177-3AD203B41FA5}">
                      <a16:colId xmlns:a16="http://schemas.microsoft.com/office/drawing/2014/main" val="2305291556"/>
                    </a:ext>
                  </a:extLst>
                </a:gridCol>
                <a:gridCol w="329184">
                  <a:extLst>
                    <a:ext uri="{9D8B030D-6E8A-4147-A177-3AD203B41FA5}">
                      <a16:colId xmlns:a16="http://schemas.microsoft.com/office/drawing/2014/main" val="1145864813"/>
                    </a:ext>
                  </a:extLst>
                </a:gridCol>
                <a:gridCol w="329184">
                  <a:extLst>
                    <a:ext uri="{9D8B030D-6E8A-4147-A177-3AD203B41FA5}">
                      <a16:colId xmlns:a16="http://schemas.microsoft.com/office/drawing/2014/main" val="293146754"/>
                    </a:ext>
                  </a:extLst>
                </a:gridCol>
                <a:gridCol w="370332">
                  <a:extLst>
                    <a:ext uri="{9D8B030D-6E8A-4147-A177-3AD203B41FA5}">
                      <a16:colId xmlns:a16="http://schemas.microsoft.com/office/drawing/2014/main" val="843953654"/>
                    </a:ext>
                  </a:extLst>
                </a:gridCol>
                <a:gridCol w="370332">
                  <a:extLst>
                    <a:ext uri="{9D8B030D-6E8A-4147-A177-3AD203B41FA5}">
                      <a16:colId xmlns:a16="http://schemas.microsoft.com/office/drawing/2014/main" val="2059771612"/>
                    </a:ext>
                  </a:extLst>
                </a:gridCol>
                <a:gridCol w="329184">
                  <a:extLst>
                    <a:ext uri="{9D8B030D-6E8A-4147-A177-3AD203B41FA5}">
                      <a16:colId xmlns:a16="http://schemas.microsoft.com/office/drawing/2014/main" val="2095537928"/>
                    </a:ext>
                  </a:extLst>
                </a:gridCol>
                <a:gridCol w="329184">
                  <a:extLst>
                    <a:ext uri="{9D8B030D-6E8A-4147-A177-3AD203B41FA5}">
                      <a16:colId xmlns:a16="http://schemas.microsoft.com/office/drawing/2014/main" val="1905876405"/>
                    </a:ext>
                  </a:extLst>
                </a:gridCol>
                <a:gridCol w="370332">
                  <a:extLst>
                    <a:ext uri="{9D8B030D-6E8A-4147-A177-3AD203B41FA5}">
                      <a16:colId xmlns:a16="http://schemas.microsoft.com/office/drawing/2014/main" val="301066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778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- 2018-02-24 04:00:12 </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liking, sharing and commenting on the photos we post here. If you want to see more content from us, follow BMW on Instagram: http://instagram.com/bmw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4853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22:00:00 </a:t>
                      </a:r>
                      <a:r>
                        <a:rPr kumimoji="0" lang="en-US" sz="1000" b="0" i="0" u="none" strike="noStrike" kern="1200" cap="none" spc="0" normalizeH="0" baseline="0" noProof="0">
                          <a:ln>
                            <a:noFill/>
                          </a:ln>
                          <a:solidFill>
                            <a:prstClr val="black"/>
                          </a:solidFill>
                          <a:effectLst/>
                          <a:uLnTx/>
                          <a:uFillTx/>
                          <a:latin typeface="+mn-lt"/>
                          <a:ea typeface="+mn-ea"/>
                          <a:cs typeface="+mn-cs"/>
                        </a:rPr>
                        <a:t> 
 Elegance never goes out of style. 
The BMW 7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140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quintly - 2018-02-23 15:30:00 </a:t>
                      </a:r>
                      <a:r>
                        <a:rPr kumimoji="0" lang="en-US" sz="1000" b="0" i="0" u="none" strike="noStrike" kern="1200" cap="none" spc="0" normalizeH="0" baseline="0" noProof="0">
                          <a:ln>
                            <a:noFill/>
                          </a:ln>
                          <a:solidFill>
                            <a:prstClr val="black"/>
                          </a:solidFill>
                          <a:effectLst/>
                          <a:uLnTx/>
                          <a:uFillTx/>
                          <a:latin typeface="+mn-lt"/>
                          <a:ea typeface="+mn-ea"/>
                          <a:cs typeface="+mn-cs"/>
                        </a:rPr>
                        <a:t> 
 Visiting our happy clients is always something we love to do. The exchange is very helpful to us in order to create a product that's even closer to what quintly users really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4543945"/>
                  </a:ext>
                </a:extLst>
              </a:tr>
            </a:tbl>
          </a:graphicData>
        </a:graphic>
      </p:graphicFrame>
      <p:sp>
        <p:nvSpPr>
          <p:cNvPr id="4" name="Text Placeholder 3">
            <a:extLst>
              <a:ext uri="{FF2B5EF4-FFF2-40B4-BE49-F238E27FC236}">
                <a16:creationId xmlns:a16="http://schemas.microsoft.com/office/drawing/2014/main" id="{F0385724-B3FF-4BD9-A5C6-F1D5EC1A0C87}"/>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57294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3AEEA-1704-451A-AD5E-2883CF2CA267}"/>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6074ADCD-DE8B-4627-8403-DB99BFF4D06F}"/>
              </a:ext>
            </a:extLst>
          </p:cNvPr>
          <p:cNvGraphicFramePr>
            <a:graphicFrameLocks noGrp="1"/>
          </p:cNvGraphicFramePr>
          <p:nvPr>
            <p:ph type="tbl" sz="quarter" idx="13"/>
            <p:extLst>
              <p:ext uri="{D42A27DB-BD31-4B8C-83A1-F6EECF244321}">
                <p14:modId xmlns:p14="http://schemas.microsoft.com/office/powerpoint/2010/main" val="74994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96924775"/>
                    </a:ext>
                  </a:extLst>
                </a:gridCol>
                <a:gridCol w="370332">
                  <a:extLst>
                    <a:ext uri="{9D8B030D-6E8A-4147-A177-3AD203B41FA5}">
                      <a16:colId xmlns:a16="http://schemas.microsoft.com/office/drawing/2014/main" val="1915063823"/>
                    </a:ext>
                  </a:extLst>
                </a:gridCol>
                <a:gridCol w="370332">
                  <a:extLst>
                    <a:ext uri="{9D8B030D-6E8A-4147-A177-3AD203B41FA5}">
                      <a16:colId xmlns:a16="http://schemas.microsoft.com/office/drawing/2014/main" val="3148621004"/>
                    </a:ext>
                  </a:extLst>
                </a:gridCol>
                <a:gridCol w="370332">
                  <a:extLst>
                    <a:ext uri="{9D8B030D-6E8A-4147-A177-3AD203B41FA5}">
                      <a16:colId xmlns:a16="http://schemas.microsoft.com/office/drawing/2014/main" val="1374306464"/>
                    </a:ext>
                  </a:extLst>
                </a:gridCol>
                <a:gridCol w="329184">
                  <a:extLst>
                    <a:ext uri="{9D8B030D-6E8A-4147-A177-3AD203B41FA5}">
                      <a16:colId xmlns:a16="http://schemas.microsoft.com/office/drawing/2014/main" val="3476456149"/>
                    </a:ext>
                  </a:extLst>
                </a:gridCol>
                <a:gridCol w="329184">
                  <a:extLst>
                    <a:ext uri="{9D8B030D-6E8A-4147-A177-3AD203B41FA5}">
                      <a16:colId xmlns:a16="http://schemas.microsoft.com/office/drawing/2014/main" val="2101036839"/>
                    </a:ext>
                  </a:extLst>
                </a:gridCol>
                <a:gridCol w="329184">
                  <a:extLst>
                    <a:ext uri="{9D8B030D-6E8A-4147-A177-3AD203B41FA5}">
                      <a16:colId xmlns:a16="http://schemas.microsoft.com/office/drawing/2014/main" val="3086920773"/>
                    </a:ext>
                  </a:extLst>
                </a:gridCol>
                <a:gridCol w="329184">
                  <a:extLst>
                    <a:ext uri="{9D8B030D-6E8A-4147-A177-3AD203B41FA5}">
                      <a16:colId xmlns:a16="http://schemas.microsoft.com/office/drawing/2014/main" val="324988366"/>
                    </a:ext>
                  </a:extLst>
                </a:gridCol>
                <a:gridCol w="329184">
                  <a:extLst>
                    <a:ext uri="{9D8B030D-6E8A-4147-A177-3AD203B41FA5}">
                      <a16:colId xmlns:a16="http://schemas.microsoft.com/office/drawing/2014/main" val="338902534"/>
                    </a:ext>
                  </a:extLst>
                </a:gridCol>
                <a:gridCol w="329184">
                  <a:extLst>
                    <a:ext uri="{9D8B030D-6E8A-4147-A177-3AD203B41FA5}">
                      <a16:colId xmlns:a16="http://schemas.microsoft.com/office/drawing/2014/main" val="3973954751"/>
                    </a:ext>
                  </a:extLst>
                </a:gridCol>
                <a:gridCol w="329184">
                  <a:extLst>
                    <a:ext uri="{9D8B030D-6E8A-4147-A177-3AD203B41FA5}">
                      <a16:colId xmlns:a16="http://schemas.microsoft.com/office/drawing/2014/main" val="172777648"/>
                    </a:ext>
                  </a:extLst>
                </a:gridCol>
                <a:gridCol w="329184">
                  <a:extLst>
                    <a:ext uri="{9D8B030D-6E8A-4147-A177-3AD203B41FA5}">
                      <a16:colId xmlns:a16="http://schemas.microsoft.com/office/drawing/2014/main" val="2594254051"/>
                    </a:ext>
                  </a:extLst>
                </a:gridCol>
                <a:gridCol w="329184">
                  <a:extLst>
                    <a:ext uri="{9D8B030D-6E8A-4147-A177-3AD203B41FA5}">
                      <a16:colId xmlns:a16="http://schemas.microsoft.com/office/drawing/2014/main" val="1472422514"/>
                    </a:ext>
                  </a:extLst>
                </a:gridCol>
                <a:gridCol w="370332">
                  <a:extLst>
                    <a:ext uri="{9D8B030D-6E8A-4147-A177-3AD203B41FA5}">
                      <a16:colId xmlns:a16="http://schemas.microsoft.com/office/drawing/2014/main" val="869199139"/>
                    </a:ext>
                  </a:extLst>
                </a:gridCol>
                <a:gridCol w="370332">
                  <a:extLst>
                    <a:ext uri="{9D8B030D-6E8A-4147-A177-3AD203B41FA5}">
                      <a16:colId xmlns:a16="http://schemas.microsoft.com/office/drawing/2014/main" val="411014504"/>
                    </a:ext>
                  </a:extLst>
                </a:gridCol>
                <a:gridCol w="329184">
                  <a:extLst>
                    <a:ext uri="{9D8B030D-6E8A-4147-A177-3AD203B41FA5}">
                      <a16:colId xmlns:a16="http://schemas.microsoft.com/office/drawing/2014/main" val="4098715362"/>
                    </a:ext>
                  </a:extLst>
                </a:gridCol>
                <a:gridCol w="329184">
                  <a:extLst>
                    <a:ext uri="{9D8B030D-6E8A-4147-A177-3AD203B41FA5}">
                      <a16:colId xmlns:a16="http://schemas.microsoft.com/office/drawing/2014/main" val="1085975442"/>
                    </a:ext>
                  </a:extLst>
                </a:gridCol>
                <a:gridCol w="370332">
                  <a:extLst>
                    <a:ext uri="{9D8B030D-6E8A-4147-A177-3AD203B41FA5}">
                      <a16:colId xmlns:a16="http://schemas.microsoft.com/office/drawing/2014/main" val="2983760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211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- 2018-02-23 10:00:00 </a:t>
                      </a:r>
                      <a:r>
                        <a:rPr kumimoji="0" lang="en-US" sz="1000" b="0" i="0" u="none" strike="noStrike" kern="1200" cap="none" spc="0" normalizeH="0" baseline="0" noProof="0">
                          <a:ln>
                            <a:noFill/>
                          </a:ln>
                          <a:solidFill>
                            <a:prstClr val="black"/>
                          </a:solidFill>
                          <a:effectLst/>
                          <a:uLnTx/>
                          <a:uFillTx/>
                          <a:latin typeface="+mn-lt"/>
                          <a:ea typeface="+mn-ea"/>
                          <a:cs typeface="+mn-cs"/>
                        </a:rPr>
                        <a:t> 
 Where do you want to go? The new BMW 2 Series Active Tourer has you covered with up to 1,510 litres of variable luggage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4488344"/>
                  </a:ext>
                </a:extLst>
              </a:tr>
            </a:tbl>
          </a:graphicData>
        </a:graphic>
      </p:graphicFrame>
      <p:sp>
        <p:nvSpPr>
          <p:cNvPr id="4" name="Text Placeholder 3">
            <a:extLst>
              <a:ext uri="{FF2B5EF4-FFF2-40B4-BE49-F238E27FC236}">
                <a16:creationId xmlns:a16="http://schemas.microsoft.com/office/drawing/2014/main" id="{E20C1927-ADBB-4043-909C-5E36862447F9}"/>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137962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82AD5-03C1-4DEE-AD65-23F0B1E3B8F3}"/>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8FA11F81-C0C6-4E7D-829B-E082A0026979}"/>
              </a:ext>
            </a:extLst>
          </p:cNvPr>
          <p:cNvGraphicFramePr>
            <a:graphicFrameLocks noGrp="1"/>
          </p:cNvGraphicFramePr>
          <p:nvPr>
            <p:ph type="tbl" sz="quarter" idx="13"/>
            <p:extLst>
              <p:ext uri="{D42A27DB-BD31-4B8C-83A1-F6EECF244321}">
                <p14:modId xmlns:p14="http://schemas.microsoft.com/office/powerpoint/2010/main" val="127337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1109604"/>
                    </a:ext>
                  </a:extLst>
                </a:gridCol>
                <a:gridCol w="370332">
                  <a:extLst>
                    <a:ext uri="{9D8B030D-6E8A-4147-A177-3AD203B41FA5}">
                      <a16:colId xmlns:a16="http://schemas.microsoft.com/office/drawing/2014/main" val="1935831747"/>
                    </a:ext>
                  </a:extLst>
                </a:gridCol>
                <a:gridCol w="370332">
                  <a:extLst>
                    <a:ext uri="{9D8B030D-6E8A-4147-A177-3AD203B41FA5}">
                      <a16:colId xmlns:a16="http://schemas.microsoft.com/office/drawing/2014/main" val="1934671889"/>
                    </a:ext>
                  </a:extLst>
                </a:gridCol>
                <a:gridCol w="370332">
                  <a:extLst>
                    <a:ext uri="{9D8B030D-6E8A-4147-A177-3AD203B41FA5}">
                      <a16:colId xmlns:a16="http://schemas.microsoft.com/office/drawing/2014/main" val="2580922691"/>
                    </a:ext>
                  </a:extLst>
                </a:gridCol>
                <a:gridCol w="329184">
                  <a:extLst>
                    <a:ext uri="{9D8B030D-6E8A-4147-A177-3AD203B41FA5}">
                      <a16:colId xmlns:a16="http://schemas.microsoft.com/office/drawing/2014/main" val="2688576029"/>
                    </a:ext>
                  </a:extLst>
                </a:gridCol>
                <a:gridCol w="329184">
                  <a:extLst>
                    <a:ext uri="{9D8B030D-6E8A-4147-A177-3AD203B41FA5}">
                      <a16:colId xmlns:a16="http://schemas.microsoft.com/office/drawing/2014/main" val="2341680029"/>
                    </a:ext>
                  </a:extLst>
                </a:gridCol>
                <a:gridCol w="329184">
                  <a:extLst>
                    <a:ext uri="{9D8B030D-6E8A-4147-A177-3AD203B41FA5}">
                      <a16:colId xmlns:a16="http://schemas.microsoft.com/office/drawing/2014/main" val="1818163169"/>
                    </a:ext>
                  </a:extLst>
                </a:gridCol>
                <a:gridCol w="329184">
                  <a:extLst>
                    <a:ext uri="{9D8B030D-6E8A-4147-A177-3AD203B41FA5}">
                      <a16:colId xmlns:a16="http://schemas.microsoft.com/office/drawing/2014/main" val="2122468163"/>
                    </a:ext>
                  </a:extLst>
                </a:gridCol>
                <a:gridCol w="329184">
                  <a:extLst>
                    <a:ext uri="{9D8B030D-6E8A-4147-A177-3AD203B41FA5}">
                      <a16:colId xmlns:a16="http://schemas.microsoft.com/office/drawing/2014/main" val="177486454"/>
                    </a:ext>
                  </a:extLst>
                </a:gridCol>
                <a:gridCol w="329184">
                  <a:extLst>
                    <a:ext uri="{9D8B030D-6E8A-4147-A177-3AD203B41FA5}">
                      <a16:colId xmlns:a16="http://schemas.microsoft.com/office/drawing/2014/main" val="4189868375"/>
                    </a:ext>
                  </a:extLst>
                </a:gridCol>
                <a:gridCol w="329184">
                  <a:extLst>
                    <a:ext uri="{9D8B030D-6E8A-4147-A177-3AD203B41FA5}">
                      <a16:colId xmlns:a16="http://schemas.microsoft.com/office/drawing/2014/main" val="181967056"/>
                    </a:ext>
                  </a:extLst>
                </a:gridCol>
                <a:gridCol w="329184">
                  <a:extLst>
                    <a:ext uri="{9D8B030D-6E8A-4147-A177-3AD203B41FA5}">
                      <a16:colId xmlns:a16="http://schemas.microsoft.com/office/drawing/2014/main" val="3388519061"/>
                    </a:ext>
                  </a:extLst>
                </a:gridCol>
                <a:gridCol w="329184">
                  <a:extLst>
                    <a:ext uri="{9D8B030D-6E8A-4147-A177-3AD203B41FA5}">
                      <a16:colId xmlns:a16="http://schemas.microsoft.com/office/drawing/2014/main" val="724798389"/>
                    </a:ext>
                  </a:extLst>
                </a:gridCol>
                <a:gridCol w="370332">
                  <a:extLst>
                    <a:ext uri="{9D8B030D-6E8A-4147-A177-3AD203B41FA5}">
                      <a16:colId xmlns:a16="http://schemas.microsoft.com/office/drawing/2014/main" val="620678424"/>
                    </a:ext>
                  </a:extLst>
                </a:gridCol>
                <a:gridCol w="370332">
                  <a:extLst>
                    <a:ext uri="{9D8B030D-6E8A-4147-A177-3AD203B41FA5}">
                      <a16:colId xmlns:a16="http://schemas.microsoft.com/office/drawing/2014/main" val="2429435478"/>
                    </a:ext>
                  </a:extLst>
                </a:gridCol>
                <a:gridCol w="329184">
                  <a:extLst>
                    <a:ext uri="{9D8B030D-6E8A-4147-A177-3AD203B41FA5}">
                      <a16:colId xmlns:a16="http://schemas.microsoft.com/office/drawing/2014/main" val="2759010274"/>
                    </a:ext>
                  </a:extLst>
                </a:gridCol>
                <a:gridCol w="329184">
                  <a:extLst>
                    <a:ext uri="{9D8B030D-6E8A-4147-A177-3AD203B41FA5}">
                      <a16:colId xmlns:a16="http://schemas.microsoft.com/office/drawing/2014/main" val="4243860339"/>
                    </a:ext>
                  </a:extLst>
                </a:gridCol>
                <a:gridCol w="370332">
                  <a:extLst>
                    <a:ext uri="{9D8B030D-6E8A-4147-A177-3AD203B41FA5}">
                      <a16:colId xmlns:a16="http://schemas.microsoft.com/office/drawing/2014/main" val="108538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825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22:00:06 </a:t>
                      </a:r>
                      <a:r>
                        <a:rPr kumimoji="0" lang="en-US" sz="1000" b="0" i="0" u="none" strike="noStrike" kern="1200" cap="none" spc="0" normalizeH="0" baseline="0" noProof="0">
                          <a:ln>
                            <a:noFill/>
                          </a:ln>
                          <a:solidFill>
                            <a:prstClr val="black"/>
                          </a:solidFill>
                          <a:effectLst/>
                          <a:uLnTx/>
                          <a:uFillTx/>
                          <a:latin typeface="+mn-lt"/>
                          <a:ea typeface="+mn-ea"/>
                          <a:cs typeface="+mn-cs"/>
                        </a:rPr>
                        <a:t> 
 Sit close to the action.
The cabin of the all-new BMW X4 awaits you with a modern feel of high-class elegance.
__________
Fuel consumption and CO2 emissions for the BMW X4 M40d:
Fuel consumption in l/100 km (combined): 9.0 – 5.4
CO2 emissions in g/km (combined): 209 – 142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0783650"/>
                  </a:ext>
                </a:extLst>
              </a:tr>
            </a:tbl>
          </a:graphicData>
        </a:graphic>
      </p:graphicFrame>
      <p:sp>
        <p:nvSpPr>
          <p:cNvPr id="4" name="Text Placeholder 3">
            <a:extLst>
              <a:ext uri="{FF2B5EF4-FFF2-40B4-BE49-F238E27FC236}">
                <a16:creationId xmlns:a16="http://schemas.microsoft.com/office/drawing/2014/main" id="{70A90B28-4C6B-431D-9DDD-AF24093329A2}"/>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4245432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6BA9-3CCE-4574-BF90-D3C900558AA5}"/>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96D56A26-476A-4B6B-8A85-2F3422F6C4D0}"/>
              </a:ext>
            </a:extLst>
          </p:cNvPr>
          <p:cNvGraphicFramePr>
            <a:graphicFrameLocks noGrp="1"/>
          </p:cNvGraphicFramePr>
          <p:nvPr>
            <p:ph type="tbl" sz="quarter" idx="13"/>
            <p:extLst>
              <p:ext uri="{D42A27DB-BD31-4B8C-83A1-F6EECF244321}">
                <p14:modId xmlns:p14="http://schemas.microsoft.com/office/powerpoint/2010/main" val="172802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1598184"/>
                    </a:ext>
                  </a:extLst>
                </a:gridCol>
                <a:gridCol w="370332">
                  <a:extLst>
                    <a:ext uri="{9D8B030D-6E8A-4147-A177-3AD203B41FA5}">
                      <a16:colId xmlns:a16="http://schemas.microsoft.com/office/drawing/2014/main" val="2089761958"/>
                    </a:ext>
                  </a:extLst>
                </a:gridCol>
                <a:gridCol w="370332">
                  <a:extLst>
                    <a:ext uri="{9D8B030D-6E8A-4147-A177-3AD203B41FA5}">
                      <a16:colId xmlns:a16="http://schemas.microsoft.com/office/drawing/2014/main" val="3833950470"/>
                    </a:ext>
                  </a:extLst>
                </a:gridCol>
                <a:gridCol w="370332">
                  <a:extLst>
                    <a:ext uri="{9D8B030D-6E8A-4147-A177-3AD203B41FA5}">
                      <a16:colId xmlns:a16="http://schemas.microsoft.com/office/drawing/2014/main" val="3943267897"/>
                    </a:ext>
                  </a:extLst>
                </a:gridCol>
                <a:gridCol w="329184">
                  <a:extLst>
                    <a:ext uri="{9D8B030D-6E8A-4147-A177-3AD203B41FA5}">
                      <a16:colId xmlns:a16="http://schemas.microsoft.com/office/drawing/2014/main" val="1019535706"/>
                    </a:ext>
                  </a:extLst>
                </a:gridCol>
                <a:gridCol w="329184">
                  <a:extLst>
                    <a:ext uri="{9D8B030D-6E8A-4147-A177-3AD203B41FA5}">
                      <a16:colId xmlns:a16="http://schemas.microsoft.com/office/drawing/2014/main" val="2338865855"/>
                    </a:ext>
                  </a:extLst>
                </a:gridCol>
                <a:gridCol w="329184">
                  <a:extLst>
                    <a:ext uri="{9D8B030D-6E8A-4147-A177-3AD203B41FA5}">
                      <a16:colId xmlns:a16="http://schemas.microsoft.com/office/drawing/2014/main" val="2529938213"/>
                    </a:ext>
                  </a:extLst>
                </a:gridCol>
                <a:gridCol w="329184">
                  <a:extLst>
                    <a:ext uri="{9D8B030D-6E8A-4147-A177-3AD203B41FA5}">
                      <a16:colId xmlns:a16="http://schemas.microsoft.com/office/drawing/2014/main" val="3656017954"/>
                    </a:ext>
                  </a:extLst>
                </a:gridCol>
                <a:gridCol w="329184">
                  <a:extLst>
                    <a:ext uri="{9D8B030D-6E8A-4147-A177-3AD203B41FA5}">
                      <a16:colId xmlns:a16="http://schemas.microsoft.com/office/drawing/2014/main" val="4244004656"/>
                    </a:ext>
                  </a:extLst>
                </a:gridCol>
                <a:gridCol w="329184">
                  <a:extLst>
                    <a:ext uri="{9D8B030D-6E8A-4147-A177-3AD203B41FA5}">
                      <a16:colId xmlns:a16="http://schemas.microsoft.com/office/drawing/2014/main" val="1142783809"/>
                    </a:ext>
                  </a:extLst>
                </a:gridCol>
                <a:gridCol w="329184">
                  <a:extLst>
                    <a:ext uri="{9D8B030D-6E8A-4147-A177-3AD203B41FA5}">
                      <a16:colId xmlns:a16="http://schemas.microsoft.com/office/drawing/2014/main" val="112320772"/>
                    </a:ext>
                  </a:extLst>
                </a:gridCol>
                <a:gridCol w="329184">
                  <a:extLst>
                    <a:ext uri="{9D8B030D-6E8A-4147-A177-3AD203B41FA5}">
                      <a16:colId xmlns:a16="http://schemas.microsoft.com/office/drawing/2014/main" val="2456873074"/>
                    </a:ext>
                  </a:extLst>
                </a:gridCol>
                <a:gridCol w="329184">
                  <a:extLst>
                    <a:ext uri="{9D8B030D-6E8A-4147-A177-3AD203B41FA5}">
                      <a16:colId xmlns:a16="http://schemas.microsoft.com/office/drawing/2014/main" val="2064768393"/>
                    </a:ext>
                  </a:extLst>
                </a:gridCol>
                <a:gridCol w="370332">
                  <a:extLst>
                    <a:ext uri="{9D8B030D-6E8A-4147-A177-3AD203B41FA5}">
                      <a16:colId xmlns:a16="http://schemas.microsoft.com/office/drawing/2014/main" val="2337293056"/>
                    </a:ext>
                  </a:extLst>
                </a:gridCol>
                <a:gridCol w="370332">
                  <a:extLst>
                    <a:ext uri="{9D8B030D-6E8A-4147-A177-3AD203B41FA5}">
                      <a16:colId xmlns:a16="http://schemas.microsoft.com/office/drawing/2014/main" val="1961533339"/>
                    </a:ext>
                  </a:extLst>
                </a:gridCol>
                <a:gridCol w="329184">
                  <a:extLst>
                    <a:ext uri="{9D8B030D-6E8A-4147-A177-3AD203B41FA5}">
                      <a16:colId xmlns:a16="http://schemas.microsoft.com/office/drawing/2014/main" val="1525143766"/>
                    </a:ext>
                  </a:extLst>
                </a:gridCol>
                <a:gridCol w="329184">
                  <a:extLst>
                    <a:ext uri="{9D8B030D-6E8A-4147-A177-3AD203B41FA5}">
                      <a16:colId xmlns:a16="http://schemas.microsoft.com/office/drawing/2014/main" val="402542977"/>
                    </a:ext>
                  </a:extLst>
                </a:gridCol>
                <a:gridCol w="370332">
                  <a:extLst>
                    <a:ext uri="{9D8B030D-6E8A-4147-A177-3AD203B41FA5}">
                      <a16:colId xmlns:a16="http://schemas.microsoft.com/office/drawing/2014/main" val="194373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283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22:00:00 </a:t>
                      </a:r>
                      <a:r>
                        <a:rPr kumimoji="0" lang="en-US" sz="1000" b="0" i="0" u="none" strike="noStrike" kern="1200" cap="none" spc="0" normalizeH="0" baseline="0" noProof="0">
                          <a:ln>
                            <a:noFill/>
                          </a:ln>
                          <a:solidFill>
                            <a:prstClr val="black"/>
                          </a:solidFill>
                          <a:effectLst/>
                          <a:uLnTx/>
                          <a:uFillTx/>
                          <a:latin typeface="+mn-lt"/>
                          <a:ea typeface="+mn-ea"/>
                          <a:cs typeface="+mn-cs"/>
                        </a:rPr>
                        <a:t> 
 The comfort of a luxury sedan and a sporty coupé brought together. The BMW 6 Series Gran 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684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- 2018-02-22 17:00:01 </a:t>
                      </a:r>
                      <a:r>
                        <a:rPr kumimoji="0" lang="en-US" sz="1000" b="0" i="0" u="none" strike="noStrike" kern="1200" cap="none" spc="0" normalizeH="0" baseline="0" noProof="0">
                          <a:ln>
                            <a:noFill/>
                          </a:ln>
                          <a:solidFill>
                            <a:prstClr val="black"/>
                          </a:solidFill>
                          <a:effectLst/>
                          <a:uLnTx/>
                          <a:uFillTx/>
                          <a:latin typeface="+mn-lt"/>
                          <a:ea typeface="+mn-ea"/>
                          <a:cs typeface="+mn-cs"/>
                        </a:rPr>
                        <a:t> 
 Pressure creates diamonds. Fire refines gold. 
The first-ever BMW X2 in Galvanic 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466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quintly - 2018-02-22 14:00:00 </a:t>
                      </a:r>
                      <a:r>
                        <a:rPr kumimoji="0" lang="en-US" sz="1000" b="0" i="0" u="none" strike="noStrike" kern="1200" cap="none" spc="0" normalizeH="0" baseline="0" noProof="0">
                          <a:ln>
                            <a:noFill/>
                          </a:ln>
                          <a:solidFill>
                            <a:prstClr val="black"/>
                          </a:solidFill>
                          <a:effectLst/>
                          <a:uLnTx/>
                          <a:uFillTx/>
                          <a:latin typeface="+mn-lt"/>
                          <a:ea typeface="+mn-ea"/>
                          <a:cs typeface="+mn-cs"/>
                        </a:rPr>
                        <a:t> 
 ❗Facebook recently changed how it calculates reach, trying to become more accurate about how many people have actually seen your content. Our data specialist Karsten summarized what changed and what it means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5512874"/>
                  </a:ext>
                </a:extLst>
              </a:tr>
            </a:tbl>
          </a:graphicData>
        </a:graphic>
      </p:graphicFrame>
      <p:sp>
        <p:nvSpPr>
          <p:cNvPr id="4" name="Text Placeholder 3">
            <a:extLst>
              <a:ext uri="{FF2B5EF4-FFF2-40B4-BE49-F238E27FC236}">
                <a16:creationId xmlns:a16="http://schemas.microsoft.com/office/drawing/2014/main" id="{FBCBDDE1-36A8-4451-8841-79098EE49CBA}"/>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190516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66388-B4E5-45D3-9361-FFAA9A7D9177}"/>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59D32BAD-F593-4F6B-9883-F431B672F460}"/>
              </a:ext>
            </a:extLst>
          </p:cNvPr>
          <p:cNvGraphicFramePr>
            <a:graphicFrameLocks noGrp="1"/>
          </p:cNvGraphicFramePr>
          <p:nvPr>
            <p:ph type="tbl" sz="quarter" idx="13"/>
            <p:extLst>
              <p:ext uri="{D42A27DB-BD31-4B8C-83A1-F6EECF244321}">
                <p14:modId xmlns:p14="http://schemas.microsoft.com/office/powerpoint/2010/main" val="370201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5368934"/>
                    </a:ext>
                  </a:extLst>
                </a:gridCol>
                <a:gridCol w="370332">
                  <a:extLst>
                    <a:ext uri="{9D8B030D-6E8A-4147-A177-3AD203B41FA5}">
                      <a16:colId xmlns:a16="http://schemas.microsoft.com/office/drawing/2014/main" val="2407970973"/>
                    </a:ext>
                  </a:extLst>
                </a:gridCol>
                <a:gridCol w="370332">
                  <a:extLst>
                    <a:ext uri="{9D8B030D-6E8A-4147-A177-3AD203B41FA5}">
                      <a16:colId xmlns:a16="http://schemas.microsoft.com/office/drawing/2014/main" val="1097016959"/>
                    </a:ext>
                  </a:extLst>
                </a:gridCol>
                <a:gridCol w="370332">
                  <a:extLst>
                    <a:ext uri="{9D8B030D-6E8A-4147-A177-3AD203B41FA5}">
                      <a16:colId xmlns:a16="http://schemas.microsoft.com/office/drawing/2014/main" val="1576587891"/>
                    </a:ext>
                  </a:extLst>
                </a:gridCol>
                <a:gridCol w="329184">
                  <a:extLst>
                    <a:ext uri="{9D8B030D-6E8A-4147-A177-3AD203B41FA5}">
                      <a16:colId xmlns:a16="http://schemas.microsoft.com/office/drawing/2014/main" val="3617101461"/>
                    </a:ext>
                  </a:extLst>
                </a:gridCol>
                <a:gridCol w="329184">
                  <a:extLst>
                    <a:ext uri="{9D8B030D-6E8A-4147-A177-3AD203B41FA5}">
                      <a16:colId xmlns:a16="http://schemas.microsoft.com/office/drawing/2014/main" val="2143576004"/>
                    </a:ext>
                  </a:extLst>
                </a:gridCol>
                <a:gridCol w="329184">
                  <a:extLst>
                    <a:ext uri="{9D8B030D-6E8A-4147-A177-3AD203B41FA5}">
                      <a16:colId xmlns:a16="http://schemas.microsoft.com/office/drawing/2014/main" val="2865909849"/>
                    </a:ext>
                  </a:extLst>
                </a:gridCol>
                <a:gridCol w="329184">
                  <a:extLst>
                    <a:ext uri="{9D8B030D-6E8A-4147-A177-3AD203B41FA5}">
                      <a16:colId xmlns:a16="http://schemas.microsoft.com/office/drawing/2014/main" val="2690203760"/>
                    </a:ext>
                  </a:extLst>
                </a:gridCol>
                <a:gridCol w="329184">
                  <a:extLst>
                    <a:ext uri="{9D8B030D-6E8A-4147-A177-3AD203B41FA5}">
                      <a16:colId xmlns:a16="http://schemas.microsoft.com/office/drawing/2014/main" val="4132058220"/>
                    </a:ext>
                  </a:extLst>
                </a:gridCol>
                <a:gridCol w="329184">
                  <a:extLst>
                    <a:ext uri="{9D8B030D-6E8A-4147-A177-3AD203B41FA5}">
                      <a16:colId xmlns:a16="http://schemas.microsoft.com/office/drawing/2014/main" val="1489336228"/>
                    </a:ext>
                  </a:extLst>
                </a:gridCol>
                <a:gridCol w="329184">
                  <a:extLst>
                    <a:ext uri="{9D8B030D-6E8A-4147-A177-3AD203B41FA5}">
                      <a16:colId xmlns:a16="http://schemas.microsoft.com/office/drawing/2014/main" val="1829701394"/>
                    </a:ext>
                  </a:extLst>
                </a:gridCol>
                <a:gridCol w="329184">
                  <a:extLst>
                    <a:ext uri="{9D8B030D-6E8A-4147-A177-3AD203B41FA5}">
                      <a16:colId xmlns:a16="http://schemas.microsoft.com/office/drawing/2014/main" val="4288769268"/>
                    </a:ext>
                  </a:extLst>
                </a:gridCol>
                <a:gridCol w="329184">
                  <a:extLst>
                    <a:ext uri="{9D8B030D-6E8A-4147-A177-3AD203B41FA5}">
                      <a16:colId xmlns:a16="http://schemas.microsoft.com/office/drawing/2014/main" val="3757470690"/>
                    </a:ext>
                  </a:extLst>
                </a:gridCol>
                <a:gridCol w="370332">
                  <a:extLst>
                    <a:ext uri="{9D8B030D-6E8A-4147-A177-3AD203B41FA5}">
                      <a16:colId xmlns:a16="http://schemas.microsoft.com/office/drawing/2014/main" val="968593181"/>
                    </a:ext>
                  </a:extLst>
                </a:gridCol>
                <a:gridCol w="370332">
                  <a:extLst>
                    <a:ext uri="{9D8B030D-6E8A-4147-A177-3AD203B41FA5}">
                      <a16:colId xmlns:a16="http://schemas.microsoft.com/office/drawing/2014/main" val="2090126260"/>
                    </a:ext>
                  </a:extLst>
                </a:gridCol>
                <a:gridCol w="329184">
                  <a:extLst>
                    <a:ext uri="{9D8B030D-6E8A-4147-A177-3AD203B41FA5}">
                      <a16:colId xmlns:a16="http://schemas.microsoft.com/office/drawing/2014/main" val="3368486194"/>
                    </a:ext>
                  </a:extLst>
                </a:gridCol>
                <a:gridCol w="329184">
                  <a:extLst>
                    <a:ext uri="{9D8B030D-6E8A-4147-A177-3AD203B41FA5}">
                      <a16:colId xmlns:a16="http://schemas.microsoft.com/office/drawing/2014/main" val="887463781"/>
                    </a:ext>
                  </a:extLst>
                </a:gridCol>
                <a:gridCol w="370332">
                  <a:extLst>
                    <a:ext uri="{9D8B030D-6E8A-4147-A177-3AD203B41FA5}">
                      <a16:colId xmlns:a16="http://schemas.microsoft.com/office/drawing/2014/main" val="339928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372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quintly - 2018-02-21 16:30:00 </a:t>
                      </a:r>
                      <a:r>
                        <a:rPr kumimoji="0" lang="en-US" sz="1000" b="0" i="0" u="none" strike="noStrike" kern="1200" cap="none" spc="0" normalizeH="0" baseline="0" noProof="0">
                          <a:ln>
                            <a:noFill/>
                          </a:ln>
                          <a:solidFill>
                            <a:prstClr val="black"/>
                          </a:solidFill>
                          <a:effectLst/>
                          <a:uLnTx/>
                          <a:uFillTx/>
                          <a:latin typeface="+mn-lt"/>
                          <a:ea typeface="+mn-ea"/>
                          <a:cs typeface="+mn-cs"/>
                        </a:rPr>
                        <a:t> 
 Facebook doesn't make ads data available to the public. However, if you’re trying to find out if your competitors are running ads on Facebook there is still a way to get some insights. Our CEO shares some valuable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781844"/>
                  </a:ext>
                </a:extLst>
              </a:tr>
            </a:tbl>
          </a:graphicData>
        </a:graphic>
      </p:graphicFrame>
      <p:sp>
        <p:nvSpPr>
          <p:cNvPr id="4" name="Text Placeholder 3">
            <a:extLst>
              <a:ext uri="{FF2B5EF4-FFF2-40B4-BE49-F238E27FC236}">
                <a16:creationId xmlns:a16="http://schemas.microsoft.com/office/drawing/2014/main" id="{00E8CB1A-EC96-45F1-861C-7D3BD434AF12}"/>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256907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BC21-09E7-4C19-B08D-8BE10256046B}"/>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B5ED530F-B7B1-4AD9-BD8E-081244C8B22A}"/>
              </a:ext>
            </a:extLst>
          </p:cNvPr>
          <p:cNvGraphicFramePr>
            <a:graphicFrameLocks noGrp="1"/>
          </p:cNvGraphicFramePr>
          <p:nvPr>
            <p:ph type="tbl" sz="quarter" idx="13"/>
            <p:extLst>
              <p:ext uri="{D42A27DB-BD31-4B8C-83A1-F6EECF244321}">
                <p14:modId xmlns:p14="http://schemas.microsoft.com/office/powerpoint/2010/main" val="221976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88483708"/>
                    </a:ext>
                  </a:extLst>
                </a:gridCol>
                <a:gridCol w="370332">
                  <a:extLst>
                    <a:ext uri="{9D8B030D-6E8A-4147-A177-3AD203B41FA5}">
                      <a16:colId xmlns:a16="http://schemas.microsoft.com/office/drawing/2014/main" val="4053875782"/>
                    </a:ext>
                  </a:extLst>
                </a:gridCol>
                <a:gridCol w="370332">
                  <a:extLst>
                    <a:ext uri="{9D8B030D-6E8A-4147-A177-3AD203B41FA5}">
                      <a16:colId xmlns:a16="http://schemas.microsoft.com/office/drawing/2014/main" val="3029608925"/>
                    </a:ext>
                  </a:extLst>
                </a:gridCol>
                <a:gridCol w="370332">
                  <a:extLst>
                    <a:ext uri="{9D8B030D-6E8A-4147-A177-3AD203B41FA5}">
                      <a16:colId xmlns:a16="http://schemas.microsoft.com/office/drawing/2014/main" val="481396535"/>
                    </a:ext>
                  </a:extLst>
                </a:gridCol>
                <a:gridCol w="329184">
                  <a:extLst>
                    <a:ext uri="{9D8B030D-6E8A-4147-A177-3AD203B41FA5}">
                      <a16:colId xmlns:a16="http://schemas.microsoft.com/office/drawing/2014/main" val="2996285176"/>
                    </a:ext>
                  </a:extLst>
                </a:gridCol>
                <a:gridCol w="329184">
                  <a:extLst>
                    <a:ext uri="{9D8B030D-6E8A-4147-A177-3AD203B41FA5}">
                      <a16:colId xmlns:a16="http://schemas.microsoft.com/office/drawing/2014/main" val="3052055674"/>
                    </a:ext>
                  </a:extLst>
                </a:gridCol>
                <a:gridCol w="329184">
                  <a:extLst>
                    <a:ext uri="{9D8B030D-6E8A-4147-A177-3AD203B41FA5}">
                      <a16:colId xmlns:a16="http://schemas.microsoft.com/office/drawing/2014/main" val="2932940213"/>
                    </a:ext>
                  </a:extLst>
                </a:gridCol>
                <a:gridCol w="329184">
                  <a:extLst>
                    <a:ext uri="{9D8B030D-6E8A-4147-A177-3AD203B41FA5}">
                      <a16:colId xmlns:a16="http://schemas.microsoft.com/office/drawing/2014/main" val="566540763"/>
                    </a:ext>
                  </a:extLst>
                </a:gridCol>
                <a:gridCol w="329184">
                  <a:extLst>
                    <a:ext uri="{9D8B030D-6E8A-4147-A177-3AD203B41FA5}">
                      <a16:colId xmlns:a16="http://schemas.microsoft.com/office/drawing/2014/main" val="556778531"/>
                    </a:ext>
                  </a:extLst>
                </a:gridCol>
                <a:gridCol w="329184">
                  <a:extLst>
                    <a:ext uri="{9D8B030D-6E8A-4147-A177-3AD203B41FA5}">
                      <a16:colId xmlns:a16="http://schemas.microsoft.com/office/drawing/2014/main" val="1019682479"/>
                    </a:ext>
                  </a:extLst>
                </a:gridCol>
                <a:gridCol w="329184">
                  <a:extLst>
                    <a:ext uri="{9D8B030D-6E8A-4147-A177-3AD203B41FA5}">
                      <a16:colId xmlns:a16="http://schemas.microsoft.com/office/drawing/2014/main" val="3978990124"/>
                    </a:ext>
                  </a:extLst>
                </a:gridCol>
                <a:gridCol w="329184">
                  <a:extLst>
                    <a:ext uri="{9D8B030D-6E8A-4147-A177-3AD203B41FA5}">
                      <a16:colId xmlns:a16="http://schemas.microsoft.com/office/drawing/2014/main" val="3671201727"/>
                    </a:ext>
                  </a:extLst>
                </a:gridCol>
                <a:gridCol w="329184">
                  <a:extLst>
                    <a:ext uri="{9D8B030D-6E8A-4147-A177-3AD203B41FA5}">
                      <a16:colId xmlns:a16="http://schemas.microsoft.com/office/drawing/2014/main" val="1141425694"/>
                    </a:ext>
                  </a:extLst>
                </a:gridCol>
                <a:gridCol w="370332">
                  <a:extLst>
                    <a:ext uri="{9D8B030D-6E8A-4147-A177-3AD203B41FA5}">
                      <a16:colId xmlns:a16="http://schemas.microsoft.com/office/drawing/2014/main" val="3366842133"/>
                    </a:ext>
                  </a:extLst>
                </a:gridCol>
                <a:gridCol w="370332">
                  <a:extLst>
                    <a:ext uri="{9D8B030D-6E8A-4147-A177-3AD203B41FA5}">
                      <a16:colId xmlns:a16="http://schemas.microsoft.com/office/drawing/2014/main" val="2201429265"/>
                    </a:ext>
                  </a:extLst>
                </a:gridCol>
                <a:gridCol w="329184">
                  <a:extLst>
                    <a:ext uri="{9D8B030D-6E8A-4147-A177-3AD203B41FA5}">
                      <a16:colId xmlns:a16="http://schemas.microsoft.com/office/drawing/2014/main" val="3006009049"/>
                    </a:ext>
                  </a:extLst>
                </a:gridCol>
                <a:gridCol w="329184">
                  <a:extLst>
                    <a:ext uri="{9D8B030D-6E8A-4147-A177-3AD203B41FA5}">
                      <a16:colId xmlns:a16="http://schemas.microsoft.com/office/drawing/2014/main" val="1787600668"/>
                    </a:ext>
                  </a:extLst>
                </a:gridCol>
                <a:gridCol w="370332">
                  <a:extLst>
                    <a:ext uri="{9D8B030D-6E8A-4147-A177-3AD203B41FA5}">
                      <a16:colId xmlns:a16="http://schemas.microsoft.com/office/drawing/2014/main" val="760490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577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- 2018-02-21 10:00:00 </a:t>
                      </a:r>
                      <a:r>
                        <a:rPr kumimoji="0" lang="en-US" sz="1000" b="0" i="0" u="none" strike="noStrike" kern="1200" cap="none" spc="0" normalizeH="0" baseline="0" noProof="0">
                          <a:ln>
                            <a:noFill/>
                          </a:ln>
                          <a:solidFill>
                            <a:prstClr val="black"/>
                          </a:solidFill>
                          <a:effectLst/>
                          <a:uLnTx/>
                          <a:uFillTx/>
                          <a:latin typeface="+mn-lt"/>
                          <a:ea typeface="+mn-ea"/>
                          <a:cs typeface="+mn-cs"/>
                        </a:rPr>
                        <a:t> 
 Choices that reflect your hopes, never your fears. 
The BMW 7 Series Sedan.
_____
Fuel consumption and CO2 emissions for the BMW 730d Sedan:
Fuel consumption in l/100 km (combined): 4.9–4.5
CO2 emissions in g/km (combined): 129–119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3863371"/>
                  </a:ext>
                </a:extLst>
              </a:tr>
            </a:tbl>
          </a:graphicData>
        </a:graphic>
      </p:graphicFrame>
      <p:sp>
        <p:nvSpPr>
          <p:cNvPr id="4" name="Text Placeholder 3">
            <a:extLst>
              <a:ext uri="{FF2B5EF4-FFF2-40B4-BE49-F238E27FC236}">
                <a16:creationId xmlns:a16="http://schemas.microsoft.com/office/drawing/2014/main" id="{83ADB205-DA5E-4D89-A26D-22E653E4D055}"/>
              </a:ext>
            </a:extLst>
          </p:cNvPr>
          <p:cNvSpPr>
            <a:spLocks noGrp="1"/>
          </p:cNvSpPr>
          <p:nvPr>
            <p:ph type="body" sz="quarter" idx="14"/>
          </p:nvPr>
        </p:nvSpPr>
        <p:spPr/>
        <p:txBody>
          <a:bodyPr/>
          <a:lstStyle/>
          <a:p>
            <a:r>
              <a:rPr lang="en-US"/>
              <a:t>02/21/2018 - 02/28/2018</a:t>
            </a:r>
          </a:p>
        </p:txBody>
      </p:sp>
    </p:spTree>
    <p:extLst>
      <p:ext uri="{BB962C8B-B14F-4D97-AF65-F5344CB8AC3E}">
        <p14:creationId xmlns:p14="http://schemas.microsoft.com/office/powerpoint/2010/main" val="16900434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457</Words>
  <Application>Microsoft Office PowerPoint</Application>
  <PresentationFormat>On-screen Show (4:3)</PresentationFormat>
  <Paragraphs>300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2018-03-01T10:24:11Z</dcterms:created>
  <dcterms:modified xsi:type="dcterms:W3CDTF">2018-03-01T10:26:04Z</dcterms:modified>
</cp:coreProperties>
</file>