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A12F8-01DB-4EDA-AF28-713BE9827528}"/>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E0809858-728E-4773-A83E-45E44C2FB58E}"/>
              </a:ext>
            </a:extLst>
          </p:cNvPr>
          <p:cNvGraphicFramePr>
            <a:graphicFrameLocks noGrp="1"/>
          </p:cNvGraphicFramePr>
          <p:nvPr>
            <p:ph type="tbl" sz="quarter" idx="13"/>
            <p:extLst>
              <p:ext uri="{D42A27DB-BD31-4B8C-83A1-F6EECF244321}">
                <p14:modId xmlns:p14="http://schemas.microsoft.com/office/powerpoint/2010/main" val="1864575874"/>
              </p:ext>
            </p:extLst>
          </p:nvPr>
        </p:nvGraphicFramePr>
        <p:xfrm>
          <a:off x="457200" y="1731963"/>
          <a:ext cx="8229600" cy="38709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6774964"/>
                    </a:ext>
                  </a:extLst>
                </a:gridCol>
                <a:gridCol w="370332">
                  <a:extLst>
                    <a:ext uri="{9D8B030D-6E8A-4147-A177-3AD203B41FA5}">
                      <a16:colId xmlns:a16="http://schemas.microsoft.com/office/drawing/2014/main" val="1631519254"/>
                    </a:ext>
                  </a:extLst>
                </a:gridCol>
                <a:gridCol w="370332">
                  <a:extLst>
                    <a:ext uri="{9D8B030D-6E8A-4147-A177-3AD203B41FA5}">
                      <a16:colId xmlns:a16="http://schemas.microsoft.com/office/drawing/2014/main" val="1506792347"/>
                    </a:ext>
                  </a:extLst>
                </a:gridCol>
                <a:gridCol w="370332">
                  <a:extLst>
                    <a:ext uri="{9D8B030D-6E8A-4147-A177-3AD203B41FA5}">
                      <a16:colId xmlns:a16="http://schemas.microsoft.com/office/drawing/2014/main" val="2509610480"/>
                    </a:ext>
                  </a:extLst>
                </a:gridCol>
                <a:gridCol w="329184">
                  <a:extLst>
                    <a:ext uri="{9D8B030D-6E8A-4147-A177-3AD203B41FA5}">
                      <a16:colId xmlns:a16="http://schemas.microsoft.com/office/drawing/2014/main" val="1980137093"/>
                    </a:ext>
                  </a:extLst>
                </a:gridCol>
                <a:gridCol w="329184">
                  <a:extLst>
                    <a:ext uri="{9D8B030D-6E8A-4147-A177-3AD203B41FA5}">
                      <a16:colId xmlns:a16="http://schemas.microsoft.com/office/drawing/2014/main" val="3698871024"/>
                    </a:ext>
                  </a:extLst>
                </a:gridCol>
                <a:gridCol w="329184">
                  <a:extLst>
                    <a:ext uri="{9D8B030D-6E8A-4147-A177-3AD203B41FA5}">
                      <a16:colId xmlns:a16="http://schemas.microsoft.com/office/drawing/2014/main" val="1341261947"/>
                    </a:ext>
                  </a:extLst>
                </a:gridCol>
                <a:gridCol w="329184">
                  <a:extLst>
                    <a:ext uri="{9D8B030D-6E8A-4147-A177-3AD203B41FA5}">
                      <a16:colId xmlns:a16="http://schemas.microsoft.com/office/drawing/2014/main" val="2173866987"/>
                    </a:ext>
                  </a:extLst>
                </a:gridCol>
                <a:gridCol w="329184">
                  <a:extLst>
                    <a:ext uri="{9D8B030D-6E8A-4147-A177-3AD203B41FA5}">
                      <a16:colId xmlns:a16="http://schemas.microsoft.com/office/drawing/2014/main" val="2630463802"/>
                    </a:ext>
                  </a:extLst>
                </a:gridCol>
                <a:gridCol w="329184">
                  <a:extLst>
                    <a:ext uri="{9D8B030D-6E8A-4147-A177-3AD203B41FA5}">
                      <a16:colId xmlns:a16="http://schemas.microsoft.com/office/drawing/2014/main" val="2619335335"/>
                    </a:ext>
                  </a:extLst>
                </a:gridCol>
                <a:gridCol w="329184">
                  <a:extLst>
                    <a:ext uri="{9D8B030D-6E8A-4147-A177-3AD203B41FA5}">
                      <a16:colId xmlns:a16="http://schemas.microsoft.com/office/drawing/2014/main" val="3712180716"/>
                    </a:ext>
                  </a:extLst>
                </a:gridCol>
                <a:gridCol w="329184">
                  <a:extLst>
                    <a:ext uri="{9D8B030D-6E8A-4147-A177-3AD203B41FA5}">
                      <a16:colId xmlns:a16="http://schemas.microsoft.com/office/drawing/2014/main" val="4181026751"/>
                    </a:ext>
                  </a:extLst>
                </a:gridCol>
                <a:gridCol w="329184">
                  <a:extLst>
                    <a:ext uri="{9D8B030D-6E8A-4147-A177-3AD203B41FA5}">
                      <a16:colId xmlns:a16="http://schemas.microsoft.com/office/drawing/2014/main" val="2232133326"/>
                    </a:ext>
                  </a:extLst>
                </a:gridCol>
                <a:gridCol w="370332">
                  <a:extLst>
                    <a:ext uri="{9D8B030D-6E8A-4147-A177-3AD203B41FA5}">
                      <a16:colId xmlns:a16="http://schemas.microsoft.com/office/drawing/2014/main" val="400886153"/>
                    </a:ext>
                  </a:extLst>
                </a:gridCol>
                <a:gridCol w="370332">
                  <a:extLst>
                    <a:ext uri="{9D8B030D-6E8A-4147-A177-3AD203B41FA5}">
                      <a16:colId xmlns:a16="http://schemas.microsoft.com/office/drawing/2014/main" val="4085032755"/>
                    </a:ext>
                  </a:extLst>
                </a:gridCol>
                <a:gridCol w="329184">
                  <a:extLst>
                    <a:ext uri="{9D8B030D-6E8A-4147-A177-3AD203B41FA5}">
                      <a16:colId xmlns:a16="http://schemas.microsoft.com/office/drawing/2014/main" val="1164474550"/>
                    </a:ext>
                  </a:extLst>
                </a:gridCol>
                <a:gridCol w="329184">
                  <a:extLst>
                    <a:ext uri="{9D8B030D-6E8A-4147-A177-3AD203B41FA5}">
                      <a16:colId xmlns:a16="http://schemas.microsoft.com/office/drawing/2014/main" val="742409521"/>
                    </a:ext>
                  </a:extLst>
                </a:gridCol>
                <a:gridCol w="370332">
                  <a:extLst>
                    <a:ext uri="{9D8B030D-6E8A-4147-A177-3AD203B41FA5}">
                      <a16:colId xmlns:a16="http://schemas.microsoft.com/office/drawing/2014/main" val="19767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423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- 2018-02-24 04:00:12 </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liking, sharing and commenting on the photos we post here. If you want to see more content from us, follow BMW on Instagram: http://instagram.com/bmw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2524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22:00:00 </a:t>
                      </a:r>
                      <a:r>
                        <a:rPr kumimoji="0" lang="en-US" sz="1000" b="0" i="0" u="none" strike="noStrike" kern="1200" cap="none" spc="0" normalizeH="0" baseline="0" noProof="0">
                          <a:ln>
                            <a:noFill/>
                          </a:ln>
                          <a:solidFill>
                            <a:prstClr val="black"/>
                          </a:solidFill>
                          <a:effectLst/>
                          <a:uLnTx/>
                          <a:uFillTx/>
                          <a:latin typeface="+mn-lt"/>
                          <a:ea typeface="+mn-ea"/>
                          <a:cs typeface="+mn-cs"/>
                        </a:rPr>
                        <a:t> 
 Elegance never goes out of style. 
The BMW 7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895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10:00:00 </a:t>
                      </a:r>
                      <a:r>
                        <a:rPr kumimoji="0" lang="en-US" sz="1000" b="0" i="0" u="none" strike="noStrike" kern="1200" cap="none" spc="0" normalizeH="0" baseline="0" noProof="0">
                          <a:ln>
                            <a:noFill/>
                          </a:ln>
                          <a:solidFill>
                            <a:prstClr val="black"/>
                          </a:solidFill>
                          <a:effectLst/>
                          <a:uLnTx/>
                          <a:uFillTx/>
                          <a:latin typeface="+mn-lt"/>
                          <a:ea typeface="+mn-ea"/>
                          <a:cs typeface="+mn-cs"/>
                        </a:rPr>
                        <a:t> 
 Where do you want to go? The new BMW 2 Series Active Tourer has you covered with up to 1,510 litres of variable luggage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8369751"/>
                  </a:ext>
                </a:extLst>
              </a:tr>
            </a:tbl>
          </a:graphicData>
        </a:graphic>
      </p:graphicFrame>
      <p:sp>
        <p:nvSpPr>
          <p:cNvPr id="4" name="Text Placeholder 3">
            <a:extLst>
              <a:ext uri="{FF2B5EF4-FFF2-40B4-BE49-F238E27FC236}">
                <a16:creationId xmlns:a16="http://schemas.microsoft.com/office/drawing/2014/main" id="{32AECDA0-B1CF-43E5-AF93-ECDA9A077514}"/>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1036966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B12B-B241-4252-9CF5-75A7F9D82F7E}"/>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72FE0E49-00D6-4F50-AF1D-EDE55E503F1D}"/>
              </a:ext>
            </a:extLst>
          </p:cNvPr>
          <p:cNvGraphicFramePr>
            <a:graphicFrameLocks noGrp="1"/>
          </p:cNvGraphicFramePr>
          <p:nvPr>
            <p:ph type="tbl" sz="quarter" idx="13"/>
            <p:extLst>
              <p:ext uri="{D42A27DB-BD31-4B8C-83A1-F6EECF244321}">
                <p14:modId xmlns:p14="http://schemas.microsoft.com/office/powerpoint/2010/main" val="1067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5055514"/>
                    </a:ext>
                  </a:extLst>
                </a:gridCol>
                <a:gridCol w="370332">
                  <a:extLst>
                    <a:ext uri="{9D8B030D-6E8A-4147-A177-3AD203B41FA5}">
                      <a16:colId xmlns:a16="http://schemas.microsoft.com/office/drawing/2014/main" val="1453706840"/>
                    </a:ext>
                  </a:extLst>
                </a:gridCol>
                <a:gridCol w="370332">
                  <a:extLst>
                    <a:ext uri="{9D8B030D-6E8A-4147-A177-3AD203B41FA5}">
                      <a16:colId xmlns:a16="http://schemas.microsoft.com/office/drawing/2014/main" val="692065396"/>
                    </a:ext>
                  </a:extLst>
                </a:gridCol>
                <a:gridCol w="370332">
                  <a:extLst>
                    <a:ext uri="{9D8B030D-6E8A-4147-A177-3AD203B41FA5}">
                      <a16:colId xmlns:a16="http://schemas.microsoft.com/office/drawing/2014/main" val="3759515147"/>
                    </a:ext>
                  </a:extLst>
                </a:gridCol>
                <a:gridCol w="329184">
                  <a:extLst>
                    <a:ext uri="{9D8B030D-6E8A-4147-A177-3AD203B41FA5}">
                      <a16:colId xmlns:a16="http://schemas.microsoft.com/office/drawing/2014/main" val="1817735712"/>
                    </a:ext>
                  </a:extLst>
                </a:gridCol>
                <a:gridCol w="329184">
                  <a:extLst>
                    <a:ext uri="{9D8B030D-6E8A-4147-A177-3AD203B41FA5}">
                      <a16:colId xmlns:a16="http://schemas.microsoft.com/office/drawing/2014/main" val="617972198"/>
                    </a:ext>
                  </a:extLst>
                </a:gridCol>
                <a:gridCol w="329184">
                  <a:extLst>
                    <a:ext uri="{9D8B030D-6E8A-4147-A177-3AD203B41FA5}">
                      <a16:colId xmlns:a16="http://schemas.microsoft.com/office/drawing/2014/main" val="776745039"/>
                    </a:ext>
                  </a:extLst>
                </a:gridCol>
                <a:gridCol w="329184">
                  <a:extLst>
                    <a:ext uri="{9D8B030D-6E8A-4147-A177-3AD203B41FA5}">
                      <a16:colId xmlns:a16="http://schemas.microsoft.com/office/drawing/2014/main" val="2867154253"/>
                    </a:ext>
                  </a:extLst>
                </a:gridCol>
                <a:gridCol w="329184">
                  <a:extLst>
                    <a:ext uri="{9D8B030D-6E8A-4147-A177-3AD203B41FA5}">
                      <a16:colId xmlns:a16="http://schemas.microsoft.com/office/drawing/2014/main" val="1196353923"/>
                    </a:ext>
                  </a:extLst>
                </a:gridCol>
                <a:gridCol w="329184">
                  <a:extLst>
                    <a:ext uri="{9D8B030D-6E8A-4147-A177-3AD203B41FA5}">
                      <a16:colId xmlns:a16="http://schemas.microsoft.com/office/drawing/2014/main" val="1301458216"/>
                    </a:ext>
                  </a:extLst>
                </a:gridCol>
                <a:gridCol w="329184">
                  <a:extLst>
                    <a:ext uri="{9D8B030D-6E8A-4147-A177-3AD203B41FA5}">
                      <a16:colId xmlns:a16="http://schemas.microsoft.com/office/drawing/2014/main" val="1941343451"/>
                    </a:ext>
                  </a:extLst>
                </a:gridCol>
                <a:gridCol w="329184">
                  <a:extLst>
                    <a:ext uri="{9D8B030D-6E8A-4147-A177-3AD203B41FA5}">
                      <a16:colId xmlns:a16="http://schemas.microsoft.com/office/drawing/2014/main" val="3879683204"/>
                    </a:ext>
                  </a:extLst>
                </a:gridCol>
                <a:gridCol w="329184">
                  <a:extLst>
                    <a:ext uri="{9D8B030D-6E8A-4147-A177-3AD203B41FA5}">
                      <a16:colId xmlns:a16="http://schemas.microsoft.com/office/drawing/2014/main" val="25778328"/>
                    </a:ext>
                  </a:extLst>
                </a:gridCol>
                <a:gridCol w="370332">
                  <a:extLst>
                    <a:ext uri="{9D8B030D-6E8A-4147-A177-3AD203B41FA5}">
                      <a16:colId xmlns:a16="http://schemas.microsoft.com/office/drawing/2014/main" val="972763940"/>
                    </a:ext>
                  </a:extLst>
                </a:gridCol>
                <a:gridCol w="370332">
                  <a:extLst>
                    <a:ext uri="{9D8B030D-6E8A-4147-A177-3AD203B41FA5}">
                      <a16:colId xmlns:a16="http://schemas.microsoft.com/office/drawing/2014/main" val="901179749"/>
                    </a:ext>
                  </a:extLst>
                </a:gridCol>
                <a:gridCol w="329184">
                  <a:extLst>
                    <a:ext uri="{9D8B030D-6E8A-4147-A177-3AD203B41FA5}">
                      <a16:colId xmlns:a16="http://schemas.microsoft.com/office/drawing/2014/main" val="2880198556"/>
                    </a:ext>
                  </a:extLst>
                </a:gridCol>
                <a:gridCol w="329184">
                  <a:extLst>
                    <a:ext uri="{9D8B030D-6E8A-4147-A177-3AD203B41FA5}">
                      <a16:colId xmlns:a16="http://schemas.microsoft.com/office/drawing/2014/main" val="1392332113"/>
                    </a:ext>
                  </a:extLst>
                </a:gridCol>
                <a:gridCol w="370332">
                  <a:extLst>
                    <a:ext uri="{9D8B030D-6E8A-4147-A177-3AD203B41FA5}">
                      <a16:colId xmlns:a16="http://schemas.microsoft.com/office/drawing/2014/main" val="291471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37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22:00:06 </a:t>
                      </a:r>
                      <a:r>
                        <a:rPr kumimoji="0" lang="en-US" sz="1000" b="0" i="0" u="none" strike="noStrike" kern="1200" cap="none" spc="0" normalizeH="0" baseline="0" noProof="0">
                          <a:ln>
                            <a:noFill/>
                          </a:ln>
                          <a:solidFill>
                            <a:prstClr val="black"/>
                          </a:solidFill>
                          <a:effectLst/>
                          <a:uLnTx/>
                          <a:uFillTx/>
                          <a:latin typeface="+mn-lt"/>
                          <a:ea typeface="+mn-ea"/>
                          <a:cs typeface="+mn-cs"/>
                        </a:rPr>
                        <a:t> 
 Sit close to the action.
The cabin of the all-new BMW X4 awaits you with a modern feel of high-class elegance.
__________
Fuel consumption and CO2 emissions for the BMW X4 M40d:
Fuel consumption in l/100 km (combined): 9.0 – 5.4
CO2 emissions in g/km (combined): 209 – 142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6561513"/>
                  </a:ext>
                </a:extLst>
              </a:tr>
            </a:tbl>
          </a:graphicData>
        </a:graphic>
      </p:graphicFrame>
      <p:sp>
        <p:nvSpPr>
          <p:cNvPr id="4" name="Text Placeholder 3">
            <a:extLst>
              <a:ext uri="{FF2B5EF4-FFF2-40B4-BE49-F238E27FC236}">
                <a16:creationId xmlns:a16="http://schemas.microsoft.com/office/drawing/2014/main" id="{9F449C46-2943-49B0-AB98-4472113846CE}"/>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3918368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08ACA-3433-4018-9B82-743129D7AD70}"/>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45816508-CD9B-45C6-9A31-AE36CF842669}"/>
              </a:ext>
            </a:extLst>
          </p:cNvPr>
          <p:cNvGraphicFramePr>
            <a:graphicFrameLocks noGrp="1"/>
          </p:cNvGraphicFramePr>
          <p:nvPr>
            <p:ph type="tbl" sz="quarter" idx="13"/>
            <p:extLst>
              <p:ext uri="{D42A27DB-BD31-4B8C-83A1-F6EECF244321}">
                <p14:modId xmlns:p14="http://schemas.microsoft.com/office/powerpoint/2010/main" val="49644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0944142"/>
                    </a:ext>
                  </a:extLst>
                </a:gridCol>
                <a:gridCol w="370332">
                  <a:extLst>
                    <a:ext uri="{9D8B030D-6E8A-4147-A177-3AD203B41FA5}">
                      <a16:colId xmlns:a16="http://schemas.microsoft.com/office/drawing/2014/main" val="3374634806"/>
                    </a:ext>
                  </a:extLst>
                </a:gridCol>
                <a:gridCol w="370332">
                  <a:extLst>
                    <a:ext uri="{9D8B030D-6E8A-4147-A177-3AD203B41FA5}">
                      <a16:colId xmlns:a16="http://schemas.microsoft.com/office/drawing/2014/main" val="1331878836"/>
                    </a:ext>
                  </a:extLst>
                </a:gridCol>
                <a:gridCol w="370332">
                  <a:extLst>
                    <a:ext uri="{9D8B030D-6E8A-4147-A177-3AD203B41FA5}">
                      <a16:colId xmlns:a16="http://schemas.microsoft.com/office/drawing/2014/main" val="2563638788"/>
                    </a:ext>
                  </a:extLst>
                </a:gridCol>
                <a:gridCol w="329184">
                  <a:extLst>
                    <a:ext uri="{9D8B030D-6E8A-4147-A177-3AD203B41FA5}">
                      <a16:colId xmlns:a16="http://schemas.microsoft.com/office/drawing/2014/main" val="1973287026"/>
                    </a:ext>
                  </a:extLst>
                </a:gridCol>
                <a:gridCol w="329184">
                  <a:extLst>
                    <a:ext uri="{9D8B030D-6E8A-4147-A177-3AD203B41FA5}">
                      <a16:colId xmlns:a16="http://schemas.microsoft.com/office/drawing/2014/main" val="4238163460"/>
                    </a:ext>
                  </a:extLst>
                </a:gridCol>
                <a:gridCol w="329184">
                  <a:extLst>
                    <a:ext uri="{9D8B030D-6E8A-4147-A177-3AD203B41FA5}">
                      <a16:colId xmlns:a16="http://schemas.microsoft.com/office/drawing/2014/main" val="1609627371"/>
                    </a:ext>
                  </a:extLst>
                </a:gridCol>
                <a:gridCol w="329184">
                  <a:extLst>
                    <a:ext uri="{9D8B030D-6E8A-4147-A177-3AD203B41FA5}">
                      <a16:colId xmlns:a16="http://schemas.microsoft.com/office/drawing/2014/main" val="1952240481"/>
                    </a:ext>
                  </a:extLst>
                </a:gridCol>
                <a:gridCol w="329184">
                  <a:extLst>
                    <a:ext uri="{9D8B030D-6E8A-4147-A177-3AD203B41FA5}">
                      <a16:colId xmlns:a16="http://schemas.microsoft.com/office/drawing/2014/main" val="1641404398"/>
                    </a:ext>
                  </a:extLst>
                </a:gridCol>
                <a:gridCol w="329184">
                  <a:extLst>
                    <a:ext uri="{9D8B030D-6E8A-4147-A177-3AD203B41FA5}">
                      <a16:colId xmlns:a16="http://schemas.microsoft.com/office/drawing/2014/main" val="1540414765"/>
                    </a:ext>
                  </a:extLst>
                </a:gridCol>
                <a:gridCol w="329184">
                  <a:extLst>
                    <a:ext uri="{9D8B030D-6E8A-4147-A177-3AD203B41FA5}">
                      <a16:colId xmlns:a16="http://schemas.microsoft.com/office/drawing/2014/main" val="1759577218"/>
                    </a:ext>
                  </a:extLst>
                </a:gridCol>
                <a:gridCol w="329184">
                  <a:extLst>
                    <a:ext uri="{9D8B030D-6E8A-4147-A177-3AD203B41FA5}">
                      <a16:colId xmlns:a16="http://schemas.microsoft.com/office/drawing/2014/main" val="2500115514"/>
                    </a:ext>
                  </a:extLst>
                </a:gridCol>
                <a:gridCol w="329184">
                  <a:extLst>
                    <a:ext uri="{9D8B030D-6E8A-4147-A177-3AD203B41FA5}">
                      <a16:colId xmlns:a16="http://schemas.microsoft.com/office/drawing/2014/main" val="414479849"/>
                    </a:ext>
                  </a:extLst>
                </a:gridCol>
                <a:gridCol w="370332">
                  <a:extLst>
                    <a:ext uri="{9D8B030D-6E8A-4147-A177-3AD203B41FA5}">
                      <a16:colId xmlns:a16="http://schemas.microsoft.com/office/drawing/2014/main" val="3101694187"/>
                    </a:ext>
                  </a:extLst>
                </a:gridCol>
                <a:gridCol w="370332">
                  <a:extLst>
                    <a:ext uri="{9D8B030D-6E8A-4147-A177-3AD203B41FA5}">
                      <a16:colId xmlns:a16="http://schemas.microsoft.com/office/drawing/2014/main" val="1052075467"/>
                    </a:ext>
                  </a:extLst>
                </a:gridCol>
                <a:gridCol w="329184">
                  <a:extLst>
                    <a:ext uri="{9D8B030D-6E8A-4147-A177-3AD203B41FA5}">
                      <a16:colId xmlns:a16="http://schemas.microsoft.com/office/drawing/2014/main" val="343525570"/>
                    </a:ext>
                  </a:extLst>
                </a:gridCol>
                <a:gridCol w="329184">
                  <a:extLst>
                    <a:ext uri="{9D8B030D-6E8A-4147-A177-3AD203B41FA5}">
                      <a16:colId xmlns:a16="http://schemas.microsoft.com/office/drawing/2014/main" val="141159903"/>
                    </a:ext>
                  </a:extLst>
                </a:gridCol>
                <a:gridCol w="370332">
                  <a:extLst>
                    <a:ext uri="{9D8B030D-6E8A-4147-A177-3AD203B41FA5}">
                      <a16:colId xmlns:a16="http://schemas.microsoft.com/office/drawing/2014/main" val="45308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596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22:00:00 </a:t>
                      </a:r>
                      <a:r>
                        <a:rPr kumimoji="0" lang="en-US" sz="1000" b="0" i="0" u="none" strike="noStrike" kern="1200" cap="none" spc="0" normalizeH="0" baseline="0" noProof="0">
                          <a:ln>
                            <a:noFill/>
                          </a:ln>
                          <a:solidFill>
                            <a:prstClr val="black"/>
                          </a:solidFill>
                          <a:effectLst/>
                          <a:uLnTx/>
                          <a:uFillTx/>
                          <a:latin typeface="+mn-lt"/>
                          <a:ea typeface="+mn-ea"/>
                          <a:cs typeface="+mn-cs"/>
                        </a:rPr>
                        <a:t> 
 The comfort of a luxury sedan and a sporty coupé brought together. The BMW 6 Series Gran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770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17:00:01 </a:t>
                      </a:r>
                      <a:r>
                        <a:rPr kumimoji="0" lang="en-US" sz="1000" b="0" i="0" u="none" strike="noStrike" kern="1200" cap="none" spc="0" normalizeH="0" baseline="0" noProof="0">
                          <a:ln>
                            <a:noFill/>
                          </a:ln>
                          <a:solidFill>
                            <a:prstClr val="black"/>
                          </a:solidFill>
                          <a:effectLst/>
                          <a:uLnTx/>
                          <a:uFillTx/>
                          <a:latin typeface="+mn-lt"/>
                          <a:ea typeface="+mn-ea"/>
                          <a:cs typeface="+mn-cs"/>
                        </a:rPr>
                        <a:t> 
 Pressure creates diamonds. Fire refines gold. 
The first-ever BMW X2 in Galvanic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8651263"/>
                  </a:ext>
                </a:extLst>
              </a:tr>
            </a:tbl>
          </a:graphicData>
        </a:graphic>
      </p:graphicFrame>
      <p:sp>
        <p:nvSpPr>
          <p:cNvPr id="4" name="Text Placeholder 3">
            <a:extLst>
              <a:ext uri="{FF2B5EF4-FFF2-40B4-BE49-F238E27FC236}">
                <a16:creationId xmlns:a16="http://schemas.microsoft.com/office/drawing/2014/main" id="{29225BCA-9411-488B-957D-68A352F7A1F0}"/>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37680254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253</Words>
  <Application>Microsoft Office PowerPoint</Application>
  <PresentationFormat>On-screen Show (4:3)</PresentationFormat>
  <Paragraphs>168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- 1 of 3</vt:lpstr>
      <vt:lpstr>Facebook Own Posts Table - 2 of 3</vt:lpstr>
      <vt:lpstr>Facebook 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3</dc:title>
  <dc:creator>Administrator</dc:creator>
  <cp:lastModifiedBy>Administrator</cp:lastModifiedBy>
  <cp:revision>1</cp:revision>
  <dcterms:created xsi:type="dcterms:W3CDTF">2018-02-28T10:48:34Z</dcterms:created>
  <dcterms:modified xsi:type="dcterms:W3CDTF">2018-02-28T10:49:25Z</dcterms:modified>
</cp:coreProperties>
</file>