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961B-E79D-4F34-8424-297463E9951B}"/>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6EAEE1E2-1E1C-4528-B3CA-BFBC3475ECC7}"/>
              </a:ext>
            </a:extLst>
          </p:cNvPr>
          <p:cNvGraphicFramePr>
            <a:graphicFrameLocks noGrp="1"/>
          </p:cNvGraphicFramePr>
          <p:nvPr>
            <p:ph type="tbl" sz="quarter" idx="13"/>
            <p:extLst>
              <p:ext uri="{D42A27DB-BD31-4B8C-83A1-F6EECF244321}">
                <p14:modId xmlns:p14="http://schemas.microsoft.com/office/powerpoint/2010/main" val="1746945637"/>
              </p:ext>
            </p:extLst>
          </p:nvPr>
        </p:nvGraphicFramePr>
        <p:xfrm>
          <a:off x="457200" y="1731963"/>
          <a:ext cx="8229600" cy="38709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4514226"/>
                    </a:ext>
                  </a:extLst>
                </a:gridCol>
                <a:gridCol w="370332">
                  <a:extLst>
                    <a:ext uri="{9D8B030D-6E8A-4147-A177-3AD203B41FA5}">
                      <a16:colId xmlns:a16="http://schemas.microsoft.com/office/drawing/2014/main" val="2272905380"/>
                    </a:ext>
                  </a:extLst>
                </a:gridCol>
                <a:gridCol w="370332">
                  <a:extLst>
                    <a:ext uri="{9D8B030D-6E8A-4147-A177-3AD203B41FA5}">
                      <a16:colId xmlns:a16="http://schemas.microsoft.com/office/drawing/2014/main" val="1121287885"/>
                    </a:ext>
                  </a:extLst>
                </a:gridCol>
                <a:gridCol w="370332">
                  <a:extLst>
                    <a:ext uri="{9D8B030D-6E8A-4147-A177-3AD203B41FA5}">
                      <a16:colId xmlns:a16="http://schemas.microsoft.com/office/drawing/2014/main" val="1096340489"/>
                    </a:ext>
                  </a:extLst>
                </a:gridCol>
                <a:gridCol w="329184">
                  <a:extLst>
                    <a:ext uri="{9D8B030D-6E8A-4147-A177-3AD203B41FA5}">
                      <a16:colId xmlns:a16="http://schemas.microsoft.com/office/drawing/2014/main" val="2858539389"/>
                    </a:ext>
                  </a:extLst>
                </a:gridCol>
                <a:gridCol w="329184">
                  <a:extLst>
                    <a:ext uri="{9D8B030D-6E8A-4147-A177-3AD203B41FA5}">
                      <a16:colId xmlns:a16="http://schemas.microsoft.com/office/drawing/2014/main" val="1155848986"/>
                    </a:ext>
                  </a:extLst>
                </a:gridCol>
                <a:gridCol w="329184">
                  <a:extLst>
                    <a:ext uri="{9D8B030D-6E8A-4147-A177-3AD203B41FA5}">
                      <a16:colId xmlns:a16="http://schemas.microsoft.com/office/drawing/2014/main" val="30869615"/>
                    </a:ext>
                  </a:extLst>
                </a:gridCol>
                <a:gridCol w="329184">
                  <a:extLst>
                    <a:ext uri="{9D8B030D-6E8A-4147-A177-3AD203B41FA5}">
                      <a16:colId xmlns:a16="http://schemas.microsoft.com/office/drawing/2014/main" val="1918361339"/>
                    </a:ext>
                  </a:extLst>
                </a:gridCol>
                <a:gridCol w="329184">
                  <a:extLst>
                    <a:ext uri="{9D8B030D-6E8A-4147-A177-3AD203B41FA5}">
                      <a16:colId xmlns:a16="http://schemas.microsoft.com/office/drawing/2014/main" val="420212575"/>
                    </a:ext>
                  </a:extLst>
                </a:gridCol>
                <a:gridCol w="329184">
                  <a:extLst>
                    <a:ext uri="{9D8B030D-6E8A-4147-A177-3AD203B41FA5}">
                      <a16:colId xmlns:a16="http://schemas.microsoft.com/office/drawing/2014/main" val="4175547847"/>
                    </a:ext>
                  </a:extLst>
                </a:gridCol>
                <a:gridCol w="329184">
                  <a:extLst>
                    <a:ext uri="{9D8B030D-6E8A-4147-A177-3AD203B41FA5}">
                      <a16:colId xmlns:a16="http://schemas.microsoft.com/office/drawing/2014/main" val="3881029498"/>
                    </a:ext>
                  </a:extLst>
                </a:gridCol>
                <a:gridCol w="329184">
                  <a:extLst>
                    <a:ext uri="{9D8B030D-6E8A-4147-A177-3AD203B41FA5}">
                      <a16:colId xmlns:a16="http://schemas.microsoft.com/office/drawing/2014/main" val="3344582463"/>
                    </a:ext>
                  </a:extLst>
                </a:gridCol>
                <a:gridCol w="329184">
                  <a:extLst>
                    <a:ext uri="{9D8B030D-6E8A-4147-A177-3AD203B41FA5}">
                      <a16:colId xmlns:a16="http://schemas.microsoft.com/office/drawing/2014/main" val="2860347806"/>
                    </a:ext>
                  </a:extLst>
                </a:gridCol>
                <a:gridCol w="370332">
                  <a:extLst>
                    <a:ext uri="{9D8B030D-6E8A-4147-A177-3AD203B41FA5}">
                      <a16:colId xmlns:a16="http://schemas.microsoft.com/office/drawing/2014/main" val="978326728"/>
                    </a:ext>
                  </a:extLst>
                </a:gridCol>
                <a:gridCol w="370332">
                  <a:extLst>
                    <a:ext uri="{9D8B030D-6E8A-4147-A177-3AD203B41FA5}">
                      <a16:colId xmlns:a16="http://schemas.microsoft.com/office/drawing/2014/main" val="3218452814"/>
                    </a:ext>
                  </a:extLst>
                </a:gridCol>
                <a:gridCol w="329184">
                  <a:extLst>
                    <a:ext uri="{9D8B030D-6E8A-4147-A177-3AD203B41FA5}">
                      <a16:colId xmlns:a16="http://schemas.microsoft.com/office/drawing/2014/main" val="1863647216"/>
                    </a:ext>
                  </a:extLst>
                </a:gridCol>
                <a:gridCol w="329184">
                  <a:extLst>
                    <a:ext uri="{9D8B030D-6E8A-4147-A177-3AD203B41FA5}">
                      <a16:colId xmlns:a16="http://schemas.microsoft.com/office/drawing/2014/main" val="1118413292"/>
                    </a:ext>
                  </a:extLst>
                </a:gridCol>
                <a:gridCol w="370332">
                  <a:extLst>
                    <a:ext uri="{9D8B030D-6E8A-4147-A177-3AD203B41FA5}">
                      <a16:colId xmlns:a16="http://schemas.microsoft.com/office/drawing/2014/main" val="229987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900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- 2018-02-24 04:00:12 </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liking, sharing and commenting on the photos we post here. If you want to see more content from us, follow BMW on Instagram: http://instagram.com/bmw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708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- 2018-02-23 22:00:00 </a:t>
                      </a:r>
                      <a:r>
                        <a:rPr kumimoji="0" lang="en-US" sz="1000" b="0" i="0" u="none" strike="noStrike" kern="1200" cap="none" spc="0" normalizeH="0" baseline="0" noProof="0">
                          <a:ln>
                            <a:noFill/>
                          </a:ln>
                          <a:solidFill>
                            <a:prstClr val="black"/>
                          </a:solidFill>
                          <a:effectLst/>
                          <a:uLnTx/>
                          <a:uFillTx/>
                          <a:latin typeface="+mn-lt"/>
                          <a:ea typeface="+mn-ea"/>
                          <a:cs typeface="+mn-cs"/>
                        </a:rPr>
                        <a:t> 
 Elegance never goes out of style. 
The BMW 7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460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- 2018-02-23 10:00:00 </a:t>
                      </a:r>
                      <a:r>
                        <a:rPr kumimoji="0" lang="en-US" sz="1000" b="0" i="0" u="none" strike="noStrike" kern="1200" cap="none" spc="0" normalizeH="0" baseline="0" noProof="0">
                          <a:ln>
                            <a:noFill/>
                          </a:ln>
                          <a:solidFill>
                            <a:prstClr val="black"/>
                          </a:solidFill>
                          <a:effectLst/>
                          <a:uLnTx/>
                          <a:uFillTx/>
                          <a:latin typeface="+mn-lt"/>
                          <a:ea typeface="+mn-ea"/>
                          <a:cs typeface="+mn-cs"/>
                        </a:rPr>
                        <a:t> 
 Where do you want to go? The new BMW 2 Series Active Tourer has you covered with up to 1,510 litres of variable luggage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5095006"/>
                  </a:ext>
                </a:extLst>
              </a:tr>
            </a:tbl>
          </a:graphicData>
        </a:graphic>
      </p:graphicFrame>
      <p:sp>
        <p:nvSpPr>
          <p:cNvPr id="4" name="Text Placeholder 3">
            <a:extLst>
              <a:ext uri="{FF2B5EF4-FFF2-40B4-BE49-F238E27FC236}">
                <a16:creationId xmlns:a16="http://schemas.microsoft.com/office/drawing/2014/main" id="{313857ED-75BE-4404-89AC-3BB2A4428D0E}"/>
              </a:ext>
            </a:extLst>
          </p:cNvPr>
          <p:cNvSpPr>
            <a:spLocks noGrp="1"/>
          </p:cNvSpPr>
          <p:nvPr>
            <p:ph type="body" sz="quarter" idx="14"/>
          </p:nvPr>
        </p:nvSpPr>
        <p:spPr/>
        <p:txBody>
          <a:bodyPr/>
          <a:lstStyle/>
          <a:p>
            <a:r>
              <a:rPr lang="en-US"/>
              <a:t>02/22/2018 - 02/27/2018</a:t>
            </a:r>
          </a:p>
        </p:txBody>
      </p:sp>
    </p:spTree>
    <p:extLst>
      <p:ext uri="{BB962C8B-B14F-4D97-AF65-F5344CB8AC3E}">
        <p14:creationId xmlns:p14="http://schemas.microsoft.com/office/powerpoint/2010/main" val="341518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BF3A1-8B1C-4E5A-A260-C622CB6E0272}"/>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2A93C5A7-FC64-4BC8-B383-454E4AAA7494}"/>
              </a:ext>
            </a:extLst>
          </p:cNvPr>
          <p:cNvGraphicFramePr>
            <a:graphicFrameLocks noGrp="1"/>
          </p:cNvGraphicFramePr>
          <p:nvPr>
            <p:ph type="tbl" sz="quarter" idx="13"/>
            <p:extLst>
              <p:ext uri="{D42A27DB-BD31-4B8C-83A1-F6EECF244321}">
                <p14:modId xmlns:p14="http://schemas.microsoft.com/office/powerpoint/2010/main" val="2977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2324030"/>
                    </a:ext>
                  </a:extLst>
                </a:gridCol>
                <a:gridCol w="370332">
                  <a:extLst>
                    <a:ext uri="{9D8B030D-6E8A-4147-A177-3AD203B41FA5}">
                      <a16:colId xmlns:a16="http://schemas.microsoft.com/office/drawing/2014/main" val="2830086384"/>
                    </a:ext>
                  </a:extLst>
                </a:gridCol>
                <a:gridCol w="370332">
                  <a:extLst>
                    <a:ext uri="{9D8B030D-6E8A-4147-A177-3AD203B41FA5}">
                      <a16:colId xmlns:a16="http://schemas.microsoft.com/office/drawing/2014/main" val="2870871437"/>
                    </a:ext>
                  </a:extLst>
                </a:gridCol>
                <a:gridCol w="370332">
                  <a:extLst>
                    <a:ext uri="{9D8B030D-6E8A-4147-A177-3AD203B41FA5}">
                      <a16:colId xmlns:a16="http://schemas.microsoft.com/office/drawing/2014/main" val="3253240914"/>
                    </a:ext>
                  </a:extLst>
                </a:gridCol>
                <a:gridCol w="329184">
                  <a:extLst>
                    <a:ext uri="{9D8B030D-6E8A-4147-A177-3AD203B41FA5}">
                      <a16:colId xmlns:a16="http://schemas.microsoft.com/office/drawing/2014/main" val="826976383"/>
                    </a:ext>
                  </a:extLst>
                </a:gridCol>
                <a:gridCol w="329184">
                  <a:extLst>
                    <a:ext uri="{9D8B030D-6E8A-4147-A177-3AD203B41FA5}">
                      <a16:colId xmlns:a16="http://schemas.microsoft.com/office/drawing/2014/main" val="413908353"/>
                    </a:ext>
                  </a:extLst>
                </a:gridCol>
                <a:gridCol w="329184">
                  <a:extLst>
                    <a:ext uri="{9D8B030D-6E8A-4147-A177-3AD203B41FA5}">
                      <a16:colId xmlns:a16="http://schemas.microsoft.com/office/drawing/2014/main" val="2277586130"/>
                    </a:ext>
                  </a:extLst>
                </a:gridCol>
                <a:gridCol w="329184">
                  <a:extLst>
                    <a:ext uri="{9D8B030D-6E8A-4147-A177-3AD203B41FA5}">
                      <a16:colId xmlns:a16="http://schemas.microsoft.com/office/drawing/2014/main" val="3186523005"/>
                    </a:ext>
                  </a:extLst>
                </a:gridCol>
                <a:gridCol w="329184">
                  <a:extLst>
                    <a:ext uri="{9D8B030D-6E8A-4147-A177-3AD203B41FA5}">
                      <a16:colId xmlns:a16="http://schemas.microsoft.com/office/drawing/2014/main" val="2677714086"/>
                    </a:ext>
                  </a:extLst>
                </a:gridCol>
                <a:gridCol w="329184">
                  <a:extLst>
                    <a:ext uri="{9D8B030D-6E8A-4147-A177-3AD203B41FA5}">
                      <a16:colId xmlns:a16="http://schemas.microsoft.com/office/drawing/2014/main" val="3864573709"/>
                    </a:ext>
                  </a:extLst>
                </a:gridCol>
                <a:gridCol w="329184">
                  <a:extLst>
                    <a:ext uri="{9D8B030D-6E8A-4147-A177-3AD203B41FA5}">
                      <a16:colId xmlns:a16="http://schemas.microsoft.com/office/drawing/2014/main" val="3809639258"/>
                    </a:ext>
                  </a:extLst>
                </a:gridCol>
                <a:gridCol w="329184">
                  <a:extLst>
                    <a:ext uri="{9D8B030D-6E8A-4147-A177-3AD203B41FA5}">
                      <a16:colId xmlns:a16="http://schemas.microsoft.com/office/drawing/2014/main" val="1732959260"/>
                    </a:ext>
                  </a:extLst>
                </a:gridCol>
                <a:gridCol w="329184">
                  <a:extLst>
                    <a:ext uri="{9D8B030D-6E8A-4147-A177-3AD203B41FA5}">
                      <a16:colId xmlns:a16="http://schemas.microsoft.com/office/drawing/2014/main" val="460126688"/>
                    </a:ext>
                  </a:extLst>
                </a:gridCol>
                <a:gridCol w="370332">
                  <a:extLst>
                    <a:ext uri="{9D8B030D-6E8A-4147-A177-3AD203B41FA5}">
                      <a16:colId xmlns:a16="http://schemas.microsoft.com/office/drawing/2014/main" val="3208737522"/>
                    </a:ext>
                  </a:extLst>
                </a:gridCol>
                <a:gridCol w="370332">
                  <a:extLst>
                    <a:ext uri="{9D8B030D-6E8A-4147-A177-3AD203B41FA5}">
                      <a16:colId xmlns:a16="http://schemas.microsoft.com/office/drawing/2014/main" val="1392501098"/>
                    </a:ext>
                  </a:extLst>
                </a:gridCol>
                <a:gridCol w="329184">
                  <a:extLst>
                    <a:ext uri="{9D8B030D-6E8A-4147-A177-3AD203B41FA5}">
                      <a16:colId xmlns:a16="http://schemas.microsoft.com/office/drawing/2014/main" val="1750856963"/>
                    </a:ext>
                  </a:extLst>
                </a:gridCol>
                <a:gridCol w="329184">
                  <a:extLst>
                    <a:ext uri="{9D8B030D-6E8A-4147-A177-3AD203B41FA5}">
                      <a16:colId xmlns:a16="http://schemas.microsoft.com/office/drawing/2014/main" val="1046439823"/>
                    </a:ext>
                  </a:extLst>
                </a:gridCol>
                <a:gridCol w="370332">
                  <a:extLst>
                    <a:ext uri="{9D8B030D-6E8A-4147-A177-3AD203B41FA5}">
                      <a16:colId xmlns:a16="http://schemas.microsoft.com/office/drawing/2014/main" val="104521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000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22:00:06 </a:t>
                      </a:r>
                      <a:r>
                        <a:rPr kumimoji="0" lang="en-US" sz="1000" b="0" i="0" u="none" strike="noStrike" kern="1200" cap="none" spc="0" normalizeH="0" baseline="0" noProof="0">
                          <a:ln>
                            <a:noFill/>
                          </a:ln>
                          <a:solidFill>
                            <a:prstClr val="black"/>
                          </a:solidFill>
                          <a:effectLst/>
                          <a:uLnTx/>
                          <a:uFillTx/>
                          <a:latin typeface="+mn-lt"/>
                          <a:ea typeface="+mn-ea"/>
                          <a:cs typeface="+mn-cs"/>
                        </a:rPr>
                        <a:t> 
 Sit close to the action.
The cabin of the all-new BMW X4 awaits you with a modern feel of high-class elegance.
__________
Fuel consumption and CO2 emissions for the BMW X4 M40d:
Fuel consumption in l/100 km (combined): 9.0 – 5.4
CO2 emissions in g/km (combined): 209 – 142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1808999"/>
                  </a:ext>
                </a:extLst>
              </a:tr>
            </a:tbl>
          </a:graphicData>
        </a:graphic>
      </p:graphicFrame>
      <p:sp>
        <p:nvSpPr>
          <p:cNvPr id="4" name="Text Placeholder 3">
            <a:extLst>
              <a:ext uri="{FF2B5EF4-FFF2-40B4-BE49-F238E27FC236}">
                <a16:creationId xmlns:a16="http://schemas.microsoft.com/office/drawing/2014/main" id="{3E71BF3B-77BB-4E35-8FC6-379E40FAECAE}"/>
              </a:ext>
            </a:extLst>
          </p:cNvPr>
          <p:cNvSpPr>
            <a:spLocks noGrp="1"/>
          </p:cNvSpPr>
          <p:nvPr>
            <p:ph type="body" sz="quarter" idx="14"/>
          </p:nvPr>
        </p:nvSpPr>
        <p:spPr/>
        <p:txBody>
          <a:bodyPr/>
          <a:lstStyle/>
          <a:p>
            <a:r>
              <a:rPr lang="en-US"/>
              <a:t>02/22/2018 - 02/27/2018</a:t>
            </a:r>
          </a:p>
        </p:txBody>
      </p:sp>
    </p:spTree>
    <p:extLst>
      <p:ext uri="{BB962C8B-B14F-4D97-AF65-F5344CB8AC3E}">
        <p14:creationId xmlns:p14="http://schemas.microsoft.com/office/powerpoint/2010/main" val="3751904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FA0A-25C4-4861-9EBF-ED128283A2D3}"/>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7A6DF122-E143-4558-9806-CA6F5D10BB2A}"/>
              </a:ext>
            </a:extLst>
          </p:cNvPr>
          <p:cNvGraphicFramePr>
            <a:graphicFrameLocks noGrp="1"/>
          </p:cNvGraphicFramePr>
          <p:nvPr>
            <p:ph type="tbl" sz="quarter" idx="13"/>
            <p:extLst>
              <p:ext uri="{D42A27DB-BD31-4B8C-83A1-F6EECF244321}">
                <p14:modId xmlns:p14="http://schemas.microsoft.com/office/powerpoint/2010/main" val="258067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8825915"/>
                    </a:ext>
                  </a:extLst>
                </a:gridCol>
                <a:gridCol w="370332">
                  <a:extLst>
                    <a:ext uri="{9D8B030D-6E8A-4147-A177-3AD203B41FA5}">
                      <a16:colId xmlns:a16="http://schemas.microsoft.com/office/drawing/2014/main" val="3524417787"/>
                    </a:ext>
                  </a:extLst>
                </a:gridCol>
                <a:gridCol w="370332">
                  <a:extLst>
                    <a:ext uri="{9D8B030D-6E8A-4147-A177-3AD203B41FA5}">
                      <a16:colId xmlns:a16="http://schemas.microsoft.com/office/drawing/2014/main" val="33817056"/>
                    </a:ext>
                  </a:extLst>
                </a:gridCol>
                <a:gridCol w="370332">
                  <a:extLst>
                    <a:ext uri="{9D8B030D-6E8A-4147-A177-3AD203B41FA5}">
                      <a16:colId xmlns:a16="http://schemas.microsoft.com/office/drawing/2014/main" val="4163943683"/>
                    </a:ext>
                  </a:extLst>
                </a:gridCol>
                <a:gridCol w="329184">
                  <a:extLst>
                    <a:ext uri="{9D8B030D-6E8A-4147-A177-3AD203B41FA5}">
                      <a16:colId xmlns:a16="http://schemas.microsoft.com/office/drawing/2014/main" val="3716698991"/>
                    </a:ext>
                  </a:extLst>
                </a:gridCol>
                <a:gridCol w="329184">
                  <a:extLst>
                    <a:ext uri="{9D8B030D-6E8A-4147-A177-3AD203B41FA5}">
                      <a16:colId xmlns:a16="http://schemas.microsoft.com/office/drawing/2014/main" val="1854987299"/>
                    </a:ext>
                  </a:extLst>
                </a:gridCol>
                <a:gridCol w="329184">
                  <a:extLst>
                    <a:ext uri="{9D8B030D-6E8A-4147-A177-3AD203B41FA5}">
                      <a16:colId xmlns:a16="http://schemas.microsoft.com/office/drawing/2014/main" val="2076514505"/>
                    </a:ext>
                  </a:extLst>
                </a:gridCol>
                <a:gridCol w="329184">
                  <a:extLst>
                    <a:ext uri="{9D8B030D-6E8A-4147-A177-3AD203B41FA5}">
                      <a16:colId xmlns:a16="http://schemas.microsoft.com/office/drawing/2014/main" val="2304899278"/>
                    </a:ext>
                  </a:extLst>
                </a:gridCol>
                <a:gridCol w="329184">
                  <a:extLst>
                    <a:ext uri="{9D8B030D-6E8A-4147-A177-3AD203B41FA5}">
                      <a16:colId xmlns:a16="http://schemas.microsoft.com/office/drawing/2014/main" val="2811020713"/>
                    </a:ext>
                  </a:extLst>
                </a:gridCol>
                <a:gridCol w="329184">
                  <a:extLst>
                    <a:ext uri="{9D8B030D-6E8A-4147-A177-3AD203B41FA5}">
                      <a16:colId xmlns:a16="http://schemas.microsoft.com/office/drawing/2014/main" val="1230921684"/>
                    </a:ext>
                  </a:extLst>
                </a:gridCol>
                <a:gridCol w="329184">
                  <a:extLst>
                    <a:ext uri="{9D8B030D-6E8A-4147-A177-3AD203B41FA5}">
                      <a16:colId xmlns:a16="http://schemas.microsoft.com/office/drawing/2014/main" val="2716016099"/>
                    </a:ext>
                  </a:extLst>
                </a:gridCol>
                <a:gridCol w="329184">
                  <a:extLst>
                    <a:ext uri="{9D8B030D-6E8A-4147-A177-3AD203B41FA5}">
                      <a16:colId xmlns:a16="http://schemas.microsoft.com/office/drawing/2014/main" val="1850126552"/>
                    </a:ext>
                  </a:extLst>
                </a:gridCol>
                <a:gridCol w="329184">
                  <a:extLst>
                    <a:ext uri="{9D8B030D-6E8A-4147-A177-3AD203B41FA5}">
                      <a16:colId xmlns:a16="http://schemas.microsoft.com/office/drawing/2014/main" val="4029796617"/>
                    </a:ext>
                  </a:extLst>
                </a:gridCol>
                <a:gridCol w="370332">
                  <a:extLst>
                    <a:ext uri="{9D8B030D-6E8A-4147-A177-3AD203B41FA5}">
                      <a16:colId xmlns:a16="http://schemas.microsoft.com/office/drawing/2014/main" val="306786673"/>
                    </a:ext>
                  </a:extLst>
                </a:gridCol>
                <a:gridCol w="370332">
                  <a:extLst>
                    <a:ext uri="{9D8B030D-6E8A-4147-A177-3AD203B41FA5}">
                      <a16:colId xmlns:a16="http://schemas.microsoft.com/office/drawing/2014/main" val="4023514113"/>
                    </a:ext>
                  </a:extLst>
                </a:gridCol>
                <a:gridCol w="329184">
                  <a:extLst>
                    <a:ext uri="{9D8B030D-6E8A-4147-A177-3AD203B41FA5}">
                      <a16:colId xmlns:a16="http://schemas.microsoft.com/office/drawing/2014/main" val="1643470621"/>
                    </a:ext>
                  </a:extLst>
                </a:gridCol>
                <a:gridCol w="329184">
                  <a:extLst>
                    <a:ext uri="{9D8B030D-6E8A-4147-A177-3AD203B41FA5}">
                      <a16:colId xmlns:a16="http://schemas.microsoft.com/office/drawing/2014/main" val="1464641332"/>
                    </a:ext>
                  </a:extLst>
                </a:gridCol>
                <a:gridCol w="370332">
                  <a:extLst>
                    <a:ext uri="{9D8B030D-6E8A-4147-A177-3AD203B41FA5}">
                      <a16:colId xmlns:a16="http://schemas.microsoft.com/office/drawing/2014/main" val="299617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1084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22:00:00 </a:t>
                      </a:r>
                      <a:r>
                        <a:rPr kumimoji="0" lang="en-US" sz="1000" b="0" i="0" u="none" strike="noStrike" kern="1200" cap="none" spc="0" normalizeH="0" baseline="0" noProof="0">
                          <a:ln>
                            <a:noFill/>
                          </a:ln>
                          <a:solidFill>
                            <a:prstClr val="black"/>
                          </a:solidFill>
                          <a:effectLst/>
                          <a:uLnTx/>
                          <a:uFillTx/>
                          <a:latin typeface="+mn-lt"/>
                          <a:ea typeface="+mn-ea"/>
                          <a:cs typeface="+mn-cs"/>
                        </a:rPr>
                        <a:t> 
 The comfort of a luxury sedan and a sporty coupé brought together. The BMW 6 Series Gran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604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17:00:01 </a:t>
                      </a:r>
                      <a:r>
                        <a:rPr kumimoji="0" lang="en-US" sz="1000" b="0" i="0" u="none" strike="noStrike" kern="1200" cap="none" spc="0" normalizeH="0" baseline="0" noProof="0">
                          <a:ln>
                            <a:noFill/>
                          </a:ln>
                          <a:solidFill>
                            <a:prstClr val="black"/>
                          </a:solidFill>
                          <a:effectLst/>
                          <a:uLnTx/>
                          <a:uFillTx/>
                          <a:latin typeface="+mn-lt"/>
                          <a:ea typeface="+mn-ea"/>
                          <a:cs typeface="+mn-cs"/>
                        </a:rPr>
                        <a:t> 
 Pressure creates diamonds. Fire refines gold. 
The first-ever BMW X2 in Galvanic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4919911"/>
                  </a:ext>
                </a:extLst>
              </a:tr>
            </a:tbl>
          </a:graphicData>
        </a:graphic>
      </p:graphicFrame>
      <p:sp>
        <p:nvSpPr>
          <p:cNvPr id="4" name="Text Placeholder 3">
            <a:extLst>
              <a:ext uri="{FF2B5EF4-FFF2-40B4-BE49-F238E27FC236}">
                <a16:creationId xmlns:a16="http://schemas.microsoft.com/office/drawing/2014/main" id="{19369107-4305-4662-8428-7571ADFCD8C2}"/>
              </a:ext>
            </a:extLst>
          </p:cNvPr>
          <p:cNvSpPr>
            <a:spLocks noGrp="1"/>
          </p:cNvSpPr>
          <p:nvPr>
            <p:ph type="body" sz="quarter" idx="14"/>
          </p:nvPr>
        </p:nvSpPr>
        <p:spPr/>
        <p:txBody>
          <a:bodyPr/>
          <a:lstStyle/>
          <a:p>
            <a:r>
              <a:rPr lang="en-US"/>
              <a:t>02/22/2018 - 02/27/2018</a:t>
            </a:r>
          </a:p>
        </p:txBody>
      </p:sp>
    </p:spTree>
    <p:extLst>
      <p:ext uri="{BB962C8B-B14F-4D97-AF65-F5344CB8AC3E}">
        <p14:creationId xmlns:p14="http://schemas.microsoft.com/office/powerpoint/2010/main" val="34154464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253</Words>
  <Application>Microsoft Office PowerPoint</Application>
  <PresentationFormat>On-screen Show (4:3)</PresentationFormat>
  <Paragraphs>168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- 1 of 3</vt:lpstr>
      <vt:lpstr>Facebook Own Posts Table - 2 of 3</vt:lpstr>
      <vt:lpstr>Facebook 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3</dc:title>
  <dc:creator>Administrator</dc:creator>
  <cp:lastModifiedBy>Administrator</cp:lastModifiedBy>
  <cp:revision>1</cp:revision>
  <dcterms:created xsi:type="dcterms:W3CDTF">2018-02-28T10:41:39Z</dcterms:created>
  <dcterms:modified xsi:type="dcterms:W3CDTF">2018-02-28T10:42:29Z</dcterms:modified>
</cp:coreProperties>
</file>