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6" r:id="rId10"/>
    <p:sldId id="267"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Sheet1!$B$2:$B$9</c:f>
              <c:numCache>
                <c:formatCode>General</c:formatCode>
                <c:ptCount val="8"/>
                <c:pt idx="0">
                  <c:v>0</c:v>
                </c:pt>
                <c:pt idx="1">
                  <c:v>1</c:v>
                </c:pt>
                <c:pt idx="2">
                  <c:v>0</c:v>
                </c:pt>
                <c:pt idx="3">
                  <c:v>1</c:v>
                </c:pt>
                <c:pt idx="4">
                  <c:v>2</c:v>
                </c:pt>
                <c:pt idx="5">
                  <c:v>0</c:v>
                </c:pt>
                <c:pt idx="6">
                  <c:v>0</c:v>
                </c:pt>
                <c:pt idx="7">
                  <c:v>1</c:v>
                </c:pt>
              </c:numCache>
            </c:numRef>
          </c:val>
          <c:smooth val="0"/>
          <c:extLst>
            <c:ext xmlns:c16="http://schemas.microsoft.com/office/drawing/2014/chart" uri="{C3380CC4-5D6E-409C-BE32-E72D297353CC}">
              <c16:uniqueId val="{00000000-B428-41AE-99CC-7AEEE921DA30}"/>
            </c:ext>
          </c:extLst>
        </c:ser>
        <c:ser>
          <c:idx val="1"/>
          <c:order val="1"/>
          <c:tx>
            <c:strRef>
              <c:f>Sheet1!$C$1</c:f>
              <c:strCache>
                <c:ptCount val="1"/>
                <c:pt idx="0">
                  <c:v>Uber</c:v>
                </c:pt>
              </c:strCache>
            </c:strRef>
          </c:tx>
          <c:spPr>
            <a:ln w="28575" cap="rnd">
              <a:solidFill>
                <a:schemeClr val="accent2"/>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Sheet1!$C$2:$C$9</c:f>
              <c:numCache>
                <c:formatCode>General</c:formatCode>
                <c:ptCount val="8"/>
                <c:pt idx="0">
                  <c:v>0</c:v>
                </c:pt>
                <c:pt idx="1">
                  <c:v>0</c:v>
                </c:pt>
                <c:pt idx="2">
                  <c:v>1</c:v>
                </c:pt>
                <c:pt idx="3">
                  <c:v>0</c:v>
                </c:pt>
                <c:pt idx="4">
                  <c:v>0</c:v>
                </c:pt>
                <c:pt idx="5">
                  <c:v>0</c:v>
                </c:pt>
                <c:pt idx="6">
                  <c:v>0</c:v>
                </c:pt>
                <c:pt idx="7">
                  <c:v>0</c:v>
                </c:pt>
              </c:numCache>
            </c:numRef>
          </c:val>
          <c:smooth val="0"/>
          <c:extLst>
            <c:ext xmlns:c16="http://schemas.microsoft.com/office/drawing/2014/chart" uri="{C3380CC4-5D6E-409C-BE32-E72D297353CC}">
              <c16:uniqueId val="{00000001-B428-41AE-99CC-7AEEE921DA30}"/>
            </c:ext>
          </c:extLst>
        </c:ser>
        <c:dLbls>
          <c:showLegendKey val="0"/>
          <c:showVal val="0"/>
          <c:showCatName val="0"/>
          <c:showSerName val="0"/>
          <c:showPercent val="0"/>
          <c:showBubbleSize val="0"/>
        </c:dLbls>
        <c:smooth val="0"/>
        <c:axId val="287456432"/>
        <c:axId val="282158168"/>
      </c:lineChart>
      <c:catAx>
        <c:axId val="28745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8168"/>
        <c:crosses val="autoZero"/>
        <c:auto val="1"/>
        <c:lblAlgn val="ctr"/>
        <c:lblOffset val="100"/>
        <c:noMultiLvlLbl val="0"/>
      </c:catAx>
      <c:valAx>
        <c:axId val="28215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5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Sheet1!$B$2:$B$9</c:f>
              <c:numCache>
                <c:formatCode>General</c:formatCode>
                <c:ptCount val="8"/>
                <c:pt idx="0">
                  <c:v>0</c:v>
                </c:pt>
                <c:pt idx="1">
                  <c:v>1</c:v>
                </c:pt>
                <c:pt idx="2">
                  <c:v>1</c:v>
                </c:pt>
                <c:pt idx="3">
                  <c:v>1</c:v>
                </c:pt>
                <c:pt idx="4">
                  <c:v>2</c:v>
                </c:pt>
                <c:pt idx="5">
                  <c:v>0</c:v>
                </c:pt>
                <c:pt idx="6">
                  <c:v>0</c:v>
                </c:pt>
                <c:pt idx="7">
                  <c:v>1</c:v>
                </c:pt>
              </c:numCache>
            </c:numRef>
          </c:val>
          <c:smooth val="0"/>
          <c:extLst>
            <c:ext xmlns:c16="http://schemas.microsoft.com/office/drawing/2014/chart" uri="{C3380CC4-5D6E-409C-BE32-E72D297353CC}">
              <c16:uniqueId val="{00000000-999E-4F84-9B1B-B616C6528DEA}"/>
            </c:ext>
          </c:extLst>
        </c:ser>
        <c:ser>
          <c:idx val="1"/>
          <c:order val="1"/>
          <c:tx>
            <c:strRef>
              <c:f>Sheet1!$C$1</c:f>
              <c:strCache>
                <c:ptCount val="1"/>
                <c:pt idx="0">
                  <c:v>Twitter</c:v>
                </c:pt>
              </c:strCache>
            </c:strRef>
          </c:tx>
          <c:spPr>
            <a:ln w="28575" cap="rnd">
              <a:solidFill>
                <a:schemeClr val="accent2"/>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Sheet1!$C$2:$C$9</c:f>
              <c:numCache>
                <c:formatCode>General</c:formatCode>
                <c:ptCount val="8"/>
                <c:pt idx="0">
                  <c:v>0</c:v>
                </c:pt>
                <c:pt idx="1">
                  <c:v>2</c:v>
                </c:pt>
                <c:pt idx="2">
                  <c:v>1</c:v>
                </c:pt>
                <c:pt idx="3">
                  <c:v>9</c:v>
                </c:pt>
                <c:pt idx="4">
                  <c:v>5</c:v>
                </c:pt>
                <c:pt idx="5">
                  <c:v>1</c:v>
                </c:pt>
                <c:pt idx="6">
                  <c:v>2</c:v>
                </c:pt>
                <c:pt idx="7">
                  <c:v>1</c:v>
                </c:pt>
              </c:numCache>
            </c:numRef>
          </c:val>
          <c:smooth val="0"/>
          <c:extLst>
            <c:ext xmlns:c16="http://schemas.microsoft.com/office/drawing/2014/chart" uri="{C3380CC4-5D6E-409C-BE32-E72D297353CC}">
              <c16:uniqueId val="{00000001-999E-4F84-9B1B-B616C6528DEA}"/>
            </c:ext>
          </c:extLst>
        </c:ser>
        <c:ser>
          <c:idx val="2"/>
          <c:order val="2"/>
          <c:tx>
            <c:strRef>
              <c:f>Sheet1!$D$1</c:f>
              <c:strCache>
                <c:ptCount val="1"/>
                <c:pt idx="0">
                  <c:v>YouTube</c:v>
                </c:pt>
              </c:strCache>
            </c:strRef>
          </c:tx>
          <c:spPr>
            <a:ln w="28575" cap="rnd">
              <a:solidFill>
                <a:schemeClr val="accent3"/>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Sheet1!$D$2:$D$9</c:f>
              <c:numCache>
                <c:formatCode>General</c:formatCode>
                <c:ptCount val="8"/>
                <c:pt idx="0">
                  <c:v>1</c:v>
                </c:pt>
                <c:pt idx="1">
                  <c:v>0</c:v>
                </c:pt>
                <c:pt idx="2">
                  <c:v>0</c:v>
                </c:pt>
                <c:pt idx="3">
                  <c:v>0</c:v>
                </c:pt>
                <c:pt idx="4">
                  <c:v>8</c:v>
                </c:pt>
                <c:pt idx="5">
                  <c:v>2</c:v>
                </c:pt>
                <c:pt idx="6">
                  <c:v>0</c:v>
                </c:pt>
                <c:pt idx="7">
                  <c:v>0</c:v>
                </c:pt>
              </c:numCache>
            </c:numRef>
          </c:val>
          <c:smooth val="0"/>
          <c:extLst>
            <c:ext xmlns:c16="http://schemas.microsoft.com/office/drawing/2014/chart" uri="{C3380CC4-5D6E-409C-BE32-E72D297353CC}">
              <c16:uniqueId val="{00000002-999E-4F84-9B1B-B616C6528DEA}"/>
            </c:ext>
          </c:extLst>
        </c:ser>
        <c:ser>
          <c:idx val="3"/>
          <c:order val="3"/>
          <c:tx>
            <c:strRef>
              <c:f>Sheet1!$E$1</c:f>
              <c:strCache>
                <c:ptCount val="1"/>
                <c:pt idx="0">
                  <c:v>Google+</c:v>
                </c:pt>
              </c:strCache>
            </c:strRef>
          </c:tx>
          <c:spPr>
            <a:ln w="28575" cap="rnd">
              <a:solidFill>
                <a:schemeClr val="accent4"/>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3-999E-4F84-9B1B-B616C6528DEA}"/>
            </c:ext>
          </c:extLst>
        </c:ser>
        <c:ser>
          <c:idx val="4"/>
          <c:order val="4"/>
          <c:tx>
            <c:strRef>
              <c:f>Sheet1!$F$1</c:f>
              <c:strCache>
                <c:ptCount val="1"/>
                <c:pt idx="0">
                  <c:v>LinkedIn</c:v>
                </c:pt>
              </c:strCache>
            </c:strRef>
          </c:tx>
          <c:spPr>
            <a:ln w="28575" cap="rnd">
              <a:solidFill>
                <a:schemeClr val="accent5"/>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4-999E-4F84-9B1B-B616C6528DEA}"/>
            </c:ext>
          </c:extLst>
        </c:ser>
        <c:ser>
          <c:idx val="5"/>
          <c:order val="5"/>
          <c:tx>
            <c:strRef>
              <c:f>Sheet1!$G$1</c:f>
              <c:strCache>
                <c:ptCount val="1"/>
                <c:pt idx="0">
                  <c:v>Instagram</c:v>
                </c:pt>
              </c:strCache>
            </c:strRef>
          </c:tx>
          <c:spPr>
            <a:ln w="28575" cap="rnd">
              <a:solidFill>
                <a:schemeClr val="accent6"/>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Sheet1!$G$2:$G$9</c:f>
              <c:numCache>
                <c:formatCode>General</c:formatCode>
                <c:ptCount val="8"/>
                <c:pt idx="0">
                  <c:v>1</c:v>
                </c:pt>
                <c:pt idx="1">
                  <c:v>1</c:v>
                </c:pt>
                <c:pt idx="2">
                  <c:v>1</c:v>
                </c:pt>
                <c:pt idx="3">
                  <c:v>2</c:v>
                </c:pt>
                <c:pt idx="4">
                  <c:v>2</c:v>
                </c:pt>
                <c:pt idx="5">
                  <c:v>2</c:v>
                </c:pt>
                <c:pt idx="6">
                  <c:v>1</c:v>
                </c:pt>
                <c:pt idx="7">
                  <c:v>1</c:v>
                </c:pt>
              </c:numCache>
            </c:numRef>
          </c:val>
          <c:smooth val="0"/>
          <c:extLst>
            <c:ext xmlns:c16="http://schemas.microsoft.com/office/drawing/2014/chart" uri="{C3380CC4-5D6E-409C-BE32-E72D297353CC}">
              <c16:uniqueId val="{00000005-999E-4F84-9B1B-B616C6528DEA}"/>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strRef>
              <c:f>Sheet1!$A$2:$A$9</c:f>
              <c:strCache>
                <c:ptCount val="8"/>
                <c:pt idx="0">
                  <c:v>19.02.2018</c:v>
                </c:pt>
                <c:pt idx="1">
                  <c:v>20.02.2018</c:v>
                </c:pt>
                <c:pt idx="2">
                  <c:v>21.02.2018</c:v>
                </c:pt>
                <c:pt idx="3">
                  <c:v>22.02.2018</c:v>
                </c:pt>
                <c:pt idx="4">
                  <c:v>23.02.2018</c:v>
                </c:pt>
                <c:pt idx="5">
                  <c:v>24.02.2018</c:v>
                </c:pt>
                <c:pt idx="6">
                  <c:v>25.02.2018</c:v>
                </c:pt>
                <c:pt idx="7">
                  <c:v>26.02.2018</c:v>
                </c:pt>
              </c:strCache>
            </c:strRef>
          </c:cat>
          <c:val>
            <c:numRef>
              <c:f>Sheet1!$H$2:$H$9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6-999E-4F84-9B1B-B616C6528DEA}"/>
            </c:ext>
          </c:extLst>
        </c:ser>
        <c:dLbls>
          <c:showLegendKey val="0"/>
          <c:showVal val="0"/>
          <c:showCatName val="0"/>
          <c:showSerName val="0"/>
          <c:showPercent val="0"/>
          <c:showBubbleSize val="0"/>
        </c:dLbls>
        <c:smooth val="0"/>
        <c:axId val="331092080"/>
        <c:axId val="331092736"/>
      </c:lineChart>
      <c:catAx>
        <c:axId val="33109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92736"/>
        <c:crosses val="autoZero"/>
        <c:auto val="1"/>
        <c:lblAlgn val="ctr"/>
        <c:lblOffset val="100"/>
        <c:noMultiLvlLbl val="0"/>
      </c:catAx>
      <c:valAx>
        <c:axId val="33109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9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Airbnb</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0-FF0D-457D-9C45-7B6C4E01A81A}"/>
            </c:ext>
          </c:extLst>
        </c:ser>
        <c:ser>
          <c:idx val="1"/>
          <c:order val="1"/>
          <c:tx>
            <c:strRef>
              <c:f>Sheet1!$C$1</c:f>
              <c:strCache>
                <c:ptCount val="1"/>
                <c:pt idx="0">
                  <c:v>Uber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1-FF0D-457D-9C45-7B6C4E01A81A}"/>
            </c:ext>
          </c:extLst>
        </c:ser>
        <c:dLbls>
          <c:showLegendKey val="0"/>
          <c:showVal val="0"/>
          <c:showCatName val="0"/>
          <c:showSerName val="0"/>
          <c:showPercent val="0"/>
          <c:showBubbleSize val="0"/>
        </c:dLbls>
        <c:gapWidth val="219"/>
        <c:overlap val="-27"/>
        <c:axId val="332638264"/>
        <c:axId val="332640888"/>
      </c:barChart>
      <c:catAx>
        <c:axId val="33263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0888"/>
        <c:crosses val="autoZero"/>
        <c:auto val="1"/>
        <c:lblAlgn val="ctr"/>
        <c:lblOffset val="100"/>
        <c:noMultiLvlLbl val="0"/>
      </c:catAx>
      <c:valAx>
        <c:axId val="33264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3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@Airbnb</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8</c:v>
                </c:pt>
                <c:pt idx="4">
                  <c:v>4</c:v>
                </c:pt>
                <c:pt idx="5">
                  <c:v>1</c:v>
                </c:pt>
                <c:pt idx="6">
                  <c:v>1</c:v>
                </c:pt>
              </c:numCache>
            </c:numRef>
          </c:val>
          <c:extLst>
            <c:ext xmlns:c16="http://schemas.microsoft.com/office/drawing/2014/chart" uri="{C3380CC4-5D6E-409C-BE32-E72D297353CC}">
              <c16:uniqueId val="{00000000-EFAB-40F0-882F-14CC82098CC3}"/>
            </c:ext>
          </c:extLst>
        </c:ser>
        <c:ser>
          <c:idx val="1"/>
          <c:order val="1"/>
          <c:tx>
            <c:strRef>
              <c:f>Sheet1!$C$1</c:f>
              <c:strCache>
                <c:ptCount val="1"/>
                <c:pt idx="0">
                  <c:v>@Uber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1</c:v>
                </c:pt>
                <c:pt idx="4">
                  <c:v>1</c:v>
                </c:pt>
                <c:pt idx="5">
                  <c:v>0</c:v>
                </c:pt>
                <c:pt idx="6">
                  <c:v>1</c:v>
                </c:pt>
              </c:numCache>
            </c:numRef>
          </c:val>
          <c:extLst>
            <c:ext xmlns:c16="http://schemas.microsoft.com/office/drawing/2014/chart" uri="{C3380CC4-5D6E-409C-BE32-E72D297353CC}">
              <c16:uniqueId val="{00000001-EFAB-40F0-882F-14CC82098CC3}"/>
            </c:ext>
          </c:extLst>
        </c:ser>
        <c:dLbls>
          <c:showLegendKey val="0"/>
          <c:showVal val="0"/>
          <c:showCatName val="0"/>
          <c:showSerName val="0"/>
          <c:showPercent val="0"/>
          <c:showBubbleSize val="0"/>
        </c:dLbls>
        <c:gapWidth val="219"/>
        <c:overlap val="-27"/>
        <c:axId val="336623432"/>
        <c:axId val="336624744"/>
      </c:barChart>
      <c:catAx>
        <c:axId val="33662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4744"/>
        <c:crosses val="autoZero"/>
        <c:auto val="1"/>
        <c:lblAlgn val="ctr"/>
        <c:lblOffset val="100"/>
        <c:noMultiLvlLbl val="0"/>
      </c:catAx>
      <c:valAx>
        <c:axId val="33662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A061-BFE5-4F50-9319-A43F94CC7C35}"/>
              </a:ext>
            </a:extLst>
          </p:cNvPr>
          <p:cNvSpPr>
            <a:spLocks noGrp="1"/>
          </p:cNvSpPr>
          <p:nvPr>
            <p:ph type="ctrTitle"/>
          </p:nvPr>
        </p:nvSpPr>
        <p:spPr/>
        <p:txBody>
          <a:bodyPr/>
          <a:lstStyle/>
          <a:p>
            <a:r>
              <a:rPr lang="en-US"/>
              <a:t>Sample - Content</a:t>
            </a:r>
          </a:p>
        </p:txBody>
      </p:sp>
      <p:sp>
        <p:nvSpPr>
          <p:cNvPr id="3" name="Subtitle 2">
            <a:extLst>
              <a:ext uri="{FF2B5EF4-FFF2-40B4-BE49-F238E27FC236}">
                <a16:creationId xmlns:a16="http://schemas.microsoft.com/office/drawing/2014/main" id="{2B627CED-D953-489A-A0F9-3399B1E68AEA}"/>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52035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783A1-93C9-43C7-A348-8B22BF200EC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612BA3B-39EE-44B2-AF51-FDB1D071F258}"/>
              </a:ext>
            </a:extLst>
          </p:cNvPr>
          <p:cNvGraphicFramePr>
            <a:graphicFrameLocks noGrp="1"/>
          </p:cNvGraphicFramePr>
          <p:nvPr>
            <p:ph type="chart" sz="quarter" idx="13"/>
            <p:extLst>
              <p:ext uri="{D42A27DB-BD31-4B8C-83A1-F6EECF244321}">
                <p14:modId xmlns:p14="http://schemas.microsoft.com/office/powerpoint/2010/main" val="1916826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A9A50-FF7C-4FE9-889A-7FB7F5E6FBD4}"/>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C3B1D903-F8B1-4C8D-8499-127C3ADBF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36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5F816-B09A-416B-924C-F15951516C83}"/>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4C361651-F8E0-4CA4-B45C-21BEFD2088D5}"/>
              </a:ext>
            </a:extLst>
          </p:cNvPr>
          <p:cNvGraphicFramePr>
            <a:graphicFrameLocks noGrp="1"/>
          </p:cNvGraphicFramePr>
          <p:nvPr>
            <p:ph type="chart" sz="quarter" idx="13"/>
            <p:extLst>
              <p:ext uri="{D42A27DB-BD31-4B8C-83A1-F6EECF244321}">
                <p14:modId xmlns:p14="http://schemas.microsoft.com/office/powerpoint/2010/main" val="2945024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5928B-5DC2-4516-B789-D9B3D0C028E3}"/>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231AB659-E40B-4E1B-84F4-722F6392E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032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9F99B-F198-4962-AD2E-680FE938278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AE80087-F4EA-45D2-8F21-52A4BCFC6F71}"/>
              </a:ext>
            </a:extLst>
          </p:cNvPr>
          <p:cNvGraphicFramePr>
            <a:graphicFrameLocks noGrp="1"/>
          </p:cNvGraphicFramePr>
          <p:nvPr>
            <p:ph type="chart" sz="quarter" idx="13"/>
            <p:extLst>
              <p:ext uri="{D42A27DB-BD31-4B8C-83A1-F6EECF244321}">
                <p14:modId xmlns:p14="http://schemas.microsoft.com/office/powerpoint/2010/main" val="2262001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E0A00-8B7A-4C24-B63E-16B75F2D5632}"/>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487265AF-AC99-4E67-B256-B784F97C9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867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AA1A-E3BF-4FA3-8404-DE985F2EF7FC}"/>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9F17A591-FA21-47A7-BBB7-B818EC21527D}"/>
              </a:ext>
            </a:extLst>
          </p:cNvPr>
          <p:cNvGraphicFramePr>
            <a:graphicFrameLocks noGrp="1"/>
          </p:cNvGraphicFramePr>
          <p:nvPr>
            <p:ph type="tbl" sz="quarter" idx="13"/>
            <p:extLst>
              <p:ext uri="{D42A27DB-BD31-4B8C-83A1-F6EECF244321}">
                <p14:modId xmlns:p14="http://schemas.microsoft.com/office/powerpoint/2010/main" val="360626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599029"/>
                    </a:ext>
                  </a:extLst>
                </a:gridCol>
                <a:gridCol w="822960">
                  <a:extLst>
                    <a:ext uri="{9D8B030D-6E8A-4147-A177-3AD203B41FA5}">
                      <a16:colId xmlns:a16="http://schemas.microsoft.com/office/drawing/2014/main" val="2237145102"/>
                    </a:ext>
                  </a:extLst>
                </a:gridCol>
                <a:gridCol w="822960">
                  <a:extLst>
                    <a:ext uri="{9D8B030D-6E8A-4147-A177-3AD203B41FA5}">
                      <a16:colId xmlns:a16="http://schemas.microsoft.com/office/drawing/2014/main" val="2841255663"/>
                    </a:ext>
                  </a:extLst>
                </a:gridCol>
                <a:gridCol w="822960">
                  <a:extLst>
                    <a:ext uri="{9D8B030D-6E8A-4147-A177-3AD203B41FA5}">
                      <a16:colId xmlns:a16="http://schemas.microsoft.com/office/drawing/2014/main" val="2211312682"/>
                    </a:ext>
                  </a:extLst>
                </a:gridCol>
                <a:gridCol w="822960">
                  <a:extLst>
                    <a:ext uri="{9D8B030D-6E8A-4147-A177-3AD203B41FA5}">
                      <a16:colId xmlns:a16="http://schemas.microsoft.com/office/drawing/2014/main" val="921958265"/>
                    </a:ext>
                  </a:extLst>
                </a:gridCol>
                <a:gridCol w="822960">
                  <a:extLst>
                    <a:ext uri="{9D8B030D-6E8A-4147-A177-3AD203B41FA5}">
                      <a16:colId xmlns:a16="http://schemas.microsoft.com/office/drawing/2014/main" val="71105358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817262281"/>
                  </a:ext>
                </a:extLst>
              </a:tr>
              <a:tr h="370840">
                <a:tc>
                  <a:txBody>
                    <a:bodyPr/>
                    <a:lstStyle/>
                    <a:p>
                      <a:r>
                        <a:rPr lang="en-US" sz="1000" b="1"/>
                        <a:t>@Airbnb - 2018-02-22 13:56:11</a:t>
                      </a:r>
                      <a:r>
                        <a:rPr lang="en-US" sz="1000"/>
                        <a:t>
LIVE: Big News from Airbnb https://t.co/p5WgVmW4Kk</a:t>
                      </a:r>
                    </a:p>
                  </a:txBody>
                  <a:tcPr/>
                </a:tc>
                <a:tc>
                  <a:txBody>
                    <a:bodyPr/>
                    <a:lstStyle/>
                    <a:p>
                      <a:r>
                        <a:rPr lang="en-US" sz="1000"/>
                        <a:t>No</a:t>
                      </a:r>
                    </a:p>
                  </a:txBody>
                  <a:tcPr/>
                </a:tc>
                <a:tc>
                  <a:txBody>
                    <a:bodyPr/>
                    <a:lstStyle/>
                    <a:p>
                      <a:r>
                        <a:rPr lang="en-US" sz="1000"/>
                        <a:t>324</a:t>
                      </a:r>
                    </a:p>
                  </a:txBody>
                  <a:tcPr/>
                </a:tc>
                <a:tc>
                  <a:txBody>
                    <a:bodyPr/>
                    <a:lstStyle/>
                    <a:p>
                      <a:r>
                        <a:rPr lang="en-US" sz="1000"/>
                        <a:t>801</a:t>
                      </a:r>
                    </a:p>
                  </a:txBody>
                  <a:tcPr/>
                </a:tc>
                <a:tc>
                  <a:txBody>
                    <a:bodyPr/>
                    <a:lstStyle/>
                    <a:p>
                      <a:r>
                        <a:rPr lang="en-US" sz="1000"/>
                        <a:t>48</a:t>
                      </a:r>
                    </a:p>
                  </a:txBody>
                  <a:tcPr/>
                </a:tc>
                <a:tc>
                  <a:txBody>
                    <a:bodyPr/>
                    <a:lstStyle/>
                    <a:p>
                      <a:r>
                        <a:rPr lang="en-US" sz="1000"/>
                        <a:t>0.1810%</a:t>
                      </a:r>
                    </a:p>
                  </a:txBody>
                  <a:tcPr/>
                </a:tc>
                <a:extLst>
                  <a:ext uri="{0D108BD9-81ED-4DB2-BD59-A6C34878D82A}">
                    <a16:rowId xmlns:a16="http://schemas.microsoft.com/office/drawing/2014/main" val="2311574376"/>
                  </a:ext>
                </a:extLst>
              </a:tr>
              <a:tr h="370840">
                <a:tc>
                  <a:txBody>
                    <a:bodyPr/>
                    <a:lstStyle/>
                    <a:p>
                      <a:r>
                        <a:rPr lang="en-US" sz="1000" b="1"/>
                        <a:t>@Airbnb - 2018-02-22 14:41:26</a:t>
                      </a:r>
                      <a:r>
                        <a:rPr lang="en-US" sz="1000"/>
                        <a:t>
Introducing Airbnb Plus, a new selection of the most beautiful homes verified for comfort and quality. 
Airbnb Plus hosts focus on every detail to create the perfect stay–whether you're staying in a private room or have the entire place to yourself. 
https://t.co/OSOCIVtbhX https://t.co/1IEgneFVUe</a:t>
                      </a:r>
                    </a:p>
                  </a:txBody>
                  <a:tcPr/>
                </a:tc>
                <a:tc>
                  <a:txBody>
                    <a:bodyPr/>
                    <a:lstStyle/>
                    <a:p>
                      <a:r>
                        <a:rPr lang="en-US" sz="1000"/>
                        <a:t>No</a:t>
                      </a:r>
                    </a:p>
                  </a:txBody>
                  <a:tcPr/>
                </a:tc>
                <a:tc>
                  <a:txBody>
                    <a:bodyPr/>
                    <a:lstStyle/>
                    <a:p>
                      <a:r>
                        <a:rPr lang="en-US" sz="1000"/>
                        <a:t>196</a:t>
                      </a:r>
                    </a:p>
                  </a:txBody>
                  <a:tcPr/>
                </a:tc>
                <a:tc>
                  <a:txBody>
                    <a:bodyPr/>
                    <a:lstStyle/>
                    <a:p>
                      <a:r>
                        <a:rPr lang="en-US" sz="1000"/>
                        <a:t>425</a:t>
                      </a:r>
                    </a:p>
                  </a:txBody>
                  <a:tcPr/>
                </a:tc>
                <a:tc>
                  <a:txBody>
                    <a:bodyPr/>
                    <a:lstStyle/>
                    <a:p>
                      <a:r>
                        <a:rPr lang="en-US" sz="1000"/>
                        <a:t>15</a:t>
                      </a:r>
                    </a:p>
                  </a:txBody>
                  <a:tcPr/>
                </a:tc>
                <a:tc>
                  <a:txBody>
                    <a:bodyPr/>
                    <a:lstStyle/>
                    <a:p>
                      <a:r>
                        <a:rPr lang="en-US" sz="1000"/>
                        <a:t>0.0982%</a:t>
                      </a:r>
                    </a:p>
                  </a:txBody>
                  <a:tcPr/>
                </a:tc>
                <a:extLst>
                  <a:ext uri="{0D108BD9-81ED-4DB2-BD59-A6C34878D82A}">
                    <a16:rowId xmlns:a16="http://schemas.microsoft.com/office/drawing/2014/main" val="4092459376"/>
                  </a:ext>
                </a:extLst>
              </a:tr>
              <a:tr h="370840">
                <a:tc>
                  <a:txBody>
                    <a:bodyPr/>
                    <a:lstStyle/>
                    <a:p>
                      <a:r>
                        <a:rPr lang="en-US" sz="1000" b="1"/>
                        <a:t>@Airbnb - 2018-02-21 14:01:52</a:t>
                      </a:r>
                      <a:r>
                        <a:rPr lang="en-US" sz="1000"/>
                        <a:t>
We can’t share the details yet, but we’re setting the stage for some exciting changes for hosts and guests.
We'll be back tomorrow with some updates, all inspired by you. https://t.co/FXik5wl5m4</a:t>
                      </a:r>
                    </a:p>
                  </a:txBody>
                  <a:tcPr/>
                </a:tc>
                <a:tc>
                  <a:txBody>
                    <a:bodyPr/>
                    <a:lstStyle/>
                    <a:p>
                      <a:r>
                        <a:rPr lang="en-US" sz="1000"/>
                        <a:t>No</a:t>
                      </a:r>
                    </a:p>
                  </a:txBody>
                  <a:tcPr/>
                </a:tc>
                <a:tc>
                  <a:txBody>
                    <a:bodyPr/>
                    <a:lstStyle/>
                    <a:p>
                      <a:r>
                        <a:rPr lang="en-US" sz="1000"/>
                        <a:t>69</a:t>
                      </a:r>
                    </a:p>
                  </a:txBody>
                  <a:tcPr/>
                </a:tc>
                <a:tc>
                  <a:txBody>
                    <a:bodyPr/>
                    <a:lstStyle/>
                    <a:p>
                      <a:r>
                        <a:rPr lang="en-US" sz="1000"/>
                        <a:t>227</a:t>
                      </a:r>
                    </a:p>
                  </a:txBody>
                  <a:tcPr/>
                </a:tc>
                <a:tc>
                  <a:txBody>
                    <a:bodyPr/>
                    <a:lstStyle/>
                    <a:p>
                      <a:r>
                        <a:rPr lang="en-US" sz="1000"/>
                        <a:t>18</a:t>
                      </a:r>
                    </a:p>
                  </a:txBody>
                  <a:tcPr/>
                </a:tc>
                <a:tc>
                  <a:txBody>
                    <a:bodyPr/>
                    <a:lstStyle/>
                    <a:p>
                      <a:r>
                        <a:rPr lang="en-US" sz="1000"/>
                        <a:t>0.0485%</a:t>
                      </a:r>
                    </a:p>
                  </a:txBody>
                  <a:tcPr/>
                </a:tc>
                <a:extLst>
                  <a:ext uri="{0D108BD9-81ED-4DB2-BD59-A6C34878D82A}">
                    <a16:rowId xmlns:a16="http://schemas.microsoft.com/office/drawing/2014/main" val="4272072985"/>
                  </a:ext>
                </a:extLst>
              </a:tr>
              <a:tr h="370840">
                <a:tc>
                  <a:txBody>
                    <a:bodyPr/>
                    <a:lstStyle/>
                    <a:p>
                      <a:r>
                        <a:rPr lang="en-US" sz="1000" b="1"/>
                        <a:t>@Airbnb - 2018-02-23 19:31:31</a:t>
                      </a:r>
                      <a:r>
                        <a:rPr lang="en-US" sz="1000"/>
                        <a:t>
We’re excited to announce big news for everyone. 
It's now easier than ever to find the perfect place no matter where you go–– whether you're traveling for work, with family, or taking an adventure of a lifetime.
https://t.co/QgnfvYXZfy https://t.co/eLbA0pNdY9</a:t>
                      </a:r>
                    </a:p>
                  </a:txBody>
                  <a:tcPr/>
                </a:tc>
                <a:tc>
                  <a:txBody>
                    <a:bodyPr/>
                    <a:lstStyle/>
                    <a:p>
                      <a:r>
                        <a:rPr lang="en-US" sz="1000"/>
                        <a:t>No</a:t>
                      </a:r>
                    </a:p>
                  </a:txBody>
                  <a:tcPr/>
                </a:tc>
                <a:tc>
                  <a:txBody>
                    <a:bodyPr/>
                    <a:lstStyle/>
                    <a:p>
                      <a:r>
                        <a:rPr lang="en-US" sz="1000"/>
                        <a:t>90</a:t>
                      </a:r>
                    </a:p>
                  </a:txBody>
                  <a:tcPr/>
                </a:tc>
                <a:tc>
                  <a:txBody>
                    <a:bodyPr/>
                    <a:lstStyle/>
                    <a:p>
                      <a:r>
                        <a:rPr lang="en-US" sz="1000"/>
                        <a:t>180</a:t>
                      </a:r>
                    </a:p>
                  </a:txBody>
                  <a:tcPr/>
                </a:tc>
                <a:tc>
                  <a:txBody>
                    <a:bodyPr/>
                    <a:lstStyle/>
                    <a:p>
                      <a:r>
                        <a:rPr lang="en-US" sz="1000"/>
                        <a:t>11</a:t>
                      </a:r>
                    </a:p>
                  </a:txBody>
                  <a:tcPr/>
                </a:tc>
                <a:tc>
                  <a:txBody>
                    <a:bodyPr/>
                    <a:lstStyle/>
                    <a:p>
                      <a:r>
                        <a:rPr lang="en-US" sz="1000"/>
                        <a:t>0.0433%</a:t>
                      </a:r>
                    </a:p>
                  </a:txBody>
                  <a:tcPr/>
                </a:tc>
                <a:extLst>
                  <a:ext uri="{0D108BD9-81ED-4DB2-BD59-A6C34878D82A}">
                    <a16:rowId xmlns:a16="http://schemas.microsoft.com/office/drawing/2014/main" val="1188213230"/>
                  </a:ext>
                </a:extLst>
              </a:tr>
              <a:tr h="370840">
                <a:tc>
                  <a:txBody>
                    <a:bodyPr/>
                    <a:lstStyle/>
                    <a:p>
                      <a:r>
                        <a:rPr lang="en-US" sz="1000" b="1"/>
                        <a:t>@Airbnb - 2018-02-22 14:49:57</a:t>
                      </a:r>
                      <a:r>
                        <a:rPr lang="en-US" sz="1000"/>
                        <a:t>
Coming soon: Beyond by Airbnb https://t.co/rM5Gd8yDQw</a:t>
                      </a:r>
                    </a:p>
                  </a:txBody>
                  <a:tcPr/>
                </a:tc>
                <a:tc>
                  <a:txBody>
                    <a:bodyPr/>
                    <a:lstStyle/>
                    <a:p>
                      <a:r>
                        <a:rPr lang="en-US" sz="1000"/>
                        <a:t>No</a:t>
                      </a:r>
                    </a:p>
                  </a:txBody>
                  <a:tcPr/>
                </a:tc>
                <a:tc>
                  <a:txBody>
                    <a:bodyPr/>
                    <a:lstStyle/>
                    <a:p>
                      <a:r>
                        <a:rPr lang="en-US" sz="1000"/>
                        <a:t>68</a:t>
                      </a:r>
                    </a:p>
                  </a:txBody>
                  <a:tcPr/>
                </a:tc>
                <a:tc>
                  <a:txBody>
                    <a:bodyPr/>
                    <a:lstStyle/>
                    <a:p>
                      <a:r>
                        <a:rPr lang="en-US" sz="1000"/>
                        <a:t>201</a:t>
                      </a:r>
                    </a:p>
                  </a:txBody>
                  <a:tcPr/>
                </a:tc>
                <a:tc>
                  <a:txBody>
                    <a:bodyPr/>
                    <a:lstStyle/>
                    <a:p>
                      <a:r>
                        <a:rPr lang="en-US" sz="1000"/>
                        <a:t>6</a:t>
                      </a:r>
                    </a:p>
                  </a:txBody>
                  <a:tcPr/>
                </a:tc>
                <a:tc>
                  <a:txBody>
                    <a:bodyPr/>
                    <a:lstStyle/>
                    <a:p>
                      <a:r>
                        <a:rPr lang="en-US" sz="1000"/>
                        <a:t>0.0424%</a:t>
                      </a:r>
                    </a:p>
                  </a:txBody>
                  <a:tcPr/>
                </a:tc>
                <a:extLst>
                  <a:ext uri="{0D108BD9-81ED-4DB2-BD59-A6C34878D82A}">
                    <a16:rowId xmlns:a16="http://schemas.microsoft.com/office/drawing/2014/main" val="2535071544"/>
                  </a:ext>
                </a:extLst>
              </a:tr>
            </a:tbl>
          </a:graphicData>
        </a:graphic>
      </p:graphicFrame>
      <p:sp>
        <p:nvSpPr>
          <p:cNvPr id="4" name="Text Placeholder 3">
            <a:extLst>
              <a:ext uri="{FF2B5EF4-FFF2-40B4-BE49-F238E27FC236}">
                <a16:creationId xmlns:a16="http://schemas.microsoft.com/office/drawing/2014/main" id="{36429695-CEA5-41EF-A3C1-9D80825EF4CD}"/>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4044821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41EC-1F7A-49DE-97CA-9420A507E789}"/>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70B38FF0-699E-4B0A-8683-29312EA2C35D}"/>
              </a:ext>
            </a:extLst>
          </p:cNvPr>
          <p:cNvGraphicFramePr>
            <a:graphicFrameLocks noGrp="1"/>
          </p:cNvGraphicFramePr>
          <p:nvPr>
            <p:ph type="chart" sz="quarter" idx="13"/>
            <p:extLst>
              <p:ext uri="{D42A27DB-BD31-4B8C-83A1-F6EECF244321}">
                <p14:modId xmlns:p14="http://schemas.microsoft.com/office/powerpoint/2010/main" val="1694524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832B3-74BD-4915-970C-B935F8EBD3B6}"/>
              </a:ext>
            </a:extLst>
          </p:cNvPr>
          <p:cNvSpPr>
            <a:spLocks noGrp="1"/>
          </p:cNvSpPr>
          <p:nvPr>
            <p:ph type="body" sz="quarter" idx="14"/>
          </p:nvPr>
        </p:nvSpPr>
        <p:spPr/>
        <p:txBody>
          <a:bodyPr/>
          <a:lstStyle/>
          <a:p>
            <a:r>
              <a:rPr lang="en-US"/>
              <a:t>19.02.2018 - 26.02.2018</a:t>
            </a:r>
          </a:p>
        </p:txBody>
      </p:sp>
      <p:sp>
        <p:nvSpPr>
          <p:cNvPr id="5" name="Footer Placeholder 4">
            <a:extLst>
              <a:ext uri="{FF2B5EF4-FFF2-40B4-BE49-F238E27FC236}">
                <a16:creationId xmlns:a16="http://schemas.microsoft.com/office/drawing/2014/main" id="{0C0BB69E-6FEB-4B5A-83EE-AB74D2319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5215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9133-C3DB-4A20-A9F6-57531A06586C}"/>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B2D0D555-4061-4807-B480-C35E1C7C112B}"/>
              </a:ext>
            </a:extLst>
          </p:cNvPr>
          <p:cNvGraphicFramePr>
            <a:graphicFrameLocks noGrp="1"/>
          </p:cNvGraphicFramePr>
          <p:nvPr>
            <p:ph type="tbl" sz="quarter" idx="13"/>
            <p:extLst>
              <p:ext uri="{D42A27DB-BD31-4B8C-83A1-F6EECF244321}">
                <p14:modId xmlns:p14="http://schemas.microsoft.com/office/powerpoint/2010/main" val="132265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4013840"/>
                    </a:ext>
                  </a:extLst>
                </a:gridCol>
                <a:gridCol w="658368">
                  <a:extLst>
                    <a:ext uri="{9D8B030D-6E8A-4147-A177-3AD203B41FA5}">
                      <a16:colId xmlns:a16="http://schemas.microsoft.com/office/drawing/2014/main" val="3477671388"/>
                    </a:ext>
                  </a:extLst>
                </a:gridCol>
                <a:gridCol w="658368">
                  <a:extLst>
                    <a:ext uri="{9D8B030D-6E8A-4147-A177-3AD203B41FA5}">
                      <a16:colId xmlns:a16="http://schemas.microsoft.com/office/drawing/2014/main" val="1902774612"/>
                    </a:ext>
                  </a:extLst>
                </a:gridCol>
                <a:gridCol w="658368">
                  <a:extLst>
                    <a:ext uri="{9D8B030D-6E8A-4147-A177-3AD203B41FA5}">
                      <a16:colId xmlns:a16="http://schemas.microsoft.com/office/drawing/2014/main" val="663840070"/>
                    </a:ext>
                  </a:extLst>
                </a:gridCol>
                <a:gridCol w="658368">
                  <a:extLst>
                    <a:ext uri="{9D8B030D-6E8A-4147-A177-3AD203B41FA5}">
                      <a16:colId xmlns:a16="http://schemas.microsoft.com/office/drawing/2014/main" val="2686343417"/>
                    </a:ext>
                  </a:extLst>
                </a:gridCol>
                <a:gridCol w="658368">
                  <a:extLst>
                    <a:ext uri="{9D8B030D-6E8A-4147-A177-3AD203B41FA5}">
                      <a16:colId xmlns:a16="http://schemas.microsoft.com/office/drawing/2014/main" val="3066039865"/>
                    </a:ext>
                  </a:extLst>
                </a:gridCol>
                <a:gridCol w="658368">
                  <a:extLst>
                    <a:ext uri="{9D8B030D-6E8A-4147-A177-3AD203B41FA5}">
                      <a16:colId xmlns:a16="http://schemas.microsoft.com/office/drawing/2014/main" val="811648797"/>
                    </a:ext>
                  </a:extLst>
                </a:gridCol>
                <a:gridCol w="658368">
                  <a:extLst>
                    <a:ext uri="{9D8B030D-6E8A-4147-A177-3AD203B41FA5}">
                      <a16:colId xmlns:a16="http://schemas.microsoft.com/office/drawing/2014/main" val="271458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436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- 2018-02-22 13:56:11</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your feedback, we’ve been working on new ways to make Airbnb even better. 
Join us live, and be the first to learn about the exciting changes.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401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19:20:40</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big news for everyone. 
It's now easier than ever to find the perfect place no matter where you go–– whether you're traveling for work, with family, or taking an adventure of a lifetime.
airbnb.com/new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711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Uber - 2018-02-21 05:58:32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1536633"/>
                  </a:ext>
                </a:extLst>
              </a:tr>
            </a:tbl>
          </a:graphicData>
        </a:graphic>
      </p:graphicFrame>
      <p:sp>
        <p:nvSpPr>
          <p:cNvPr id="4" name="Text Placeholder 3">
            <a:extLst>
              <a:ext uri="{FF2B5EF4-FFF2-40B4-BE49-F238E27FC236}">
                <a16:creationId xmlns:a16="http://schemas.microsoft.com/office/drawing/2014/main" id="{1D019674-4713-4EA0-9D2E-B41A6EACF091}"/>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1731755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BF8D-9E71-4374-9D79-AD2B9A7A14C1}"/>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52DD7C4D-7CCA-4E25-A04C-29C8E80A35FA}"/>
              </a:ext>
            </a:extLst>
          </p:cNvPr>
          <p:cNvGraphicFramePr>
            <a:graphicFrameLocks noGrp="1"/>
          </p:cNvGraphicFramePr>
          <p:nvPr>
            <p:ph type="tbl" sz="quarter" idx="13"/>
            <p:extLst>
              <p:ext uri="{D42A27DB-BD31-4B8C-83A1-F6EECF244321}">
                <p14:modId xmlns:p14="http://schemas.microsoft.com/office/powerpoint/2010/main" val="195315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5306053"/>
                    </a:ext>
                  </a:extLst>
                </a:gridCol>
                <a:gridCol w="658368">
                  <a:extLst>
                    <a:ext uri="{9D8B030D-6E8A-4147-A177-3AD203B41FA5}">
                      <a16:colId xmlns:a16="http://schemas.microsoft.com/office/drawing/2014/main" val="3755914049"/>
                    </a:ext>
                  </a:extLst>
                </a:gridCol>
                <a:gridCol w="658368">
                  <a:extLst>
                    <a:ext uri="{9D8B030D-6E8A-4147-A177-3AD203B41FA5}">
                      <a16:colId xmlns:a16="http://schemas.microsoft.com/office/drawing/2014/main" val="2964688503"/>
                    </a:ext>
                  </a:extLst>
                </a:gridCol>
                <a:gridCol w="658368">
                  <a:extLst>
                    <a:ext uri="{9D8B030D-6E8A-4147-A177-3AD203B41FA5}">
                      <a16:colId xmlns:a16="http://schemas.microsoft.com/office/drawing/2014/main" val="3995457894"/>
                    </a:ext>
                  </a:extLst>
                </a:gridCol>
                <a:gridCol w="658368">
                  <a:extLst>
                    <a:ext uri="{9D8B030D-6E8A-4147-A177-3AD203B41FA5}">
                      <a16:colId xmlns:a16="http://schemas.microsoft.com/office/drawing/2014/main" val="2789311881"/>
                    </a:ext>
                  </a:extLst>
                </a:gridCol>
                <a:gridCol w="658368">
                  <a:extLst>
                    <a:ext uri="{9D8B030D-6E8A-4147-A177-3AD203B41FA5}">
                      <a16:colId xmlns:a16="http://schemas.microsoft.com/office/drawing/2014/main" val="1932974477"/>
                    </a:ext>
                  </a:extLst>
                </a:gridCol>
                <a:gridCol w="658368">
                  <a:extLst>
                    <a:ext uri="{9D8B030D-6E8A-4147-A177-3AD203B41FA5}">
                      <a16:colId xmlns:a16="http://schemas.microsoft.com/office/drawing/2014/main" val="807739764"/>
                    </a:ext>
                  </a:extLst>
                </a:gridCol>
                <a:gridCol w="658368">
                  <a:extLst>
                    <a:ext uri="{9D8B030D-6E8A-4147-A177-3AD203B41FA5}">
                      <a16:colId xmlns:a16="http://schemas.microsoft.com/office/drawing/2014/main" val="152066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360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- 2018-02-20 13:41:00</a:t>
                      </a:r>
                      <a:r>
                        <a:rPr kumimoji="0" lang="en-US" sz="1000" b="0" i="0" u="none" strike="noStrike" kern="1200" cap="none" spc="0" normalizeH="0" baseline="0" noProof="0">
                          <a:ln>
                            <a:noFill/>
                          </a:ln>
                          <a:solidFill>
                            <a:prstClr val="black"/>
                          </a:solidFill>
                          <a:effectLst/>
                          <a:uLnTx/>
                          <a:uFillTx/>
                          <a:latin typeface="+mn-lt"/>
                          <a:ea typeface="+mn-ea"/>
                          <a:cs typeface="+mn-cs"/>
                        </a:rPr>
                        <a:t>
In Pyeongchang, nightfall brings with it a different kind of calm: one that comes from the house itself, as each lit room warms up the sky. Finish that last chapter of your page-turner, or sneak a bite of stew left over from dinner. There’s no rush. Top it all off with a soju nightcap before you head to bed and do it all again tomorrow.
Explore more Gangwon homes: http://abnb.co/Gangwon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049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- 2018-02-26 13:21:17</a:t>
                      </a:r>
                      <a:r>
                        <a:rPr kumimoji="0" lang="en-US" sz="1000" b="0" i="0" u="none" strike="noStrike" kern="1200" cap="none" spc="0" normalizeH="0" baseline="0" noProof="0">
                          <a:ln>
                            <a:noFill/>
                          </a:ln>
                          <a:solidFill>
                            <a:prstClr val="black"/>
                          </a:solidFill>
                          <a:effectLst/>
                          <a:uLnTx/>
                          <a:uFillTx/>
                          <a:latin typeface="+mn-lt"/>
                          <a:ea typeface="+mn-ea"/>
                          <a:cs typeface="+mn-cs"/>
                        </a:rPr>
                        <a:t>
Experience a new way to see live music with Airbnb Concerts. 
These intimate live shows are in unique spaces like treehouses, recording studios, and art galleries. Discover emerging artists and hear the stories behind their music.
airbnb.com/concerts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1248918"/>
                  </a:ext>
                </a:extLst>
              </a:tr>
            </a:tbl>
          </a:graphicData>
        </a:graphic>
      </p:graphicFrame>
      <p:sp>
        <p:nvSpPr>
          <p:cNvPr id="4" name="Text Placeholder 3">
            <a:extLst>
              <a:ext uri="{FF2B5EF4-FFF2-40B4-BE49-F238E27FC236}">
                <a16:creationId xmlns:a16="http://schemas.microsoft.com/office/drawing/2014/main" id="{CCD3B313-2092-4899-A479-A878E591918E}"/>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4249461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454D-033E-4416-B4C8-0A92C5B42BA6}"/>
              </a:ext>
            </a:extLst>
          </p:cNvPr>
          <p:cNvSpPr>
            <a:spLocks noGrp="1"/>
          </p:cNvSpPr>
          <p:nvPr>
            <p:ph type="title"/>
          </p:nvPr>
        </p:nvSpPr>
        <p:spPr/>
        <p:txBody>
          <a:bodyPr/>
          <a:lstStyle/>
          <a:p>
            <a:r>
              <a:rPr lang="en-US"/>
              <a:t>Facebook Own Posts with Reactions Table - 1 of 2</a:t>
            </a:r>
          </a:p>
        </p:txBody>
      </p:sp>
      <p:graphicFrame>
        <p:nvGraphicFramePr>
          <p:cNvPr id="5" name="Table Placeholder 4">
            <a:extLst>
              <a:ext uri="{FF2B5EF4-FFF2-40B4-BE49-F238E27FC236}">
                <a16:creationId xmlns:a16="http://schemas.microsoft.com/office/drawing/2014/main" id="{A66597FC-78E9-4B64-93E6-829F5E98E95E}"/>
              </a:ext>
            </a:extLst>
          </p:cNvPr>
          <p:cNvGraphicFramePr>
            <a:graphicFrameLocks noGrp="1"/>
          </p:cNvGraphicFramePr>
          <p:nvPr>
            <p:ph type="tbl" sz="quarter" idx="13"/>
            <p:extLst>
              <p:ext uri="{D42A27DB-BD31-4B8C-83A1-F6EECF244321}">
                <p14:modId xmlns:p14="http://schemas.microsoft.com/office/powerpoint/2010/main" val="317374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7210174"/>
                    </a:ext>
                  </a:extLst>
                </a:gridCol>
                <a:gridCol w="822960">
                  <a:extLst>
                    <a:ext uri="{9D8B030D-6E8A-4147-A177-3AD203B41FA5}">
                      <a16:colId xmlns:a16="http://schemas.microsoft.com/office/drawing/2014/main" val="919822268"/>
                    </a:ext>
                  </a:extLst>
                </a:gridCol>
                <a:gridCol w="822960">
                  <a:extLst>
                    <a:ext uri="{9D8B030D-6E8A-4147-A177-3AD203B41FA5}">
                      <a16:colId xmlns:a16="http://schemas.microsoft.com/office/drawing/2014/main" val="2032048727"/>
                    </a:ext>
                  </a:extLst>
                </a:gridCol>
                <a:gridCol w="822960">
                  <a:extLst>
                    <a:ext uri="{9D8B030D-6E8A-4147-A177-3AD203B41FA5}">
                      <a16:colId xmlns:a16="http://schemas.microsoft.com/office/drawing/2014/main" val="2033014973"/>
                    </a:ext>
                  </a:extLst>
                </a:gridCol>
                <a:gridCol w="822960">
                  <a:extLst>
                    <a:ext uri="{9D8B030D-6E8A-4147-A177-3AD203B41FA5}">
                      <a16:colId xmlns:a16="http://schemas.microsoft.com/office/drawing/2014/main" val="3695506759"/>
                    </a:ext>
                  </a:extLst>
                </a:gridCol>
                <a:gridCol w="822960">
                  <a:extLst>
                    <a:ext uri="{9D8B030D-6E8A-4147-A177-3AD203B41FA5}">
                      <a16:colId xmlns:a16="http://schemas.microsoft.com/office/drawing/2014/main" val="577492872"/>
                    </a:ext>
                  </a:extLst>
                </a:gridCol>
                <a:gridCol w="822960">
                  <a:extLst>
                    <a:ext uri="{9D8B030D-6E8A-4147-A177-3AD203B41FA5}">
                      <a16:colId xmlns:a16="http://schemas.microsoft.com/office/drawing/2014/main" val="3183664692"/>
                    </a:ext>
                  </a:extLst>
                </a:gridCol>
                <a:gridCol w="822960">
                  <a:extLst>
                    <a:ext uri="{9D8B030D-6E8A-4147-A177-3AD203B41FA5}">
                      <a16:colId xmlns:a16="http://schemas.microsoft.com/office/drawing/2014/main" val="278157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612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- 2018-02-26 13:21:17</a:t>
                      </a:r>
                      <a:r>
                        <a:rPr kumimoji="0" lang="en-US" sz="1000" b="0" i="0" u="none" strike="noStrike" kern="1200" cap="none" spc="0" normalizeH="0" baseline="0" noProof="0">
                          <a:ln>
                            <a:noFill/>
                          </a:ln>
                          <a:solidFill>
                            <a:prstClr val="black"/>
                          </a:solidFill>
                          <a:effectLst/>
                          <a:uLnTx/>
                          <a:uFillTx/>
                          <a:latin typeface="+mn-lt"/>
                          <a:ea typeface="+mn-ea"/>
                          <a:cs typeface="+mn-cs"/>
                        </a:rPr>
                        <a:t>
Experience a new way to see live music with Airbnb Concerts. 
These intimate live shows are in unique spaces like treehouses, recording studios, and art galleries. Discover emerging artists and hear the stories behind their music.
airbnb.com/concerts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219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20:13:20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429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- 2018-02-23 19:20:40</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big news for everyone. 
It's now easier than ever to find the perfect place no matter where you go–– whether you're traveling for work, with family, or taking an adventure of a lifetime.
airbnb.com/new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4266313"/>
                  </a:ext>
                </a:extLst>
              </a:tr>
            </a:tbl>
          </a:graphicData>
        </a:graphic>
      </p:graphicFrame>
      <p:sp>
        <p:nvSpPr>
          <p:cNvPr id="4" name="Text Placeholder 3">
            <a:extLst>
              <a:ext uri="{FF2B5EF4-FFF2-40B4-BE49-F238E27FC236}">
                <a16:creationId xmlns:a16="http://schemas.microsoft.com/office/drawing/2014/main" id="{ABA0DAF8-65CF-4D66-9762-F1ECA26BA2F3}"/>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2792549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B4C3-10B7-49B8-859F-1A4B27108D05}"/>
              </a:ext>
            </a:extLst>
          </p:cNvPr>
          <p:cNvSpPr>
            <a:spLocks noGrp="1"/>
          </p:cNvSpPr>
          <p:nvPr>
            <p:ph type="title"/>
          </p:nvPr>
        </p:nvSpPr>
        <p:spPr/>
        <p:txBody>
          <a:bodyPr/>
          <a:lstStyle/>
          <a:p>
            <a:r>
              <a:rPr lang="en-US"/>
              <a:t>Facebook Own Posts with Reactions Table - 2 of 2</a:t>
            </a:r>
          </a:p>
        </p:txBody>
      </p:sp>
      <p:graphicFrame>
        <p:nvGraphicFramePr>
          <p:cNvPr id="5" name="Table Placeholder 4">
            <a:extLst>
              <a:ext uri="{FF2B5EF4-FFF2-40B4-BE49-F238E27FC236}">
                <a16:creationId xmlns:a16="http://schemas.microsoft.com/office/drawing/2014/main" id="{A89CDB8E-8B6E-4260-A267-41C427865279}"/>
              </a:ext>
            </a:extLst>
          </p:cNvPr>
          <p:cNvGraphicFramePr>
            <a:graphicFrameLocks noGrp="1"/>
          </p:cNvGraphicFramePr>
          <p:nvPr>
            <p:ph type="tbl" sz="quarter" idx="13"/>
            <p:extLst>
              <p:ext uri="{D42A27DB-BD31-4B8C-83A1-F6EECF244321}">
                <p14:modId xmlns:p14="http://schemas.microsoft.com/office/powerpoint/2010/main" val="187981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3724803"/>
                    </a:ext>
                  </a:extLst>
                </a:gridCol>
                <a:gridCol w="822960">
                  <a:extLst>
                    <a:ext uri="{9D8B030D-6E8A-4147-A177-3AD203B41FA5}">
                      <a16:colId xmlns:a16="http://schemas.microsoft.com/office/drawing/2014/main" val="1589072944"/>
                    </a:ext>
                  </a:extLst>
                </a:gridCol>
                <a:gridCol w="822960">
                  <a:extLst>
                    <a:ext uri="{9D8B030D-6E8A-4147-A177-3AD203B41FA5}">
                      <a16:colId xmlns:a16="http://schemas.microsoft.com/office/drawing/2014/main" val="2519556646"/>
                    </a:ext>
                  </a:extLst>
                </a:gridCol>
                <a:gridCol w="822960">
                  <a:extLst>
                    <a:ext uri="{9D8B030D-6E8A-4147-A177-3AD203B41FA5}">
                      <a16:colId xmlns:a16="http://schemas.microsoft.com/office/drawing/2014/main" val="1445494873"/>
                    </a:ext>
                  </a:extLst>
                </a:gridCol>
                <a:gridCol w="822960">
                  <a:extLst>
                    <a:ext uri="{9D8B030D-6E8A-4147-A177-3AD203B41FA5}">
                      <a16:colId xmlns:a16="http://schemas.microsoft.com/office/drawing/2014/main" val="474943791"/>
                    </a:ext>
                  </a:extLst>
                </a:gridCol>
                <a:gridCol w="822960">
                  <a:extLst>
                    <a:ext uri="{9D8B030D-6E8A-4147-A177-3AD203B41FA5}">
                      <a16:colId xmlns:a16="http://schemas.microsoft.com/office/drawing/2014/main" val="3036679804"/>
                    </a:ext>
                  </a:extLst>
                </a:gridCol>
                <a:gridCol w="822960">
                  <a:extLst>
                    <a:ext uri="{9D8B030D-6E8A-4147-A177-3AD203B41FA5}">
                      <a16:colId xmlns:a16="http://schemas.microsoft.com/office/drawing/2014/main" val="2791918933"/>
                    </a:ext>
                  </a:extLst>
                </a:gridCol>
                <a:gridCol w="822960">
                  <a:extLst>
                    <a:ext uri="{9D8B030D-6E8A-4147-A177-3AD203B41FA5}">
                      <a16:colId xmlns:a16="http://schemas.microsoft.com/office/drawing/2014/main" val="5890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713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- 2018-02-22 13:56:11</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your feedback, we’ve been working on new ways to make Airbnb even better. 
Join us live, and be the first to learn about the exciting changes.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55213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Uber - 2018-02-21 05:58:32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762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- 2018-02-20 13:41:00</a:t>
                      </a:r>
                      <a:r>
                        <a:rPr kumimoji="0" lang="en-US" sz="1000" b="0" i="0" u="none" strike="noStrike" kern="1200" cap="none" spc="0" normalizeH="0" baseline="0" noProof="0">
                          <a:ln>
                            <a:noFill/>
                          </a:ln>
                          <a:solidFill>
                            <a:prstClr val="black"/>
                          </a:solidFill>
                          <a:effectLst/>
                          <a:uLnTx/>
                          <a:uFillTx/>
                          <a:latin typeface="+mn-lt"/>
                          <a:ea typeface="+mn-ea"/>
                          <a:cs typeface="+mn-cs"/>
                        </a:rPr>
                        <a:t>
In Pyeongchang, nightfall brings with it a different kind of calm: one that comes from the house itself, as each lit room warms up the sky. Finish that last chapter of your page-turner, or sneak a bite of stew left over from dinner. There’s no rush. Top it all off with a soju nightcap before you head to bed and do it all again tomorrow.
Explore more Gangwon homes: http://abnb.co/Gangwon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9893885"/>
                  </a:ext>
                </a:extLst>
              </a:tr>
            </a:tbl>
          </a:graphicData>
        </a:graphic>
      </p:graphicFrame>
      <p:sp>
        <p:nvSpPr>
          <p:cNvPr id="4" name="Text Placeholder 3">
            <a:extLst>
              <a:ext uri="{FF2B5EF4-FFF2-40B4-BE49-F238E27FC236}">
                <a16:creationId xmlns:a16="http://schemas.microsoft.com/office/drawing/2014/main" id="{AA12A7D6-0859-47F5-8551-E6091C623DC6}"/>
              </a:ext>
            </a:extLst>
          </p:cNvPr>
          <p:cNvSpPr>
            <a:spLocks noGrp="1"/>
          </p:cNvSpPr>
          <p:nvPr>
            <p:ph type="body" sz="quarter" idx="14"/>
          </p:nvPr>
        </p:nvSpPr>
        <p:spPr/>
        <p:txBody>
          <a:bodyPr/>
          <a:lstStyle/>
          <a:p>
            <a:r>
              <a:rPr lang="en-US"/>
              <a:t>19.02.2018 - 26.02.2018</a:t>
            </a:r>
          </a:p>
        </p:txBody>
      </p:sp>
    </p:spTree>
    <p:extLst>
      <p:ext uri="{BB962C8B-B14F-4D97-AF65-F5344CB8AC3E}">
        <p14:creationId xmlns:p14="http://schemas.microsoft.com/office/powerpoint/2010/main" val="2026710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334</Words>
  <Application>Microsoft Office PowerPoint</Application>
  <PresentationFormat>On-screen Show (4:3)</PresentationFormat>
  <Paragraphs>180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Sample - Content</vt:lpstr>
      <vt:lpstr>Facebook Own Posts</vt:lpstr>
      <vt:lpstr>Overall Overall Posted Content</vt:lpstr>
      <vt:lpstr>Facebook Own Posts By Weekday</vt:lpstr>
      <vt:lpstr>Twitter Own and Retweeted Tweets Table</vt:lpstr>
      <vt:lpstr>Twitter Own Tweets By Weekday</vt:lpstr>
      <vt:lpstr>Facebook Own Posts Table - 1 of 2</vt:lpstr>
      <vt:lpstr>Facebook Own Posts Table - 2 of 2</vt:lpstr>
      <vt:lpstr>Facebook Own Posts with Reactions Table - 1 of 2</vt:lpstr>
      <vt:lpstr>Facebook Own Posts with Reactions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 Content</dc:title>
  <dc:creator>Administrator</dc:creator>
  <cp:lastModifiedBy>Administrator</cp:lastModifiedBy>
  <cp:revision>1</cp:revision>
  <dcterms:created xsi:type="dcterms:W3CDTF">2018-02-27T17:12:39Z</dcterms:created>
  <dcterms:modified xsi:type="dcterms:W3CDTF">2018-02-27T17:13:05Z</dcterms:modified>
</cp:coreProperties>
</file>