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6" r:id="rId10"/>
    <p:sldId id="267" r:id="rId11"/>
  </p:sldIdLst>
  <p:sldSz cx="9144000" cy="6858000" type="screen4x3"/>
  <p:notesSz cx="6858000" cy="9144000"/>
  <p:embeddedFontLst>
    <p:embeddedFont>
      <p:font typeface="Calibri" panose="020F0502020204030204" pitchFamily="34"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Airbnb</c:v>
                </c:pt>
              </c:strCache>
            </c:strRef>
          </c:tx>
          <c:spPr>
            <a:ln w="28575" cap="rnd">
              <a:solidFill>
                <a:schemeClr val="accent1"/>
              </a:solidFill>
              <a:round/>
            </a:ln>
            <a:effectLst/>
          </c:spPr>
          <c:marker>
            <c:symbol val="none"/>
          </c:marker>
          <c:cat>
            <c:strRef>
              <c:f>Sheet1!$A$2:$A$9</c:f>
              <c:strCache>
                <c:ptCount val="8"/>
                <c:pt idx="0">
                  <c:v>19.02.2018</c:v>
                </c:pt>
                <c:pt idx="1">
                  <c:v>20.02.2018</c:v>
                </c:pt>
                <c:pt idx="2">
                  <c:v>21.02.2018</c:v>
                </c:pt>
                <c:pt idx="3">
                  <c:v>22.02.2018</c:v>
                </c:pt>
                <c:pt idx="4">
                  <c:v>23.02.2018</c:v>
                </c:pt>
                <c:pt idx="5">
                  <c:v>24.02.2018</c:v>
                </c:pt>
                <c:pt idx="6">
                  <c:v>25.02.2018</c:v>
                </c:pt>
                <c:pt idx="7">
                  <c:v>26.02.2018</c:v>
                </c:pt>
              </c:strCache>
            </c:strRef>
          </c:cat>
          <c:val>
            <c:numRef>
              <c:f>Sheet1!$B$2:$B$9</c:f>
              <c:numCache>
                <c:formatCode>General</c:formatCode>
                <c:ptCount val="8"/>
                <c:pt idx="0">
                  <c:v>0</c:v>
                </c:pt>
                <c:pt idx="1">
                  <c:v>1</c:v>
                </c:pt>
                <c:pt idx="2">
                  <c:v>0</c:v>
                </c:pt>
                <c:pt idx="3">
                  <c:v>1</c:v>
                </c:pt>
                <c:pt idx="4">
                  <c:v>2</c:v>
                </c:pt>
                <c:pt idx="5">
                  <c:v>0</c:v>
                </c:pt>
                <c:pt idx="6">
                  <c:v>0</c:v>
                </c:pt>
                <c:pt idx="7">
                  <c:v>1</c:v>
                </c:pt>
              </c:numCache>
            </c:numRef>
          </c:val>
          <c:smooth val="0"/>
          <c:extLst>
            <c:ext xmlns:c16="http://schemas.microsoft.com/office/drawing/2014/chart" uri="{C3380CC4-5D6E-409C-BE32-E72D297353CC}">
              <c16:uniqueId val="{00000000-A45F-421B-BDEF-F6DBD99EF730}"/>
            </c:ext>
          </c:extLst>
        </c:ser>
        <c:ser>
          <c:idx val="1"/>
          <c:order val="1"/>
          <c:tx>
            <c:strRef>
              <c:f>Sheet1!$C$1</c:f>
              <c:strCache>
                <c:ptCount val="1"/>
                <c:pt idx="0">
                  <c:v>Uber</c:v>
                </c:pt>
              </c:strCache>
            </c:strRef>
          </c:tx>
          <c:spPr>
            <a:ln w="28575" cap="rnd">
              <a:solidFill>
                <a:schemeClr val="accent2"/>
              </a:solidFill>
              <a:round/>
            </a:ln>
            <a:effectLst/>
          </c:spPr>
          <c:marker>
            <c:symbol val="none"/>
          </c:marker>
          <c:cat>
            <c:strRef>
              <c:f>Sheet1!$A$2:$A$9</c:f>
              <c:strCache>
                <c:ptCount val="8"/>
                <c:pt idx="0">
                  <c:v>19.02.2018</c:v>
                </c:pt>
                <c:pt idx="1">
                  <c:v>20.02.2018</c:v>
                </c:pt>
                <c:pt idx="2">
                  <c:v>21.02.2018</c:v>
                </c:pt>
                <c:pt idx="3">
                  <c:v>22.02.2018</c:v>
                </c:pt>
                <c:pt idx="4">
                  <c:v>23.02.2018</c:v>
                </c:pt>
                <c:pt idx="5">
                  <c:v>24.02.2018</c:v>
                </c:pt>
                <c:pt idx="6">
                  <c:v>25.02.2018</c:v>
                </c:pt>
                <c:pt idx="7">
                  <c:v>26.02.2018</c:v>
                </c:pt>
              </c:strCache>
            </c:strRef>
          </c:cat>
          <c:val>
            <c:numRef>
              <c:f>Sheet1!$C$2:$C$9</c:f>
              <c:numCache>
                <c:formatCode>General</c:formatCode>
                <c:ptCount val="8"/>
                <c:pt idx="0">
                  <c:v>0</c:v>
                </c:pt>
                <c:pt idx="1">
                  <c:v>0</c:v>
                </c:pt>
                <c:pt idx="2">
                  <c:v>1</c:v>
                </c:pt>
                <c:pt idx="3">
                  <c:v>0</c:v>
                </c:pt>
                <c:pt idx="4">
                  <c:v>0</c:v>
                </c:pt>
                <c:pt idx="5">
                  <c:v>0</c:v>
                </c:pt>
                <c:pt idx="6">
                  <c:v>0</c:v>
                </c:pt>
                <c:pt idx="7">
                  <c:v>0</c:v>
                </c:pt>
              </c:numCache>
            </c:numRef>
          </c:val>
          <c:smooth val="0"/>
          <c:extLst>
            <c:ext xmlns:c16="http://schemas.microsoft.com/office/drawing/2014/chart" uri="{C3380CC4-5D6E-409C-BE32-E72D297353CC}">
              <c16:uniqueId val="{00000001-A45F-421B-BDEF-F6DBD99EF730}"/>
            </c:ext>
          </c:extLst>
        </c:ser>
        <c:dLbls>
          <c:showLegendKey val="0"/>
          <c:showVal val="0"/>
          <c:showCatName val="0"/>
          <c:showSerName val="0"/>
          <c:showPercent val="0"/>
          <c:showBubbleSize val="0"/>
        </c:dLbls>
        <c:smooth val="0"/>
        <c:axId val="329704240"/>
        <c:axId val="329704568"/>
      </c:lineChart>
      <c:catAx>
        <c:axId val="329704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704568"/>
        <c:crosses val="autoZero"/>
        <c:auto val="1"/>
        <c:lblAlgn val="ctr"/>
        <c:lblOffset val="100"/>
        <c:noMultiLvlLbl val="0"/>
      </c:catAx>
      <c:valAx>
        <c:axId val="329704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704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strRef>
              <c:f>Sheet1!$A$2:$A$9</c:f>
              <c:strCache>
                <c:ptCount val="8"/>
                <c:pt idx="0">
                  <c:v>19.02.2018</c:v>
                </c:pt>
                <c:pt idx="1">
                  <c:v>20.02.2018</c:v>
                </c:pt>
                <c:pt idx="2">
                  <c:v>21.02.2018</c:v>
                </c:pt>
                <c:pt idx="3">
                  <c:v>22.02.2018</c:v>
                </c:pt>
                <c:pt idx="4">
                  <c:v>23.02.2018</c:v>
                </c:pt>
                <c:pt idx="5">
                  <c:v>24.02.2018</c:v>
                </c:pt>
                <c:pt idx="6">
                  <c:v>25.02.2018</c:v>
                </c:pt>
                <c:pt idx="7">
                  <c:v>26.02.2018</c:v>
                </c:pt>
              </c:strCache>
            </c:strRef>
          </c:cat>
          <c:val>
            <c:numRef>
              <c:f>Sheet1!$B$2:$B$9</c:f>
              <c:numCache>
                <c:formatCode>General</c:formatCode>
                <c:ptCount val="8"/>
                <c:pt idx="0">
                  <c:v>0</c:v>
                </c:pt>
                <c:pt idx="1">
                  <c:v>1</c:v>
                </c:pt>
                <c:pt idx="2">
                  <c:v>1</c:v>
                </c:pt>
                <c:pt idx="3">
                  <c:v>1</c:v>
                </c:pt>
                <c:pt idx="4">
                  <c:v>2</c:v>
                </c:pt>
                <c:pt idx="5">
                  <c:v>0</c:v>
                </c:pt>
                <c:pt idx="6">
                  <c:v>0</c:v>
                </c:pt>
                <c:pt idx="7">
                  <c:v>1</c:v>
                </c:pt>
              </c:numCache>
            </c:numRef>
          </c:val>
          <c:smooth val="0"/>
          <c:extLst>
            <c:ext xmlns:c16="http://schemas.microsoft.com/office/drawing/2014/chart" uri="{C3380CC4-5D6E-409C-BE32-E72D297353CC}">
              <c16:uniqueId val="{00000000-C343-4556-96F0-FC41BF504BE8}"/>
            </c:ext>
          </c:extLst>
        </c:ser>
        <c:ser>
          <c:idx val="1"/>
          <c:order val="1"/>
          <c:tx>
            <c:strRef>
              <c:f>Sheet1!$C$1</c:f>
              <c:strCache>
                <c:ptCount val="1"/>
                <c:pt idx="0">
                  <c:v>Twitter</c:v>
                </c:pt>
              </c:strCache>
            </c:strRef>
          </c:tx>
          <c:spPr>
            <a:ln w="28575" cap="rnd">
              <a:solidFill>
                <a:schemeClr val="accent2"/>
              </a:solidFill>
              <a:round/>
            </a:ln>
            <a:effectLst/>
          </c:spPr>
          <c:marker>
            <c:symbol val="none"/>
          </c:marker>
          <c:cat>
            <c:strRef>
              <c:f>Sheet1!$A$2:$A$9</c:f>
              <c:strCache>
                <c:ptCount val="8"/>
                <c:pt idx="0">
                  <c:v>19.02.2018</c:v>
                </c:pt>
                <c:pt idx="1">
                  <c:v>20.02.2018</c:v>
                </c:pt>
                <c:pt idx="2">
                  <c:v>21.02.2018</c:v>
                </c:pt>
                <c:pt idx="3">
                  <c:v>22.02.2018</c:v>
                </c:pt>
                <c:pt idx="4">
                  <c:v>23.02.2018</c:v>
                </c:pt>
                <c:pt idx="5">
                  <c:v>24.02.2018</c:v>
                </c:pt>
                <c:pt idx="6">
                  <c:v>25.02.2018</c:v>
                </c:pt>
                <c:pt idx="7">
                  <c:v>26.02.2018</c:v>
                </c:pt>
              </c:strCache>
            </c:strRef>
          </c:cat>
          <c:val>
            <c:numRef>
              <c:f>Sheet1!$C$2:$C$9</c:f>
              <c:numCache>
                <c:formatCode>General</c:formatCode>
                <c:ptCount val="8"/>
                <c:pt idx="0">
                  <c:v>0</c:v>
                </c:pt>
                <c:pt idx="1">
                  <c:v>2</c:v>
                </c:pt>
                <c:pt idx="2">
                  <c:v>1</c:v>
                </c:pt>
                <c:pt idx="3">
                  <c:v>9</c:v>
                </c:pt>
                <c:pt idx="4">
                  <c:v>5</c:v>
                </c:pt>
                <c:pt idx="5">
                  <c:v>1</c:v>
                </c:pt>
                <c:pt idx="6">
                  <c:v>2</c:v>
                </c:pt>
                <c:pt idx="7">
                  <c:v>1</c:v>
                </c:pt>
              </c:numCache>
            </c:numRef>
          </c:val>
          <c:smooth val="0"/>
          <c:extLst>
            <c:ext xmlns:c16="http://schemas.microsoft.com/office/drawing/2014/chart" uri="{C3380CC4-5D6E-409C-BE32-E72D297353CC}">
              <c16:uniqueId val="{00000001-C343-4556-96F0-FC41BF504BE8}"/>
            </c:ext>
          </c:extLst>
        </c:ser>
        <c:ser>
          <c:idx val="2"/>
          <c:order val="2"/>
          <c:tx>
            <c:strRef>
              <c:f>Sheet1!$D$1</c:f>
              <c:strCache>
                <c:ptCount val="1"/>
                <c:pt idx="0">
                  <c:v>YouTube</c:v>
                </c:pt>
              </c:strCache>
            </c:strRef>
          </c:tx>
          <c:spPr>
            <a:ln w="28575" cap="rnd">
              <a:solidFill>
                <a:schemeClr val="accent3"/>
              </a:solidFill>
              <a:round/>
            </a:ln>
            <a:effectLst/>
          </c:spPr>
          <c:marker>
            <c:symbol val="none"/>
          </c:marker>
          <c:cat>
            <c:strRef>
              <c:f>Sheet1!$A$2:$A$9</c:f>
              <c:strCache>
                <c:ptCount val="8"/>
                <c:pt idx="0">
                  <c:v>19.02.2018</c:v>
                </c:pt>
                <c:pt idx="1">
                  <c:v>20.02.2018</c:v>
                </c:pt>
                <c:pt idx="2">
                  <c:v>21.02.2018</c:v>
                </c:pt>
                <c:pt idx="3">
                  <c:v>22.02.2018</c:v>
                </c:pt>
                <c:pt idx="4">
                  <c:v>23.02.2018</c:v>
                </c:pt>
                <c:pt idx="5">
                  <c:v>24.02.2018</c:v>
                </c:pt>
                <c:pt idx="6">
                  <c:v>25.02.2018</c:v>
                </c:pt>
                <c:pt idx="7">
                  <c:v>26.02.2018</c:v>
                </c:pt>
              </c:strCache>
            </c:strRef>
          </c:cat>
          <c:val>
            <c:numRef>
              <c:f>Sheet1!$D$2:$D$9</c:f>
              <c:numCache>
                <c:formatCode>General</c:formatCode>
                <c:ptCount val="8"/>
                <c:pt idx="0">
                  <c:v>1</c:v>
                </c:pt>
                <c:pt idx="1">
                  <c:v>0</c:v>
                </c:pt>
                <c:pt idx="2">
                  <c:v>0</c:v>
                </c:pt>
                <c:pt idx="3">
                  <c:v>0</c:v>
                </c:pt>
                <c:pt idx="4">
                  <c:v>8</c:v>
                </c:pt>
                <c:pt idx="5">
                  <c:v>2</c:v>
                </c:pt>
                <c:pt idx="6">
                  <c:v>0</c:v>
                </c:pt>
                <c:pt idx="7">
                  <c:v>0</c:v>
                </c:pt>
              </c:numCache>
            </c:numRef>
          </c:val>
          <c:smooth val="0"/>
          <c:extLst>
            <c:ext xmlns:c16="http://schemas.microsoft.com/office/drawing/2014/chart" uri="{C3380CC4-5D6E-409C-BE32-E72D297353CC}">
              <c16:uniqueId val="{00000002-C343-4556-96F0-FC41BF504BE8}"/>
            </c:ext>
          </c:extLst>
        </c:ser>
        <c:ser>
          <c:idx val="3"/>
          <c:order val="3"/>
          <c:tx>
            <c:strRef>
              <c:f>Sheet1!$E$1</c:f>
              <c:strCache>
                <c:ptCount val="1"/>
                <c:pt idx="0">
                  <c:v>Google+</c:v>
                </c:pt>
              </c:strCache>
            </c:strRef>
          </c:tx>
          <c:spPr>
            <a:ln w="28575" cap="rnd">
              <a:solidFill>
                <a:schemeClr val="accent4"/>
              </a:solidFill>
              <a:round/>
            </a:ln>
            <a:effectLst/>
          </c:spPr>
          <c:marker>
            <c:symbol val="none"/>
          </c:marker>
          <c:cat>
            <c:strRef>
              <c:f>Sheet1!$A$2:$A$9</c:f>
              <c:strCache>
                <c:ptCount val="8"/>
                <c:pt idx="0">
                  <c:v>19.02.2018</c:v>
                </c:pt>
                <c:pt idx="1">
                  <c:v>20.02.2018</c:v>
                </c:pt>
                <c:pt idx="2">
                  <c:v>21.02.2018</c:v>
                </c:pt>
                <c:pt idx="3">
                  <c:v>22.02.2018</c:v>
                </c:pt>
                <c:pt idx="4">
                  <c:v>23.02.2018</c:v>
                </c:pt>
                <c:pt idx="5">
                  <c:v>24.02.2018</c:v>
                </c:pt>
                <c:pt idx="6">
                  <c:v>25.02.2018</c:v>
                </c:pt>
                <c:pt idx="7">
                  <c:v>26.02.2018</c:v>
                </c:pt>
              </c:strCache>
            </c:strRef>
          </c:cat>
          <c:val>
            <c:numRef>
              <c:f>Sheet1!$E$2:$E$9</c:f>
              <c:numCache>
                <c:formatCode>General</c:formatCode>
                <c:ptCount val="8"/>
                <c:pt idx="0">
                  <c:v>0</c:v>
                </c:pt>
                <c:pt idx="1">
                  <c:v>0</c:v>
                </c:pt>
                <c:pt idx="2">
                  <c:v>0</c:v>
                </c:pt>
                <c:pt idx="3">
                  <c:v>0</c:v>
                </c:pt>
                <c:pt idx="4">
                  <c:v>0</c:v>
                </c:pt>
                <c:pt idx="5">
                  <c:v>0</c:v>
                </c:pt>
                <c:pt idx="6">
                  <c:v>0</c:v>
                </c:pt>
                <c:pt idx="7">
                  <c:v>0</c:v>
                </c:pt>
              </c:numCache>
            </c:numRef>
          </c:val>
          <c:smooth val="0"/>
          <c:extLst>
            <c:ext xmlns:c16="http://schemas.microsoft.com/office/drawing/2014/chart" uri="{C3380CC4-5D6E-409C-BE32-E72D297353CC}">
              <c16:uniqueId val="{00000003-C343-4556-96F0-FC41BF504BE8}"/>
            </c:ext>
          </c:extLst>
        </c:ser>
        <c:ser>
          <c:idx val="4"/>
          <c:order val="4"/>
          <c:tx>
            <c:strRef>
              <c:f>Sheet1!$F$1</c:f>
              <c:strCache>
                <c:ptCount val="1"/>
                <c:pt idx="0">
                  <c:v>LinkedIn</c:v>
                </c:pt>
              </c:strCache>
            </c:strRef>
          </c:tx>
          <c:spPr>
            <a:ln w="28575" cap="rnd">
              <a:solidFill>
                <a:schemeClr val="accent5"/>
              </a:solidFill>
              <a:round/>
            </a:ln>
            <a:effectLst/>
          </c:spPr>
          <c:marker>
            <c:symbol val="none"/>
          </c:marker>
          <c:cat>
            <c:strRef>
              <c:f>Sheet1!$A$2:$A$9</c:f>
              <c:strCache>
                <c:ptCount val="8"/>
                <c:pt idx="0">
                  <c:v>19.02.2018</c:v>
                </c:pt>
                <c:pt idx="1">
                  <c:v>20.02.2018</c:v>
                </c:pt>
                <c:pt idx="2">
                  <c:v>21.02.2018</c:v>
                </c:pt>
                <c:pt idx="3">
                  <c:v>22.02.2018</c:v>
                </c:pt>
                <c:pt idx="4">
                  <c:v>23.02.2018</c:v>
                </c:pt>
                <c:pt idx="5">
                  <c:v>24.02.2018</c:v>
                </c:pt>
                <c:pt idx="6">
                  <c:v>25.02.2018</c:v>
                </c:pt>
                <c:pt idx="7">
                  <c:v>26.02.2018</c:v>
                </c:pt>
              </c:strCache>
            </c:strRef>
          </c:cat>
          <c:val>
            <c:numRef>
              <c:f>Sheet1!$F$2:$F$9</c:f>
              <c:numCache>
                <c:formatCode>General</c:formatCode>
                <c:ptCount val="8"/>
                <c:pt idx="0">
                  <c:v>0</c:v>
                </c:pt>
                <c:pt idx="1">
                  <c:v>0</c:v>
                </c:pt>
                <c:pt idx="2">
                  <c:v>0</c:v>
                </c:pt>
                <c:pt idx="3">
                  <c:v>0</c:v>
                </c:pt>
                <c:pt idx="4">
                  <c:v>0</c:v>
                </c:pt>
                <c:pt idx="5">
                  <c:v>0</c:v>
                </c:pt>
                <c:pt idx="6">
                  <c:v>0</c:v>
                </c:pt>
                <c:pt idx="7">
                  <c:v>0</c:v>
                </c:pt>
              </c:numCache>
            </c:numRef>
          </c:val>
          <c:smooth val="0"/>
          <c:extLst>
            <c:ext xmlns:c16="http://schemas.microsoft.com/office/drawing/2014/chart" uri="{C3380CC4-5D6E-409C-BE32-E72D297353CC}">
              <c16:uniqueId val="{00000004-C343-4556-96F0-FC41BF504BE8}"/>
            </c:ext>
          </c:extLst>
        </c:ser>
        <c:ser>
          <c:idx val="5"/>
          <c:order val="5"/>
          <c:tx>
            <c:strRef>
              <c:f>Sheet1!$G$1</c:f>
              <c:strCache>
                <c:ptCount val="1"/>
                <c:pt idx="0">
                  <c:v>Instagram</c:v>
                </c:pt>
              </c:strCache>
            </c:strRef>
          </c:tx>
          <c:spPr>
            <a:ln w="28575" cap="rnd">
              <a:solidFill>
                <a:schemeClr val="accent6"/>
              </a:solidFill>
              <a:round/>
            </a:ln>
            <a:effectLst/>
          </c:spPr>
          <c:marker>
            <c:symbol val="none"/>
          </c:marker>
          <c:cat>
            <c:strRef>
              <c:f>Sheet1!$A$2:$A$9</c:f>
              <c:strCache>
                <c:ptCount val="8"/>
                <c:pt idx="0">
                  <c:v>19.02.2018</c:v>
                </c:pt>
                <c:pt idx="1">
                  <c:v>20.02.2018</c:v>
                </c:pt>
                <c:pt idx="2">
                  <c:v>21.02.2018</c:v>
                </c:pt>
                <c:pt idx="3">
                  <c:v>22.02.2018</c:v>
                </c:pt>
                <c:pt idx="4">
                  <c:v>23.02.2018</c:v>
                </c:pt>
                <c:pt idx="5">
                  <c:v>24.02.2018</c:v>
                </c:pt>
                <c:pt idx="6">
                  <c:v>25.02.2018</c:v>
                </c:pt>
                <c:pt idx="7">
                  <c:v>26.02.2018</c:v>
                </c:pt>
              </c:strCache>
            </c:strRef>
          </c:cat>
          <c:val>
            <c:numRef>
              <c:f>Sheet1!$G$2:$G$9</c:f>
              <c:numCache>
                <c:formatCode>General</c:formatCode>
                <c:ptCount val="8"/>
                <c:pt idx="0">
                  <c:v>1</c:v>
                </c:pt>
                <c:pt idx="1">
                  <c:v>1</c:v>
                </c:pt>
                <c:pt idx="2">
                  <c:v>1</c:v>
                </c:pt>
                <c:pt idx="3">
                  <c:v>2</c:v>
                </c:pt>
                <c:pt idx="4">
                  <c:v>2</c:v>
                </c:pt>
                <c:pt idx="5">
                  <c:v>2</c:v>
                </c:pt>
                <c:pt idx="6">
                  <c:v>1</c:v>
                </c:pt>
                <c:pt idx="7">
                  <c:v>1</c:v>
                </c:pt>
              </c:numCache>
            </c:numRef>
          </c:val>
          <c:smooth val="0"/>
          <c:extLst>
            <c:ext xmlns:c16="http://schemas.microsoft.com/office/drawing/2014/chart" uri="{C3380CC4-5D6E-409C-BE32-E72D297353CC}">
              <c16:uniqueId val="{00000005-C343-4556-96F0-FC41BF504BE8}"/>
            </c:ext>
          </c:extLst>
        </c:ser>
        <c:ser>
          <c:idx val="6"/>
          <c:order val="6"/>
          <c:tx>
            <c:strRef>
              <c:f>Sheet1!$H$1</c:f>
              <c:strCache>
                <c:ptCount val="1"/>
                <c:pt idx="0">
                  <c:v>Pinterest</c:v>
                </c:pt>
              </c:strCache>
            </c:strRef>
          </c:tx>
          <c:spPr>
            <a:ln w="28575" cap="rnd">
              <a:solidFill>
                <a:schemeClr val="accent1">
                  <a:lumMod val="60000"/>
                </a:schemeClr>
              </a:solidFill>
              <a:round/>
            </a:ln>
            <a:effectLst/>
          </c:spPr>
          <c:marker>
            <c:symbol val="none"/>
          </c:marker>
          <c:cat>
            <c:strRef>
              <c:f>Sheet1!$A$2:$A$9</c:f>
              <c:strCache>
                <c:ptCount val="8"/>
                <c:pt idx="0">
                  <c:v>19.02.2018</c:v>
                </c:pt>
                <c:pt idx="1">
                  <c:v>20.02.2018</c:v>
                </c:pt>
                <c:pt idx="2">
                  <c:v>21.02.2018</c:v>
                </c:pt>
                <c:pt idx="3">
                  <c:v>22.02.2018</c:v>
                </c:pt>
                <c:pt idx="4">
                  <c:v>23.02.2018</c:v>
                </c:pt>
                <c:pt idx="5">
                  <c:v>24.02.2018</c:v>
                </c:pt>
                <c:pt idx="6">
                  <c:v>25.02.2018</c:v>
                </c:pt>
                <c:pt idx="7">
                  <c:v>26.02.2018</c:v>
                </c:pt>
              </c:strCache>
            </c:strRef>
          </c:cat>
          <c:val>
            <c:numRef>
              <c:f>Sheet1!$H$2:$H$9</c:f>
              <c:numCache>
                <c:formatCode>General</c:formatCode>
                <c:ptCount val="8"/>
                <c:pt idx="0">
                  <c:v>0</c:v>
                </c:pt>
                <c:pt idx="1">
                  <c:v>0</c:v>
                </c:pt>
                <c:pt idx="2">
                  <c:v>0</c:v>
                </c:pt>
                <c:pt idx="3">
                  <c:v>0</c:v>
                </c:pt>
                <c:pt idx="4">
                  <c:v>0</c:v>
                </c:pt>
                <c:pt idx="5">
                  <c:v>0</c:v>
                </c:pt>
                <c:pt idx="6">
                  <c:v>0</c:v>
                </c:pt>
                <c:pt idx="7">
                  <c:v>0</c:v>
                </c:pt>
              </c:numCache>
            </c:numRef>
          </c:val>
          <c:smooth val="0"/>
          <c:extLst>
            <c:ext xmlns:c16="http://schemas.microsoft.com/office/drawing/2014/chart" uri="{C3380CC4-5D6E-409C-BE32-E72D297353CC}">
              <c16:uniqueId val="{00000006-C343-4556-96F0-FC41BF504BE8}"/>
            </c:ext>
          </c:extLst>
        </c:ser>
        <c:dLbls>
          <c:showLegendKey val="0"/>
          <c:showVal val="0"/>
          <c:showCatName val="0"/>
          <c:showSerName val="0"/>
          <c:showPercent val="0"/>
          <c:showBubbleSize val="0"/>
        </c:dLbls>
        <c:smooth val="0"/>
        <c:axId val="331856400"/>
        <c:axId val="331849184"/>
      </c:lineChart>
      <c:catAx>
        <c:axId val="331856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849184"/>
        <c:crosses val="autoZero"/>
        <c:auto val="1"/>
        <c:lblAlgn val="ctr"/>
        <c:lblOffset val="100"/>
        <c:noMultiLvlLbl val="0"/>
      </c:catAx>
      <c:valAx>
        <c:axId val="331849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856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Airbnb</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1</c:v>
                </c:pt>
                <c:pt idx="2">
                  <c:v>0</c:v>
                </c:pt>
                <c:pt idx="3">
                  <c:v>1</c:v>
                </c:pt>
                <c:pt idx="4">
                  <c:v>2</c:v>
                </c:pt>
                <c:pt idx="5">
                  <c:v>0</c:v>
                </c:pt>
                <c:pt idx="6">
                  <c:v>0</c:v>
                </c:pt>
              </c:numCache>
            </c:numRef>
          </c:val>
          <c:extLst>
            <c:ext xmlns:c16="http://schemas.microsoft.com/office/drawing/2014/chart" uri="{C3380CC4-5D6E-409C-BE32-E72D297353CC}">
              <c16:uniqueId val="{00000000-555A-4AF4-A0BB-3D164C25AFB4}"/>
            </c:ext>
          </c:extLst>
        </c:ser>
        <c:ser>
          <c:idx val="1"/>
          <c:order val="1"/>
          <c:tx>
            <c:strRef>
              <c:f>Sheet1!$C$1</c:f>
              <c:strCache>
                <c:ptCount val="1"/>
                <c:pt idx="0">
                  <c:v>Uber</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1</c:v>
                </c:pt>
                <c:pt idx="3">
                  <c:v>0</c:v>
                </c:pt>
                <c:pt idx="4">
                  <c:v>0</c:v>
                </c:pt>
                <c:pt idx="5">
                  <c:v>0</c:v>
                </c:pt>
                <c:pt idx="6">
                  <c:v>0</c:v>
                </c:pt>
              </c:numCache>
            </c:numRef>
          </c:val>
          <c:extLst>
            <c:ext xmlns:c16="http://schemas.microsoft.com/office/drawing/2014/chart" uri="{C3380CC4-5D6E-409C-BE32-E72D297353CC}">
              <c16:uniqueId val="{00000001-555A-4AF4-A0BB-3D164C25AFB4}"/>
            </c:ext>
          </c:extLst>
        </c:ser>
        <c:dLbls>
          <c:showLegendKey val="0"/>
          <c:showVal val="0"/>
          <c:showCatName val="0"/>
          <c:showSerName val="0"/>
          <c:showPercent val="0"/>
          <c:showBubbleSize val="0"/>
        </c:dLbls>
        <c:gapWidth val="219"/>
        <c:overlap val="-27"/>
        <c:axId val="284285360"/>
        <c:axId val="284288640"/>
      </c:barChart>
      <c:catAx>
        <c:axId val="284285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288640"/>
        <c:crosses val="autoZero"/>
        <c:auto val="1"/>
        <c:lblAlgn val="ctr"/>
        <c:lblOffset val="100"/>
        <c:noMultiLvlLbl val="0"/>
      </c:catAx>
      <c:valAx>
        <c:axId val="284288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285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@Airbnb</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1</c:v>
                </c:pt>
                <c:pt idx="2">
                  <c:v>1</c:v>
                </c:pt>
                <c:pt idx="3">
                  <c:v>8</c:v>
                </c:pt>
                <c:pt idx="4">
                  <c:v>4</c:v>
                </c:pt>
                <c:pt idx="5">
                  <c:v>1</c:v>
                </c:pt>
                <c:pt idx="6">
                  <c:v>1</c:v>
                </c:pt>
              </c:numCache>
            </c:numRef>
          </c:val>
          <c:extLst>
            <c:ext xmlns:c16="http://schemas.microsoft.com/office/drawing/2014/chart" uri="{C3380CC4-5D6E-409C-BE32-E72D297353CC}">
              <c16:uniqueId val="{00000000-EBC6-4EC0-A876-647A76022C26}"/>
            </c:ext>
          </c:extLst>
        </c:ser>
        <c:ser>
          <c:idx val="1"/>
          <c:order val="1"/>
          <c:tx>
            <c:strRef>
              <c:f>Sheet1!$C$1</c:f>
              <c:strCache>
                <c:ptCount val="1"/>
                <c:pt idx="0">
                  <c:v>@Uber</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1</c:v>
                </c:pt>
                <c:pt idx="2">
                  <c:v>0</c:v>
                </c:pt>
                <c:pt idx="3">
                  <c:v>1</c:v>
                </c:pt>
                <c:pt idx="4">
                  <c:v>1</c:v>
                </c:pt>
                <c:pt idx="5">
                  <c:v>0</c:v>
                </c:pt>
                <c:pt idx="6">
                  <c:v>1</c:v>
                </c:pt>
              </c:numCache>
            </c:numRef>
          </c:val>
          <c:extLst>
            <c:ext xmlns:c16="http://schemas.microsoft.com/office/drawing/2014/chart" uri="{C3380CC4-5D6E-409C-BE32-E72D297353CC}">
              <c16:uniqueId val="{00000001-EBC6-4EC0-A876-647A76022C26}"/>
            </c:ext>
          </c:extLst>
        </c:ser>
        <c:dLbls>
          <c:showLegendKey val="0"/>
          <c:showVal val="0"/>
          <c:showCatName val="0"/>
          <c:showSerName val="0"/>
          <c:showPercent val="0"/>
          <c:showBubbleSize val="0"/>
        </c:dLbls>
        <c:gapWidth val="219"/>
        <c:overlap val="-27"/>
        <c:axId val="329978576"/>
        <c:axId val="329978904"/>
      </c:barChart>
      <c:catAx>
        <c:axId val="329978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978904"/>
        <c:crosses val="autoZero"/>
        <c:auto val="1"/>
        <c:lblAlgn val="ctr"/>
        <c:lblOffset val="100"/>
        <c:noMultiLvlLbl val="0"/>
      </c:catAx>
      <c:valAx>
        <c:axId val="329978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978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DB59C-F8DC-48FB-82C6-1E845BE9869D}"/>
              </a:ext>
            </a:extLst>
          </p:cNvPr>
          <p:cNvSpPr>
            <a:spLocks noGrp="1"/>
          </p:cNvSpPr>
          <p:nvPr>
            <p:ph type="ctrTitle"/>
          </p:nvPr>
        </p:nvSpPr>
        <p:spPr/>
        <p:txBody>
          <a:bodyPr/>
          <a:lstStyle/>
          <a:p>
            <a:r>
              <a:rPr lang="en-US"/>
              <a:t>Sample - Content</a:t>
            </a:r>
          </a:p>
        </p:txBody>
      </p:sp>
      <p:sp>
        <p:nvSpPr>
          <p:cNvPr id="3" name="Subtitle 2">
            <a:extLst>
              <a:ext uri="{FF2B5EF4-FFF2-40B4-BE49-F238E27FC236}">
                <a16:creationId xmlns:a16="http://schemas.microsoft.com/office/drawing/2014/main" id="{CC2D8BA0-423A-4BB4-807B-7B356CA4B603}"/>
              </a:ext>
            </a:extLst>
          </p:cNvPr>
          <p:cNvSpPr>
            <a:spLocks noGrp="1"/>
          </p:cNvSpPr>
          <p:nvPr>
            <p:ph type="subTitle" idx="1"/>
          </p:nvPr>
        </p:nvSpPr>
        <p:spPr/>
        <p:txBody>
          <a:bodyPr/>
          <a:lstStyle/>
          <a:p>
            <a:r>
              <a:rPr lang="en-US"/>
              <a:t>quintly</a:t>
            </a:r>
          </a:p>
        </p:txBody>
      </p:sp>
    </p:spTree>
    <p:extLst>
      <p:ext uri="{BB962C8B-B14F-4D97-AF65-F5344CB8AC3E}">
        <p14:creationId xmlns:p14="http://schemas.microsoft.com/office/powerpoint/2010/main" val="26612651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11659-50A6-40DF-AEF3-9E6742F3C535}"/>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10A7832A-EFB4-4DB9-95E5-126712C8B6B6}"/>
              </a:ext>
            </a:extLst>
          </p:cNvPr>
          <p:cNvGraphicFramePr>
            <a:graphicFrameLocks noGrp="1"/>
          </p:cNvGraphicFramePr>
          <p:nvPr>
            <p:ph type="chart" sz="quarter" idx="13"/>
            <p:extLst>
              <p:ext uri="{D42A27DB-BD31-4B8C-83A1-F6EECF244321}">
                <p14:modId xmlns:p14="http://schemas.microsoft.com/office/powerpoint/2010/main" val="36890069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6165A4-A2B1-46D9-8CCE-1514B156ADC2}"/>
              </a:ext>
            </a:extLst>
          </p:cNvPr>
          <p:cNvSpPr>
            <a:spLocks noGrp="1"/>
          </p:cNvSpPr>
          <p:nvPr>
            <p:ph type="body" sz="quarter" idx="14"/>
          </p:nvPr>
        </p:nvSpPr>
        <p:spPr/>
        <p:txBody>
          <a:bodyPr/>
          <a:lstStyle/>
          <a:p>
            <a:r>
              <a:rPr lang="en-US"/>
              <a:t>19.02.2018 - 26.02.2018</a:t>
            </a:r>
          </a:p>
        </p:txBody>
      </p:sp>
      <p:sp>
        <p:nvSpPr>
          <p:cNvPr id="5" name="Footer Placeholder 4">
            <a:extLst>
              <a:ext uri="{FF2B5EF4-FFF2-40B4-BE49-F238E27FC236}">
                <a16:creationId xmlns:a16="http://schemas.microsoft.com/office/drawing/2014/main" id="{F1DBD3BF-8173-4BFE-8142-686DB0CDB7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64616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D2A4A-24A9-4C84-A9CA-3D029AA19D69}"/>
              </a:ext>
            </a:extLst>
          </p:cNvPr>
          <p:cNvSpPr>
            <a:spLocks noGrp="1"/>
          </p:cNvSpPr>
          <p:nvPr>
            <p:ph type="title"/>
          </p:nvPr>
        </p:nvSpPr>
        <p:spPr/>
        <p:txBody>
          <a:bodyPr/>
          <a:lstStyle/>
          <a:p>
            <a:r>
              <a:rPr lang="en-US"/>
              <a:t>Overall Overall Posted Content</a:t>
            </a:r>
          </a:p>
        </p:txBody>
      </p:sp>
      <p:graphicFrame>
        <p:nvGraphicFramePr>
          <p:cNvPr id="6" name="Chart Placeholder 5">
            <a:extLst>
              <a:ext uri="{FF2B5EF4-FFF2-40B4-BE49-F238E27FC236}">
                <a16:creationId xmlns:a16="http://schemas.microsoft.com/office/drawing/2014/main" id="{921E8ED2-3E35-4E1B-88B6-BC8154DCDE4F}"/>
              </a:ext>
            </a:extLst>
          </p:cNvPr>
          <p:cNvGraphicFramePr>
            <a:graphicFrameLocks noGrp="1"/>
          </p:cNvGraphicFramePr>
          <p:nvPr>
            <p:ph type="chart" sz="quarter" idx="13"/>
            <p:extLst>
              <p:ext uri="{D42A27DB-BD31-4B8C-83A1-F6EECF244321}">
                <p14:modId xmlns:p14="http://schemas.microsoft.com/office/powerpoint/2010/main" val="20814155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248FC8-BE44-4569-BBCE-E1C6020A6B2F}"/>
              </a:ext>
            </a:extLst>
          </p:cNvPr>
          <p:cNvSpPr>
            <a:spLocks noGrp="1"/>
          </p:cNvSpPr>
          <p:nvPr>
            <p:ph type="body" sz="quarter" idx="14"/>
          </p:nvPr>
        </p:nvSpPr>
        <p:spPr/>
        <p:txBody>
          <a:bodyPr/>
          <a:lstStyle/>
          <a:p>
            <a:r>
              <a:rPr lang="en-US"/>
              <a:t>19.02.2018 - 26.02.2018</a:t>
            </a:r>
          </a:p>
        </p:txBody>
      </p:sp>
      <p:sp>
        <p:nvSpPr>
          <p:cNvPr id="5" name="Footer Placeholder 4">
            <a:extLst>
              <a:ext uri="{FF2B5EF4-FFF2-40B4-BE49-F238E27FC236}">
                <a16:creationId xmlns:a16="http://schemas.microsoft.com/office/drawing/2014/main" id="{FC3973D2-BB08-4554-BCE3-BA69D6786B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4923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BC5F2-1C82-4818-8B00-07D75046DFD8}"/>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1185FE1B-3CCC-45E1-9220-6291E5598610}"/>
              </a:ext>
            </a:extLst>
          </p:cNvPr>
          <p:cNvGraphicFramePr>
            <a:graphicFrameLocks noGrp="1"/>
          </p:cNvGraphicFramePr>
          <p:nvPr>
            <p:ph type="chart" sz="quarter" idx="13"/>
            <p:extLst>
              <p:ext uri="{D42A27DB-BD31-4B8C-83A1-F6EECF244321}">
                <p14:modId xmlns:p14="http://schemas.microsoft.com/office/powerpoint/2010/main" val="29810105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A7C80F-BD2C-43D5-9EBC-A0CDBAB28786}"/>
              </a:ext>
            </a:extLst>
          </p:cNvPr>
          <p:cNvSpPr>
            <a:spLocks noGrp="1"/>
          </p:cNvSpPr>
          <p:nvPr>
            <p:ph type="body" sz="quarter" idx="14"/>
          </p:nvPr>
        </p:nvSpPr>
        <p:spPr/>
        <p:txBody>
          <a:bodyPr/>
          <a:lstStyle/>
          <a:p>
            <a:r>
              <a:rPr lang="en-US"/>
              <a:t>19.02.2018 - 26.02.2018</a:t>
            </a:r>
          </a:p>
        </p:txBody>
      </p:sp>
      <p:sp>
        <p:nvSpPr>
          <p:cNvPr id="5" name="Footer Placeholder 4">
            <a:extLst>
              <a:ext uri="{FF2B5EF4-FFF2-40B4-BE49-F238E27FC236}">
                <a16:creationId xmlns:a16="http://schemas.microsoft.com/office/drawing/2014/main" id="{0385F687-D4D1-43A1-86FF-460A857870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05493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BED38-001F-4BA6-9F5E-C31C3060BF96}"/>
              </a:ext>
            </a:extLst>
          </p:cNvPr>
          <p:cNvSpPr>
            <a:spLocks noGrp="1"/>
          </p:cNvSpPr>
          <p:nvPr>
            <p:ph type="title"/>
          </p:nvPr>
        </p:nvSpPr>
        <p:spPr/>
        <p:txBody>
          <a:bodyPr/>
          <a:lstStyle/>
          <a:p>
            <a:r>
              <a:rPr lang="en-US"/>
              <a:t>Twitter Own and Retweeted Tweets Table</a:t>
            </a:r>
          </a:p>
        </p:txBody>
      </p:sp>
      <p:graphicFrame>
        <p:nvGraphicFramePr>
          <p:cNvPr id="5" name="Table Placeholder 4">
            <a:extLst>
              <a:ext uri="{FF2B5EF4-FFF2-40B4-BE49-F238E27FC236}">
                <a16:creationId xmlns:a16="http://schemas.microsoft.com/office/drawing/2014/main" id="{996FCE77-5DDD-4EB2-BA2A-C335B5A6C36E}"/>
              </a:ext>
            </a:extLst>
          </p:cNvPr>
          <p:cNvGraphicFramePr>
            <a:graphicFrameLocks noGrp="1"/>
          </p:cNvGraphicFramePr>
          <p:nvPr>
            <p:ph type="tbl" sz="quarter" idx="13"/>
            <p:extLst>
              <p:ext uri="{D42A27DB-BD31-4B8C-83A1-F6EECF244321}">
                <p14:modId xmlns:p14="http://schemas.microsoft.com/office/powerpoint/2010/main" val="4143009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55494230"/>
                    </a:ext>
                  </a:extLst>
                </a:gridCol>
                <a:gridCol w="822960">
                  <a:extLst>
                    <a:ext uri="{9D8B030D-6E8A-4147-A177-3AD203B41FA5}">
                      <a16:colId xmlns:a16="http://schemas.microsoft.com/office/drawing/2014/main" val="192739146"/>
                    </a:ext>
                  </a:extLst>
                </a:gridCol>
                <a:gridCol w="822960">
                  <a:extLst>
                    <a:ext uri="{9D8B030D-6E8A-4147-A177-3AD203B41FA5}">
                      <a16:colId xmlns:a16="http://schemas.microsoft.com/office/drawing/2014/main" val="3140728334"/>
                    </a:ext>
                  </a:extLst>
                </a:gridCol>
                <a:gridCol w="822960">
                  <a:extLst>
                    <a:ext uri="{9D8B030D-6E8A-4147-A177-3AD203B41FA5}">
                      <a16:colId xmlns:a16="http://schemas.microsoft.com/office/drawing/2014/main" val="1737811326"/>
                    </a:ext>
                  </a:extLst>
                </a:gridCol>
                <a:gridCol w="822960">
                  <a:extLst>
                    <a:ext uri="{9D8B030D-6E8A-4147-A177-3AD203B41FA5}">
                      <a16:colId xmlns:a16="http://schemas.microsoft.com/office/drawing/2014/main" val="1498146342"/>
                    </a:ext>
                  </a:extLst>
                </a:gridCol>
                <a:gridCol w="822960">
                  <a:extLst>
                    <a:ext uri="{9D8B030D-6E8A-4147-A177-3AD203B41FA5}">
                      <a16:colId xmlns:a16="http://schemas.microsoft.com/office/drawing/2014/main" val="434002735"/>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3670245723"/>
                  </a:ext>
                </a:extLst>
              </a:tr>
              <a:tr h="370840">
                <a:tc>
                  <a:txBody>
                    <a:bodyPr/>
                    <a:lstStyle/>
                    <a:p>
                      <a:r>
                        <a:rPr lang="en-US" sz="1000" b="1"/>
                        <a:t>@Airbnb - 2018-02-22 13:56:11</a:t>
                      </a:r>
                      <a:r>
                        <a:rPr lang="en-US" sz="1000"/>
                        <a:t>
LIVE: Big News from Airbnb https://t.co/p5WgVmW4Kk</a:t>
                      </a:r>
                    </a:p>
                  </a:txBody>
                  <a:tcPr/>
                </a:tc>
                <a:tc>
                  <a:txBody>
                    <a:bodyPr/>
                    <a:lstStyle/>
                    <a:p>
                      <a:r>
                        <a:rPr lang="en-US" sz="1000"/>
                        <a:t>No</a:t>
                      </a:r>
                    </a:p>
                  </a:txBody>
                  <a:tcPr/>
                </a:tc>
                <a:tc>
                  <a:txBody>
                    <a:bodyPr/>
                    <a:lstStyle/>
                    <a:p>
                      <a:r>
                        <a:rPr lang="en-US" sz="1000"/>
                        <a:t>324</a:t>
                      </a:r>
                    </a:p>
                  </a:txBody>
                  <a:tcPr/>
                </a:tc>
                <a:tc>
                  <a:txBody>
                    <a:bodyPr/>
                    <a:lstStyle/>
                    <a:p>
                      <a:r>
                        <a:rPr lang="en-US" sz="1000"/>
                        <a:t>801</a:t>
                      </a:r>
                    </a:p>
                  </a:txBody>
                  <a:tcPr/>
                </a:tc>
                <a:tc>
                  <a:txBody>
                    <a:bodyPr/>
                    <a:lstStyle/>
                    <a:p>
                      <a:r>
                        <a:rPr lang="en-US" sz="1000"/>
                        <a:t>48</a:t>
                      </a:r>
                    </a:p>
                  </a:txBody>
                  <a:tcPr/>
                </a:tc>
                <a:tc>
                  <a:txBody>
                    <a:bodyPr/>
                    <a:lstStyle/>
                    <a:p>
                      <a:r>
                        <a:rPr lang="en-US" sz="1000"/>
                        <a:t>0.1810%</a:t>
                      </a:r>
                    </a:p>
                  </a:txBody>
                  <a:tcPr/>
                </a:tc>
                <a:extLst>
                  <a:ext uri="{0D108BD9-81ED-4DB2-BD59-A6C34878D82A}">
                    <a16:rowId xmlns:a16="http://schemas.microsoft.com/office/drawing/2014/main" val="2293770637"/>
                  </a:ext>
                </a:extLst>
              </a:tr>
              <a:tr h="370840">
                <a:tc>
                  <a:txBody>
                    <a:bodyPr/>
                    <a:lstStyle/>
                    <a:p>
                      <a:r>
                        <a:rPr lang="en-US" sz="1000" b="1"/>
                        <a:t>@Airbnb - 2018-02-22 14:41:26</a:t>
                      </a:r>
                      <a:r>
                        <a:rPr lang="en-US" sz="1000"/>
                        <a:t>
Introducing Airbnb Plus, a new selection of the most beautiful homes verified for comfort and quality. 
Airbnb Plus hosts focus on every detail to create the perfect stay–whether you're staying in a private room or have the entire place to yourself. 
https://t.co/OSOCIVtbhX https://t.co/1IEgneFVUe</a:t>
                      </a:r>
                    </a:p>
                  </a:txBody>
                  <a:tcPr/>
                </a:tc>
                <a:tc>
                  <a:txBody>
                    <a:bodyPr/>
                    <a:lstStyle/>
                    <a:p>
                      <a:r>
                        <a:rPr lang="en-US" sz="1000"/>
                        <a:t>No</a:t>
                      </a:r>
                    </a:p>
                  </a:txBody>
                  <a:tcPr/>
                </a:tc>
                <a:tc>
                  <a:txBody>
                    <a:bodyPr/>
                    <a:lstStyle/>
                    <a:p>
                      <a:r>
                        <a:rPr lang="en-US" sz="1000"/>
                        <a:t>196</a:t>
                      </a:r>
                    </a:p>
                  </a:txBody>
                  <a:tcPr/>
                </a:tc>
                <a:tc>
                  <a:txBody>
                    <a:bodyPr/>
                    <a:lstStyle/>
                    <a:p>
                      <a:r>
                        <a:rPr lang="en-US" sz="1000"/>
                        <a:t>425</a:t>
                      </a:r>
                    </a:p>
                  </a:txBody>
                  <a:tcPr/>
                </a:tc>
                <a:tc>
                  <a:txBody>
                    <a:bodyPr/>
                    <a:lstStyle/>
                    <a:p>
                      <a:r>
                        <a:rPr lang="en-US" sz="1000"/>
                        <a:t>15</a:t>
                      </a:r>
                    </a:p>
                  </a:txBody>
                  <a:tcPr/>
                </a:tc>
                <a:tc>
                  <a:txBody>
                    <a:bodyPr/>
                    <a:lstStyle/>
                    <a:p>
                      <a:r>
                        <a:rPr lang="en-US" sz="1000"/>
                        <a:t>0.0982%</a:t>
                      </a:r>
                    </a:p>
                  </a:txBody>
                  <a:tcPr/>
                </a:tc>
                <a:extLst>
                  <a:ext uri="{0D108BD9-81ED-4DB2-BD59-A6C34878D82A}">
                    <a16:rowId xmlns:a16="http://schemas.microsoft.com/office/drawing/2014/main" val="4006377523"/>
                  </a:ext>
                </a:extLst>
              </a:tr>
              <a:tr h="370840">
                <a:tc>
                  <a:txBody>
                    <a:bodyPr/>
                    <a:lstStyle/>
                    <a:p>
                      <a:r>
                        <a:rPr lang="en-US" sz="1000" b="1"/>
                        <a:t>@Airbnb - 2018-02-21 14:01:52</a:t>
                      </a:r>
                      <a:r>
                        <a:rPr lang="en-US" sz="1000"/>
                        <a:t>
We can’t share the details yet, but we’re setting the stage for some exciting changes for hosts and guests.
We'll be back tomorrow with some updates, all inspired by you. https://t.co/FXik5wl5m4</a:t>
                      </a:r>
                    </a:p>
                  </a:txBody>
                  <a:tcPr/>
                </a:tc>
                <a:tc>
                  <a:txBody>
                    <a:bodyPr/>
                    <a:lstStyle/>
                    <a:p>
                      <a:r>
                        <a:rPr lang="en-US" sz="1000"/>
                        <a:t>No</a:t>
                      </a:r>
                    </a:p>
                  </a:txBody>
                  <a:tcPr/>
                </a:tc>
                <a:tc>
                  <a:txBody>
                    <a:bodyPr/>
                    <a:lstStyle/>
                    <a:p>
                      <a:r>
                        <a:rPr lang="en-US" sz="1000"/>
                        <a:t>69</a:t>
                      </a:r>
                    </a:p>
                  </a:txBody>
                  <a:tcPr/>
                </a:tc>
                <a:tc>
                  <a:txBody>
                    <a:bodyPr/>
                    <a:lstStyle/>
                    <a:p>
                      <a:r>
                        <a:rPr lang="en-US" sz="1000"/>
                        <a:t>227</a:t>
                      </a:r>
                    </a:p>
                  </a:txBody>
                  <a:tcPr/>
                </a:tc>
                <a:tc>
                  <a:txBody>
                    <a:bodyPr/>
                    <a:lstStyle/>
                    <a:p>
                      <a:r>
                        <a:rPr lang="en-US" sz="1000"/>
                        <a:t>18</a:t>
                      </a:r>
                    </a:p>
                  </a:txBody>
                  <a:tcPr/>
                </a:tc>
                <a:tc>
                  <a:txBody>
                    <a:bodyPr/>
                    <a:lstStyle/>
                    <a:p>
                      <a:r>
                        <a:rPr lang="en-US" sz="1000"/>
                        <a:t>0.0485%</a:t>
                      </a:r>
                    </a:p>
                  </a:txBody>
                  <a:tcPr/>
                </a:tc>
                <a:extLst>
                  <a:ext uri="{0D108BD9-81ED-4DB2-BD59-A6C34878D82A}">
                    <a16:rowId xmlns:a16="http://schemas.microsoft.com/office/drawing/2014/main" val="2806419326"/>
                  </a:ext>
                </a:extLst>
              </a:tr>
              <a:tr h="370840">
                <a:tc>
                  <a:txBody>
                    <a:bodyPr/>
                    <a:lstStyle/>
                    <a:p>
                      <a:r>
                        <a:rPr lang="en-US" sz="1000" b="1"/>
                        <a:t>@Airbnb - 2018-02-23 19:31:31</a:t>
                      </a:r>
                      <a:r>
                        <a:rPr lang="en-US" sz="1000"/>
                        <a:t>
We’re excited to announce big news for everyone. 
It's now easier than ever to find the perfect place no matter where you go–– whether you're traveling for work, with family, or taking an adventure of a lifetime.
https://t.co/QgnfvYXZfy https://t.co/eLbA0pNdY9</a:t>
                      </a:r>
                    </a:p>
                  </a:txBody>
                  <a:tcPr/>
                </a:tc>
                <a:tc>
                  <a:txBody>
                    <a:bodyPr/>
                    <a:lstStyle/>
                    <a:p>
                      <a:r>
                        <a:rPr lang="en-US" sz="1000"/>
                        <a:t>No</a:t>
                      </a:r>
                    </a:p>
                  </a:txBody>
                  <a:tcPr/>
                </a:tc>
                <a:tc>
                  <a:txBody>
                    <a:bodyPr/>
                    <a:lstStyle/>
                    <a:p>
                      <a:r>
                        <a:rPr lang="en-US" sz="1000"/>
                        <a:t>90</a:t>
                      </a:r>
                    </a:p>
                  </a:txBody>
                  <a:tcPr/>
                </a:tc>
                <a:tc>
                  <a:txBody>
                    <a:bodyPr/>
                    <a:lstStyle/>
                    <a:p>
                      <a:r>
                        <a:rPr lang="en-US" sz="1000"/>
                        <a:t>180</a:t>
                      </a:r>
                    </a:p>
                  </a:txBody>
                  <a:tcPr/>
                </a:tc>
                <a:tc>
                  <a:txBody>
                    <a:bodyPr/>
                    <a:lstStyle/>
                    <a:p>
                      <a:r>
                        <a:rPr lang="en-US" sz="1000"/>
                        <a:t>11</a:t>
                      </a:r>
                    </a:p>
                  </a:txBody>
                  <a:tcPr/>
                </a:tc>
                <a:tc>
                  <a:txBody>
                    <a:bodyPr/>
                    <a:lstStyle/>
                    <a:p>
                      <a:r>
                        <a:rPr lang="en-US" sz="1000"/>
                        <a:t>0.0433%</a:t>
                      </a:r>
                    </a:p>
                  </a:txBody>
                  <a:tcPr/>
                </a:tc>
                <a:extLst>
                  <a:ext uri="{0D108BD9-81ED-4DB2-BD59-A6C34878D82A}">
                    <a16:rowId xmlns:a16="http://schemas.microsoft.com/office/drawing/2014/main" val="221079993"/>
                  </a:ext>
                </a:extLst>
              </a:tr>
              <a:tr h="370840">
                <a:tc>
                  <a:txBody>
                    <a:bodyPr/>
                    <a:lstStyle/>
                    <a:p>
                      <a:r>
                        <a:rPr lang="en-US" sz="1000" b="1"/>
                        <a:t>@Airbnb - 2018-02-22 14:49:57</a:t>
                      </a:r>
                      <a:r>
                        <a:rPr lang="en-US" sz="1000"/>
                        <a:t>
Coming soon: Beyond by Airbnb https://t.co/rM5Gd8yDQw</a:t>
                      </a:r>
                    </a:p>
                  </a:txBody>
                  <a:tcPr/>
                </a:tc>
                <a:tc>
                  <a:txBody>
                    <a:bodyPr/>
                    <a:lstStyle/>
                    <a:p>
                      <a:r>
                        <a:rPr lang="en-US" sz="1000"/>
                        <a:t>No</a:t>
                      </a:r>
                    </a:p>
                  </a:txBody>
                  <a:tcPr/>
                </a:tc>
                <a:tc>
                  <a:txBody>
                    <a:bodyPr/>
                    <a:lstStyle/>
                    <a:p>
                      <a:r>
                        <a:rPr lang="en-US" sz="1000"/>
                        <a:t>68</a:t>
                      </a:r>
                    </a:p>
                  </a:txBody>
                  <a:tcPr/>
                </a:tc>
                <a:tc>
                  <a:txBody>
                    <a:bodyPr/>
                    <a:lstStyle/>
                    <a:p>
                      <a:r>
                        <a:rPr lang="en-US" sz="1000"/>
                        <a:t>201</a:t>
                      </a:r>
                    </a:p>
                  </a:txBody>
                  <a:tcPr/>
                </a:tc>
                <a:tc>
                  <a:txBody>
                    <a:bodyPr/>
                    <a:lstStyle/>
                    <a:p>
                      <a:r>
                        <a:rPr lang="en-US" sz="1000"/>
                        <a:t>6</a:t>
                      </a:r>
                    </a:p>
                  </a:txBody>
                  <a:tcPr/>
                </a:tc>
                <a:tc>
                  <a:txBody>
                    <a:bodyPr/>
                    <a:lstStyle/>
                    <a:p>
                      <a:r>
                        <a:rPr lang="en-US" sz="1000"/>
                        <a:t>0.0424%</a:t>
                      </a:r>
                    </a:p>
                  </a:txBody>
                  <a:tcPr/>
                </a:tc>
                <a:extLst>
                  <a:ext uri="{0D108BD9-81ED-4DB2-BD59-A6C34878D82A}">
                    <a16:rowId xmlns:a16="http://schemas.microsoft.com/office/drawing/2014/main" val="2663637017"/>
                  </a:ext>
                </a:extLst>
              </a:tr>
            </a:tbl>
          </a:graphicData>
        </a:graphic>
      </p:graphicFrame>
      <p:sp>
        <p:nvSpPr>
          <p:cNvPr id="4" name="Text Placeholder 3">
            <a:extLst>
              <a:ext uri="{FF2B5EF4-FFF2-40B4-BE49-F238E27FC236}">
                <a16:creationId xmlns:a16="http://schemas.microsoft.com/office/drawing/2014/main" id="{0789AFB5-BFE5-4077-B809-77DA4C4E0955}"/>
              </a:ext>
            </a:extLst>
          </p:cNvPr>
          <p:cNvSpPr>
            <a:spLocks noGrp="1"/>
          </p:cNvSpPr>
          <p:nvPr>
            <p:ph type="body" sz="quarter" idx="14"/>
          </p:nvPr>
        </p:nvSpPr>
        <p:spPr/>
        <p:txBody>
          <a:bodyPr/>
          <a:lstStyle/>
          <a:p>
            <a:r>
              <a:rPr lang="en-US"/>
              <a:t>19.02.2018 - 26.02.2018</a:t>
            </a:r>
          </a:p>
        </p:txBody>
      </p:sp>
    </p:spTree>
    <p:extLst>
      <p:ext uri="{BB962C8B-B14F-4D97-AF65-F5344CB8AC3E}">
        <p14:creationId xmlns:p14="http://schemas.microsoft.com/office/powerpoint/2010/main" val="17374973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78B4E-89A7-47D5-BD6D-759F02FB3E1A}"/>
              </a:ext>
            </a:extLst>
          </p:cNvPr>
          <p:cNvSpPr>
            <a:spLocks noGrp="1"/>
          </p:cNvSpPr>
          <p:nvPr>
            <p:ph type="title"/>
          </p:nvPr>
        </p:nvSpPr>
        <p:spPr/>
        <p:txBody>
          <a:bodyPr/>
          <a:lstStyle/>
          <a:p>
            <a:r>
              <a:rPr lang="en-US"/>
              <a:t>Twitter Own Tweets By Weekday</a:t>
            </a:r>
          </a:p>
        </p:txBody>
      </p:sp>
      <p:graphicFrame>
        <p:nvGraphicFramePr>
          <p:cNvPr id="6" name="Chart Placeholder 5">
            <a:extLst>
              <a:ext uri="{FF2B5EF4-FFF2-40B4-BE49-F238E27FC236}">
                <a16:creationId xmlns:a16="http://schemas.microsoft.com/office/drawing/2014/main" id="{E3DEFB68-DFC4-4B13-9787-F2B9F231D778}"/>
              </a:ext>
            </a:extLst>
          </p:cNvPr>
          <p:cNvGraphicFramePr>
            <a:graphicFrameLocks noGrp="1"/>
          </p:cNvGraphicFramePr>
          <p:nvPr>
            <p:ph type="chart" sz="quarter" idx="13"/>
            <p:extLst>
              <p:ext uri="{D42A27DB-BD31-4B8C-83A1-F6EECF244321}">
                <p14:modId xmlns:p14="http://schemas.microsoft.com/office/powerpoint/2010/main" val="41425216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7C8BF2-22F4-48E2-B022-F3E3541A4B72}"/>
              </a:ext>
            </a:extLst>
          </p:cNvPr>
          <p:cNvSpPr>
            <a:spLocks noGrp="1"/>
          </p:cNvSpPr>
          <p:nvPr>
            <p:ph type="body" sz="quarter" idx="14"/>
          </p:nvPr>
        </p:nvSpPr>
        <p:spPr/>
        <p:txBody>
          <a:bodyPr/>
          <a:lstStyle/>
          <a:p>
            <a:r>
              <a:rPr lang="en-US"/>
              <a:t>19.02.2018 - 26.02.2018</a:t>
            </a:r>
          </a:p>
        </p:txBody>
      </p:sp>
      <p:sp>
        <p:nvSpPr>
          <p:cNvPr id="5" name="Footer Placeholder 4">
            <a:extLst>
              <a:ext uri="{FF2B5EF4-FFF2-40B4-BE49-F238E27FC236}">
                <a16:creationId xmlns:a16="http://schemas.microsoft.com/office/drawing/2014/main" id="{9F4C462F-992B-4827-ABE8-7451306A10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7441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805AF-4B7B-4B0F-A837-01A42AEA1A4B}"/>
              </a:ext>
            </a:extLst>
          </p:cNvPr>
          <p:cNvSpPr>
            <a:spLocks noGrp="1"/>
          </p:cNvSpPr>
          <p:nvPr>
            <p:ph type="title"/>
          </p:nvPr>
        </p:nvSpPr>
        <p:spPr/>
        <p:txBody>
          <a:bodyPr/>
          <a:lstStyle/>
          <a:p>
            <a:r>
              <a:rPr lang="en-US"/>
              <a:t>Facebook Own Posts Table - 1 of 2</a:t>
            </a:r>
          </a:p>
        </p:txBody>
      </p:sp>
      <p:graphicFrame>
        <p:nvGraphicFramePr>
          <p:cNvPr id="5" name="Table Placeholder 4">
            <a:extLst>
              <a:ext uri="{FF2B5EF4-FFF2-40B4-BE49-F238E27FC236}">
                <a16:creationId xmlns:a16="http://schemas.microsoft.com/office/drawing/2014/main" id="{D9E6A118-9292-4BBC-8B4C-2D7DDA256CDF}"/>
              </a:ext>
            </a:extLst>
          </p:cNvPr>
          <p:cNvGraphicFramePr>
            <a:graphicFrameLocks noGrp="1"/>
          </p:cNvGraphicFramePr>
          <p:nvPr>
            <p:ph type="tbl" sz="quarter" idx="13"/>
            <p:extLst>
              <p:ext uri="{D42A27DB-BD31-4B8C-83A1-F6EECF244321}">
                <p14:modId xmlns:p14="http://schemas.microsoft.com/office/powerpoint/2010/main" val="165710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54767899"/>
                    </a:ext>
                  </a:extLst>
                </a:gridCol>
                <a:gridCol w="658368">
                  <a:extLst>
                    <a:ext uri="{9D8B030D-6E8A-4147-A177-3AD203B41FA5}">
                      <a16:colId xmlns:a16="http://schemas.microsoft.com/office/drawing/2014/main" val="3306362111"/>
                    </a:ext>
                  </a:extLst>
                </a:gridCol>
                <a:gridCol w="658368">
                  <a:extLst>
                    <a:ext uri="{9D8B030D-6E8A-4147-A177-3AD203B41FA5}">
                      <a16:colId xmlns:a16="http://schemas.microsoft.com/office/drawing/2014/main" val="3137024147"/>
                    </a:ext>
                  </a:extLst>
                </a:gridCol>
                <a:gridCol w="658368">
                  <a:extLst>
                    <a:ext uri="{9D8B030D-6E8A-4147-A177-3AD203B41FA5}">
                      <a16:colId xmlns:a16="http://schemas.microsoft.com/office/drawing/2014/main" val="4005201348"/>
                    </a:ext>
                  </a:extLst>
                </a:gridCol>
                <a:gridCol w="658368">
                  <a:extLst>
                    <a:ext uri="{9D8B030D-6E8A-4147-A177-3AD203B41FA5}">
                      <a16:colId xmlns:a16="http://schemas.microsoft.com/office/drawing/2014/main" val="3694951767"/>
                    </a:ext>
                  </a:extLst>
                </a:gridCol>
                <a:gridCol w="658368">
                  <a:extLst>
                    <a:ext uri="{9D8B030D-6E8A-4147-A177-3AD203B41FA5}">
                      <a16:colId xmlns:a16="http://schemas.microsoft.com/office/drawing/2014/main" val="3773674653"/>
                    </a:ext>
                  </a:extLst>
                </a:gridCol>
                <a:gridCol w="658368">
                  <a:extLst>
                    <a:ext uri="{9D8B030D-6E8A-4147-A177-3AD203B41FA5}">
                      <a16:colId xmlns:a16="http://schemas.microsoft.com/office/drawing/2014/main" val="1754174569"/>
                    </a:ext>
                  </a:extLst>
                </a:gridCol>
                <a:gridCol w="658368">
                  <a:extLst>
                    <a:ext uri="{9D8B030D-6E8A-4147-A177-3AD203B41FA5}">
                      <a16:colId xmlns:a16="http://schemas.microsoft.com/office/drawing/2014/main" val="36793573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90877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Airbnb - 2018-02-22 13:56:11</a:t>
                      </a:r>
                      <a:r>
                        <a:rPr kumimoji="0" lang="en-US" sz="1000" b="0" i="0" u="none" strike="noStrike" kern="1200" cap="none" spc="0" normalizeH="0" baseline="0" noProof="0">
                          <a:ln>
                            <a:noFill/>
                          </a:ln>
                          <a:solidFill>
                            <a:prstClr val="black"/>
                          </a:solidFill>
                          <a:effectLst/>
                          <a:uLnTx/>
                          <a:uFillTx/>
                          <a:latin typeface="+mn-lt"/>
                          <a:ea typeface="+mn-ea"/>
                          <a:cs typeface="+mn-cs"/>
                        </a:rPr>
                        <a:t>
Inspired by your feedback, we’ve been working on new ways to make Airbnb even better. 
Join us live, and be the first to learn about the exciting changes.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70637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Airbnb - 2018-02-23 19:20:40</a:t>
                      </a:r>
                      <a:r>
                        <a:rPr kumimoji="0" lang="en-US" sz="1000" b="0" i="0" u="none" strike="noStrike" kern="1200" cap="none" spc="0" normalizeH="0" baseline="0" noProof="0">
                          <a:ln>
                            <a:noFill/>
                          </a:ln>
                          <a:solidFill>
                            <a:prstClr val="black"/>
                          </a:solidFill>
                          <a:effectLst/>
                          <a:uLnTx/>
                          <a:uFillTx/>
                          <a:latin typeface="+mn-lt"/>
                          <a:ea typeface="+mn-ea"/>
                          <a:cs typeface="+mn-cs"/>
                        </a:rPr>
                        <a:t>
We’re excited to announce big news for everyone. 
It's now easier than ever to find the perfect place no matter where you go–– whether you're traveling for work, with family, or taking an adventure of a lifetime.
airbnb.com/new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70870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Uber - 2018-02-21 05:58:32</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69567869"/>
                  </a:ext>
                </a:extLst>
              </a:tr>
            </a:tbl>
          </a:graphicData>
        </a:graphic>
      </p:graphicFrame>
      <p:sp>
        <p:nvSpPr>
          <p:cNvPr id="4" name="Text Placeholder 3">
            <a:extLst>
              <a:ext uri="{FF2B5EF4-FFF2-40B4-BE49-F238E27FC236}">
                <a16:creationId xmlns:a16="http://schemas.microsoft.com/office/drawing/2014/main" id="{32E7F95B-E488-4268-8D0B-7ABE8DEE9A95}"/>
              </a:ext>
            </a:extLst>
          </p:cNvPr>
          <p:cNvSpPr>
            <a:spLocks noGrp="1"/>
          </p:cNvSpPr>
          <p:nvPr>
            <p:ph type="body" sz="quarter" idx="14"/>
          </p:nvPr>
        </p:nvSpPr>
        <p:spPr/>
        <p:txBody>
          <a:bodyPr/>
          <a:lstStyle/>
          <a:p>
            <a:r>
              <a:rPr lang="en-US"/>
              <a:t>19.02.2018 - 26.02.2018</a:t>
            </a:r>
          </a:p>
        </p:txBody>
      </p:sp>
    </p:spTree>
    <p:extLst>
      <p:ext uri="{BB962C8B-B14F-4D97-AF65-F5344CB8AC3E}">
        <p14:creationId xmlns:p14="http://schemas.microsoft.com/office/powerpoint/2010/main" val="3352426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2893A-621F-47CE-BB8F-64080A8D9B73}"/>
              </a:ext>
            </a:extLst>
          </p:cNvPr>
          <p:cNvSpPr>
            <a:spLocks noGrp="1"/>
          </p:cNvSpPr>
          <p:nvPr>
            <p:ph type="title"/>
          </p:nvPr>
        </p:nvSpPr>
        <p:spPr/>
        <p:txBody>
          <a:bodyPr/>
          <a:lstStyle/>
          <a:p>
            <a:r>
              <a:rPr lang="en-US"/>
              <a:t>Facebook Own Posts Table - 2 of 2</a:t>
            </a:r>
          </a:p>
        </p:txBody>
      </p:sp>
      <p:graphicFrame>
        <p:nvGraphicFramePr>
          <p:cNvPr id="5" name="Table Placeholder 4">
            <a:extLst>
              <a:ext uri="{FF2B5EF4-FFF2-40B4-BE49-F238E27FC236}">
                <a16:creationId xmlns:a16="http://schemas.microsoft.com/office/drawing/2014/main" id="{E4FDB8D5-4B00-48EB-A522-F72C25C12B25}"/>
              </a:ext>
            </a:extLst>
          </p:cNvPr>
          <p:cNvGraphicFramePr>
            <a:graphicFrameLocks noGrp="1"/>
          </p:cNvGraphicFramePr>
          <p:nvPr>
            <p:ph type="tbl" sz="quarter" idx="13"/>
            <p:extLst>
              <p:ext uri="{D42A27DB-BD31-4B8C-83A1-F6EECF244321}">
                <p14:modId xmlns:p14="http://schemas.microsoft.com/office/powerpoint/2010/main" val="899539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54843234"/>
                    </a:ext>
                  </a:extLst>
                </a:gridCol>
                <a:gridCol w="658368">
                  <a:extLst>
                    <a:ext uri="{9D8B030D-6E8A-4147-A177-3AD203B41FA5}">
                      <a16:colId xmlns:a16="http://schemas.microsoft.com/office/drawing/2014/main" val="3275547656"/>
                    </a:ext>
                  </a:extLst>
                </a:gridCol>
                <a:gridCol w="658368">
                  <a:extLst>
                    <a:ext uri="{9D8B030D-6E8A-4147-A177-3AD203B41FA5}">
                      <a16:colId xmlns:a16="http://schemas.microsoft.com/office/drawing/2014/main" val="931598816"/>
                    </a:ext>
                  </a:extLst>
                </a:gridCol>
                <a:gridCol w="658368">
                  <a:extLst>
                    <a:ext uri="{9D8B030D-6E8A-4147-A177-3AD203B41FA5}">
                      <a16:colId xmlns:a16="http://schemas.microsoft.com/office/drawing/2014/main" val="662108016"/>
                    </a:ext>
                  </a:extLst>
                </a:gridCol>
                <a:gridCol w="658368">
                  <a:extLst>
                    <a:ext uri="{9D8B030D-6E8A-4147-A177-3AD203B41FA5}">
                      <a16:colId xmlns:a16="http://schemas.microsoft.com/office/drawing/2014/main" val="616011102"/>
                    </a:ext>
                  </a:extLst>
                </a:gridCol>
                <a:gridCol w="658368">
                  <a:extLst>
                    <a:ext uri="{9D8B030D-6E8A-4147-A177-3AD203B41FA5}">
                      <a16:colId xmlns:a16="http://schemas.microsoft.com/office/drawing/2014/main" val="1685882412"/>
                    </a:ext>
                  </a:extLst>
                </a:gridCol>
                <a:gridCol w="658368">
                  <a:extLst>
                    <a:ext uri="{9D8B030D-6E8A-4147-A177-3AD203B41FA5}">
                      <a16:colId xmlns:a16="http://schemas.microsoft.com/office/drawing/2014/main" val="2516678583"/>
                    </a:ext>
                  </a:extLst>
                </a:gridCol>
                <a:gridCol w="658368">
                  <a:extLst>
                    <a:ext uri="{9D8B030D-6E8A-4147-A177-3AD203B41FA5}">
                      <a16:colId xmlns:a16="http://schemas.microsoft.com/office/drawing/2014/main" val="41219301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81502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Airbnb - 2018-02-20 13:41:00</a:t>
                      </a:r>
                      <a:r>
                        <a:rPr kumimoji="0" lang="en-US" sz="1000" b="0" i="0" u="none" strike="noStrike" kern="1200" cap="none" spc="0" normalizeH="0" baseline="0" noProof="0">
                          <a:ln>
                            <a:noFill/>
                          </a:ln>
                          <a:solidFill>
                            <a:prstClr val="black"/>
                          </a:solidFill>
                          <a:effectLst/>
                          <a:uLnTx/>
                          <a:uFillTx/>
                          <a:latin typeface="+mn-lt"/>
                          <a:ea typeface="+mn-ea"/>
                          <a:cs typeface="+mn-cs"/>
                        </a:rPr>
                        <a:t>
In Pyeongchang, nightfall brings with it a different kind of calm: one that comes from the house itself, as each lit room warms up the sky. Finish that last chapter of your page-turner, or sneak a bite of stew left over from dinner. There’s no rush. Top it all off with a soju nightcap before you head to bed and do it all again tomorrow.
Explore more Gangwon homes: http://abnb.co/Gangwon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7767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Airbnb - 2018-02-26 13:21:17</a:t>
                      </a:r>
                      <a:r>
                        <a:rPr kumimoji="0" lang="en-US" sz="1000" b="0" i="0" u="none" strike="noStrike" kern="1200" cap="none" spc="0" normalizeH="0" baseline="0" noProof="0">
                          <a:ln>
                            <a:noFill/>
                          </a:ln>
                          <a:solidFill>
                            <a:prstClr val="black"/>
                          </a:solidFill>
                          <a:effectLst/>
                          <a:uLnTx/>
                          <a:uFillTx/>
                          <a:latin typeface="+mn-lt"/>
                          <a:ea typeface="+mn-ea"/>
                          <a:cs typeface="+mn-cs"/>
                        </a:rPr>
                        <a:t>
Experience a new way to see live music with Airbnb Concerts. 
These intimate live shows are in unique spaces like treehouses, recording studios, and art galleries. Discover emerging artists and hear the stories behind their music.
airbnb.com/concerts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57962738"/>
                  </a:ext>
                </a:extLst>
              </a:tr>
            </a:tbl>
          </a:graphicData>
        </a:graphic>
      </p:graphicFrame>
      <p:sp>
        <p:nvSpPr>
          <p:cNvPr id="4" name="Text Placeholder 3">
            <a:extLst>
              <a:ext uri="{FF2B5EF4-FFF2-40B4-BE49-F238E27FC236}">
                <a16:creationId xmlns:a16="http://schemas.microsoft.com/office/drawing/2014/main" id="{A8EEDC61-B255-46F1-BC7D-146E74601718}"/>
              </a:ext>
            </a:extLst>
          </p:cNvPr>
          <p:cNvSpPr>
            <a:spLocks noGrp="1"/>
          </p:cNvSpPr>
          <p:nvPr>
            <p:ph type="body" sz="quarter" idx="14"/>
          </p:nvPr>
        </p:nvSpPr>
        <p:spPr/>
        <p:txBody>
          <a:bodyPr/>
          <a:lstStyle/>
          <a:p>
            <a:r>
              <a:rPr lang="en-US"/>
              <a:t>19.02.2018 - 26.02.2018</a:t>
            </a:r>
          </a:p>
        </p:txBody>
      </p:sp>
    </p:spTree>
    <p:extLst>
      <p:ext uri="{BB962C8B-B14F-4D97-AF65-F5344CB8AC3E}">
        <p14:creationId xmlns:p14="http://schemas.microsoft.com/office/powerpoint/2010/main" val="14966554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A92F6-B099-44D6-9BD4-C009BFF666CF}"/>
              </a:ext>
            </a:extLst>
          </p:cNvPr>
          <p:cNvSpPr>
            <a:spLocks noGrp="1"/>
          </p:cNvSpPr>
          <p:nvPr>
            <p:ph type="title"/>
          </p:nvPr>
        </p:nvSpPr>
        <p:spPr/>
        <p:txBody>
          <a:bodyPr/>
          <a:lstStyle/>
          <a:p>
            <a:r>
              <a:rPr lang="en-US"/>
              <a:t>Facebook Own Posts with Reactions Table - 1 of 2</a:t>
            </a:r>
          </a:p>
        </p:txBody>
      </p:sp>
      <p:graphicFrame>
        <p:nvGraphicFramePr>
          <p:cNvPr id="5" name="Table Placeholder 4">
            <a:extLst>
              <a:ext uri="{FF2B5EF4-FFF2-40B4-BE49-F238E27FC236}">
                <a16:creationId xmlns:a16="http://schemas.microsoft.com/office/drawing/2014/main" id="{D007582E-8F75-4932-BE0B-ECCD154A219E}"/>
              </a:ext>
            </a:extLst>
          </p:cNvPr>
          <p:cNvGraphicFramePr>
            <a:graphicFrameLocks noGrp="1"/>
          </p:cNvGraphicFramePr>
          <p:nvPr>
            <p:ph type="tbl" sz="quarter" idx="13"/>
            <p:extLst>
              <p:ext uri="{D42A27DB-BD31-4B8C-83A1-F6EECF244321}">
                <p14:modId xmlns:p14="http://schemas.microsoft.com/office/powerpoint/2010/main" val="4126224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36858939"/>
                    </a:ext>
                  </a:extLst>
                </a:gridCol>
                <a:gridCol w="822960">
                  <a:extLst>
                    <a:ext uri="{9D8B030D-6E8A-4147-A177-3AD203B41FA5}">
                      <a16:colId xmlns:a16="http://schemas.microsoft.com/office/drawing/2014/main" val="1824555522"/>
                    </a:ext>
                  </a:extLst>
                </a:gridCol>
                <a:gridCol w="822960">
                  <a:extLst>
                    <a:ext uri="{9D8B030D-6E8A-4147-A177-3AD203B41FA5}">
                      <a16:colId xmlns:a16="http://schemas.microsoft.com/office/drawing/2014/main" val="86923975"/>
                    </a:ext>
                  </a:extLst>
                </a:gridCol>
                <a:gridCol w="822960">
                  <a:extLst>
                    <a:ext uri="{9D8B030D-6E8A-4147-A177-3AD203B41FA5}">
                      <a16:colId xmlns:a16="http://schemas.microsoft.com/office/drawing/2014/main" val="2443654666"/>
                    </a:ext>
                  </a:extLst>
                </a:gridCol>
                <a:gridCol w="822960">
                  <a:extLst>
                    <a:ext uri="{9D8B030D-6E8A-4147-A177-3AD203B41FA5}">
                      <a16:colId xmlns:a16="http://schemas.microsoft.com/office/drawing/2014/main" val="1087186331"/>
                    </a:ext>
                  </a:extLst>
                </a:gridCol>
                <a:gridCol w="822960">
                  <a:extLst>
                    <a:ext uri="{9D8B030D-6E8A-4147-A177-3AD203B41FA5}">
                      <a16:colId xmlns:a16="http://schemas.microsoft.com/office/drawing/2014/main" val="1105779931"/>
                    </a:ext>
                  </a:extLst>
                </a:gridCol>
                <a:gridCol w="822960">
                  <a:extLst>
                    <a:ext uri="{9D8B030D-6E8A-4147-A177-3AD203B41FA5}">
                      <a16:colId xmlns:a16="http://schemas.microsoft.com/office/drawing/2014/main" val="2257867213"/>
                    </a:ext>
                  </a:extLst>
                </a:gridCol>
                <a:gridCol w="822960">
                  <a:extLst>
                    <a:ext uri="{9D8B030D-6E8A-4147-A177-3AD203B41FA5}">
                      <a16:colId xmlns:a16="http://schemas.microsoft.com/office/drawing/2014/main" val="7322451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545181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Airbnb - 2018-02-26 13:21:17</a:t>
                      </a:r>
                      <a:r>
                        <a:rPr kumimoji="0" lang="en-US" sz="1000" b="0" i="0" u="none" strike="noStrike" kern="1200" cap="none" spc="0" normalizeH="0" baseline="0" noProof="0">
                          <a:ln>
                            <a:noFill/>
                          </a:ln>
                          <a:solidFill>
                            <a:prstClr val="black"/>
                          </a:solidFill>
                          <a:effectLst/>
                          <a:uLnTx/>
                          <a:uFillTx/>
                          <a:latin typeface="+mn-lt"/>
                          <a:ea typeface="+mn-ea"/>
                          <a:cs typeface="+mn-cs"/>
                        </a:rPr>
                        <a:t>
Experience a new way to see live music with Airbnb Concerts. 
These intimate live shows are in unique spaces like treehouses, recording studios, and art galleries. Discover emerging artists and hear the stories behind their music.
airbnb.com/concerts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77933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Airbnb - 2018-02-23 20:13:20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32820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Airbnb - 2018-02-23 19:20:40</a:t>
                      </a:r>
                      <a:r>
                        <a:rPr kumimoji="0" lang="en-US" sz="1000" b="0" i="0" u="none" strike="noStrike" kern="1200" cap="none" spc="0" normalizeH="0" baseline="0" noProof="0">
                          <a:ln>
                            <a:noFill/>
                          </a:ln>
                          <a:solidFill>
                            <a:prstClr val="black"/>
                          </a:solidFill>
                          <a:effectLst/>
                          <a:uLnTx/>
                          <a:uFillTx/>
                          <a:latin typeface="+mn-lt"/>
                          <a:ea typeface="+mn-ea"/>
                          <a:cs typeface="+mn-cs"/>
                        </a:rPr>
                        <a:t>
We’re excited to announce big news for everyone. 
It's now easier than ever to find the perfect place no matter where you go–– whether you're traveling for work, with family, or taking an adventure of a lifetime.
airbnb.com/new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78054948"/>
                  </a:ext>
                </a:extLst>
              </a:tr>
            </a:tbl>
          </a:graphicData>
        </a:graphic>
      </p:graphicFrame>
      <p:sp>
        <p:nvSpPr>
          <p:cNvPr id="4" name="Text Placeholder 3">
            <a:extLst>
              <a:ext uri="{FF2B5EF4-FFF2-40B4-BE49-F238E27FC236}">
                <a16:creationId xmlns:a16="http://schemas.microsoft.com/office/drawing/2014/main" id="{7EDE4F78-1632-4097-85DF-FEA69131A87E}"/>
              </a:ext>
            </a:extLst>
          </p:cNvPr>
          <p:cNvSpPr>
            <a:spLocks noGrp="1"/>
          </p:cNvSpPr>
          <p:nvPr>
            <p:ph type="body" sz="quarter" idx="14"/>
          </p:nvPr>
        </p:nvSpPr>
        <p:spPr/>
        <p:txBody>
          <a:bodyPr/>
          <a:lstStyle/>
          <a:p>
            <a:r>
              <a:rPr lang="en-US"/>
              <a:t>19.02.2018 - 26.02.2018</a:t>
            </a:r>
          </a:p>
        </p:txBody>
      </p:sp>
    </p:spTree>
    <p:extLst>
      <p:ext uri="{BB962C8B-B14F-4D97-AF65-F5344CB8AC3E}">
        <p14:creationId xmlns:p14="http://schemas.microsoft.com/office/powerpoint/2010/main" val="27496527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C76E5-9233-419B-BEAD-CEE5853C1969}"/>
              </a:ext>
            </a:extLst>
          </p:cNvPr>
          <p:cNvSpPr>
            <a:spLocks noGrp="1"/>
          </p:cNvSpPr>
          <p:nvPr>
            <p:ph type="title"/>
          </p:nvPr>
        </p:nvSpPr>
        <p:spPr/>
        <p:txBody>
          <a:bodyPr/>
          <a:lstStyle/>
          <a:p>
            <a:r>
              <a:rPr lang="en-US"/>
              <a:t>Facebook Own Posts with Reactions Table - 2 of 2</a:t>
            </a:r>
          </a:p>
        </p:txBody>
      </p:sp>
      <p:graphicFrame>
        <p:nvGraphicFramePr>
          <p:cNvPr id="5" name="Table Placeholder 4">
            <a:extLst>
              <a:ext uri="{FF2B5EF4-FFF2-40B4-BE49-F238E27FC236}">
                <a16:creationId xmlns:a16="http://schemas.microsoft.com/office/drawing/2014/main" id="{235947DB-66C3-4F02-B860-48EB8662C7FA}"/>
              </a:ext>
            </a:extLst>
          </p:cNvPr>
          <p:cNvGraphicFramePr>
            <a:graphicFrameLocks noGrp="1"/>
          </p:cNvGraphicFramePr>
          <p:nvPr>
            <p:ph type="tbl" sz="quarter" idx="13"/>
            <p:extLst>
              <p:ext uri="{D42A27DB-BD31-4B8C-83A1-F6EECF244321}">
                <p14:modId xmlns:p14="http://schemas.microsoft.com/office/powerpoint/2010/main" val="2206950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62341666"/>
                    </a:ext>
                  </a:extLst>
                </a:gridCol>
                <a:gridCol w="822960">
                  <a:extLst>
                    <a:ext uri="{9D8B030D-6E8A-4147-A177-3AD203B41FA5}">
                      <a16:colId xmlns:a16="http://schemas.microsoft.com/office/drawing/2014/main" val="4290593744"/>
                    </a:ext>
                  </a:extLst>
                </a:gridCol>
                <a:gridCol w="822960">
                  <a:extLst>
                    <a:ext uri="{9D8B030D-6E8A-4147-A177-3AD203B41FA5}">
                      <a16:colId xmlns:a16="http://schemas.microsoft.com/office/drawing/2014/main" val="565254223"/>
                    </a:ext>
                  </a:extLst>
                </a:gridCol>
                <a:gridCol w="822960">
                  <a:extLst>
                    <a:ext uri="{9D8B030D-6E8A-4147-A177-3AD203B41FA5}">
                      <a16:colId xmlns:a16="http://schemas.microsoft.com/office/drawing/2014/main" val="3442074983"/>
                    </a:ext>
                  </a:extLst>
                </a:gridCol>
                <a:gridCol w="822960">
                  <a:extLst>
                    <a:ext uri="{9D8B030D-6E8A-4147-A177-3AD203B41FA5}">
                      <a16:colId xmlns:a16="http://schemas.microsoft.com/office/drawing/2014/main" val="2336945830"/>
                    </a:ext>
                  </a:extLst>
                </a:gridCol>
                <a:gridCol w="822960">
                  <a:extLst>
                    <a:ext uri="{9D8B030D-6E8A-4147-A177-3AD203B41FA5}">
                      <a16:colId xmlns:a16="http://schemas.microsoft.com/office/drawing/2014/main" val="1311048681"/>
                    </a:ext>
                  </a:extLst>
                </a:gridCol>
                <a:gridCol w="822960">
                  <a:extLst>
                    <a:ext uri="{9D8B030D-6E8A-4147-A177-3AD203B41FA5}">
                      <a16:colId xmlns:a16="http://schemas.microsoft.com/office/drawing/2014/main" val="4247737860"/>
                    </a:ext>
                  </a:extLst>
                </a:gridCol>
                <a:gridCol w="822960">
                  <a:extLst>
                    <a:ext uri="{9D8B030D-6E8A-4147-A177-3AD203B41FA5}">
                      <a16:colId xmlns:a16="http://schemas.microsoft.com/office/drawing/2014/main" val="31097332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995663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Airbnb - 2018-02-22 13:56:11</a:t>
                      </a:r>
                      <a:r>
                        <a:rPr kumimoji="0" lang="en-US" sz="1000" b="0" i="0" u="none" strike="noStrike" kern="1200" cap="none" spc="0" normalizeH="0" baseline="0" noProof="0">
                          <a:ln>
                            <a:noFill/>
                          </a:ln>
                          <a:solidFill>
                            <a:prstClr val="black"/>
                          </a:solidFill>
                          <a:effectLst/>
                          <a:uLnTx/>
                          <a:uFillTx/>
                          <a:latin typeface="+mn-lt"/>
                          <a:ea typeface="+mn-ea"/>
                          <a:cs typeface="+mn-cs"/>
                        </a:rPr>
                        <a:t>
Inspired by your feedback, we’ve been working on new ways to make Airbnb even better. 
Join us live, and be the first to learn about the exciting changes.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extLst>
                  <a:ext uri="{0D108BD9-81ED-4DB2-BD59-A6C34878D82A}">
                    <a16:rowId xmlns:a16="http://schemas.microsoft.com/office/drawing/2014/main" val="167425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Uber - 2018-02-21 05:58:32</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204332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Airbnb - 2018-02-20 13:41:00</a:t>
                      </a:r>
                      <a:r>
                        <a:rPr kumimoji="0" lang="en-US" sz="1000" b="0" i="0" u="none" strike="noStrike" kern="1200" cap="none" spc="0" normalizeH="0" baseline="0" noProof="0">
                          <a:ln>
                            <a:noFill/>
                          </a:ln>
                          <a:solidFill>
                            <a:prstClr val="black"/>
                          </a:solidFill>
                          <a:effectLst/>
                          <a:uLnTx/>
                          <a:uFillTx/>
                          <a:latin typeface="+mn-lt"/>
                          <a:ea typeface="+mn-ea"/>
                          <a:cs typeface="+mn-cs"/>
                        </a:rPr>
                        <a:t>
In Pyeongchang, nightfall brings with it a different kind of calm: one that comes from the house itself, as each lit room warms up the sky. Finish that last chapter of your page-turner, or sneak a bite of stew left over from dinner. There’s no rush. Top it all off with a soju nightcap before you head to bed and do it all again tomorrow.
Explore more Gangwon homes: http://abnb.co/Gangwon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09824878"/>
                  </a:ext>
                </a:extLst>
              </a:tr>
            </a:tbl>
          </a:graphicData>
        </a:graphic>
      </p:graphicFrame>
      <p:sp>
        <p:nvSpPr>
          <p:cNvPr id="4" name="Text Placeholder 3">
            <a:extLst>
              <a:ext uri="{FF2B5EF4-FFF2-40B4-BE49-F238E27FC236}">
                <a16:creationId xmlns:a16="http://schemas.microsoft.com/office/drawing/2014/main" id="{22DB3341-5A2B-42CE-91D7-CE066EA4FDF7}"/>
              </a:ext>
            </a:extLst>
          </p:cNvPr>
          <p:cNvSpPr>
            <a:spLocks noGrp="1"/>
          </p:cNvSpPr>
          <p:nvPr>
            <p:ph type="body" sz="quarter" idx="14"/>
          </p:nvPr>
        </p:nvSpPr>
        <p:spPr/>
        <p:txBody>
          <a:bodyPr/>
          <a:lstStyle/>
          <a:p>
            <a:r>
              <a:rPr lang="en-US"/>
              <a:t>19.02.2018 - 26.02.2018</a:t>
            </a:r>
          </a:p>
        </p:txBody>
      </p:sp>
    </p:spTree>
    <p:extLst>
      <p:ext uri="{BB962C8B-B14F-4D97-AF65-F5344CB8AC3E}">
        <p14:creationId xmlns:p14="http://schemas.microsoft.com/office/powerpoint/2010/main" val="146350000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334</Words>
  <Application>Microsoft Office PowerPoint</Application>
  <PresentationFormat>On-screen Show (4:3)</PresentationFormat>
  <Paragraphs>180</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quintly_template</vt:lpstr>
      <vt:lpstr>Sample - Content</vt:lpstr>
      <vt:lpstr>Facebook Own Posts</vt:lpstr>
      <vt:lpstr>Overall Overall Posted Content</vt:lpstr>
      <vt:lpstr>Facebook Own Posts By Weekday</vt:lpstr>
      <vt:lpstr>Twitter Own and Retweeted Tweets Table</vt:lpstr>
      <vt:lpstr>Twitter Own Tweets By Weekday</vt:lpstr>
      <vt:lpstr>Facebook Own Posts Table - 1 of 2</vt:lpstr>
      <vt:lpstr>Facebook Own Posts Table - 2 of 2</vt:lpstr>
      <vt:lpstr>Facebook Own Posts with Reactions Table - 1 of 2</vt:lpstr>
      <vt:lpstr>Facebook Own Posts with Reactions Table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Sample - Content</dc:title>
  <dc:creator>Administrator</dc:creator>
  <cp:lastModifiedBy>Administrator</cp:lastModifiedBy>
  <cp:revision>1</cp:revision>
  <dcterms:created xsi:type="dcterms:W3CDTF">2018-02-27T16:57:23Z</dcterms:created>
  <dcterms:modified xsi:type="dcterms:W3CDTF">2018-02-27T16:57:47Z</dcterms:modified>
</cp:coreProperties>
</file>