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9C6C7-1E1B-40AD-AC2A-5BB0F000D49E}"/>
              </a:ext>
            </a:extLst>
          </p:cNvPr>
          <p:cNvSpPr>
            <a:spLocks noGrp="1"/>
          </p:cNvSpPr>
          <p:nvPr>
            <p:ph type="title"/>
          </p:nvPr>
        </p:nvSpPr>
        <p:spPr/>
        <p:txBody>
          <a:bodyPr/>
          <a:lstStyle/>
          <a:p>
            <a:r>
              <a:rPr lang="en-US"/>
              <a:t>Facebook User Posts Table - 1 of 7</a:t>
            </a:r>
          </a:p>
        </p:txBody>
      </p:sp>
      <p:graphicFrame>
        <p:nvGraphicFramePr>
          <p:cNvPr id="5" name="Table Placeholder 4">
            <a:extLst>
              <a:ext uri="{FF2B5EF4-FFF2-40B4-BE49-F238E27FC236}">
                <a16:creationId xmlns:a16="http://schemas.microsoft.com/office/drawing/2014/main" id="{0DA8A90E-072E-48AE-8121-1CE6695A1566}"/>
              </a:ext>
            </a:extLst>
          </p:cNvPr>
          <p:cNvGraphicFramePr>
            <a:graphicFrameLocks noGrp="1"/>
          </p:cNvGraphicFramePr>
          <p:nvPr>
            <p:ph type="tbl" sz="quarter" idx="13"/>
            <p:extLst>
              <p:ext uri="{D42A27DB-BD31-4B8C-83A1-F6EECF244321}">
                <p14:modId xmlns:p14="http://schemas.microsoft.com/office/powerpoint/2010/main" val="920853239"/>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16195074"/>
                    </a:ext>
                  </a:extLst>
                </a:gridCol>
                <a:gridCol w="822960">
                  <a:extLst>
                    <a:ext uri="{9D8B030D-6E8A-4147-A177-3AD203B41FA5}">
                      <a16:colId xmlns:a16="http://schemas.microsoft.com/office/drawing/2014/main" val="233691305"/>
                    </a:ext>
                  </a:extLst>
                </a:gridCol>
                <a:gridCol w="822960">
                  <a:extLst>
                    <a:ext uri="{9D8B030D-6E8A-4147-A177-3AD203B41FA5}">
                      <a16:colId xmlns:a16="http://schemas.microsoft.com/office/drawing/2014/main" val="2330005333"/>
                    </a:ext>
                  </a:extLst>
                </a:gridCol>
                <a:gridCol w="822960">
                  <a:extLst>
                    <a:ext uri="{9D8B030D-6E8A-4147-A177-3AD203B41FA5}">
                      <a16:colId xmlns:a16="http://schemas.microsoft.com/office/drawing/2014/main" val="3371079920"/>
                    </a:ext>
                  </a:extLst>
                </a:gridCol>
                <a:gridCol w="822960">
                  <a:extLst>
                    <a:ext uri="{9D8B030D-6E8A-4147-A177-3AD203B41FA5}">
                      <a16:colId xmlns:a16="http://schemas.microsoft.com/office/drawing/2014/main" val="2760607185"/>
                    </a:ext>
                  </a:extLst>
                </a:gridCol>
                <a:gridCol w="822960">
                  <a:extLst>
                    <a:ext uri="{9D8B030D-6E8A-4147-A177-3AD203B41FA5}">
                      <a16:colId xmlns:a16="http://schemas.microsoft.com/office/drawing/2014/main" val="109639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3381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CK CK - 2018-01-31 23:28:11 </a:t>
                      </a:r>
                      <a:r>
                        <a:rPr kumimoji="0" lang="en-US" sz="1000" b="0" i="0" u="none" strike="noStrike" kern="1200" cap="none" spc="0" normalizeH="0" baseline="0" noProof="0">
                          <a:ln>
                            <a:noFill/>
                          </a:ln>
                          <a:solidFill>
                            <a:prstClr val="black"/>
                          </a:solidFill>
                          <a:effectLst/>
                          <a:uLnTx/>
                          <a:uFillTx/>
                          <a:latin typeface="+mn-lt"/>
                          <a:ea typeface="+mn-ea"/>
                          <a:cs typeface="+mn-cs"/>
                        </a:rPr>
                        <a:t>
 Hi BMW, I have just purchased my first BMW 1 Series 2014 - and cannot believe you offer Bluetooth software for phone calls and not for music. This is simple software update. Please fix or my next car will be a Tesla because this really ranks poor in your 'keep the software up-to-date section of your manifesto'.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84725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Andrew Adams - 2018-01-31 23:05:34 </a:t>
                      </a:r>
                      <a:r>
                        <a:rPr kumimoji="0" lang="en-US" sz="1000" b="0" i="0" u="none" strike="noStrike" kern="1200" cap="none" spc="0" normalizeH="0" baseline="0" noProof="0">
                          <a:ln>
                            <a:noFill/>
                          </a:ln>
                          <a:solidFill>
                            <a:prstClr val="black"/>
                          </a:solidFill>
                          <a:effectLst/>
                          <a:uLnTx/>
                          <a:uFillTx/>
                          <a:latin typeface="+mn-lt"/>
                          <a:ea typeface="+mn-ea"/>
                          <a:cs typeface="+mn-cs"/>
                        </a:rPr>
                        <a:t>
 Hello Eurowings!
I have a flight book with you tomorrow from STR to AMS on SMART fare but I don't think I would be able to make it for that flight. Is it possible to get a refund? If not, how about transferring the ticket to a friend? Hoping for a prompt response before tomorrow, thanks!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213900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Saskia Andrä - 2018-01-31 22:37:06 </a:t>
                      </a:r>
                      <a:r>
                        <a:rPr kumimoji="0" lang="de-DE" sz="1000" b="0" i="0" u="none" strike="noStrike" kern="1200" cap="none" spc="0" normalizeH="0" baseline="0" noProof="0">
                          <a:ln>
                            <a:noFill/>
                          </a:ln>
                          <a:solidFill>
                            <a:prstClr val="black"/>
                          </a:solidFill>
                          <a:effectLst/>
                          <a:uLnTx/>
                          <a:uFillTx/>
                          <a:latin typeface="+mn-lt"/>
                          <a:ea typeface="+mn-ea"/>
                          <a:cs typeface="+mn-cs"/>
                        </a:rPr>
                        <a:t>
 Es ist wirklich schade das immer mehr Fluggäste ihre Trolleys mit ins Flugzeug nehmen dürfen so dass ich trotz Hundetasche im Fussraum auch noch meinen Rucksack am Sitz zu verstauen hatte! Das Personal schien etwas überfordert wegen des ausgebuchten Fluges und den vollen Handgepäckfächern aufgrund der Trolleys!!! Wäre schön wenn wenigstens bei Flügen mit Hunden und Kindern auf eine limitierte Anzahl an Trolleys geachtet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326524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Christian Becker - 2018-01-31 22:19:19 </a:t>
                      </a:r>
                      <a:r>
                        <a:rPr kumimoji="0" lang="de-DE" sz="1000" b="0" i="0" u="none" strike="noStrike" kern="1200" cap="none" spc="0" normalizeH="0" baseline="0" noProof="0">
                          <a:ln>
                            <a:noFill/>
                          </a:ln>
                          <a:solidFill>
                            <a:prstClr val="black"/>
                          </a:solidFill>
                          <a:effectLst/>
                          <a:uLnTx/>
                          <a:uFillTx/>
                          <a:latin typeface="+mn-lt"/>
                          <a:ea typeface="+mn-ea"/>
                          <a:cs typeface="+mn-cs"/>
                        </a:rPr>
                        <a:t>
 Warum werden die Langstreckenflüge ab Köln/Bonn eingestellt Ende des Jahres?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6154383"/>
                  </a:ext>
                </a:extLst>
              </a:tr>
            </a:tbl>
          </a:graphicData>
        </a:graphic>
      </p:graphicFrame>
      <p:sp>
        <p:nvSpPr>
          <p:cNvPr id="4" name="Text Placeholder 3">
            <a:extLst>
              <a:ext uri="{FF2B5EF4-FFF2-40B4-BE49-F238E27FC236}">
                <a16:creationId xmlns:a16="http://schemas.microsoft.com/office/drawing/2014/main" id="{F476F10E-1A06-44F4-99A0-A67AAB969B74}"/>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206508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E3109-584E-4CB0-A24E-11CA3FADBADE}"/>
              </a:ext>
            </a:extLst>
          </p:cNvPr>
          <p:cNvSpPr>
            <a:spLocks noGrp="1"/>
          </p:cNvSpPr>
          <p:nvPr>
            <p:ph type="title"/>
          </p:nvPr>
        </p:nvSpPr>
        <p:spPr/>
        <p:txBody>
          <a:bodyPr/>
          <a:lstStyle/>
          <a:p>
            <a:r>
              <a:rPr lang="en-US"/>
              <a:t>Facebook User Posts Table - 2 of 7</a:t>
            </a:r>
          </a:p>
        </p:txBody>
      </p:sp>
      <p:graphicFrame>
        <p:nvGraphicFramePr>
          <p:cNvPr id="5" name="Table Placeholder 4">
            <a:extLst>
              <a:ext uri="{FF2B5EF4-FFF2-40B4-BE49-F238E27FC236}">
                <a16:creationId xmlns:a16="http://schemas.microsoft.com/office/drawing/2014/main" id="{CBC436A3-F005-4F04-B058-786580148403}"/>
              </a:ext>
            </a:extLst>
          </p:cNvPr>
          <p:cNvGraphicFramePr>
            <a:graphicFrameLocks noGrp="1"/>
          </p:cNvGraphicFramePr>
          <p:nvPr>
            <p:ph type="tbl" sz="quarter" idx="13"/>
            <p:extLst>
              <p:ext uri="{D42A27DB-BD31-4B8C-83A1-F6EECF244321}">
                <p14:modId xmlns:p14="http://schemas.microsoft.com/office/powerpoint/2010/main" val="4145894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41844765"/>
                    </a:ext>
                  </a:extLst>
                </a:gridCol>
                <a:gridCol w="822960">
                  <a:extLst>
                    <a:ext uri="{9D8B030D-6E8A-4147-A177-3AD203B41FA5}">
                      <a16:colId xmlns:a16="http://schemas.microsoft.com/office/drawing/2014/main" val="890534223"/>
                    </a:ext>
                  </a:extLst>
                </a:gridCol>
                <a:gridCol w="822960">
                  <a:extLst>
                    <a:ext uri="{9D8B030D-6E8A-4147-A177-3AD203B41FA5}">
                      <a16:colId xmlns:a16="http://schemas.microsoft.com/office/drawing/2014/main" val="3017777733"/>
                    </a:ext>
                  </a:extLst>
                </a:gridCol>
                <a:gridCol w="822960">
                  <a:extLst>
                    <a:ext uri="{9D8B030D-6E8A-4147-A177-3AD203B41FA5}">
                      <a16:colId xmlns:a16="http://schemas.microsoft.com/office/drawing/2014/main" val="3889219530"/>
                    </a:ext>
                  </a:extLst>
                </a:gridCol>
                <a:gridCol w="822960">
                  <a:extLst>
                    <a:ext uri="{9D8B030D-6E8A-4147-A177-3AD203B41FA5}">
                      <a16:colId xmlns:a16="http://schemas.microsoft.com/office/drawing/2014/main" val="3008514778"/>
                    </a:ext>
                  </a:extLst>
                </a:gridCol>
                <a:gridCol w="822960">
                  <a:extLst>
                    <a:ext uri="{9D8B030D-6E8A-4147-A177-3AD203B41FA5}">
                      <a16:colId xmlns:a16="http://schemas.microsoft.com/office/drawing/2014/main" val="1205698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4027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Sabine Wienforth - 2018-01-31 21:34:08 </a:t>
                      </a:r>
                      <a:r>
                        <a:rPr kumimoji="0" lang="de-DE" sz="1000" b="0" i="0" u="none" strike="noStrike" kern="1200" cap="none" spc="0" normalizeH="0" baseline="0" noProof="0">
                          <a:ln>
                            <a:noFill/>
                          </a:ln>
                          <a:solidFill>
                            <a:prstClr val="black"/>
                          </a:solidFill>
                          <a:effectLst/>
                          <a:uLnTx/>
                          <a:uFillTx/>
                          <a:latin typeface="+mn-lt"/>
                          <a:ea typeface="+mn-ea"/>
                          <a:cs typeface="+mn-cs"/>
                        </a:rPr>
                        <a:t>
 Warum Antwortet Eurowings nicht auf Einschreiben? Wir haben im Dezember auf Grund enormer Verspätung (08.12.2017 Köln-Jamaika) gem. 261/2004/EG Eurowings um Ausgleichsanspruch gebeten inkl. Auslagen (Belege wurden mit geschickt.). Bis heute haben wir auf unsere beiden Einschreiben sowie über die Kontaktseite der Eurowingsseite, keine Antwort erhalten. Im Internet haben wir jetzt gelesen, dass Eurowings solche Ansprüche aussitzt. Das soll den Fluggast zermürben, sodass er keine weiteren Schritte unternimmt. Wirbt man so um Gäste??? Werden uns jetzt mal über facebook erkundigen, wie es anderen Fluggästen ergangen ist und auch auf anderen Portalen mal austauschen. Wohin wurde das Geld überwiesen? (bisher nicht auf unser Konto).
Haben diese Nachricht, wie von Ihnen gewünscht, auch an facebook@eurowings.com und buchungsinfo@eu.eurowings.com
gesendet.
Sind gespannt, wann die Zahlung nun erfolgt (inkl Nebenkosten).
Mitterweile sind noch 2 x Einschreibegebühren hinzugekommen: ges.: 6,55€
Mit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2374890915"/>
                  </a:ext>
                </a:extLst>
              </a:tr>
            </a:tbl>
          </a:graphicData>
        </a:graphic>
      </p:graphicFrame>
      <p:sp>
        <p:nvSpPr>
          <p:cNvPr id="4" name="Text Placeholder 3">
            <a:extLst>
              <a:ext uri="{FF2B5EF4-FFF2-40B4-BE49-F238E27FC236}">
                <a16:creationId xmlns:a16="http://schemas.microsoft.com/office/drawing/2014/main" id="{04C16D88-4AED-4A24-B9D1-7E8138AB1D67}"/>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497376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B1FB4-2C0E-4C3C-9D5F-2DA377FB2439}"/>
              </a:ext>
            </a:extLst>
          </p:cNvPr>
          <p:cNvSpPr>
            <a:spLocks noGrp="1"/>
          </p:cNvSpPr>
          <p:nvPr>
            <p:ph type="title"/>
          </p:nvPr>
        </p:nvSpPr>
        <p:spPr/>
        <p:txBody>
          <a:bodyPr/>
          <a:lstStyle/>
          <a:p>
            <a:r>
              <a:rPr lang="en-US"/>
              <a:t>Facebook User Posts Table - 3 of 7</a:t>
            </a:r>
          </a:p>
        </p:txBody>
      </p:sp>
      <p:graphicFrame>
        <p:nvGraphicFramePr>
          <p:cNvPr id="5" name="Table Placeholder 4">
            <a:extLst>
              <a:ext uri="{FF2B5EF4-FFF2-40B4-BE49-F238E27FC236}">
                <a16:creationId xmlns:a16="http://schemas.microsoft.com/office/drawing/2014/main" id="{3ABF0898-29B9-4D89-BBA1-6B9371822B2C}"/>
              </a:ext>
            </a:extLst>
          </p:cNvPr>
          <p:cNvGraphicFramePr>
            <a:graphicFrameLocks noGrp="1"/>
          </p:cNvGraphicFramePr>
          <p:nvPr>
            <p:ph type="tbl" sz="quarter" idx="13"/>
            <p:extLst>
              <p:ext uri="{D42A27DB-BD31-4B8C-83A1-F6EECF244321}">
                <p14:modId xmlns:p14="http://schemas.microsoft.com/office/powerpoint/2010/main" val="54724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24852333"/>
                    </a:ext>
                  </a:extLst>
                </a:gridCol>
                <a:gridCol w="822960">
                  <a:extLst>
                    <a:ext uri="{9D8B030D-6E8A-4147-A177-3AD203B41FA5}">
                      <a16:colId xmlns:a16="http://schemas.microsoft.com/office/drawing/2014/main" val="4100955170"/>
                    </a:ext>
                  </a:extLst>
                </a:gridCol>
                <a:gridCol w="822960">
                  <a:extLst>
                    <a:ext uri="{9D8B030D-6E8A-4147-A177-3AD203B41FA5}">
                      <a16:colId xmlns:a16="http://schemas.microsoft.com/office/drawing/2014/main" val="560699132"/>
                    </a:ext>
                  </a:extLst>
                </a:gridCol>
                <a:gridCol w="822960">
                  <a:extLst>
                    <a:ext uri="{9D8B030D-6E8A-4147-A177-3AD203B41FA5}">
                      <a16:colId xmlns:a16="http://schemas.microsoft.com/office/drawing/2014/main" val="2584547428"/>
                    </a:ext>
                  </a:extLst>
                </a:gridCol>
                <a:gridCol w="822960">
                  <a:extLst>
                    <a:ext uri="{9D8B030D-6E8A-4147-A177-3AD203B41FA5}">
                      <a16:colId xmlns:a16="http://schemas.microsoft.com/office/drawing/2014/main" val="1692166351"/>
                    </a:ext>
                  </a:extLst>
                </a:gridCol>
                <a:gridCol w="822960">
                  <a:extLst>
                    <a:ext uri="{9D8B030D-6E8A-4147-A177-3AD203B41FA5}">
                      <a16:colId xmlns:a16="http://schemas.microsoft.com/office/drawing/2014/main" val="3637566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51174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Alexander Molz - 2018-01-31 20:41:52 </a:t>
                      </a:r>
                      <a:r>
                        <a:rPr kumimoji="0" lang="de-DE" sz="1000" b="0" i="0" u="none" strike="noStrike" kern="1200" cap="none" spc="0" normalizeH="0" baseline="0" noProof="0">
                          <a:ln>
                            <a:noFill/>
                          </a:ln>
                          <a:solidFill>
                            <a:prstClr val="black"/>
                          </a:solidFill>
                          <a:effectLst/>
                          <a:uLnTx/>
                          <a:uFillTx/>
                          <a:latin typeface="+mn-lt"/>
                          <a:ea typeface="+mn-ea"/>
                          <a:cs typeface="+mn-cs"/>
                        </a:rPr>
                        <a:t>
 Warum werden bei deutschen Fluglinien die Anweisungen von Cockpit zu Kabinenpersonal immer in englischer Sprache gegeben während in spanischen und französischen Fluglinien diese Kommunikation immer in der Landessprache stattfindet?
Ich kann mir nicht vorstellen, dass es dazu keine international gültigen Regeln gibt...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2321088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19:58:24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153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19:58:17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1071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19:58:07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970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19:58:01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755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Steve King - 2018-01-31 19:53:24 </a:t>
                      </a:r>
                      <a:r>
                        <a:rPr kumimoji="0" lang="en-US" sz="1000" b="0" i="0" u="none" strike="noStrike" kern="1200" cap="none" spc="0" normalizeH="0" baseline="0" noProof="0">
                          <a:ln>
                            <a:noFill/>
                          </a:ln>
                          <a:solidFill>
                            <a:prstClr val="black"/>
                          </a:solidFill>
                          <a:effectLst/>
                          <a:uLnTx/>
                          <a:uFillTx/>
                          <a:latin typeface="+mn-lt"/>
                          <a:ea typeface="+mn-ea"/>
                          <a:cs typeface="+mn-cs"/>
                        </a:rPr>
                        <a:t>
 Pretty poor you can’t easy configure a car online anymore, big mistake 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2793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19:51:30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4244624"/>
                  </a:ext>
                </a:extLst>
              </a:tr>
            </a:tbl>
          </a:graphicData>
        </a:graphic>
      </p:graphicFrame>
      <p:sp>
        <p:nvSpPr>
          <p:cNvPr id="4" name="Text Placeholder 3">
            <a:extLst>
              <a:ext uri="{FF2B5EF4-FFF2-40B4-BE49-F238E27FC236}">
                <a16:creationId xmlns:a16="http://schemas.microsoft.com/office/drawing/2014/main" id="{D672A6D1-3C7E-402F-B78B-77DB219C2F0D}"/>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049906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09D7C-B936-4CDF-B394-95B7544CAE11}"/>
              </a:ext>
            </a:extLst>
          </p:cNvPr>
          <p:cNvSpPr>
            <a:spLocks noGrp="1"/>
          </p:cNvSpPr>
          <p:nvPr>
            <p:ph type="title"/>
          </p:nvPr>
        </p:nvSpPr>
        <p:spPr/>
        <p:txBody>
          <a:bodyPr/>
          <a:lstStyle/>
          <a:p>
            <a:r>
              <a:rPr lang="en-US"/>
              <a:t>Facebook User Posts Table - 4 of 7</a:t>
            </a:r>
          </a:p>
        </p:txBody>
      </p:sp>
      <p:graphicFrame>
        <p:nvGraphicFramePr>
          <p:cNvPr id="5" name="Table Placeholder 4">
            <a:extLst>
              <a:ext uri="{FF2B5EF4-FFF2-40B4-BE49-F238E27FC236}">
                <a16:creationId xmlns:a16="http://schemas.microsoft.com/office/drawing/2014/main" id="{A7360BCC-9587-4DF3-8940-80D3033411F3}"/>
              </a:ext>
            </a:extLst>
          </p:cNvPr>
          <p:cNvGraphicFramePr>
            <a:graphicFrameLocks noGrp="1"/>
          </p:cNvGraphicFramePr>
          <p:nvPr>
            <p:ph type="tbl" sz="quarter" idx="13"/>
            <p:extLst>
              <p:ext uri="{D42A27DB-BD31-4B8C-83A1-F6EECF244321}">
                <p14:modId xmlns:p14="http://schemas.microsoft.com/office/powerpoint/2010/main" val="1045832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45810070"/>
                    </a:ext>
                  </a:extLst>
                </a:gridCol>
                <a:gridCol w="822960">
                  <a:extLst>
                    <a:ext uri="{9D8B030D-6E8A-4147-A177-3AD203B41FA5}">
                      <a16:colId xmlns:a16="http://schemas.microsoft.com/office/drawing/2014/main" val="3733672373"/>
                    </a:ext>
                  </a:extLst>
                </a:gridCol>
                <a:gridCol w="822960">
                  <a:extLst>
                    <a:ext uri="{9D8B030D-6E8A-4147-A177-3AD203B41FA5}">
                      <a16:colId xmlns:a16="http://schemas.microsoft.com/office/drawing/2014/main" val="2031046360"/>
                    </a:ext>
                  </a:extLst>
                </a:gridCol>
                <a:gridCol w="822960">
                  <a:extLst>
                    <a:ext uri="{9D8B030D-6E8A-4147-A177-3AD203B41FA5}">
                      <a16:colId xmlns:a16="http://schemas.microsoft.com/office/drawing/2014/main" val="910150252"/>
                    </a:ext>
                  </a:extLst>
                </a:gridCol>
                <a:gridCol w="822960">
                  <a:extLst>
                    <a:ext uri="{9D8B030D-6E8A-4147-A177-3AD203B41FA5}">
                      <a16:colId xmlns:a16="http://schemas.microsoft.com/office/drawing/2014/main" val="60542342"/>
                    </a:ext>
                  </a:extLst>
                </a:gridCol>
                <a:gridCol w="822960">
                  <a:extLst>
                    <a:ext uri="{9D8B030D-6E8A-4147-A177-3AD203B41FA5}">
                      <a16:colId xmlns:a16="http://schemas.microsoft.com/office/drawing/2014/main" val="1749414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9436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Flávia Bertasso - 2018-01-31 19:36:22 </a:t>
                      </a:r>
                      <a:r>
                        <a:rPr kumimoji="0" lang="en-US" sz="1000" b="0" i="0" u="none" strike="noStrike" kern="1200" cap="none" spc="0" normalizeH="0" baseline="0" noProof="0">
                          <a:ln>
                            <a:noFill/>
                          </a:ln>
                          <a:solidFill>
                            <a:prstClr val="black"/>
                          </a:solidFill>
                          <a:effectLst/>
                          <a:uLnTx/>
                          <a:uFillTx/>
                          <a:latin typeface="+mn-lt"/>
                          <a:ea typeface="+mn-ea"/>
                          <a:cs typeface="+mn-cs"/>
                        </a:rPr>
                        <a:t>
 Hello! I have booked a flight from Viena to Rome, but I can't find my booking reservation on your website. I've submitted a question about it, but got no answer. Help me, please.
Flávia Bertasso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354944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Ramona Hefke - 2018-01-31 19:29:50 </a:t>
                      </a:r>
                      <a:r>
                        <a:rPr kumimoji="0" lang="de-DE" sz="1000" b="0" i="0" u="none" strike="noStrike" kern="1200" cap="none" spc="0" normalizeH="0" baseline="0" noProof="0">
                          <a:ln>
                            <a:noFill/>
                          </a:ln>
                          <a:solidFill>
                            <a:prstClr val="black"/>
                          </a:solidFill>
                          <a:effectLst/>
                          <a:uLnTx/>
                          <a:uFillTx/>
                          <a:latin typeface="+mn-lt"/>
                          <a:ea typeface="+mn-ea"/>
                          <a:cs typeface="+mn-cs"/>
                        </a:rPr>
                        <a:t>
 Hallo Eurowings, 
ich plane im April einen Flug von Stuttgart nach Düsseldorf mit meiner Tochter (5). 
Dazu hätte ich ein paar Fragen:
-dürfen wir beide Handgepäck zu max. 8 kg dabei haben?
-braucht das Kind ein Sitzerhöhung?
-wenn der Flug bsp. gegen 16 Uhr startet,wann müssen wir spätestens am Flughafen sein?
Viele Grüße Ramona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2334029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Zhizoh EL Kalaba - 2018-01-31 19:25:18 </a:t>
                      </a:r>
                      <a:r>
                        <a:rPr kumimoji="0" lang="en-US" sz="1000" b="0" i="0" u="none" strike="noStrike" kern="1200" cap="none" spc="0" normalizeH="0" baseline="0" noProof="0">
                          <a:ln>
                            <a:noFill/>
                          </a:ln>
                          <a:solidFill>
                            <a:prstClr val="black"/>
                          </a:solidFill>
                          <a:effectLst/>
                          <a:uLnTx/>
                          <a:uFillTx/>
                          <a:latin typeface="+mn-lt"/>
                          <a:ea typeface="+mn-ea"/>
                          <a:cs typeface="+mn-cs"/>
                        </a:rPr>
                        <a:t>
 E bakwa ke eng ditsala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255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Frank Wiedemann - 2018-01-31 18:53:05 </a:t>
                      </a:r>
                      <a:r>
                        <a:rPr kumimoji="0" lang="de-DE" sz="1000" b="0" i="0" u="none" strike="noStrike" kern="1200" cap="none" spc="0" normalizeH="0" baseline="0" noProof="0">
                          <a:ln>
                            <a:noFill/>
                          </a:ln>
                          <a:solidFill>
                            <a:prstClr val="black"/>
                          </a:solidFill>
                          <a:effectLst/>
                          <a:uLnTx/>
                          <a:uFillTx/>
                          <a:latin typeface="+mn-lt"/>
                          <a:ea typeface="+mn-ea"/>
                          <a:cs typeface="+mn-cs"/>
                        </a:rPr>
                        <a:t>
 Stimmt es, dass Ihr die Langstrecke in Köln einstellt und nach Düsseldorf verlagert ? Bitte kein Rumgeeire: ja oder 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2066277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Silvia Adler - 2018-01-31 18:30:48 </a:t>
                      </a:r>
                      <a:r>
                        <a:rPr kumimoji="0" lang="en-US" sz="1000" b="0" i="0" u="none" strike="noStrike" kern="1200" cap="none" spc="0" normalizeH="0" baseline="0" noProof="0">
                          <a:ln>
                            <a:noFill/>
                          </a:ln>
                          <a:solidFill>
                            <a:prstClr val="black"/>
                          </a:solidFill>
                          <a:effectLst/>
                          <a:uLnTx/>
                          <a:uFillTx/>
                          <a:latin typeface="+mn-lt"/>
                          <a:ea typeface="+mn-ea"/>
                          <a:cs typeface="+mn-cs"/>
                        </a:rPr>
                        <a:t>
 I'd like to cancel to cancel my flight due to a heath accident. but you contact page seems not 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818613832"/>
                  </a:ext>
                </a:extLst>
              </a:tr>
            </a:tbl>
          </a:graphicData>
        </a:graphic>
      </p:graphicFrame>
      <p:sp>
        <p:nvSpPr>
          <p:cNvPr id="4" name="Text Placeholder 3">
            <a:extLst>
              <a:ext uri="{FF2B5EF4-FFF2-40B4-BE49-F238E27FC236}">
                <a16:creationId xmlns:a16="http://schemas.microsoft.com/office/drawing/2014/main" id="{7106A3D7-CAAA-42F2-9464-0046C0B16977}"/>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615103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35BDD-416E-4583-ADDD-E174B149DBA4}"/>
              </a:ext>
            </a:extLst>
          </p:cNvPr>
          <p:cNvSpPr>
            <a:spLocks noGrp="1"/>
          </p:cNvSpPr>
          <p:nvPr>
            <p:ph type="title"/>
          </p:nvPr>
        </p:nvSpPr>
        <p:spPr/>
        <p:txBody>
          <a:bodyPr/>
          <a:lstStyle/>
          <a:p>
            <a:r>
              <a:rPr lang="en-US"/>
              <a:t>Facebook User Posts Table - 5 of 7</a:t>
            </a:r>
          </a:p>
        </p:txBody>
      </p:sp>
      <p:graphicFrame>
        <p:nvGraphicFramePr>
          <p:cNvPr id="5" name="Table Placeholder 4">
            <a:extLst>
              <a:ext uri="{FF2B5EF4-FFF2-40B4-BE49-F238E27FC236}">
                <a16:creationId xmlns:a16="http://schemas.microsoft.com/office/drawing/2014/main" id="{5B95CC8C-2BEF-4A93-A93B-3BE2A40C4C1B}"/>
              </a:ext>
            </a:extLst>
          </p:cNvPr>
          <p:cNvGraphicFramePr>
            <a:graphicFrameLocks noGrp="1"/>
          </p:cNvGraphicFramePr>
          <p:nvPr>
            <p:ph type="tbl" sz="quarter" idx="13"/>
            <p:extLst>
              <p:ext uri="{D42A27DB-BD31-4B8C-83A1-F6EECF244321}">
                <p14:modId xmlns:p14="http://schemas.microsoft.com/office/powerpoint/2010/main" val="2510537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41270413"/>
                    </a:ext>
                  </a:extLst>
                </a:gridCol>
                <a:gridCol w="822960">
                  <a:extLst>
                    <a:ext uri="{9D8B030D-6E8A-4147-A177-3AD203B41FA5}">
                      <a16:colId xmlns:a16="http://schemas.microsoft.com/office/drawing/2014/main" val="1611410244"/>
                    </a:ext>
                  </a:extLst>
                </a:gridCol>
                <a:gridCol w="822960">
                  <a:extLst>
                    <a:ext uri="{9D8B030D-6E8A-4147-A177-3AD203B41FA5}">
                      <a16:colId xmlns:a16="http://schemas.microsoft.com/office/drawing/2014/main" val="1512802703"/>
                    </a:ext>
                  </a:extLst>
                </a:gridCol>
                <a:gridCol w="822960">
                  <a:extLst>
                    <a:ext uri="{9D8B030D-6E8A-4147-A177-3AD203B41FA5}">
                      <a16:colId xmlns:a16="http://schemas.microsoft.com/office/drawing/2014/main" val="243606179"/>
                    </a:ext>
                  </a:extLst>
                </a:gridCol>
                <a:gridCol w="822960">
                  <a:extLst>
                    <a:ext uri="{9D8B030D-6E8A-4147-A177-3AD203B41FA5}">
                      <a16:colId xmlns:a16="http://schemas.microsoft.com/office/drawing/2014/main" val="206037382"/>
                    </a:ext>
                  </a:extLst>
                </a:gridCol>
                <a:gridCol w="822960">
                  <a:extLst>
                    <a:ext uri="{9D8B030D-6E8A-4147-A177-3AD203B41FA5}">
                      <a16:colId xmlns:a16="http://schemas.microsoft.com/office/drawing/2014/main" val="4267633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91909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Marcelo Rodrigues - 2018-01-31 18:24:48 </a:t>
                      </a:r>
                      <a:r>
                        <a:rPr kumimoji="0" lang="en-US" sz="1000" b="0" i="0" u="none" strike="noStrike" kern="1200" cap="none" spc="0" normalizeH="0" baseline="0" noProof="0">
                          <a:ln>
                            <a:noFill/>
                          </a:ln>
                          <a:solidFill>
                            <a:prstClr val="black"/>
                          </a:solidFill>
                          <a:effectLst/>
                          <a:uLnTx/>
                          <a:uFillTx/>
                          <a:latin typeface="+mn-lt"/>
                          <a:ea typeface="+mn-ea"/>
                          <a:cs typeface="+mn-cs"/>
                        </a:rPr>
                        <a:t>
 https://www.youtube.com/watch?v=nN28gP1qzKM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35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Susanne Hüper - 2018-01-31 17:55:25 </a:t>
                      </a:r>
                      <a:r>
                        <a:rPr kumimoji="0" lang="de-DE" sz="1000" b="0" i="0" u="none" strike="noStrike" kern="1200" cap="none" spc="0" normalizeH="0" baseline="0" noProof="0">
                          <a:ln>
                            <a:noFill/>
                          </a:ln>
                          <a:solidFill>
                            <a:prstClr val="black"/>
                          </a:solidFill>
                          <a:effectLst/>
                          <a:uLnTx/>
                          <a:uFillTx/>
                          <a:latin typeface="+mn-lt"/>
                          <a:ea typeface="+mn-ea"/>
                          <a:cs typeface="+mn-cs"/>
                        </a:rPr>
                        <a:t>
 Kann mir jemand sagen, ob das Flugzeug EW170 das Gleiche ist wie zurück das EW171? Da der Flug EW170 1,5 Stunden zu spät losgekommen ist, hat dann auch der EW171 Verspätung??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145696810"/>
                  </a:ext>
                </a:extLst>
              </a:tr>
            </a:tbl>
          </a:graphicData>
        </a:graphic>
      </p:graphicFrame>
      <p:sp>
        <p:nvSpPr>
          <p:cNvPr id="4" name="Text Placeholder 3">
            <a:extLst>
              <a:ext uri="{FF2B5EF4-FFF2-40B4-BE49-F238E27FC236}">
                <a16:creationId xmlns:a16="http://schemas.microsoft.com/office/drawing/2014/main" id="{0F581B66-ACED-463F-9A23-B98AF786D284}"/>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613608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28ACA-BC29-4C0B-A0AB-2C9F9E18AA96}"/>
              </a:ext>
            </a:extLst>
          </p:cNvPr>
          <p:cNvSpPr>
            <a:spLocks noGrp="1"/>
          </p:cNvSpPr>
          <p:nvPr>
            <p:ph type="title"/>
          </p:nvPr>
        </p:nvSpPr>
        <p:spPr/>
        <p:txBody>
          <a:bodyPr/>
          <a:lstStyle/>
          <a:p>
            <a:r>
              <a:rPr lang="en-US"/>
              <a:t>Facebook User Posts Table - 6 of 7</a:t>
            </a:r>
          </a:p>
        </p:txBody>
      </p:sp>
      <p:graphicFrame>
        <p:nvGraphicFramePr>
          <p:cNvPr id="5" name="Table Placeholder 4">
            <a:extLst>
              <a:ext uri="{FF2B5EF4-FFF2-40B4-BE49-F238E27FC236}">
                <a16:creationId xmlns:a16="http://schemas.microsoft.com/office/drawing/2014/main" id="{9774FCA1-984A-4D88-81A8-21B8249E3A9A}"/>
              </a:ext>
            </a:extLst>
          </p:cNvPr>
          <p:cNvGraphicFramePr>
            <a:graphicFrameLocks noGrp="1"/>
          </p:cNvGraphicFramePr>
          <p:nvPr>
            <p:ph type="tbl" sz="quarter" idx="13"/>
            <p:extLst>
              <p:ext uri="{D42A27DB-BD31-4B8C-83A1-F6EECF244321}">
                <p14:modId xmlns:p14="http://schemas.microsoft.com/office/powerpoint/2010/main" val="1085140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61612711"/>
                    </a:ext>
                  </a:extLst>
                </a:gridCol>
                <a:gridCol w="822960">
                  <a:extLst>
                    <a:ext uri="{9D8B030D-6E8A-4147-A177-3AD203B41FA5}">
                      <a16:colId xmlns:a16="http://schemas.microsoft.com/office/drawing/2014/main" val="3369822045"/>
                    </a:ext>
                  </a:extLst>
                </a:gridCol>
                <a:gridCol w="822960">
                  <a:extLst>
                    <a:ext uri="{9D8B030D-6E8A-4147-A177-3AD203B41FA5}">
                      <a16:colId xmlns:a16="http://schemas.microsoft.com/office/drawing/2014/main" val="3966549268"/>
                    </a:ext>
                  </a:extLst>
                </a:gridCol>
                <a:gridCol w="822960">
                  <a:extLst>
                    <a:ext uri="{9D8B030D-6E8A-4147-A177-3AD203B41FA5}">
                      <a16:colId xmlns:a16="http://schemas.microsoft.com/office/drawing/2014/main" val="3684698868"/>
                    </a:ext>
                  </a:extLst>
                </a:gridCol>
                <a:gridCol w="822960">
                  <a:extLst>
                    <a:ext uri="{9D8B030D-6E8A-4147-A177-3AD203B41FA5}">
                      <a16:colId xmlns:a16="http://schemas.microsoft.com/office/drawing/2014/main" val="1544865814"/>
                    </a:ext>
                  </a:extLst>
                </a:gridCol>
                <a:gridCol w="822960">
                  <a:extLst>
                    <a:ext uri="{9D8B030D-6E8A-4147-A177-3AD203B41FA5}">
                      <a16:colId xmlns:a16="http://schemas.microsoft.com/office/drawing/2014/main" val="1872623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05452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Daniela Pusch - 2018-01-31 16:56:02 </a:t>
                      </a:r>
                      <a:r>
                        <a:rPr kumimoji="0" lang="de-DE" sz="1000" b="0" i="0" u="none" strike="noStrike" kern="1200" cap="none" spc="0" normalizeH="0" baseline="0" noProof="0">
                          <a:ln>
                            <a:noFill/>
                          </a:ln>
                          <a:solidFill>
                            <a:prstClr val="black"/>
                          </a:solidFill>
                          <a:effectLst/>
                          <a:uLnTx/>
                          <a:uFillTx/>
                          <a:latin typeface="+mn-lt"/>
                          <a:ea typeface="+mn-ea"/>
                          <a:cs typeface="+mn-cs"/>
                        </a:rPr>
                        <a:t>
 Da mein Post verborgen wurde, da ich eine Bestätigung eines Mitarbeiter angehängt hatte und damit einne Namen veröffentlicht haben. Hier noch mal mein Post ohne attachment:
Liebes Eurowings-Team,
ich schließe mich dem Post von Kevin an.
Ich war ebenfalls gebucht auf den Flug EW9467 von London-Heathrow nach Düsseldorf am 03.11.2017, der gestrichen wurde, dann kam das Gepäck nicht mit.
Ich habe mir ebenfalls bestätigen lassen, dass ich mir Unterwäsche und Hygieneartikel kaufen darf.
Die Standard-Computer-Email-Absage bzgl. des Ausgleichsanspruchs gemäß EU Regularien 261/2004/EC für den Flugausfall bzw. die Verspätung habe ich auch erhalten habe. Bzgl. der Kostenerstattung hat sich aber bis dato (und das sind jetzt ast 3 Monate) niemand bei mir gemeldet.
Also liebes Social-Media Team, was bringt es sich an claim@bagagge zu wenden, wenn sich dort 3 Monate niemand zurück meldet.
Ich denke Eurowings will die Angelegenheiten einfach aussitzen und hofft, dass die Kunden irgendwann keine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2952046621"/>
                  </a:ext>
                </a:extLst>
              </a:tr>
            </a:tbl>
          </a:graphicData>
        </a:graphic>
      </p:graphicFrame>
      <p:sp>
        <p:nvSpPr>
          <p:cNvPr id="4" name="Text Placeholder 3">
            <a:extLst>
              <a:ext uri="{FF2B5EF4-FFF2-40B4-BE49-F238E27FC236}">
                <a16:creationId xmlns:a16="http://schemas.microsoft.com/office/drawing/2014/main" id="{FF52E148-D928-440E-BB95-7FF17BC14706}"/>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867476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C71F6-33CE-4488-87AE-EF790A5ADF76}"/>
              </a:ext>
            </a:extLst>
          </p:cNvPr>
          <p:cNvSpPr>
            <a:spLocks noGrp="1"/>
          </p:cNvSpPr>
          <p:nvPr>
            <p:ph type="title"/>
          </p:nvPr>
        </p:nvSpPr>
        <p:spPr/>
        <p:txBody>
          <a:bodyPr/>
          <a:lstStyle/>
          <a:p>
            <a:r>
              <a:rPr lang="en-US"/>
              <a:t>Facebook User Posts Table - 7 of 7</a:t>
            </a:r>
          </a:p>
        </p:txBody>
      </p:sp>
      <p:graphicFrame>
        <p:nvGraphicFramePr>
          <p:cNvPr id="5" name="Table Placeholder 4">
            <a:extLst>
              <a:ext uri="{FF2B5EF4-FFF2-40B4-BE49-F238E27FC236}">
                <a16:creationId xmlns:a16="http://schemas.microsoft.com/office/drawing/2014/main" id="{DD8A5200-6FAC-4133-888F-57A833F64F46}"/>
              </a:ext>
            </a:extLst>
          </p:cNvPr>
          <p:cNvGraphicFramePr>
            <a:graphicFrameLocks noGrp="1"/>
          </p:cNvGraphicFramePr>
          <p:nvPr>
            <p:ph type="tbl" sz="quarter" idx="13"/>
            <p:extLst>
              <p:ext uri="{D42A27DB-BD31-4B8C-83A1-F6EECF244321}">
                <p14:modId xmlns:p14="http://schemas.microsoft.com/office/powerpoint/2010/main" val="1559471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7243357"/>
                    </a:ext>
                  </a:extLst>
                </a:gridCol>
                <a:gridCol w="822960">
                  <a:extLst>
                    <a:ext uri="{9D8B030D-6E8A-4147-A177-3AD203B41FA5}">
                      <a16:colId xmlns:a16="http://schemas.microsoft.com/office/drawing/2014/main" val="502751374"/>
                    </a:ext>
                  </a:extLst>
                </a:gridCol>
                <a:gridCol w="822960">
                  <a:extLst>
                    <a:ext uri="{9D8B030D-6E8A-4147-A177-3AD203B41FA5}">
                      <a16:colId xmlns:a16="http://schemas.microsoft.com/office/drawing/2014/main" val="1904092092"/>
                    </a:ext>
                  </a:extLst>
                </a:gridCol>
                <a:gridCol w="822960">
                  <a:extLst>
                    <a:ext uri="{9D8B030D-6E8A-4147-A177-3AD203B41FA5}">
                      <a16:colId xmlns:a16="http://schemas.microsoft.com/office/drawing/2014/main" val="2605636355"/>
                    </a:ext>
                  </a:extLst>
                </a:gridCol>
                <a:gridCol w="822960">
                  <a:extLst>
                    <a:ext uri="{9D8B030D-6E8A-4147-A177-3AD203B41FA5}">
                      <a16:colId xmlns:a16="http://schemas.microsoft.com/office/drawing/2014/main" val="2205181879"/>
                    </a:ext>
                  </a:extLst>
                </a:gridCol>
                <a:gridCol w="822960">
                  <a:extLst>
                    <a:ext uri="{9D8B030D-6E8A-4147-A177-3AD203B41FA5}">
                      <a16:colId xmlns:a16="http://schemas.microsoft.com/office/drawing/2014/main" val="293058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88656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Beate Schmidt - 2018-01-31 16:45:04 </a:t>
                      </a:r>
                      <a:r>
                        <a:rPr kumimoji="0" lang="de-DE" sz="1000" b="0" i="0" u="none" strike="noStrike" kern="1200" cap="none" spc="0" normalizeH="0" baseline="0" noProof="0">
                          <a:ln>
                            <a:noFill/>
                          </a:ln>
                          <a:solidFill>
                            <a:prstClr val="black"/>
                          </a:solidFill>
                          <a:effectLst/>
                          <a:uLnTx/>
                          <a:uFillTx/>
                          <a:latin typeface="+mn-lt"/>
                          <a:ea typeface="+mn-ea"/>
                          <a:cs typeface="+mn-cs"/>
                        </a:rPr>
                        <a:t>
 Könnt ihr mir sagen,wann der Flugplan für Nov.kommt?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1751272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VELTINS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Rolf Besseler - 2018-01-31 16:29:08 </a:t>
                      </a:r>
                      <a:r>
                        <a:rPr kumimoji="0" lang="de-DE" sz="1000" b="0" i="0" u="none" strike="noStrike" kern="1200" cap="none" spc="0" normalizeH="0" baseline="0" noProof="0">
                          <a:ln>
                            <a:noFill/>
                          </a:ln>
                          <a:solidFill>
                            <a:prstClr val="black"/>
                          </a:solidFill>
                          <a:effectLst/>
                          <a:uLnTx/>
                          <a:uFillTx/>
                          <a:latin typeface="+mn-lt"/>
                          <a:ea typeface="+mn-ea"/>
                          <a:cs typeface="+mn-cs"/>
                        </a:rPr>
                        <a:t>
 Habt ihr ein neues Etikett ?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591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Ovi Jurj - 2018-01-31 16:16:16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7056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Maja Mamić - 2018-01-31 16:15:38 </a:t>
                      </a:r>
                      <a:r>
                        <a:rPr kumimoji="0" lang="en-US" sz="1000" b="0" i="0" u="none" strike="noStrike" kern="1200" cap="none" spc="0" normalizeH="0" baseline="0" noProof="0">
                          <a:ln>
                            <a:noFill/>
                          </a:ln>
                          <a:solidFill>
                            <a:prstClr val="black"/>
                          </a:solidFill>
                          <a:effectLst/>
                          <a:uLnTx/>
                          <a:uFillTx/>
                          <a:latin typeface="+mn-lt"/>
                          <a:ea typeface="+mn-ea"/>
                          <a:cs typeface="+mn-cs"/>
                        </a:rPr>
                        <a:t>
 Passiert sehr oft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{respTime}</a:t>
                      </a:r>
                    </a:p>
                  </a:txBody>
                  <a:tcPr/>
                </a:tc>
                <a:extLst>
                  <a:ext uri="{0D108BD9-81ED-4DB2-BD59-A6C34878D82A}">
                    <a16:rowId xmlns:a16="http://schemas.microsoft.com/office/drawing/2014/main" val="2749162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Marita Kall - 2018-01-31 16:05:07 </a:t>
                      </a:r>
                      <a:r>
                        <a:rPr kumimoji="0" lang="en-US" sz="1000" b="0" i="0" u="none" strike="noStrike" kern="1200" cap="none" spc="0" normalizeH="0" baseline="0" noProof="0">
                          <a:ln>
                            <a:noFill/>
                          </a:ln>
                          <a:solidFill>
                            <a:prstClr val="black"/>
                          </a:solidFill>
                          <a:effectLst/>
                          <a:uLnTx/>
                          <a:uFillTx/>
                          <a:latin typeface="+mn-lt"/>
                          <a:ea typeface="+mn-ea"/>
                          <a:cs typeface="+mn-cs"/>
                        </a:rPr>
                        <a:t>
 Hi BMW; I'm wondering about EUGT and the methods BMW was involved in. You were quiet as a mouse and no word about EUGT while Daimler and VW already initiated personal consequences. BMW prefers to hide...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6227172"/>
                  </a:ext>
                </a:extLst>
              </a:tr>
            </a:tbl>
          </a:graphicData>
        </a:graphic>
      </p:graphicFrame>
      <p:sp>
        <p:nvSpPr>
          <p:cNvPr id="4" name="Text Placeholder 3">
            <a:extLst>
              <a:ext uri="{FF2B5EF4-FFF2-40B4-BE49-F238E27FC236}">
                <a16:creationId xmlns:a16="http://schemas.microsoft.com/office/drawing/2014/main" id="{4326C5AB-6246-47D2-8EDF-D0AC36C593B4}"/>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4071732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578</Words>
  <Application>Microsoft Office PowerPoint</Application>
  <PresentationFormat>On-screen Show (4:3)</PresentationFormat>
  <Paragraphs>206</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Posts Table - 1 of 7</dc:title>
  <dc:creator>Administrator</dc:creator>
  <cp:lastModifiedBy>Administrator</cp:lastModifiedBy>
  <cp:revision>1</cp:revision>
  <dcterms:created xsi:type="dcterms:W3CDTF">2018-02-06T11:33:42Z</dcterms:created>
  <dcterms:modified xsi:type="dcterms:W3CDTF">2018-02-06T11:35:15Z</dcterms:modified>
</cp:coreProperties>
</file>