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
      <p:font typeface="Mangal" panose="02040503050203030202"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4AC1-B3EE-4F7E-9860-23405C8C4D89}"/>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D344E7C0-A0D9-4E95-B095-BD433E0E593A}"/>
              </a:ext>
            </a:extLst>
          </p:cNvPr>
          <p:cNvGraphicFramePr>
            <a:graphicFrameLocks noGrp="1"/>
          </p:cNvGraphicFramePr>
          <p:nvPr>
            <p:ph type="tbl" sz="quarter" idx="13"/>
            <p:extLst>
              <p:ext uri="{D42A27DB-BD31-4B8C-83A1-F6EECF244321}">
                <p14:modId xmlns:p14="http://schemas.microsoft.com/office/powerpoint/2010/main" val="3864431402"/>
              </p:ext>
            </p:extLst>
          </p:nvPr>
        </p:nvGraphicFramePr>
        <p:xfrm>
          <a:off x="457200" y="1731963"/>
          <a:ext cx="8229600" cy="36880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1701836"/>
                    </a:ext>
                  </a:extLst>
                </a:gridCol>
                <a:gridCol w="370332">
                  <a:extLst>
                    <a:ext uri="{9D8B030D-6E8A-4147-A177-3AD203B41FA5}">
                      <a16:colId xmlns:a16="http://schemas.microsoft.com/office/drawing/2014/main" val="3998860283"/>
                    </a:ext>
                  </a:extLst>
                </a:gridCol>
                <a:gridCol w="370332">
                  <a:extLst>
                    <a:ext uri="{9D8B030D-6E8A-4147-A177-3AD203B41FA5}">
                      <a16:colId xmlns:a16="http://schemas.microsoft.com/office/drawing/2014/main" val="1451784570"/>
                    </a:ext>
                  </a:extLst>
                </a:gridCol>
                <a:gridCol w="370332">
                  <a:extLst>
                    <a:ext uri="{9D8B030D-6E8A-4147-A177-3AD203B41FA5}">
                      <a16:colId xmlns:a16="http://schemas.microsoft.com/office/drawing/2014/main" val="2071485421"/>
                    </a:ext>
                  </a:extLst>
                </a:gridCol>
                <a:gridCol w="329184">
                  <a:extLst>
                    <a:ext uri="{9D8B030D-6E8A-4147-A177-3AD203B41FA5}">
                      <a16:colId xmlns:a16="http://schemas.microsoft.com/office/drawing/2014/main" val="2761560712"/>
                    </a:ext>
                  </a:extLst>
                </a:gridCol>
                <a:gridCol w="329184">
                  <a:extLst>
                    <a:ext uri="{9D8B030D-6E8A-4147-A177-3AD203B41FA5}">
                      <a16:colId xmlns:a16="http://schemas.microsoft.com/office/drawing/2014/main" val="2803765031"/>
                    </a:ext>
                  </a:extLst>
                </a:gridCol>
                <a:gridCol w="329184">
                  <a:extLst>
                    <a:ext uri="{9D8B030D-6E8A-4147-A177-3AD203B41FA5}">
                      <a16:colId xmlns:a16="http://schemas.microsoft.com/office/drawing/2014/main" val="3969456758"/>
                    </a:ext>
                  </a:extLst>
                </a:gridCol>
                <a:gridCol w="329184">
                  <a:extLst>
                    <a:ext uri="{9D8B030D-6E8A-4147-A177-3AD203B41FA5}">
                      <a16:colId xmlns:a16="http://schemas.microsoft.com/office/drawing/2014/main" val="593420998"/>
                    </a:ext>
                  </a:extLst>
                </a:gridCol>
                <a:gridCol w="329184">
                  <a:extLst>
                    <a:ext uri="{9D8B030D-6E8A-4147-A177-3AD203B41FA5}">
                      <a16:colId xmlns:a16="http://schemas.microsoft.com/office/drawing/2014/main" val="135035492"/>
                    </a:ext>
                  </a:extLst>
                </a:gridCol>
                <a:gridCol w="329184">
                  <a:extLst>
                    <a:ext uri="{9D8B030D-6E8A-4147-A177-3AD203B41FA5}">
                      <a16:colId xmlns:a16="http://schemas.microsoft.com/office/drawing/2014/main" val="3670482517"/>
                    </a:ext>
                  </a:extLst>
                </a:gridCol>
                <a:gridCol w="329184">
                  <a:extLst>
                    <a:ext uri="{9D8B030D-6E8A-4147-A177-3AD203B41FA5}">
                      <a16:colId xmlns:a16="http://schemas.microsoft.com/office/drawing/2014/main" val="2472510737"/>
                    </a:ext>
                  </a:extLst>
                </a:gridCol>
                <a:gridCol w="329184">
                  <a:extLst>
                    <a:ext uri="{9D8B030D-6E8A-4147-A177-3AD203B41FA5}">
                      <a16:colId xmlns:a16="http://schemas.microsoft.com/office/drawing/2014/main" val="1514422831"/>
                    </a:ext>
                  </a:extLst>
                </a:gridCol>
                <a:gridCol w="329184">
                  <a:extLst>
                    <a:ext uri="{9D8B030D-6E8A-4147-A177-3AD203B41FA5}">
                      <a16:colId xmlns:a16="http://schemas.microsoft.com/office/drawing/2014/main" val="2281907890"/>
                    </a:ext>
                  </a:extLst>
                </a:gridCol>
                <a:gridCol w="370332">
                  <a:extLst>
                    <a:ext uri="{9D8B030D-6E8A-4147-A177-3AD203B41FA5}">
                      <a16:colId xmlns:a16="http://schemas.microsoft.com/office/drawing/2014/main" val="369089125"/>
                    </a:ext>
                  </a:extLst>
                </a:gridCol>
                <a:gridCol w="370332">
                  <a:extLst>
                    <a:ext uri="{9D8B030D-6E8A-4147-A177-3AD203B41FA5}">
                      <a16:colId xmlns:a16="http://schemas.microsoft.com/office/drawing/2014/main" val="2744775404"/>
                    </a:ext>
                  </a:extLst>
                </a:gridCol>
                <a:gridCol w="329184">
                  <a:extLst>
                    <a:ext uri="{9D8B030D-6E8A-4147-A177-3AD203B41FA5}">
                      <a16:colId xmlns:a16="http://schemas.microsoft.com/office/drawing/2014/main" val="2201777170"/>
                    </a:ext>
                  </a:extLst>
                </a:gridCol>
                <a:gridCol w="329184">
                  <a:extLst>
                    <a:ext uri="{9D8B030D-6E8A-4147-A177-3AD203B41FA5}">
                      <a16:colId xmlns:a16="http://schemas.microsoft.com/office/drawing/2014/main" val="367316150"/>
                    </a:ext>
                  </a:extLst>
                </a:gridCol>
                <a:gridCol w="370332">
                  <a:extLst>
                    <a:ext uri="{9D8B030D-6E8A-4147-A177-3AD203B41FA5}">
                      <a16:colId xmlns:a16="http://schemas.microsoft.com/office/drawing/2014/main" val="963671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967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- 2018-01-13 14:41:28 </a:t>
                      </a:r>
                      <a:r>
                        <a:rPr kumimoji="0" lang="hi-IN" sz="1000" b="0" i="0" u="none" strike="noStrike" kern="1200" cap="none" spc="0" normalizeH="0" baseline="0" noProof="0">
                          <a:ln>
                            <a:noFill/>
                          </a:ln>
                          <a:solidFill>
                            <a:prstClr val="black"/>
                          </a:solidFill>
                          <a:effectLst/>
                          <a:uLnTx/>
                          <a:uFillTx/>
                          <a:latin typeface="+mn-lt"/>
                          <a:ea typeface="+mn-ea"/>
                          <a:cs typeface="+mn-cs"/>
                        </a:rPr>
                        <a:t> 
 . तात्कालिन विवेकशील नेपाली दलको प्रधान कार्यालय र एकतापछी चुनावी प्रायोजनका लागी विवेकशील साझा पार्टीको उपत्यका सम्पर्क कार्यालयको रुपमा रहेको महाराजगन्जको चप्पलकारखाना स्थित कार्यालय आजबाट बन्द भएको छ। अब विवेकशील साझा पार्टी सम्बन्धि जानकारीका लागी ललितपुरको बखुन्डोल स्थित केन्द्रिय कार्यालयमा सम्पर्क गर्नुहुन अनुरोध गर्दछौ!
सम्पर्क नं : ०१-५५३६०६२, ५०१०६०९
ईमेल : </a:t>
                      </a:r>
                      <a:r>
                        <a:rPr kumimoji="0" lang="en-US" sz="1000" b="0" i="0" u="none" strike="noStrike" kern="1200" cap="none" spc="0" normalizeH="0" baseline="0" noProof="0">
                          <a:ln>
                            <a:noFill/>
                          </a:ln>
                          <a:solidFill>
                            <a:prstClr val="black"/>
                          </a:solidFill>
                          <a:effectLst/>
                          <a:uLnTx/>
                          <a:uFillTx/>
                          <a:latin typeface="+mn-lt"/>
                          <a:ea typeface="+mn-ea"/>
                          <a:cs typeface="+mn-cs"/>
                        </a:rPr>
                        <a:t>info@bibeksheelsajha.org 
</a:t>
                      </a:r>
                      <a:r>
                        <a:rPr kumimoji="0" lang="hi-IN" sz="1000" b="0" i="0" u="none" strike="noStrike" kern="1200" cap="none" spc="0" normalizeH="0" baseline="0" noProof="0">
                          <a:ln>
                            <a:noFill/>
                          </a:ln>
                          <a:solidFill>
                            <a:prstClr val="black"/>
                          </a:solidFill>
                          <a:effectLst/>
                          <a:uLnTx/>
                          <a:uFillTx/>
                          <a:latin typeface="+mn-lt"/>
                          <a:ea typeface="+mn-ea"/>
                          <a:cs typeface="+mn-cs"/>
                        </a:rPr>
                        <a:t>वेबसाईट : </a:t>
                      </a:r>
                      <a:r>
                        <a:rPr kumimoji="0" lang="en-US" sz="1000" b="0" i="0" u="none" strike="noStrike" kern="1200" cap="none" spc="0" normalizeH="0" baseline="0" noProof="0">
                          <a:ln>
                            <a:noFill/>
                          </a:ln>
                          <a:solidFill>
                            <a:prstClr val="black"/>
                          </a:solidFill>
                          <a:effectLst/>
                          <a:uLnTx/>
                          <a:uFillTx/>
                          <a:latin typeface="+mn-lt"/>
                          <a:ea typeface="+mn-ea"/>
                          <a:cs typeface="+mn-cs"/>
                        </a:rPr>
                        <a:t>www.bibeksheelsajha.org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0486450"/>
                  </a:ext>
                </a:extLst>
              </a:tr>
            </a:tbl>
          </a:graphicData>
        </a:graphic>
      </p:graphicFrame>
      <p:sp>
        <p:nvSpPr>
          <p:cNvPr id="4" name="Text Placeholder 3">
            <a:extLst>
              <a:ext uri="{FF2B5EF4-FFF2-40B4-BE49-F238E27FC236}">
                <a16:creationId xmlns:a16="http://schemas.microsoft.com/office/drawing/2014/main" id="{04C928E0-BED5-4442-89A2-74A0D66995DE}"/>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760311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1AD4E-47CA-4AEA-AF07-9B8E6FD4A12B}"/>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3366BBD6-6DAF-4579-B51D-1C51F7E6FB57}"/>
              </a:ext>
            </a:extLst>
          </p:cNvPr>
          <p:cNvGraphicFramePr>
            <a:graphicFrameLocks noGrp="1"/>
          </p:cNvGraphicFramePr>
          <p:nvPr>
            <p:ph type="tbl" sz="quarter" idx="13"/>
            <p:extLst>
              <p:ext uri="{D42A27DB-BD31-4B8C-83A1-F6EECF244321}">
                <p14:modId xmlns:p14="http://schemas.microsoft.com/office/powerpoint/2010/main" val="74517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9199308"/>
                    </a:ext>
                  </a:extLst>
                </a:gridCol>
                <a:gridCol w="370332">
                  <a:extLst>
                    <a:ext uri="{9D8B030D-6E8A-4147-A177-3AD203B41FA5}">
                      <a16:colId xmlns:a16="http://schemas.microsoft.com/office/drawing/2014/main" val="1791790415"/>
                    </a:ext>
                  </a:extLst>
                </a:gridCol>
                <a:gridCol w="370332">
                  <a:extLst>
                    <a:ext uri="{9D8B030D-6E8A-4147-A177-3AD203B41FA5}">
                      <a16:colId xmlns:a16="http://schemas.microsoft.com/office/drawing/2014/main" val="2132357704"/>
                    </a:ext>
                  </a:extLst>
                </a:gridCol>
                <a:gridCol w="370332">
                  <a:extLst>
                    <a:ext uri="{9D8B030D-6E8A-4147-A177-3AD203B41FA5}">
                      <a16:colId xmlns:a16="http://schemas.microsoft.com/office/drawing/2014/main" val="213081059"/>
                    </a:ext>
                  </a:extLst>
                </a:gridCol>
                <a:gridCol w="329184">
                  <a:extLst>
                    <a:ext uri="{9D8B030D-6E8A-4147-A177-3AD203B41FA5}">
                      <a16:colId xmlns:a16="http://schemas.microsoft.com/office/drawing/2014/main" val="3224989074"/>
                    </a:ext>
                  </a:extLst>
                </a:gridCol>
                <a:gridCol w="329184">
                  <a:extLst>
                    <a:ext uri="{9D8B030D-6E8A-4147-A177-3AD203B41FA5}">
                      <a16:colId xmlns:a16="http://schemas.microsoft.com/office/drawing/2014/main" val="2234263698"/>
                    </a:ext>
                  </a:extLst>
                </a:gridCol>
                <a:gridCol w="329184">
                  <a:extLst>
                    <a:ext uri="{9D8B030D-6E8A-4147-A177-3AD203B41FA5}">
                      <a16:colId xmlns:a16="http://schemas.microsoft.com/office/drawing/2014/main" val="3873073940"/>
                    </a:ext>
                  </a:extLst>
                </a:gridCol>
                <a:gridCol w="329184">
                  <a:extLst>
                    <a:ext uri="{9D8B030D-6E8A-4147-A177-3AD203B41FA5}">
                      <a16:colId xmlns:a16="http://schemas.microsoft.com/office/drawing/2014/main" val="492502113"/>
                    </a:ext>
                  </a:extLst>
                </a:gridCol>
                <a:gridCol w="329184">
                  <a:extLst>
                    <a:ext uri="{9D8B030D-6E8A-4147-A177-3AD203B41FA5}">
                      <a16:colId xmlns:a16="http://schemas.microsoft.com/office/drawing/2014/main" val="3655150238"/>
                    </a:ext>
                  </a:extLst>
                </a:gridCol>
                <a:gridCol w="329184">
                  <a:extLst>
                    <a:ext uri="{9D8B030D-6E8A-4147-A177-3AD203B41FA5}">
                      <a16:colId xmlns:a16="http://schemas.microsoft.com/office/drawing/2014/main" val="762431546"/>
                    </a:ext>
                  </a:extLst>
                </a:gridCol>
                <a:gridCol w="329184">
                  <a:extLst>
                    <a:ext uri="{9D8B030D-6E8A-4147-A177-3AD203B41FA5}">
                      <a16:colId xmlns:a16="http://schemas.microsoft.com/office/drawing/2014/main" val="2711279510"/>
                    </a:ext>
                  </a:extLst>
                </a:gridCol>
                <a:gridCol w="329184">
                  <a:extLst>
                    <a:ext uri="{9D8B030D-6E8A-4147-A177-3AD203B41FA5}">
                      <a16:colId xmlns:a16="http://schemas.microsoft.com/office/drawing/2014/main" val="2216306979"/>
                    </a:ext>
                  </a:extLst>
                </a:gridCol>
                <a:gridCol w="329184">
                  <a:extLst>
                    <a:ext uri="{9D8B030D-6E8A-4147-A177-3AD203B41FA5}">
                      <a16:colId xmlns:a16="http://schemas.microsoft.com/office/drawing/2014/main" val="1317692462"/>
                    </a:ext>
                  </a:extLst>
                </a:gridCol>
                <a:gridCol w="370332">
                  <a:extLst>
                    <a:ext uri="{9D8B030D-6E8A-4147-A177-3AD203B41FA5}">
                      <a16:colId xmlns:a16="http://schemas.microsoft.com/office/drawing/2014/main" val="1826715406"/>
                    </a:ext>
                  </a:extLst>
                </a:gridCol>
                <a:gridCol w="370332">
                  <a:extLst>
                    <a:ext uri="{9D8B030D-6E8A-4147-A177-3AD203B41FA5}">
                      <a16:colId xmlns:a16="http://schemas.microsoft.com/office/drawing/2014/main" val="1481383706"/>
                    </a:ext>
                  </a:extLst>
                </a:gridCol>
                <a:gridCol w="329184">
                  <a:extLst>
                    <a:ext uri="{9D8B030D-6E8A-4147-A177-3AD203B41FA5}">
                      <a16:colId xmlns:a16="http://schemas.microsoft.com/office/drawing/2014/main" val="2034006659"/>
                    </a:ext>
                  </a:extLst>
                </a:gridCol>
                <a:gridCol w="329184">
                  <a:extLst>
                    <a:ext uri="{9D8B030D-6E8A-4147-A177-3AD203B41FA5}">
                      <a16:colId xmlns:a16="http://schemas.microsoft.com/office/drawing/2014/main" val="158427485"/>
                    </a:ext>
                  </a:extLst>
                </a:gridCol>
                <a:gridCol w="370332">
                  <a:extLst>
                    <a:ext uri="{9D8B030D-6E8A-4147-A177-3AD203B41FA5}">
                      <a16:colId xmlns:a16="http://schemas.microsoft.com/office/drawing/2014/main" val="570076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353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- 2018-01-13 01:45:37 </a:t>
                      </a:r>
                      <a:r>
                        <a:rPr kumimoji="0" lang="hi-IN" sz="1000" b="0" i="0" u="none" strike="noStrike" kern="1200" cap="none" spc="0" normalizeH="0" baseline="0" noProof="0">
                          <a:ln>
                            <a:noFill/>
                          </a:ln>
                          <a:solidFill>
                            <a:prstClr val="black"/>
                          </a:solidFill>
                          <a:effectLst/>
                          <a:uLnTx/>
                          <a:uFillTx/>
                          <a:latin typeface="+mn-lt"/>
                          <a:ea typeface="+mn-ea"/>
                          <a:cs typeface="+mn-cs"/>
                        </a:rPr>
                        <a:t> 
 . विवेकशील साझा पार्टीका केन्द्रिय सदस्य </a:t>
                      </a:r>
                      <a:r>
                        <a:rPr kumimoji="0" lang="en-US" sz="1000" b="0" i="0" u="none" strike="noStrike" kern="1200" cap="none" spc="0" normalizeH="0" baseline="0" noProof="0">
                          <a:ln>
                            <a:noFill/>
                          </a:ln>
                          <a:solidFill>
                            <a:prstClr val="black"/>
                          </a:solidFill>
                          <a:effectLst/>
                          <a:uLnTx/>
                          <a:uFillTx/>
                          <a:latin typeface="+mn-lt"/>
                          <a:ea typeface="+mn-ea"/>
                          <a:cs typeface="+mn-cs"/>
                        </a:rPr>
                        <a:t>Milan Pandey </a:t>
                      </a:r>
                      <a:r>
                        <a:rPr kumimoji="0" lang="hi-IN" sz="1000" b="0" i="0" u="none" strike="noStrike" kern="1200" cap="none" spc="0" normalizeH="0" baseline="0" noProof="0">
                          <a:ln>
                            <a:noFill/>
                          </a:ln>
                          <a:solidFill>
                            <a:prstClr val="black"/>
                          </a:solidFill>
                          <a:effectLst/>
                          <a:uLnTx/>
                          <a:uFillTx/>
                          <a:latin typeface="+mn-lt"/>
                          <a:ea typeface="+mn-ea"/>
                          <a:cs typeface="+mn-cs"/>
                        </a:rPr>
                        <a:t>मिलन पाण्डे लेख्छन्! 
प्रिफ्याब’को घर छिटो त हुन्छ तर जग हालेर बनाएको घर जति बलियो हुँदैन। यो निर्वाचनको परिणामले विवेकशील साझा पार्टीलाई जग हाल्ने मौका दिएको छ। हामीले बिर्सन नहुने कुरा भनेको यसपालि पार्टी भलै राष्ट्रिय पार्टी बन्न सकेन तर विवेकशील साझाले बोकेको सुशासन अनि विकास, समृद्धि जस्ता मुद्दा राष्ट्रिय मुद्दा बनेका छन्। </a:t>
                      </a:r>
                      <a:r>
                        <a:rPr kumimoji="0" lang="en-US" sz="1000" b="0" i="0" u="none" strike="noStrike" kern="1200" cap="none" spc="0" normalizeH="0" baseline="0" noProof="0">
                          <a:ln>
                            <a:noFill/>
                          </a:ln>
                          <a:solidFill>
                            <a:prstClr val="black"/>
                          </a:solidFill>
                          <a:effectLst/>
                          <a:uLnTx/>
                          <a:uFillTx/>
                          <a:latin typeface="+mn-lt"/>
                          <a:ea typeface="+mn-ea"/>
                          <a:cs typeface="+mn-cs"/>
                        </a:rPr>
                        <a:t>http://www.nagariknews.com/news/34686/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1128398"/>
                  </a:ext>
                </a:extLst>
              </a:tr>
            </a:tbl>
          </a:graphicData>
        </a:graphic>
      </p:graphicFrame>
      <p:sp>
        <p:nvSpPr>
          <p:cNvPr id="4" name="Text Placeholder 3">
            <a:extLst>
              <a:ext uri="{FF2B5EF4-FFF2-40B4-BE49-F238E27FC236}">
                <a16:creationId xmlns:a16="http://schemas.microsoft.com/office/drawing/2014/main" id="{B16C6F6D-F01A-4D09-88CB-542A8330C769}"/>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78412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1894-393E-469B-B0D9-E176F71DA035}"/>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DDD31FD4-1A35-449A-856B-844A77228D98}"/>
              </a:ext>
            </a:extLst>
          </p:cNvPr>
          <p:cNvGraphicFramePr>
            <a:graphicFrameLocks noGrp="1"/>
          </p:cNvGraphicFramePr>
          <p:nvPr>
            <p:ph type="tbl" sz="quarter" idx="13"/>
            <p:extLst>
              <p:ext uri="{D42A27DB-BD31-4B8C-83A1-F6EECF244321}">
                <p14:modId xmlns:p14="http://schemas.microsoft.com/office/powerpoint/2010/main" val="116404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77189279"/>
                    </a:ext>
                  </a:extLst>
                </a:gridCol>
                <a:gridCol w="370332">
                  <a:extLst>
                    <a:ext uri="{9D8B030D-6E8A-4147-A177-3AD203B41FA5}">
                      <a16:colId xmlns:a16="http://schemas.microsoft.com/office/drawing/2014/main" val="1214573681"/>
                    </a:ext>
                  </a:extLst>
                </a:gridCol>
                <a:gridCol w="370332">
                  <a:extLst>
                    <a:ext uri="{9D8B030D-6E8A-4147-A177-3AD203B41FA5}">
                      <a16:colId xmlns:a16="http://schemas.microsoft.com/office/drawing/2014/main" val="3546625944"/>
                    </a:ext>
                  </a:extLst>
                </a:gridCol>
                <a:gridCol w="370332">
                  <a:extLst>
                    <a:ext uri="{9D8B030D-6E8A-4147-A177-3AD203B41FA5}">
                      <a16:colId xmlns:a16="http://schemas.microsoft.com/office/drawing/2014/main" val="2227366567"/>
                    </a:ext>
                  </a:extLst>
                </a:gridCol>
                <a:gridCol w="329184">
                  <a:extLst>
                    <a:ext uri="{9D8B030D-6E8A-4147-A177-3AD203B41FA5}">
                      <a16:colId xmlns:a16="http://schemas.microsoft.com/office/drawing/2014/main" val="3931335010"/>
                    </a:ext>
                  </a:extLst>
                </a:gridCol>
                <a:gridCol w="329184">
                  <a:extLst>
                    <a:ext uri="{9D8B030D-6E8A-4147-A177-3AD203B41FA5}">
                      <a16:colId xmlns:a16="http://schemas.microsoft.com/office/drawing/2014/main" val="496561190"/>
                    </a:ext>
                  </a:extLst>
                </a:gridCol>
                <a:gridCol w="329184">
                  <a:extLst>
                    <a:ext uri="{9D8B030D-6E8A-4147-A177-3AD203B41FA5}">
                      <a16:colId xmlns:a16="http://schemas.microsoft.com/office/drawing/2014/main" val="2252141601"/>
                    </a:ext>
                  </a:extLst>
                </a:gridCol>
                <a:gridCol w="329184">
                  <a:extLst>
                    <a:ext uri="{9D8B030D-6E8A-4147-A177-3AD203B41FA5}">
                      <a16:colId xmlns:a16="http://schemas.microsoft.com/office/drawing/2014/main" val="570655846"/>
                    </a:ext>
                  </a:extLst>
                </a:gridCol>
                <a:gridCol w="329184">
                  <a:extLst>
                    <a:ext uri="{9D8B030D-6E8A-4147-A177-3AD203B41FA5}">
                      <a16:colId xmlns:a16="http://schemas.microsoft.com/office/drawing/2014/main" val="4093459244"/>
                    </a:ext>
                  </a:extLst>
                </a:gridCol>
                <a:gridCol w="329184">
                  <a:extLst>
                    <a:ext uri="{9D8B030D-6E8A-4147-A177-3AD203B41FA5}">
                      <a16:colId xmlns:a16="http://schemas.microsoft.com/office/drawing/2014/main" val="4190448931"/>
                    </a:ext>
                  </a:extLst>
                </a:gridCol>
                <a:gridCol w="329184">
                  <a:extLst>
                    <a:ext uri="{9D8B030D-6E8A-4147-A177-3AD203B41FA5}">
                      <a16:colId xmlns:a16="http://schemas.microsoft.com/office/drawing/2014/main" val="226380753"/>
                    </a:ext>
                  </a:extLst>
                </a:gridCol>
                <a:gridCol w="329184">
                  <a:extLst>
                    <a:ext uri="{9D8B030D-6E8A-4147-A177-3AD203B41FA5}">
                      <a16:colId xmlns:a16="http://schemas.microsoft.com/office/drawing/2014/main" val="1353602244"/>
                    </a:ext>
                  </a:extLst>
                </a:gridCol>
                <a:gridCol w="329184">
                  <a:extLst>
                    <a:ext uri="{9D8B030D-6E8A-4147-A177-3AD203B41FA5}">
                      <a16:colId xmlns:a16="http://schemas.microsoft.com/office/drawing/2014/main" val="1554785764"/>
                    </a:ext>
                  </a:extLst>
                </a:gridCol>
                <a:gridCol w="370332">
                  <a:extLst>
                    <a:ext uri="{9D8B030D-6E8A-4147-A177-3AD203B41FA5}">
                      <a16:colId xmlns:a16="http://schemas.microsoft.com/office/drawing/2014/main" val="3989246112"/>
                    </a:ext>
                  </a:extLst>
                </a:gridCol>
                <a:gridCol w="370332">
                  <a:extLst>
                    <a:ext uri="{9D8B030D-6E8A-4147-A177-3AD203B41FA5}">
                      <a16:colId xmlns:a16="http://schemas.microsoft.com/office/drawing/2014/main" val="4020471278"/>
                    </a:ext>
                  </a:extLst>
                </a:gridCol>
                <a:gridCol w="329184">
                  <a:extLst>
                    <a:ext uri="{9D8B030D-6E8A-4147-A177-3AD203B41FA5}">
                      <a16:colId xmlns:a16="http://schemas.microsoft.com/office/drawing/2014/main" val="4135274362"/>
                    </a:ext>
                  </a:extLst>
                </a:gridCol>
                <a:gridCol w="329184">
                  <a:extLst>
                    <a:ext uri="{9D8B030D-6E8A-4147-A177-3AD203B41FA5}">
                      <a16:colId xmlns:a16="http://schemas.microsoft.com/office/drawing/2014/main" val="2578748983"/>
                    </a:ext>
                  </a:extLst>
                </a:gridCol>
                <a:gridCol w="370332">
                  <a:extLst>
                    <a:ext uri="{9D8B030D-6E8A-4147-A177-3AD203B41FA5}">
                      <a16:colId xmlns:a16="http://schemas.microsoft.com/office/drawing/2014/main" val="261909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94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- 2018-01-12 07:35:06 </a:t>
                      </a:r>
                      <a:r>
                        <a:rPr kumimoji="0" lang="hi-IN" sz="1000" b="0" i="0" u="none" strike="noStrike" kern="1200" cap="none" spc="0" normalizeH="0" baseline="0" noProof="0">
                          <a:ln>
                            <a:noFill/>
                          </a:ln>
                          <a:solidFill>
                            <a:prstClr val="black"/>
                          </a:solidFill>
                          <a:effectLst/>
                          <a:uLnTx/>
                          <a:uFillTx/>
                          <a:latin typeface="+mn-lt"/>
                          <a:ea typeface="+mn-ea"/>
                          <a:cs typeface="+mn-cs"/>
                        </a:rPr>
                        <a:t> 
 . पहुँचयुक्त भौतिक संरचना हुने हो भने जुनसुकै क्षेत्रमा पनि काम गर्न अपाङ्गताले छेक्दैन। अपाङ्गता भएका व्यक्ति पनि साङ्गसरह काम गरेर आर्थिक तथा सामाजिक रूपका आत्मनिर्भर हुन सक्छन्। यस्तैको एक उदाहरण हुन्, लक्ष्मी घिमिरे।
उनि छ महिनादेखि ललितपुरको बखुन्डोलस्थित विवेकशील साझा पार्टी कार्यालयको ‘फ्रन्ट डेस्क’मा काम गर्छिन। “उक्त पार्टी कार्यालयमा निर्मित भौतिक संरचना अपाङ्गतामैत्री छ, त्यसैले यस कार्यालयमा आएर काम गर्न सहज छ”, उनले भनिन्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6760135"/>
                  </a:ext>
                </a:extLst>
              </a:tr>
            </a:tbl>
          </a:graphicData>
        </a:graphic>
      </p:graphicFrame>
      <p:sp>
        <p:nvSpPr>
          <p:cNvPr id="4" name="Text Placeholder 3">
            <a:extLst>
              <a:ext uri="{FF2B5EF4-FFF2-40B4-BE49-F238E27FC236}">
                <a16:creationId xmlns:a16="http://schemas.microsoft.com/office/drawing/2014/main" id="{FD7DE3BB-EACC-49EC-89DE-28D1A1050421}"/>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931750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D9D4-3D99-4DB5-B780-6390B3114A64}"/>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4742616A-6C28-467C-9A14-334E75EA2025}"/>
              </a:ext>
            </a:extLst>
          </p:cNvPr>
          <p:cNvGraphicFramePr>
            <a:graphicFrameLocks noGrp="1"/>
          </p:cNvGraphicFramePr>
          <p:nvPr>
            <p:ph type="tbl" sz="quarter" idx="13"/>
            <p:extLst>
              <p:ext uri="{D42A27DB-BD31-4B8C-83A1-F6EECF244321}">
                <p14:modId xmlns:p14="http://schemas.microsoft.com/office/powerpoint/2010/main" val="3715320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63969013"/>
                    </a:ext>
                  </a:extLst>
                </a:gridCol>
                <a:gridCol w="370332">
                  <a:extLst>
                    <a:ext uri="{9D8B030D-6E8A-4147-A177-3AD203B41FA5}">
                      <a16:colId xmlns:a16="http://schemas.microsoft.com/office/drawing/2014/main" val="1658751813"/>
                    </a:ext>
                  </a:extLst>
                </a:gridCol>
                <a:gridCol w="370332">
                  <a:extLst>
                    <a:ext uri="{9D8B030D-6E8A-4147-A177-3AD203B41FA5}">
                      <a16:colId xmlns:a16="http://schemas.microsoft.com/office/drawing/2014/main" val="1280034365"/>
                    </a:ext>
                  </a:extLst>
                </a:gridCol>
                <a:gridCol w="370332">
                  <a:extLst>
                    <a:ext uri="{9D8B030D-6E8A-4147-A177-3AD203B41FA5}">
                      <a16:colId xmlns:a16="http://schemas.microsoft.com/office/drawing/2014/main" val="2143153141"/>
                    </a:ext>
                  </a:extLst>
                </a:gridCol>
                <a:gridCol w="329184">
                  <a:extLst>
                    <a:ext uri="{9D8B030D-6E8A-4147-A177-3AD203B41FA5}">
                      <a16:colId xmlns:a16="http://schemas.microsoft.com/office/drawing/2014/main" val="4132693219"/>
                    </a:ext>
                  </a:extLst>
                </a:gridCol>
                <a:gridCol w="329184">
                  <a:extLst>
                    <a:ext uri="{9D8B030D-6E8A-4147-A177-3AD203B41FA5}">
                      <a16:colId xmlns:a16="http://schemas.microsoft.com/office/drawing/2014/main" val="1674130676"/>
                    </a:ext>
                  </a:extLst>
                </a:gridCol>
                <a:gridCol w="329184">
                  <a:extLst>
                    <a:ext uri="{9D8B030D-6E8A-4147-A177-3AD203B41FA5}">
                      <a16:colId xmlns:a16="http://schemas.microsoft.com/office/drawing/2014/main" val="3929302349"/>
                    </a:ext>
                  </a:extLst>
                </a:gridCol>
                <a:gridCol w="329184">
                  <a:extLst>
                    <a:ext uri="{9D8B030D-6E8A-4147-A177-3AD203B41FA5}">
                      <a16:colId xmlns:a16="http://schemas.microsoft.com/office/drawing/2014/main" val="3844931812"/>
                    </a:ext>
                  </a:extLst>
                </a:gridCol>
                <a:gridCol w="329184">
                  <a:extLst>
                    <a:ext uri="{9D8B030D-6E8A-4147-A177-3AD203B41FA5}">
                      <a16:colId xmlns:a16="http://schemas.microsoft.com/office/drawing/2014/main" val="2001876945"/>
                    </a:ext>
                  </a:extLst>
                </a:gridCol>
                <a:gridCol w="329184">
                  <a:extLst>
                    <a:ext uri="{9D8B030D-6E8A-4147-A177-3AD203B41FA5}">
                      <a16:colId xmlns:a16="http://schemas.microsoft.com/office/drawing/2014/main" val="473211956"/>
                    </a:ext>
                  </a:extLst>
                </a:gridCol>
                <a:gridCol w="329184">
                  <a:extLst>
                    <a:ext uri="{9D8B030D-6E8A-4147-A177-3AD203B41FA5}">
                      <a16:colId xmlns:a16="http://schemas.microsoft.com/office/drawing/2014/main" val="2755626612"/>
                    </a:ext>
                  </a:extLst>
                </a:gridCol>
                <a:gridCol w="329184">
                  <a:extLst>
                    <a:ext uri="{9D8B030D-6E8A-4147-A177-3AD203B41FA5}">
                      <a16:colId xmlns:a16="http://schemas.microsoft.com/office/drawing/2014/main" val="2237946406"/>
                    </a:ext>
                  </a:extLst>
                </a:gridCol>
                <a:gridCol w="329184">
                  <a:extLst>
                    <a:ext uri="{9D8B030D-6E8A-4147-A177-3AD203B41FA5}">
                      <a16:colId xmlns:a16="http://schemas.microsoft.com/office/drawing/2014/main" val="1971108449"/>
                    </a:ext>
                  </a:extLst>
                </a:gridCol>
                <a:gridCol w="370332">
                  <a:extLst>
                    <a:ext uri="{9D8B030D-6E8A-4147-A177-3AD203B41FA5}">
                      <a16:colId xmlns:a16="http://schemas.microsoft.com/office/drawing/2014/main" val="3505139317"/>
                    </a:ext>
                  </a:extLst>
                </a:gridCol>
                <a:gridCol w="370332">
                  <a:extLst>
                    <a:ext uri="{9D8B030D-6E8A-4147-A177-3AD203B41FA5}">
                      <a16:colId xmlns:a16="http://schemas.microsoft.com/office/drawing/2014/main" val="3350624144"/>
                    </a:ext>
                  </a:extLst>
                </a:gridCol>
                <a:gridCol w="329184">
                  <a:extLst>
                    <a:ext uri="{9D8B030D-6E8A-4147-A177-3AD203B41FA5}">
                      <a16:colId xmlns:a16="http://schemas.microsoft.com/office/drawing/2014/main" val="407509066"/>
                    </a:ext>
                  </a:extLst>
                </a:gridCol>
                <a:gridCol w="329184">
                  <a:extLst>
                    <a:ext uri="{9D8B030D-6E8A-4147-A177-3AD203B41FA5}">
                      <a16:colId xmlns:a16="http://schemas.microsoft.com/office/drawing/2014/main" val="702798962"/>
                    </a:ext>
                  </a:extLst>
                </a:gridCol>
                <a:gridCol w="370332">
                  <a:extLst>
                    <a:ext uri="{9D8B030D-6E8A-4147-A177-3AD203B41FA5}">
                      <a16:colId xmlns:a16="http://schemas.microsoft.com/office/drawing/2014/main" val="33125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830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- 2018-01-11 11:47:36 </a:t>
                      </a:r>
                      <a:r>
                        <a:rPr kumimoji="0" lang="hi-IN" sz="1000" b="0" i="0" u="none" strike="noStrike" kern="1200" cap="none" spc="0" normalizeH="0" baseline="0" noProof="0">
                          <a:ln>
                            <a:noFill/>
                          </a:ln>
                          <a:solidFill>
                            <a:prstClr val="black"/>
                          </a:solidFill>
                          <a:effectLst/>
                          <a:uLnTx/>
                          <a:uFillTx/>
                          <a:latin typeface="+mn-lt"/>
                          <a:ea typeface="+mn-ea"/>
                          <a:cs typeface="+mn-cs"/>
                        </a:rPr>
                        <a:t> 
 . विवेकशील साझा पार्टीका संयोजक </a:t>
                      </a:r>
                      <a:r>
                        <a:rPr kumimoji="0" lang="en-US" sz="1000" b="0" i="0" u="none" strike="noStrike" kern="1200" cap="none" spc="0" normalizeH="0" baseline="0" noProof="0">
                          <a:ln>
                            <a:noFill/>
                          </a:ln>
                          <a:solidFill>
                            <a:prstClr val="black"/>
                          </a:solidFill>
                          <a:effectLst/>
                          <a:uLnTx/>
                          <a:uFillTx/>
                          <a:latin typeface="+mn-lt"/>
                          <a:ea typeface="+mn-ea"/>
                          <a:cs typeface="+mn-cs"/>
                        </a:rPr>
                        <a:t>Ujwal Thapa </a:t>
                      </a:r>
                      <a:r>
                        <a:rPr kumimoji="0" lang="hi-IN" sz="1000" b="0" i="0" u="none" strike="noStrike" kern="1200" cap="none" spc="0" normalizeH="0" baseline="0" noProof="0">
                          <a:ln>
                            <a:noFill/>
                          </a:ln>
                          <a:solidFill>
                            <a:prstClr val="black"/>
                          </a:solidFill>
                          <a:effectLst/>
                          <a:uLnTx/>
                          <a:uFillTx/>
                          <a:latin typeface="+mn-lt"/>
                          <a:ea typeface="+mn-ea"/>
                          <a:cs typeface="+mn-cs"/>
                        </a:rPr>
                        <a:t>उज्वल थापाले चुनावमा पराजित भए पनि आफूहरु सधैं जनताको सेवामा लागिरहने बताएका छन्।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68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- 2018-01-09 13:36:18 </a:t>
                      </a:r>
                      <a:r>
                        <a:rPr kumimoji="0" lang="hi-IN" sz="1000" b="0" i="0" u="none" strike="noStrike" kern="1200" cap="none" spc="0" normalizeH="0" baseline="0" noProof="0">
                          <a:ln>
                            <a:noFill/>
                          </a:ln>
                          <a:solidFill>
                            <a:prstClr val="black"/>
                          </a:solidFill>
                          <a:effectLst/>
                          <a:uLnTx/>
                          <a:uFillTx/>
                          <a:latin typeface="+mn-lt"/>
                          <a:ea typeface="+mn-ea"/>
                          <a:cs typeface="+mn-cs"/>
                        </a:rPr>
                        <a:t> 
 . विवेकशील साझा पार्टीका संयोजक रवीन्द्र मिश्रले माइतीघर मण्डलामा आयोजित प्रदर्शनलाई सम्बोधन गर्दै डा. केसीलाई न्यायालयको आदेशमा प्रहरीले पक्राउ गरेकोमा आपत्ती जनाए।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7042693"/>
                  </a:ext>
                </a:extLst>
              </a:tr>
            </a:tbl>
          </a:graphicData>
        </a:graphic>
      </p:graphicFrame>
      <p:sp>
        <p:nvSpPr>
          <p:cNvPr id="4" name="Text Placeholder 3">
            <a:extLst>
              <a:ext uri="{FF2B5EF4-FFF2-40B4-BE49-F238E27FC236}">
                <a16:creationId xmlns:a16="http://schemas.microsoft.com/office/drawing/2014/main" id="{301C0CC8-D20F-4F09-9369-2760E4AF26EE}"/>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700683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523A5-0F9B-42A5-A735-14C33B1DBCD8}"/>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F31B9B86-35AD-42DB-B78B-3DF3A3CC9DCE}"/>
              </a:ext>
            </a:extLst>
          </p:cNvPr>
          <p:cNvGraphicFramePr>
            <a:graphicFrameLocks noGrp="1"/>
          </p:cNvGraphicFramePr>
          <p:nvPr>
            <p:ph type="tbl" sz="quarter" idx="13"/>
            <p:extLst>
              <p:ext uri="{D42A27DB-BD31-4B8C-83A1-F6EECF244321}">
                <p14:modId xmlns:p14="http://schemas.microsoft.com/office/powerpoint/2010/main" val="53031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9599710"/>
                    </a:ext>
                  </a:extLst>
                </a:gridCol>
                <a:gridCol w="370332">
                  <a:extLst>
                    <a:ext uri="{9D8B030D-6E8A-4147-A177-3AD203B41FA5}">
                      <a16:colId xmlns:a16="http://schemas.microsoft.com/office/drawing/2014/main" val="2646126811"/>
                    </a:ext>
                  </a:extLst>
                </a:gridCol>
                <a:gridCol w="370332">
                  <a:extLst>
                    <a:ext uri="{9D8B030D-6E8A-4147-A177-3AD203B41FA5}">
                      <a16:colId xmlns:a16="http://schemas.microsoft.com/office/drawing/2014/main" val="1683688908"/>
                    </a:ext>
                  </a:extLst>
                </a:gridCol>
                <a:gridCol w="370332">
                  <a:extLst>
                    <a:ext uri="{9D8B030D-6E8A-4147-A177-3AD203B41FA5}">
                      <a16:colId xmlns:a16="http://schemas.microsoft.com/office/drawing/2014/main" val="1742697876"/>
                    </a:ext>
                  </a:extLst>
                </a:gridCol>
                <a:gridCol w="329184">
                  <a:extLst>
                    <a:ext uri="{9D8B030D-6E8A-4147-A177-3AD203B41FA5}">
                      <a16:colId xmlns:a16="http://schemas.microsoft.com/office/drawing/2014/main" val="2954946777"/>
                    </a:ext>
                  </a:extLst>
                </a:gridCol>
                <a:gridCol w="329184">
                  <a:extLst>
                    <a:ext uri="{9D8B030D-6E8A-4147-A177-3AD203B41FA5}">
                      <a16:colId xmlns:a16="http://schemas.microsoft.com/office/drawing/2014/main" val="2822261837"/>
                    </a:ext>
                  </a:extLst>
                </a:gridCol>
                <a:gridCol w="329184">
                  <a:extLst>
                    <a:ext uri="{9D8B030D-6E8A-4147-A177-3AD203B41FA5}">
                      <a16:colId xmlns:a16="http://schemas.microsoft.com/office/drawing/2014/main" val="785707510"/>
                    </a:ext>
                  </a:extLst>
                </a:gridCol>
                <a:gridCol w="329184">
                  <a:extLst>
                    <a:ext uri="{9D8B030D-6E8A-4147-A177-3AD203B41FA5}">
                      <a16:colId xmlns:a16="http://schemas.microsoft.com/office/drawing/2014/main" val="3104582614"/>
                    </a:ext>
                  </a:extLst>
                </a:gridCol>
                <a:gridCol w="329184">
                  <a:extLst>
                    <a:ext uri="{9D8B030D-6E8A-4147-A177-3AD203B41FA5}">
                      <a16:colId xmlns:a16="http://schemas.microsoft.com/office/drawing/2014/main" val="379959272"/>
                    </a:ext>
                  </a:extLst>
                </a:gridCol>
                <a:gridCol w="329184">
                  <a:extLst>
                    <a:ext uri="{9D8B030D-6E8A-4147-A177-3AD203B41FA5}">
                      <a16:colId xmlns:a16="http://schemas.microsoft.com/office/drawing/2014/main" val="3312245253"/>
                    </a:ext>
                  </a:extLst>
                </a:gridCol>
                <a:gridCol w="329184">
                  <a:extLst>
                    <a:ext uri="{9D8B030D-6E8A-4147-A177-3AD203B41FA5}">
                      <a16:colId xmlns:a16="http://schemas.microsoft.com/office/drawing/2014/main" val="2973911800"/>
                    </a:ext>
                  </a:extLst>
                </a:gridCol>
                <a:gridCol w="329184">
                  <a:extLst>
                    <a:ext uri="{9D8B030D-6E8A-4147-A177-3AD203B41FA5}">
                      <a16:colId xmlns:a16="http://schemas.microsoft.com/office/drawing/2014/main" val="988802328"/>
                    </a:ext>
                  </a:extLst>
                </a:gridCol>
                <a:gridCol w="329184">
                  <a:extLst>
                    <a:ext uri="{9D8B030D-6E8A-4147-A177-3AD203B41FA5}">
                      <a16:colId xmlns:a16="http://schemas.microsoft.com/office/drawing/2014/main" val="651500454"/>
                    </a:ext>
                  </a:extLst>
                </a:gridCol>
                <a:gridCol w="370332">
                  <a:extLst>
                    <a:ext uri="{9D8B030D-6E8A-4147-A177-3AD203B41FA5}">
                      <a16:colId xmlns:a16="http://schemas.microsoft.com/office/drawing/2014/main" val="92465242"/>
                    </a:ext>
                  </a:extLst>
                </a:gridCol>
                <a:gridCol w="370332">
                  <a:extLst>
                    <a:ext uri="{9D8B030D-6E8A-4147-A177-3AD203B41FA5}">
                      <a16:colId xmlns:a16="http://schemas.microsoft.com/office/drawing/2014/main" val="2386738890"/>
                    </a:ext>
                  </a:extLst>
                </a:gridCol>
                <a:gridCol w="329184">
                  <a:extLst>
                    <a:ext uri="{9D8B030D-6E8A-4147-A177-3AD203B41FA5}">
                      <a16:colId xmlns:a16="http://schemas.microsoft.com/office/drawing/2014/main" val="501267495"/>
                    </a:ext>
                  </a:extLst>
                </a:gridCol>
                <a:gridCol w="329184">
                  <a:extLst>
                    <a:ext uri="{9D8B030D-6E8A-4147-A177-3AD203B41FA5}">
                      <a16:colId xmlns:a16="http://schemas.microsoft.com/office/drawing/2014/main" val="2779496252"/>
                    </a:ext>
                  </a:extLst>
                </a:gridCol>
                <a:gridCol w="370332">
                  <a:extLst>
                    <a:ext uri="{9D8B030D-6E8A-4147-A177-3AD203B41FA5}">
                      <a16:colId xmlns:a16="http://schemas.microsoft.com/office/drawing/2014/main" val="250799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322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- 2018-01-09 11:15:00 </a:t>
                      </a:r>
                      <a:r>
                        <a:rPr kumimoji="0" lang="hi-IN" sz="1000" b="0" i="0" u="none" strike="noStrike" kern="1200" cap="none" spc="0" normalizeH="0" baseline="0" noProof="0">
                          <a:ln>
                            <a:noFill/>
                          </a:ln>
                          <a:solidFill>
                            <a:prstClr val="black"/>
                          </a:solidFill>
                          <a:effectLst/>
                          <a:uLnTx/>
                          <a:uFillTx/>
                          <a:latin typeface="+mn-lt"/>
                          <a:ea typeface="+mn-ea"/>
                          <a:cs typeface="+mn-cs"/>
                        </a:rPr>
                        <a:t> 
 . डा. केसी जसले ३ करोड नेपालीको स्वास्थ्य सेवाको लागि निरन्तर संघर्ष गरिरहनुभएको छ, जसको कुनै व्यक्तिगत स्वार्थ छदैंछैन, जसले आफ्नो ज्यान दिन तयारी भएका छन्, त्यस्तो व्यक्तिलाई गिरफ्तारी गरियो, त्यो सरकारको लागि अत्यन्त लज्जास्पदको विषय हो </a:t>
                      </a:r>
                      <a:r>
                        <a:rPr kumimoji="0" lang="en-US" sz="1000" b="0" i="0" u="none" strike="noStrike" kern="1200" cap="none" spc="0" normalizeH="0" baseline="0" noProof="0">
                          <a:ln>
                            <a:noFill/>
                          </a:ln>
                          <a:solidFill>
                            <a:prstClr val="black"/>
                          </a:solidFill>
                          <a:effectLst/>
                          <a:uLnTx/>
                          <a:uFillTx/>
                          <a:latin typeface="+mn-lt"/>
                          <a:ea typeface="+mn-ea"/>
                          <a:cs typeface="+mn-cs"/>
                        </a:rPr>
                        <a: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2414279"/>
                  </a:ext>
                </a:extLst>
              </a:tr>
            </a:tbl>
          </a:graphicData>
        </a:graphic>
      </p:graphicFrame>
      <p:sp>
        <p:nvSpPr>
          <p:cNvPr id="4" name="Text Placeholder 3">
            <a:extLst>
              <a:ext uri="{FF2B5EF4-FFF2-40B4-BE49-F238E27FC236}">
                <a16:creationId xmlns:a16="http://schemas.microsoft.com/office/drawing/2014/main" id="{64B26429-BB90-4C0C-B08A-A9E41F0DA17C}"/>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082608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8FF-42D4-4734-AC7F-D9A93F522691}"/>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ED14380E-1992-4B3F-9E20-400134C1EB1E}"/>
              </a:ext>
            </a:extLst>
          </p:cNvPr>
          <p:cNvGraphicFramePr>
            <a:graphicFrameLocks noGrp="1"/>
          </p:cNvGraphicFramePr>
          <p:nvPr>
            <p:ph type="tbl" sz="quarter" idx="13"/>
            <p:extLst>
              <p:ext uri="{D42A27DB-BD31-4B8C-83A1-F6EECF244321}">
                <p14:modId xmlns:p14="http://schemas.microsoft.com/office/powerpoint/2010/main" val="311365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08069687"/>
                    </a:ext>
                  </a:extLst>
                </a:gridCol>
                <a:gridCol w="370332">
                  <a:extLst>
                    <a:ext uri="{9D8B030D-6E8A-4147-A177-3AD203B41FA5}">
                      <a16:colId xmlns:a16="http://schemas.microsoft.com/office/drawing/2014/main" val="3661770941"/>
                    </a:ext>
                  </a:extLst>
                </a:gridCol>
                <a:gridCol w="370332">
                  <a:extLst>
                    <a:ext uri="{9D8B030D-6E8A-4147-A177-3AD203B41FA5}">
                      <a16:colId xmlns:a16="http://schemas.microsoft.com/office/drawing/2014/main" val="1913722555"/>
                    </a:ext>
                  </a:extLst>
                </a:gridCol>
                <a:gridCol w="370332">
                  <a:extLst>
                    <a:ext uri="{9D8B030D-6E8A-4147-A177-3AD203B41FA5}">
                      <a16:colId xmlns:a16="http://schemas.microsoft.com/office/drawing/2014/main" val="3364102957"/>
                    </a:ext>
                  </a:extLst>
                </a:gridCol>
                <a:gridCol w="329184">
                  <a:extLst>
                    <a:ext uri="{9D8B030D-6E8A-4147-A177-3AD203B41FA5}">
                      <a16:colId xmlns:a16="http://schemas.microsoft.com/office/drawing/2014/main" val="3811376759"/>
                    </a:ext>
                  </a:extLst>
                </a:gridCol>
                <a:gridCol w="329184">
                  <a:extLst>
                    <a:ext uri="{9D8B030D-6E8A-4147-A177-3AD203B41FA5}">
                      <a16:colId xmlns:a16="http://schemas.microsoft.com/office/drawing/2014/main" val="430285317"/>
                    </a:ext>
                  </a:extLst>
                </a:gridCol>
                <a:gridCol w="329184">
                  <a:extLst>
                    <a:ext uri="{9D8B030D-6E8A-4147-A177-3AD203B41FA5}">
                      <a16:colId xmlns:a16="http://schemas.microsoft.com/office/drawing/2014/main" val="545250878"/>
                    </a:ext>
                  </a:extLst>
                </a:gridCol>
                <a:gridCol w="329184">
                  <a:extLst>
                    <a:ext uri="{9D8B030D-6E8A-4147-A177-3AD203B41FA5}">
                      <a16:colId xmlns:a16="http://schemas.microsoft.com/office/drawing/2014/main" val="326132159"/>
                    </a:ext>
                  </a:extLst>
                </a:gridCol>
                <a:gridCol w="329184">
                  <a:extLst>
                    <a:ext uri="{9D8B030D-6E8A-4147-A177-3AD203B41FA5}">
                      <a16:colId xmlns:a16="http://schemas.microsoft.com/office/drawing/2014/main" val="2598669902"/>
                    </a:ext>
                  </a:extLst>
                </a:gridCol>
                <a:gridCol w="329184">
                  <a:extLst>
                    <a:ext uri="{9D8B030D-6E8A-4147-A177-3AD203B41FA5}">
                      <a16:colId xmlns:a16="http://schemas.microsoft.com/office/drawing/2014/main" val="2330650909"/>
                    </a:ext>
                  </a:extLst>
                </a:gridCol>
                <a:gridCol w="329184">
                  <a:extLst>
                    <a:ext uri="{9D8B030D-6E8A-4147-A177-3AD203B41FA5}">
                      <a16:colId xmlns:a16="http://schemas.microsoft.com/office/drawing/2014/main" val="573300480"/>
                    </a:ext>
                  </a:extLst>
                </a:gridCol>
                <a:gridCol w="329184">
                  <a:extLst>
                    <a:ext uri="{9D8B030D-6E8A-4147-A177-3AD203B41FA5}">
                      <a16:colId xmlns:a16="http://schemas.microsoft.com/office/drawing/2014/main" val="3766790904"/>
                    </a:ext>
                  </a:extLst>
                </a:gridCol>
                <a:gridCol w="329184">
                  <a:extLst>
                    <a:ext uri="{9D8B030D-6E8A-4147-A177-3AD203B41FA5}">
                      <a16:colId xmlns:a16="http://schemas.microsoft.com/office/drawing/2014/main" val="3961914523"/>
                    </a:ext>
                  </a:extLst>
                </a:gridCol>
                <a:gridCol w="370332">
                  <a:extLst>
                    <a:ext uri="{9D8B030D-6E8A-4147-A177-3AD203B41FA5}">
                      <a16:colId xmlns:a16="http://schemas.microsoft.com/office/drawing/2014/main" val="1140926544"/>
                    </a:ext>
                  </a:extLst>
                </a:gridCol>
                <a:gridCol w="370332">
                  <a:extLst>
                    <a:ext uri="{9D8B030D-6E8A-4147-A177-3AD203B41FA5}">
                      <a16:colId xmlns:a16="http://schemas.microsoft.com/office/drawing/2014/main" val="1060706531"/>
                    </a:ext>
                  </a:extLst>
                </a:gridCol>
                <a:gridCol w="329184">
                  <a:extLst>
                    <a:ext uri="{9D8B030D-6E8A-4147-A177-3AD203B41FA5}">
                      <a16:colId xmlns:a16="http://schemas.microsoft.com/office/drawing/2014/main" val="2067959480"/>
                    </a:ext>
                  </a:extLst>
                </a:gridCol>
                <a:gridCol w="329184">
                  <a:extLst>
                    <a:ext uri="{9D8B030D-6E8A-4147-A177-3AD203B41FA5}">
                      <a16:colId xmlns:a16="http://schemas.microsoft.com/office/drawing/2014/main" val="1935186112"/>
                    </a:ext>
                  </a:extLst>
                </a:gridCol>
                <a:gridCol w="370332">
                  <a:extLst>
                    <a:ext uri="{9D8B030D-6E8A-4147-A177-3AD203B41FA5}">
                      <a16:colId xmlns:a16="http://schemas.microsoft.com/office/drawing/2014/main" val="87737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339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- 2018-01-09 07:37:07 </a:t>
                      </a:r>
                      <a:r>
                        <a:rPr kumimoji="0" lang="hi-IN" sz="1000" b="0" i="0" u="none" strike="noStrike" kern="1200" cap="none" spc="0" normalizeH="0" baseline="0" noProof="0">
                          <a:ln>
                            <a:noFill/>
                          </a:ln>
                          <a:solidFill>
                            <a:prstClr val="black"/>
                          </a:solidFill>
                          <a:effectLst/>
                          <a:uLnTx/>
                          <a:uFillTx/>
                          <a:latin typeface="+mn-lt"/>
                          <a:ea typeface="+mn-ea"/>
                          <a:cs typeface="+mn-cs"/>
                        </a:rPr>
                        <a:t> 
 . मंगलबार बिहान आठ बजे माइतीघरमा पक्राउ परेका त्रिवि शिक्षण अस्पतालका हाडजोर्नी विशेषज्ञ डाक्टर गोविन्द केसीको रिहाइको माग गर्दै राजधानीमा भएको प्रदर्शनमा केसीको रिहाइको माग गर्दै विवेकशील साझा पार्टीका संयोजक रवीन्द्र मिश्र लगायत नयाँ शक्तिका संयोजक बाबुराम भट्टराई, पूर्वस्वास्थ्य मन्त्री एंव कांग्रेस नेता गगन थापाको उपस्थिति थियो।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4584837"/>
                  </a:ext>
                </a:extLst>
              </a:tr>
            </a:tbl>
          </a:graphicData>
        </a:graphic>
      </p:graphicFrame>
      <p:sp>
        <p:nvSpPr>
          <p:cNvPr id="4" name="Text Placeholder 3">
            <a:extLst>
              <a:ext uri="{FF2B5EF4-FFF2-40B4-BE49-F238E27FC236}">
                <a16:creationId xmlns:a16="http://schemas.microsoft.com/office/drawing/2014/main" id="{0CDA7DC3-FCF8-408C-A11F-DCA62544D03F}"/>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340162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704C-E8AC-4569-B66F-D3C7D217856F}"/>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E978D9DA-4E10-4994-8D24-91699F85F84B}"/>
              </a:ext>
            </a:extLst>
          </p:cNvPr>
          <p:cNvGraphicFramePr>
            <a:graphicFrameLocks noGrp="1"/>
          </p:cNvGraphicFramePr>
          <p:nvPr>
            <p:ph type="tbl" sz="quarter" idx="13"/>
            <p:extLst>
              <p:ext uri="{D42A27DB-BD31-4B8C-83A1-F6EECF244321}">
                <p14:modId xmlns:p14="http://schemas.microsoft.com/office/powerpoint/2010/main" val="133993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6191472"/>
                    </a:ext>
                  </a:extLst>
                </a:gridCol>
                <a:gridCol w="370332">
                  <a:extLst>
                    <a:ext uri="{9D8B030D-6E8A-4147-A177-3AD203B41FA5}">
                      <a16:colId xmlns:a16="http://schemas.microsoft.com/office/drawing/2014/main" val="1583123527"/>
                    </a:ext>
                  </a:extLst>
                </a:gridCol>
                <a:gridCol w="370332">
                  <a:extLst>
                    <a:ext uri="{9D8B030D-6E8A-4147-A177-3AD203B41FA5}">
                      <a16:colId xmlns:a16="http://schemas.microsoft.com/office/drawing/2014/main" val="3176125165"/>
                    </a:ext>
                  </a:extLst>
                </a:gridCol>
                <a:gridCol w="370332">
                  <a:extLst>
                    <a:ext uri="{9D8B030D-6E8A-4147-A177-3AD203B41FA5}">
                      <a16:colId xmlns:a16="http://schemas.microsoft.com/office/drawing/2014/main" val="2640545241"/>
                    </a:ext>
                  </a:extLst>
                </a:gridCol>
                <a:gridCol w="329184">
                  <a:extLst>
                    <a:ext uri="{9D8B030D-6E8A-4147-A177-3AD203B41FA5}">
                      <a16:colId xmlns:a16="http://schemas.microsoft.com/office/drawing/2014/main" val="3787637316"/>
                    </a:ext>
                  </a:extLst>
                </a:gridCol>
                <a:gridCol w="329184">
                  <a:extLst>
                    <a:ext uri="{9D8B030D-6E8A-4147-A177-3AD203B41FA5}">
                      <a16:colId xmlns:a16="http://schemas.microsoft.com/office/drawing/2014/main" val="273502166"/>
                    </a:ext>
                  </a:extLst>
                </a:gridCol>
                <a:gridCol w="329184">
                  <a:extLst>
                    <a:ext uri="{9D8B030D-6E8A-4147-A177-3AD203B41FA5}">
                      <a16:colId xmlns:a16="http://schemas.microsoft.com/office/drawing/2014/main" val="4174398810"/>
                    </a:ext>
                  </a:extLst>
                </a:gridCol>
                <a:gridCol w="329184">
                  <a:extLst>
                    <a:ext uri="{9D8B030D-6E8A-4147-A177-3AD203B41FA5}">
                      <a16:colId xmlns:a16="http://schemas.microsoft.com/office/drawing/2014/main" val="397588008"/>
                    </a:ext>
                  </a:extLst>
                </a:gridCol>
                <a:gridCol w="329184">
                  <a:extLst>
                    <a:ext uri="{9D8B030D-6E8A-4147-A177-3AD203B41FA5}">
                      <a16:colId xmlns:a16="http://schemas.microsoft.com/office/drawing/2014/main" val="4071933125"/>
                    </a:ext>
                  </a:extLst>
                </a:gridCol>
                <a:gridCol w="329184">
                  <a:extLst>
                    <a:ext uri="{9D8B030D-6E8A-4147-A177-3AD203B41FA5}">
                      <a16:colId xmlns:a16="http://schemas.microsoft.com/office/drawing/2014/main" val="3694482278"/>
                    </a:ext>
                  </a:extLst>
                </a:gridCol>
                <a:gridCol w="329184">
                  <a:extLst>
                    <a:ext uri="{9D8B030D-6E8A-4147-A177-3AD203B41FA5}">
                      <a16:colId xmlns:a16="http://schemas.microsoft.com/office/drawing/2014/main" val="2543496805"/>
                    </a:ext>
                  </a:extLst>
                </a:gridCol>
                <a:gridCol w="329184">
                  <a:extLst>
                    <a:ext uri="{9D8B030D-6E8A-4147-A177-3AD203B41FA5}">
                      <a16:colId xmlns:a16="http://schemas.microsoft.com/office/drawing/2014/main" val="1573091996"/>
                    </a:ext>
                  </a:extLst>
                </a:gridCol>
                <a:gridCol w="329184">
                  <a:extLst>
                    <a:ext uri="{9D8B030D-6E8A-4147-A177-3AD203B41FA5}">
                      <a16:colId xmlns:a16="http://schemas.microsoft.com/office/drawing/2014/main" val="3232260619"/>
                    </a:ext>
                  </a:extLst>
                </a:gridCol>
                <a:gridCol w="370332">
                  <a:extLst>
                    <a:ext uri="{9D8B030D-6E8A-4147-A177-3AD203B41FA5}">
                      <a16:colId xmlns:a16="http://schemas.microsoft.com/office/drawing/2014/main" val="1413567163"/>
                    </a:ext>
                  </a:extLst>
                </a:gridCol>
                <a:gridCol w="370332">
                  <a:extLst>
                    <a:ext uri="{9D8B030D-6E8A-4147-A177-3AD203B41FA5}">
                      <a16:colId xmlns:a16="http://schemas.microsoft.com/office/drawing/2014/main" val="1789970535"/>
                    </a:ext>
                  </a:extLst>
                </a:gridCol>
                <a:gridCol w="329184">
                  <a:extLst>
                    <a:ext uri="{9D8B030D-6E8A-4147-A177-3AD203B41FA5}">
                      <a16:colId xmlns:a16="http://schemas.microsoft.com/office/drawing/2014/main" val="1315947975"/>
                    </a:ext>
                  </a:extLst>
                </a:gridCol>
                <a:gridCol w="329184">
                  <a:extLst>
                    <a:ext uri="{9D8B030D-6E8A-4147-A177-3AD203B41FA5}">
                      <a16:colId xmlns:a16="http://schemas.microsoft.com/office/drawing/2014/main" val="1693820134"/>
                    </a:ext>
                  </a:extLst>
                </a:gridCol>
                <a:gridCol w="370332">
                  <a:extLst>
                    <a:ext uri="{9D8B030D-6E8A-4147-A177-3AD203B41FA5}">
                      <a16:colId xmlns:a16="http://schemas.microsoft.com/office/drawing/2014/main" val="360843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045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- 2018-01-09 03:06:41 </a:t>
                      </a:r>
                      <a:r>
                        <a:rPr kumimoji="0" lang="hi-IN" sz="1000" b="0" i="0" u="none" strike="noStrike" kern="1200" cap="none" spc="0" normalizeH="0" baseline="0" noProof="0">
                          <a:ln>
                            <a:noFill/>
                          </a:ln>
                          <a:solidFill>
                            <a:prstClr val="black"/>
                          </a:solidFill>
                          <a:effectLst/>
                          <a:uLnTx/>
                          <a:uFillTx/>
                          <a:latin typeface="+mn-lt"/>
                          <a:ea typeface="+mn-ea"/>
                          <a:cs typeface="+mn-cs"/>
                        </a:rPr>
                        <a:t> 
 . डा. गोविन्द केसीको गिरफ्तारीबारे प्रेस विज्ञप्ति २५ पौष २०७४
चिकित्सा शिक्षा र चिकित्सा सेवा सम्बन्धि आम जनताका सरोकारका नीतिगत मुद्दा र विकृतिमाथि आवाज उठाउँदै आउनुभएका ईमान र निष्ठाका प्रतिक डा. गोविन्द केसीको गिरफ्तारिको खबरले हामी स्तब्ध भएका छौं।
उच्च प्राथमिकताका साथ सम्बोधन गर्नु पर्ने स्वास्थ जस्तो संवेदनशिल र सार्वजनिक सरोकारको न्यायोचित मुद्दामा राज्य पक्षको आलटाल, अकर्मण्यता र विकृतिलाई प्रोत्साहन गर्ने प्रवृत्ति देखाएबाट यो दुर्भाग्यपूर्ण स्थिति सृजना भएको हो भन्ने विवेकशील साझा पार्टीको ठहर छ।
सम्मानित अदालतको गरिमाको जगेर्ना गर्ने सवै नागरिकको दायित्व हो र लोकतन्त्रको संस्थागत विकासका लागि निष्पक्ष र स्वतन्त्र न्यायपालिकाको अहम् भूमिका रहन्छ भन्ने कुरामा हामी प्रतिवद्ध छौं।
जहाँसम्म डा. केसीले सर्वोच्च अदालतका सम्माननीय प्रधान न्यायधिसमाथि आम चासोको बिषयमा गंभिर प्रकृतिको आरोप लगाउनु भएको भन्ने सवाल छ, त्यसलाई डा. केसीले स्वास्थ क्षेत्रमा व्याप्त विकृतिको विरोधमा दिँदैआएको अभिव्यक्तिको निरन्तरताको रुपमा बुझ्नु उपयुक्त हुने देखिन्छ।
विगतका कतिपय घटनामा तत्काल कार्यान्व</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0680039"/>
                  </a:ext>
                </a:extLst>
              </a:tr>
            </a:tbl>
          </a:graphicData>
        </a:graphic>
      </p:graphicFrame>
      <p:sp>
        <p:nvSpPr>
          <p:cNvPr id="4" name="Text Placeholder 3">
            <a:extLst>
              <a:ext uri="{FF2B5EF4-FFF2-40B4-BE49-F238E27FC236}">
                <a16:creationId xmlns:a16="http://schemas.microsoft.com/office/drawing/2014/main" id="{AD5056C2-7191-4CD9-A5BD-48FEF566A64D}"/>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8845181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485</Words>
  <Application>Microsoft Office PowerPoint</Application>
  <PresentationFormat>On-screen Show (4:3)</PresentationFormat>
  <Paragraphs>284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Mangal</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2018-02-01T16:51:27Z</dcterms:created>
  <dcterms:modified xsi:type="dcterms:W3CDTF">2018-02-01T16:53:58Z</dcterms:modified>
</cp:coreProperties>
</file>