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
      <p:font typeface="Mangal" panose="02040503050203030202" pitchFamily="18" charset="0"/>
      <p:regular r:id="rId10"/>
      <p:bold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B8C6A-8AB2-43FF-823E-432C72B96E34}"/>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79D66A68-D7BB-443C-929A-310AD3124A0B}"/>
              </a:ext>
            </a:extLst>
          </p:cNvPr>
          <p:cNvGraphicFramePr>
            <a:graphicFrameLocks noGrp="1"/>
          </p:cNvGraphicFramePr>
          <p:nvPr>
            <p:ph type="tbl" sz="quarter" idx="13"/>
            <p:extLst>
              <p:ext uri="{D42A27DB-BD31-4B8C-83A1-F6EECF244321}">
                <p14:modId xmlns:p14="http://schemas.microsoft.com/office/powerpoint/2010/main" val="932527975"/>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51046702"/>
                    </a:ext>
                  </a:extLst>
                </a:gridCol>
                <a:gridCol w="370332">
                  <a:extLst>
                    <a:ext uri="{9D8B030D-6E8A-4147-A177-3AD203B41FA5}">
                      <a16:colId xmlns:a16="http://schemas.microsoft.com/office/drawing/2014/main" val="1067313796"/>
                    </a:ext>
                  </a:extLst>
                </a:gridCol>
                <a:gridCol w="370332">
                  <a:extLst>
                    <a:ext uri="{9D8B030D-6E8A-4147-A177-3AD203B41FA5}">
                      <a16:colId xmlns:a16="http://schemas.microsoft.com/office/drawing/2014/main" val="4011729280"/>
                    </a:ext>
                  </a:extLst>
                </a:gridCol>
                <a:gridCol w="370332">
                  <a:extLst>
                    <a:ext uri="{9D8B030D-6E8A-4147-A177-3AD203B41FA5}">
                      <a16:colId xmlns:a16="http://schemas.microsoft.com/office/drawing/2014/main" val="2093270663"/>
                    </a:ext>
                  </a:extLst>
                </a:gridCol>
                <a:gridCol w="329184">
                  <a:extLst>
                    <a:ext uri="{9D8B030D-6E8A-4147-A177-3AD203B41FA5}">
                      <a16:colId xmlns:a16="http://schemas.microsoft.com/office/drawing/2014/main" val="4238005242"/>
                    </a:ext>
                  </a:extLst>
                </a:gridCol>
                <a:gridCol w="329184">
                  <a:extLst>
                    <a:ext uri="{9D8B030D-6E8A-4147-A177-3AD203B41FA5}">
                      <a16:colId xmlns:a16="http://schemas.microsoft.com/office/drawing/2014/main" val="2412009147"/>
                    </a:ext>
                  </a:extLst>
                </a:gridCol>
                <a:gridCol w="329184">
                  <a:extLst>
                    <a:ext uri="{9D8B030D-6E8A-4147-A177-3AD203B41FA5}">
                      <a16:colId xmlns:a16="http://schemas.microsoft.com/office/drawing/2014/main" val="4203585369"/>
                    </a:ext>
                  </a:extLst>
                </a:gridCol>
                <a:gridCol w="329184">
                  <a:extLst>
                    <a:ext uri="{9D8B030D-6E8A-4147-A177-3AD203B41FA5}">
                      <a16:colId xmlns:a16="http://schemas.microsoft.com/office/drawing/2014/main" val="2734572942"/>
                    </a:ext>
                  </a:extLst>
                </a:gridCol>
                <a:gridCol w="329184">
                  <a:extLst>
                    <a:ext uri="{9D8B030D-6E8A-4147-A177-3AD203B41FA5}">
                      <a16:colId xmlns:a16="http://schemas.microsoft.com/office/drawing/2014/main" val="1983125613"/>
                    </a:ext>
                  </a:extLst>
                </a:gridCol>
                <a:gridCol w="329184">
                  <a:extLst>
                    <a:ext uri="{9D8B030D-6E8A-4147-A177-3AD203B41FA5}">
                      <a16:colId xmlns:a16="http://schemas.microsoft.com/office/drawing/2014/main" val="3164038190"/>
                    </a:ext>
                  </a:extLst>
                </a:gridCol>
                <a:gridCol w="329184">
                  <a:extLst>
                    <a:ext uri="{9D8B030D-6E8A-4147-A177-3AD203B41FA5}">
                      <a16:colId xmlns:a16="http://schemas.microsoft.com/office/drawing/2014/main" val="1289840313"/>
                    </a:ext>
                  </a:extLst>
                </a:gridCol>
                <a:gridCol w="329184">
                  <a:extLst>
                    <a:ext uri="{9D8B030D-6E8A-4147-A177-3AD203B41FA5}">
                      <a16:colId xmlns:a16="http://schemas.microsoft.com/office/drawing/2014/main" val="3051767702"/>
                    </a:ext>
                  </a:extLst>
                </a:gridCol>
                <a:gridCol w="329184">
                  <a:extLst>
                    <a:ext uri="{9D8B030D-6E8A-4147-A177-3AD203B41FA5}">
                      <a16:colId xmlns:a16="http://schemas.microsoft.com/office/drawing/2014/main" val="161033061"/>
                    </a:ext>
                  </a:extLst>
                </a:gridCol>
                <a:gridCol w="370332">
                  <a:extLst>
                    <a:ext uri="{9D8B030D-6E8A-4147-A177-3AD203B41FA5}">
                      <a16:colId xmlns:a16="http://schemas.microsoft.com/office/drawing/2014/main" val="1951205505"/>
                    </a:ext>
                  </a:extLst>
                </a:gridCol>
                <a:gridCol w="370332">
                  <a:extLst>
                    <a:ext uri="{9D8B030D-6E8A-4147-A177-3AD203B41FA5}">
                      <a16:colId xmlns:a16="http://schemas.microsoft.com/office/drawing/2014/main" val="1452184240"/>
                    </a:ext>
                  </a:extLst>
                </a:gridCol>
                <a:gridCol w="329184">
                  <a:extLst>
                    <a:ext uri="{9D8B030D-6E8A-4147-A177-3AD203B41FA5}">
                      <a16:colId xmlns:a16="http://schemas.microsoft.com/office/drawing/2014/main" val="727952302"/>
                    </a:ext>
                  </a:extLst>
                </a:gridCol>
                <a:gridCol w="329184">
                  <a:extLst>
                    <a:ext uri="{9D8B030D-6E8A-4147-A177-3AD203B41FA5}">
                      <a16:colId xmlns:a16="http://schemas.microsoft.com/office/drawing/2014/main" val="385790238"/>
                    </a:ext>
                  </a:extLst>
                </a:gridCol>
                <a:gridCol w="370332">
                  <a:extLst>
                    <a:ext uri="{9D8B030D-6E8A-4147-A177-3AD203B41FA5}">
                      <a16:colId xmlns:a16="http://schemas.microsoft.com/office/drawing/2014/main" val="3317056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0520817"/>
                  </a:ext>
                </a:extLst>
              </a:tr>
            </a:tbl>
          </a:graphicData>
        </a:graphic>
      </p:graphicFrame>
      <p:sp>
        <p:nvSpPr>
          <p:cNvPr id="4" name="Text Placeholder 3">
            <a:extLst>
              <a:ext uri="{FF2B5EF4-FFF2-40B4-BE49-F238E27FC236}">
                <a16:creationId xmlns:a16="http://schemas.microsoft.com/office/drawing/2014/main" id="{162E38B6-17D9-4DCE-9594-902F781842CE}"/>
              </a:ext>
            </a:extLst>
          </p:cNvPr>
          <p:cNvSpPr>
            <a:spLocks noGrp="1"/>
          </p:cNvSpPr>
          <p:nvPr>
            <p:ph type="body" sz="quarter" idx="14"/>
          </p:nvPr>
        </p:nvSpPr>
        <p:spPr/>
        <p:txBody>
          <a:bodyPr/>
          <a:lstStyle/>
          <a:p>
            <a:r>
              <a:rPr lang="en-US"/>
              <a:t>05.07.2017 - 05.07.2017</a:t>
            </a:r>
          </a:p>
        </p:txBody>
      </p:sp>
    </p:spTree>
    <p:extLst>
      <p:ext uri="{BB962C8B-B14F-4D97-AF65-F5344CB8AC3E}">
        <p14:creationId xmlns:p14="http://schemas.microsoft.com/office/powerpoint/2010/main" val="2642650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99E75-DCC5-4699-B10E-659903E54508}"/>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2CE012E2-65B7-4A61-BAE6-09CC5405F055}"/>
              </a:ext>
            </a:extLst>
          </p:cNvPr>
          <p:cNvGraphicFramePr>
            <a:graphicFrameLocks noGrp="1"/>
          </p:cNvGraphicFramePr>
          <p:nvPr>
            <p:ph type="tbl" sz="quarter" idx="13"/>
            <p:extLst>
              <p:ext uri="{D42A27DB-BD31-4B8C-83A1-F6EECF244321}">
                <p14:modId xmlns:p14="http://schemas.microsoft.com/office/powerpoint/2010/main" val="1621177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36022357"/>
                    </a:ext>
                  </a:extLst>
                </a:gridCol>
                <a:gridCol w="370332">
                  <a:extLst>
                    <a:ext uri="{9D8B030D-6E8A-4147-A177-3AD203B41FA5}">
                      <a16:colId xmlns:a16="http://schemas.microsoft.com/office/drawing/2014/main" val="277551065"/>
                    </a:ext>
                  </a:extLst>
                </a:gridCol>
                <a:gridCol w="370332">
                  <a:extLst>
                    <a:ext uri="{9D8B030D-6E8A-4147-A177-3AD203B41FA5}">
                      <a16:colId xmlns:a16="http://schemas.microsoft.com/office/drawing/2014/main" val="3092118487"/>
                    </a:ext>
                  </a:extLst>
                </a:gridCol>
                <a:gridCol w="370332">
                  <a:extLst>
                    <a:ext uri="{9D8B030D-6E8A-4147-A177-3AD203B41FA5}">
                      <a16:colId xmlns:a16="http://schemas.microsoft.com/office/drawing/2014/main" val="2865887195"/>
                    </a:ext>
                  </a:extLst>
                </a:gridCol>
                <a:gridCol w="329184">
                  <a:extLst>
                    <a:ext uri="{9D8B030D-6E8A-4147-A177-3AD203B41FA5}">
                      <a16:colId xmlns:a16="http://schemas.microsoft.com/office/drawing/2014/main" val="2985022078"/>
                    </a:ext>
                  </a:extLst>
                </a:gridCol>
                <a:gridCol w="329184">
                  <a:extLst>
                    <a:ext uri="{9D8B030D-6E8A-4147-A177-3AD203B41FA5}">
                      <a16:colId xmlns:a16="http://schemas.microsoft.com/office/drawing/2014/main" val="2743215843"/>
                    </a:ext>
                  </a:extLst>
                </a:gridCol>
                <a:gridCol w="329184">
                  <a:extLst>
                    <a:ext uri="{9D8B030D-6E8A-4147-A177-3AD203B41FA5}">
                      <a16:colId xmlns:a16="http://schemas.microsoft.com/office/drawing/2014/main" val="2372471573"/>
                    </a:ext>
                  </a:extLst>
                </a:gridCol>
                <a:gridCol w="329184">
                  <a:extLst>
                    <a:ext uri="{9D8B030D-6E8A-4147-A177-3AD203B41FA5}">
                      <a16:colId xmlns:a16="http://schemas.microsoft.com/office/drawing/2014/main" val="380848688"/>
                    </a:ext>
                  </a:extLst>
                </a:gridCol>
                <a:gridCol w="329184">
                  <a:extLst>
                    <a:ext uri="{9D8B030D-6E8A-4147-A177-3AD203B41FA5}">
                      <a16:colId xmlns:a16="http://schemas.microsoft.com/office/drawing/2014/main" val="2464252843"/>
                    </a:ext>
                  </a:extLst>
                </a:gridCol>
                <a:gridCol w="329184">
                  <a:extLst>
                    <a:ext uri="{9D8B030D-6E8A-4147-A177-3AD203B41FA5}">
                      <a16:colId xmlns:a16="http://schemas.microsoft.com/office/drawing/2014/main" val="3143073423"/>
                    </a:ext>
                  </a:extLst>
                </a:gridCol>
                <a:gridCol w="329184">
                  <a:extLst>
                    <a:ext uri="{9D8B030D-6E8A-4147-A177-3AD203B41FA5}">
                      <a16:colId xmlns:a16="http://schemas.microsoft.com/office/drawing/2014/main" val="2503968629"/>
                    </a:ext>
                  </a:extLst>
                </a:gridCol>
                <a:gridCol w="329184">
                  <a:extLst>
                    <a:ext uri="{9D8B030D-6E8A-4147-A177-3AD203B41FA5}">
                      <a16:colId xmlns:a16="http://schemas.microsoft.com/office/drawing/2014/main" val="96925921"/>
                    </a:ext>
                  </a:extLst>
                </a:gridCol>
                <a:gridCol w="329184">
                  <a:extLst>
                    <a:ext uri="{9D8B030D-6E8A-4147-A177-3AD203B41FA5}">
                      <a16:colId xmlns:a16="http://schemas.microsoft.com/office/drawing/2014/main" val="1619949677"/>
                    </a:ext>
                  </a:extLst>
                </a:gridCol>
                <a:gridCol w="370332">
                  <a:extLst>
                    <a:ext uri="{9D8B030D-6E8A-4147-A177-3AD203B41FA5}">
                      <a16:colId xmlns:a16="http://schemas.microsoft.com/office/drawing/2014/main" val="3510252500"/>
                    </a:ext>
                  </a:extLst>
                </a:gridCol>
                <a:gridCol w="370332">
                  <a:extLst>
                    <a:ext uri="{9D8B030D-6E8A-4147-A177-3AD203B41FA5}">
                      <a16:colId xmlns:a16="http://schemas.microsoft.com/office/drawing/2014/main" val="2773258821"/>
                    </a:ext>
                  </a:extLst>
                </a:gridCol>
                <a:gridCol w="329184">
                  <a:extLst>
                    <a:ext uri="{9D8B030D-6E8A-4147-A177-3AD203B41FA5}">
                      <a16:colId xmlns:a16="http://schemas.microsoft.com/office/drawing/2014/main" val="22873093"/>
                    </a:ext>
                  </a:extLst>
                </a:gridCol>
                <a:gridCol w="329184">
                  <a:extLst>
                    <a:ext uri="{9D8B030D-6E8A-4147-A177-3AD203B41FA5}">
                      <a16:colId xmlns:a16="http://schemas.microsoft.com/office/drawing/2014/main" val="1995108492"/>
                    </a:ext>
                  </a:extLst>
                </a:gridCol>
                <a:gridCol w="370332">
                  <a:extLst>
                    <a:ext uri="{9D8B030D-6E8A-4147-A177-3AD203B41FA5}">
                      <a16:colId xmlns:a16="http://schemas.microsoft.com/office/drawing/2014/main" val="916043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235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- 2017-07-05 14:15:00</a:t>
                      </a:r>
                      <a:r>
                        <a:rPr kumimoji="0" lang="hi-IN" sz="1000" b="0" i="0" u="none" strike="noStrike" kern="1200" cap="none" spc="0" normalizeH="0" baseline="0" noProof="0">
                          <a:ln>
                            <a:noFill/>
                          </a:ln>
                          <a:solidFill>
                            <a:prstClr val="black"/>
                          </a:solidFill>
                          <a:effectLst/>
                          <a:uLnTx/>
                          <a:uFillTx/>
                          <a:latin typeface="+mn-lt"/>
                          <a:ea typeface="+mn-ea"/>
                          <a:cs typeface="+mn-cs"/>
                        </a:rPr>
                        <a:t>
सप्तरी बाढी पिडितलाई सहयोग गर्न विवेकशील नेपाली दलको देशब्यापी अनुरोध </a:t>
                      </a:r>
                      <a:r>
                        <a:rPr kumimoji="0" lang="en-US" sz="1000" b="0" i="0" u="none" strike="noStrike" kern="1200" cap="none" spc="0" normalizeH="0" baseline="0" noProof="0">
                          <a:ln>
                            <a:noFill/>
                          </a:ln>
                          <a:solidFill>
                            <a:prstClr val="black"/>
                          </a:solidFill>
                          <a:effectLst/>
                          <a:uLnTx/>
                          <a:uFillTx/>
                          <a:latin typeface="+mn-lt"/>
                          <a:ea typeface="+mn-ea"/>
                          <a:cs typeface="+mn-cs"/>
                        </a:rPr>
                        <a:t>l 
</a:t>
                      </a:r>
                      <a:r>
                        <a:rPr kumimoji="0" lang="hi-IN" sz="1000" b="0" i="0" u="none" strike="noStrike" kern="1200" cap="none" spc="0" normalizeH="0" baseline="0" noProof="0">
                          <a:ln>
                            <a:noFill/>
                          </a:ln>
                          <a:solidFill>
                            <a:prstClr val="black"/>
                          </a:solidFill>
                          <a:effectLst/>
                          <a:uLnTx/>
                          <a:uFillTx/>
                          <a:latin typeface="+mn-lt"/>
                          <a:ea typeface="+mn-ea"/>
                          <a:cs typeface="+mn-cs"/>
                        </a:rPr>
                        <a:t>विवेकशील नेपाली दलले आपतकालीन राहतको लागि विभिन्न ठाउँबाट राहत संकलन गर्दै आएको छ। यसको साथै सप्तरीको समस्याको दीर्घकालीन समाधानको लागि नेपाल सरकारसँग विवेकशील नेपाली दलले जोडदार माग पनि गरेको छ। 
आउनुहोस् सँगै जुटाैँ, बाढिबाट प्रभावित हुनु भएका नेपालीलाई सहयोग गराैँ।
सहयोग संकलन तथा जानकारीको लागि 
सुनसरी जिल्ला : निखिल घिमिरे: ९८६२१७८५०७
पर्सा जिल्ला     : रामकुमार पाण्डे ९८५५०३४८१८
सप्तरी जिल्लाबाट  : मोहन कुमार यादव ९८६३८९७२३७
केन्द्रिय कार्यालयबाट :  शरण कार्की ९८५१२२१६०३ || </a:t>
                      </a:r>
                      <a:r>
                        <a:rPr kumimoji="0" lang="en-US" sz="1000" b="0" i="0" u="none" strike="noStrike" kern="1200" cap="none" spc="0" normalizeH="0" baseline="0" noProof="0">
                          <a:ln>
                            <a:noFill/>
                          </a:ln>
                          <a:solidFill>
                            <a:prstClr val="black"/>
                          </a:solidFill>
                          <a:effectLst/>
                          <a:uLnTx/>
                          <a:uFillTx/>
                          <a:latin typeface="+mn-lt"/>
                          <a:ea typeface="+mn-ea"/>
                          <a:cs typeface="+mn-cs"/>
                        </a:rPr>
                        <a:t>campaigns@leadnepal.com
#himal #pahad #terai #Bibeksheel #SaptariFloodRelief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2139820"/>
                  </a:ext>
                </a:extLst>
              </a:tr>
            </a:tbl>
          </a:graphicData>
        </a:graphic>
      </p:graphicFrame>
      <p:sp>
        <p:nvSpPr>
          <p:cNvPr id="4" name="Text Placeholder 3">
            <a:extLst>
              <a:ext uri="{FF2B5EF4-FFF2-40B4-BE49-F238E27FC236}">
                <a16:creationId xmlns:a16="http://schemas.microsoft.com/office/drawing/2014/main" id="{69A53E9E-73DC-4325-9678-74F87E3F5D78}"/>
              </a:ext>
            </a:extLst>
          </p:cNvPr>
          <p:cNvSpPr>
            <a:spLocks noGrp="1"/>
          </p:cNvSpPr>
          <p:nvPr>
            <p:ph type="body" sz="quarter" idx="14"/>
          </p:nvPr>
        </p:nvSpPr>
        <p:spPr/>
        <p:txBody>
          <a:bodyPr/>
          <a:lstStyle/>
          <a:p>
            <a:r>
              <a:rPr lang="en-US"/>
              <a:t>05.07.2017 - 05.07.2017</a:t>
            </a:r>
          </a:p>
        </p:txBody>
      </p:sp>
    </p:spTree>
    <p:extLst>
      <p:ext uri="{BB962C8B-B14F-4D97-AF65-F5344CB8AC3E}">
        <p14:creationId xmlns:p14="http://schemas.microsoft.com/office/powerpoint/2010/main" val="2328058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C9FCB-F46E-410C-A77E-9F09F6D5C1DC}"/>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FB79E983-BBA5-4E31-A950-96CB344AA9C2}"/>
              </a:ext>
            </a:extLst>
          </p:cNvPr>
          <p:cNvGraphicFramePr>
            <a:graphicFrameLocks noGrp="1"/>
          </p:cNvGraphicFramePr>
          <p:nvPr>
            <p:ph type="tbl" sz="quarter" idx="13"/>
            <p:extLst>
              <p:ext uri="{D42A27DB-BD31-4B8C-83A1-F6EECF244321}">
                <p14:modId xmlns:p14="http://schemas.microsoft.com/office/powerpoint/2010/main" val="71450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25788263"/>
                    </a:ext>
                  </a:extLst>
                </a:gridCol>
                <a:gridCol w="370332">
                  <a:extLst>
                    <a:ext uri="{9D8B030D-6E8A-4147-A177-3AD203B41FA5}">
                      <a16:colId xmlns:a16="http://schemas.microsoft.com/office/drawing/2014/main" val="2141067015"/>
                    </a:ext>
                  </a:extLst>
                </a:gridCol>
                <a:gridCol w="370332">
                  <a:extLst>
                    <a:ext uri="{9D8B030D-6E8A-4147-A177-3AD203B41FA5}">
                      <a16:colId xmlns:a16="http://schemas.microsoft.com/office/drawing/2014/main" val="970350920"/>
                    </a:ext>
                  </a:extLst>
                </a:gridCol>
                <a:gridCol w="370332">
                  <a:extLst>
                    <a:ext uri="{9D8B030D-6E8A-4147-A177-3AD203B41FA5}">
                      <a16:colId xmlns:a16="http://schemas.microsoft.com/office/drawing/2014/main" val="3256692995"/>
                    </a:ext>
                  </a:extLst>
                </a:gridCol>
                <a:gridCol w="329184">
                  <a:extLst>
                    <a:ext uri="{9D8B030D-6E8A-4147-A177-3AD203B41FA5}">
                      <a16:colId xmlns:a16="http://schemas.microsoft.com/office/drawing/2014/main" val="99283521"/>
                    </a:ext>
                  </a:extLst>
                </a:gridCol>
                <a:gridCol w="329184">
                  <a:extLst>
                    <a:ext uri="{9D8B030D-6E8A-4147-A177-3AD203B41FA5}">
                      <a16:colId xmlns:a16="http://schemas.microsoft.com/office/drawing/2014/main" val="887036124"/>
                    </a:ext>
                  </a:extLst>
                </a:gridCol>
                <a:gridCol w="329184">
                  <a:extLst>
                    <a:ext uri="{9D8B030D-6E8A-4147-A177-3AD203B41FA5}">
                      <a16:colId xmlns:a16="http://schemas.microsoft.com/office/drawing/2014/main" val="795483830"/>
                    </a:ext>
                  </a:extLst>
                </a:gridCol>
                <a:gridCol w="329184">
                  <a:extLst>
                    <a:ext uri="{9D8B030D-6E8A-4147-A177-3AD203B41FA5}">
                      <a16:colId xmlns:a16="http://schemas.microsoft.com/office/drawing/2014/main" val="3856606531"/>
                    </a:ext>
                  </a:extLst>
                </a:gridCol>
                <a:gridCol w="329184">
                  <a:extLst>
                    <a:ext uri="{9D8B030D-6E8A-4147-A177-3AD203B41FA5}">
                      <a16:colId xmlns:a16="http://schemas.microsoft.com/office/drawing/2014/main" val="22300684"/>
                    </a:ext>
                  </a:extLst>
                </a:gridCol>
                <a:gridCol w="329184">
                  <a:extLst>
                    <a:ext uri="{9D8B030D-6E8A-4147-A177-3AD203B41FA5}">
                      <a16:colId xmlns:a16="http://schemas.microsoft.com/office/drawing/2014/main" val="87588797"/>
                    </a:ext>
                  </a:extLst>
                </a:gridCol>
                <a:gridCol w="329184">
                  <a:extLst>
                    <a:ext uri="{9D8B030D-6E8A-4147-A177-3AD203B41FA5}">
                      <a16:colId xmlns:a16="http://schemas.microsoft.com/office/drawing/2014/main" val="1248192317"/>
                    </a:ext>
                  </a:extLst>
                </a:gridCol>
                <a:gridCol w="329184">
                  <a:extLst>
                    <a:ext uri="{9D8B030D-6E8A-4147-A177-3AD203B41FA5}">
                      <a16:colId xmlns:a16="http://schemas.microsoft.com/office/drawing/2014/main" val="402350982"/>
                    </a:ext>
                  </a:extLst>
                </a:gridCol>
                <a:gridCol w="329184">
                  <a:extLst>
                    <a:ext uri="{9D8B030D-6E8A-4147-A177-3AD203B41FA5}">
                      <a16:colId xmlns:a16="http://schemas.microsoft.com/office/drawing/2014/main" val="2981928905"/>
                    </a:ext>
                  </a:extLst>
                </a:gridCol>
                <a:gridCol w="370332">
                  <a:extLst>
                    <a:ext uri="{9D8B030D-6E8A-4147-A177-3AD203B41FA5}">
                      <a16:colId xmlns:a16="http://schemas.microsoft.com/office/drawing/2014/main" val="2038760320"/>
                    </a:ext>
                  </a:extLst>
                </a:gridCol>
                <a:gridCol w="370332">
                  <a:extLst>
                    <a:ext uri="{9D8B030D-6E8A-4147-A177-3AD203B41FA5}">
                      <a16:colId xmlns:a16="http://schemas.microsoft.com/office/drawing/2014/main" val="3189250149"/>
                    </a:ext>
                  </a:extLst>
                </a:gridCol>
                <a:gridCol w="329184">
                  <a:extLst>
                    <a:ext uri="{9D8B030D-6E8A-4147-A177-3AD203B41FA5}">
                      <a16:colId xmlns:a16="http://schemas.microsoft.com/office/drawing/2014/main" val="742256243"/>
                    </a:ext>
                  </a:extLst>
                </a:gridCol>
                <a:gridCol w="329184">
                  <a:extLst>
                    <a:ext uri="{9D8B030D-6E8A-4147-A177-3AD203B41FA5}">
                      <a16:colId xmlns:a16="http://schemas.microsoft.com/office/drawing/2014/main" val="3214481064"/>
                    </a:ext>
                  </a:extLst>
                </a:gridCol>
                <a:gridCol w="370332">
                  <a:extLst>
                    <a:ext uri="{9D8B030D-6E8A-4147-A177-3AD203B41FA5}">
                      <a16:colId xmlns:a16="http://schemas.microsoft.com/office/drawing/2014/main" val="2538036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169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- 2017-07-05 07:27:10</a:t>
                      </a:r>
                      <a:r>
                        <a:rPr kumimoji="0" lang="hi-IN"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update
</a:t>
                      </a:r>
                      <a:r>
                        <a:rPr kumimoji="0" lang="hi-IN" sz="1000" b="0" i="0" u="none" strike="noStrike" kern="1200" cap="none" spc="0" normalizeH="0" baseline="0" noProof="0">
                          <a:ln>
                            <a:noFill/>
                          </a:ln>
                          <a:solidFill>
                            <a:prstClr val="black"/>
                          </a:solidFill>
                          <a:effectLst/>
                          <a:uLnTx/>
                          <a:uFillTx/>
                          <a:latin typeface="+mn-lt"/>
                          <a:ea typeface="+mn-ea"/>
                          <a:cs typeface="+mn-cs"/>
                        </a:rPr>
                        <a:t>सप्तरी बाढी पिडितलाई विवेकशील नेपाली दल ललितपुरको सहयोग!
मन, हामी नेपाली नेपालीलाई सहयोग नगरी कहाँ त्यसै बस्न सक्छ यो मन ?
(धेरै सहयोगी मनहरु सम्म पुराउन शेर गरिदिनु होला) 
#</a:t>
                      </a:r>
                      <a:r>
                        <a:rPr kumimoji="0" lang="en-US" sz="1000" b="0" i="0" u="none" strike="noStrike" kern="1200" cap="none" spc="0" normalizeH="0" baseline="0" noProof="0">
                          <a:ln>
                            <a:noFill/>
                          </a:ln>
                          <a:solidFill>
                            <a:prstClr val="black"/>
                          </a:solidFill>
                          <a:effectLst/>
                          <a:uLnTx/>
                          <a:uFillTx/>
                          <a:latin typeface="+mn-lt"/>
                          <a:ea typeface="+mn-ea"/>
                          <a:cs typeface="+mn-cs"/>
                        </a:rPr>
                        <a:t>saptariFloodRelief #musicalcollection #bibeksheelLalitpur
</a:t>
                      </a:r>
                      <a:r>
                        <a:rPr kumimoji="0" lang="hi-IN" sz="1000" b="0" i="0" u="none" strike="noStrike" kern="1200" cap="none" spc="0" normalizeH="0" baseline="0" noProof="0">
                          <a:ln>
                            <a:noFill/>
                          </a:ln>
                          <a:solidFill>
                            <a:prstClr val="black"/>
                          </a:solidFill>
                          <a:effectLst/>
                          <a:uLnTx/>
                          <a:uFillTx/>
                          <a:latin typeface="+mn-lt"/>
                          <a:ea typeface="+mn-ea"/>
                          <a:cs typeface="+mn-cs"/>
                        </a:rPr>
                        <a:t>हिजो पाटनमा सप्तरी बाढी पिडितलाइ सहयोग गर्नको निमित्त छोटो गीत गाएर रकम संकलन गरेको थियो </a:t>
                      </a:r>
                      <a:r>
                        <a:rPr kumimoji="0" lang="en-US" sz="1000" b="0" i="0" u="none" strike="noStrike" kern="1200" cap="none" spc="0" normalizeH="0" baseline="0" noProof="0">
                          <a:ln>
                            <a:noFill/>
                          </a:ln>
                          <a:solidFill>
                            <a:prstClr val="black"/>
                          </a:solidFill>
                          <a:effectLst/>
                          <a:uLnTx/>
                          <a:uFillTx/>
                          <a:latin typeface="+mn-lt"/>
                          <a:ea typeface="+mn-ea"/>
                          <a:cs typeface="+mn-cs"/>
                        </a:rPr>
                        <a:t>l 
</a:t>
                      </a:r>
                      <a:r>
                        <a:rPr kumimoji="0" lang="hi-IN" sz="1000" b="0" i="0" u="none" strike="noStrike" kern="1200" cap="none" spc="0" normalizeH="0" baseline="0" noProof="0">
                          <a:ln>
                            <a:noFill/>
                          </a:ln>
                          <a:solidFill>
                            <a:prstClr val="black"/>
                          </a:solidFill>
                          <a:effectLst/>
                          <a:uLnTx/>
                          <a:uFillTx/>
                          <a:latin typeface="+mn-lt"/>
                          <a:ea typeface="+mn-ea"/>
                          <a:cs typeface="+mn-cs"/>
                        </a:rPr>
                        <a:t>भोलि बिहीवार पनि बिहान ६:३० बजे र साँझ ५:३० बजे बाङ्ग्लामुखी मन्दिर परिसर, पाटनमा दलले श्रोत संकलन कार्यक्रमको आयोजना गरेको छ </a:t>
                      </a:r>
                      <a:r>
                        <a:rPr kumimoji="0" lang="en-US" sz="1000" b="0" i="0" u="none" strike="noStrike" kern="1200" cap="none" spc="0" normalizeH="0" baseline="0" noProof="0">
                          <a:ln>
                            <a:noFill/>
                          </a:ln>
                          <a:solidFill>
                            <a:prstClr val="black"/>
                          </a:solidFill>
                          <a:effectLst/>
                          <a:uLnTx/>
                          <a:uFillTx/>
                          <a:latin typeface="+mn-lt"/>
                          <a:ea typeface="+mn-ea"/>
                          <a:cs typeface="+mn-cs"/>
                        </a:rPr>
                        <a:t>l 
</a:t>
                      </a:r>
                      <a:r>
                        <a:rPr kumimoji="0" lang="hi-IN" sz="1000" b="0" i="0" u="none" strike="noStrike" kern="1200" cap="none" spc="0" normalizeH="0" baseline="0" noProof="0">
                          <a:ln>
                            <a:noFill/>
                          </a:ln>
                          <a:solidFill>
                            <a:prstClr val="black"/>
                          </a:solidFill>
                          <a:effectLst/>
                          <a:uLnTx/>
                          <a:uFillTx/>
                          <a:latin typeface="+mn-lt"/>
                          <a:ea typeface="+mn-ea"/>
                          <a:cs typeface="+mn-cs"/>
                        </a:rPr>
                        <a:t>सहयोग गर्ने होईन त? 
स्वयंसेवा र सहयोग गर्न चाहने महानुभावले सम्पर्क-
</a:t>
                      </a:r>
                      <a:r>
                        <a:rPr kumimoji="0" lang="en-US" sz="1000" b="0" i="0" u="none" strike="noStrike" kern="1200" cap="none" spc="0" normalizeH="0" baseline="0" noProof="0">
                          <a:ln>
                            <a:noFill/>
                          </a:ln>
                          <a:solidFill>
                            <a:prstClr val="black"/>
                          </a:solidFill>
                          <a:effectLst/>
                          <a:uLnTx/>
                          <a:uFillTx/>
                          <a:latin typeface="+mn-lt"/>
                          <a:ea typeface="+mn-ea"/>
                          <a:cs typeface="+mn-cs"/>
                        </a:rPr>
                        <a:t>Lalitpur contact details :
9851070419 </a:t>
                      </a:r>
                      <a:r>
                        <a:rPr kumimoji="0" lang="hi-IN" sz="1000" b="0" i="0" u="none" strike="noStrike" kern="1200" cap="none" spc="0" normalizeH="0" baseline="0" noProof="0">
                          <a:ln>
                            <a:noFill/>
                          </a:ln>
                          <a:solidFill>
                            <a:prstClr val="black"/>
                          </a:solidFill>
                          <a:effectLst/>
                          <a:uLnTx/>
                          <a:uFillTx/>
                          <a:latin typeface="+mn-lt"/>
                          <a:ea typeface="+mn-ea"/>
                          <a:cs typeface="+mn-cs"/>
                        </a:rPr>
                        <a:t>जमाल अली
9851209724 छबि पंगेनी 
9849104716 मनन महर्जन
9841383255 अमृत बिष्ट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8458825"/>
                  </a:ext>
                </a:extLst>
              </a:tr>
            </a:tbl>
          </a:graphicData>
        </a:graphic>
      </p:graphicFrame>
      <p:sp>
        <p:nvSpPr>
          <p:cNvPr id="4" name="Text Placeholder 3">
            <a:extLst>
              <a:ext uri="{FF2B5EF4-FFF2-40B4-BE49-F238E27FC236}">
                <a16:creationId xmlns:a16="http://schemas.microsoft.com/office/drawing/2014/main" id="{4BC6E24D-0221-496F-8FC8-EB94FF192173}"/>
              </a:ext>
            </a:extLst>
          </p:cNvPr>
          <p:cNvSpPr>
            <a:spLocks noGrp="1"/>
          </p:cNvSpPr>
          <p:nvPr>
            <p:ph type="body" sz="quarter" idx="14"/>
          </p:nvPr>
        </p:nvSpPr>
        <p:spPr/>
        <p:txBody>
          <a:bodyPr/>
          <a:lstStyle/>
          <a:p>
            <a:r>
              <a:rPr lang="en-US"/>
              <a:t>05.07.2017 - 05.07.2017</a:t>
            </a:r>
          </a:p>
        </p:txBody>
      </p:sp>
    </p:spTree>
    <p:extLst>
      <p:ext uri="{BB962C8B-B14F-4D97-AF65-F5344CB8AC3E}">
        <p14:creationId xmlns:p14="http://schemas.microsoft.com/office/powerpoint/2010/main" val="2169876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BE293-BB3A-481C-8760-3DC61183EC75}"/>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1EA32CC8-D162-4CAE-AE4E-DECA36843692}"/>
              </a:ext>
            </a:extLst>
          </p:cNvPr>
          <p:cNvGraphicFramePr>
            <a:graphicFrameLocks noGrp="1"/>
          </p:cNvGraphicFramePr>
          <p:nvPr>
            <p:ph type="tbl" sz="quarter" idx="13"/>
            <p:extLst>
              <p:ext uri="{D42A27DB-BD31-4B8C-83A1-F6EECF244321}">
                <p14:modId xmlns:p14="http://schemas.microsoft.com/office/powerpoint/2010/main" val="1083347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30344805"/>
                    </a:ext>
                  </a:extLst>
                </a:gridCol>
                <a:gridCol w="370332">
                  <a:extLst>
                    <a:ext uri="{9D8B030D-6E8A-4147-A177-3AD203B41FA5}">
                      <a16:colId xmlns:a16="http://schemas.microsoft.com/office/drawing/2014/main" val="390874897"/>
                    </a:ext>
                  </a:extLst>
                </a:gridCol>
                <a:gridCol w="370332">
                  <a:extLst>
                    <a:ext uri="{9D8B030D-6E8A-4147-A177-3AD203B41FA5}">
                      <a16:colId xmlns:a16="http://schemas.microsoft.com/office/drawing/2014/main" val="2030891712"/>
                    </a:ext>
                  </a:extLst>
                </a:gridCol>
                <a:gridCol w="370332">
                  <a:extLst>
                    <a:ext uri="{9D8B030D-6E8A-4147-A177-3AD203B41FA5}">
                      <a16:colId xmlns:a16="http://schemas.microsoft.com/office/drawing/2014/main" val="82170572"/>
                    </a:ext>
                  </a:extLst>
                </a:gridCol>
                <a:gridCol w="329184">
                  <a:extLst>
                    <a:ext uri="{9D8B030D-6E8A-4147-A177-3AD203B41FA5}">
                      <a16:colId xmlns:a16="http://schemas.microsoft.com/office/drawing/2014/main" val="2543534443"/>
                    </a:ext>
                  </a:extLst>
                </a:gridCol>
                <a:gridCol w="329184">
                  <a:extLst>
                    <a:ext uri="{9D8B030D-6E8A-4147-A177-3AD203B41FA5}">
                      <a16:colId xmlns:a16="http://schemas.microsoft.com/office/drawing/2014/main" val="1387884584"/>
                    </a:ext>
                  </a:extLst>
                </a:gridCol>
                <a:gridCol w="329184">
                  <a:extLst>
                    <a:ext uri="{9D8B030D-6E8A-4147-A177-3AD203B41FA5}">
                      <a16:colId xmlns:a16="http://schemas.microsoft.com/office/drawing/2014/main" val="3706796739"/>
                    </a:ext>
                  </a:extLst>
                </a:gridCol>
                <a:gridCol w="329184">
                  <a:extLst>
                    <a:ext uri="{9D8B030D-6E8A-4147-A177-3AD203B41FA5}">
                      <a16:colId xmlns:a16="http://schemas.microsoft.com/office/drawing/2014/main" val="2177880528"/>
                    </a:ext>
                  </a:extLst>
                </a:gridCol>
                <a:gridCol w="329184">
                  <a:extLst>
                    <a:ext uri="{9D8B030D-6E8A-4147-A177-3AD203B41FA5}">
                      <a16:colId xmlns:a16="http://schemas.microsoft.com/office/drawing/2014/main" val="730699200"/>
                    </a:ext>
                  </a:extLst>
                </a:gridCol>
                <a:gridCol w="329184">
                  <a:extLst>
                    <a:ext uri="{9D8B030D-6E8A-4147-A177-3AD203B41FA5}">
                      <a16:colId xmlns:a16="http://schemas.microsoft.com/office/drawing/2014/main" val="2033208345"/>
                    </a:ext>
                  </a:extLst>
                </a:gridCol>
                <a:gridCol w="329184">
                  <a:extLst>
                    <a:ext uri="{9D8B030D-6E8A-4147-A177-3AD203B41FA5}">
                      <a16:colId xmlns:a16="http://schemas.microsoft.com/office/drawing/2014/main" val="2260493456"/>
                    </a:ext>
                  </a:extLst>
                </a:gridCol>
                <a:gridCol w="329184">
                  <a:extLst>
                    <a:ext uri="{9D8B030D-6E8A-4147-A177-3AD203B41FA5}">
                      <a16:colId xmlns:a16="http://schemas.microsoft.com/office/drawing/2014/main" val="3786263273"/>
                    </a:ext>
                  </a:extLst>
                </a:gridCol>
                <a:gridCol w="329184">
                  <a:extLst>
                    <a:ext uri="{9D8B030D-6E8A-4147-A177-3AD203B41FA5}">
                      <a16:colId xmlns:a16="http://schemas.microsoft.com/office/drawing/2014/main" val="2627556853"/>
                    </a:ext>
                  </a:extLst>
                </a:gridCol>
                <a:gridCol w="370332">
                  <a:extLst>
                    <a:ext uri="{9D8B030D-6E8A-4147-A177-3AD203B41FA5}">
                      <a16:colId xmlns:a16="http://schemas.microsoft.com/office/drawing/2014/main" val="404926257"/>
                    </a:ext>
                  </a:extLst>
                </a:gridCol>
                <a:gridCol w="370332">
                  <a:extLst>
                    <a:ext uri="{9D8B030D-6E8A-4147-A177-3AD203B41FA5}">
                      <a16:colId xmlns:a16="http://schemas.microsoft.com/office/drawing/2014/main" val="3506441874"/>
                    </a:ext>
                  </a:extLst>
                </a:gridCol>
                <a:gridCol w="329184">
                  <a:extLst>
                    <a:ext uri="{9D8B030D-6E8A-4147-A177-3AD203B41FA5}">
                      <a16:colId xmlns:a16="http://schemas.microsoft.com/office/drawing/2014/main" val="1787535519"/>
                    </a:ext>
                  </a:extLst>
                </a:gridCol>
                <a:gridCol w="329184">
                  <a:extLst>
                    <a:ext uri="{9D8B030D-6E8A-4147-A177-3AD203B41FA5}">
                      <a16:colId xmlns:a16="http://schemas.microsoft.com/office/drawing/2014/main" val="877808383"/>
                    </a:ext>
                  </a:extLst>
                </a:gridCol>
                <a:gridCol w="370332">
                  <a:extLst>
                    <a:ext uri="{9D8B030D-6E8A-4147-A177-3AD203B41FA5}">
                      <a16:colId xmlns:a16="http://schemas.microsoft.com/office/drawing/2014/main" val="125826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77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- 2017-07-05 04:30:23</a:t>
                      </a:r>
                      <a:r>
                        <a:rPr kumimoji="0" lang="hi-IN" sz="1000" b="0" i="0" u="none" strike="noStrike" kern="1200" cap="none" spc="0" normalizeH="0" baseline="0" noProof="0">
                          <a:ln>
                            <a:noFill/>
                          </a:ln>
                          <a:solidFill>
                            <a:prstClr val="black"/>
                          </a:solidFill>
                          <a:effectLst/>
                          <a:uLnTx/>
                          <a:uFillTx/>
                          <a:latin typeface="+mn-lt"/>
                          <a:ea typeface="+mn-ea"/>
                          <a:cs typeface="+mn-cs"/>
                        </a:rPr>
                        <a:t>
पटक पटक एउटै बाटो हिडेर नयाँ गन्तब्य पुग्न सकिदैन। फरक गन्तब्यका लागी नयाँ बाटो हिड्न सक्नुपर्छ। 
के तपाई परिवर्तनको लागी फरक बाटो हिड्न तयार हुनुहुन्छ? विवेकशील नेपालीलाई साथ दिन तयार हुनुहुन्छ ?
आउनुहोस्, यस्तै विषयमा छलफल गरौं। :)
हरेक शनिवार बिहान ठिक १० बजे देखी ११:३० सम्म
स्थान - चप्पलकारखाना जनमार्ग घर न :- ३०१ 
(विवेकशील चोक)
सम्पर्क- 9851149214
म्याप: </a:t>
                      </a:r>
                      <a:r>
                        <a:rPr kumimoji="0" lang="en-US" sz="1000" b="0" i="0" u="none" strike="noStrike" kern="1200" cap="none" spc="0" normalizeH="0" baseline="0" noProof="0">
                          <a:ln>
                            <a:noFill/>
                          </a:ln>
                          <a:solidFill>
                            <a:prstClr val="black"/>
                          </a:solidFill>
                          <a:effectLst/>
                          <a:uLnTx/>
                          <a:uFillTx/>
                          <a:latin typeface="+mn-lt"/>
                          <a:ea typeface="+mn-ea"/>
                          <a:cs typeface="+mn-cs"/>
                        </a:rPr>
                        <a:t>http://leadnepal.com/contact
Email:help@leadnepal.com
Come, Learn about BibekSheel Nepali closely from its leaders. Also, we want to know about you too! This Saturday (and every Saturday) 10 am to 11:30 am at our central office, Chapalkarkhana ( BibekSheel Chowk)
</a:t>
                      </a:r>
                      <a:r>
                        <a:rPr kumimoji="0" lang="hi-IN" sz="1000" b="0" i="0" u="none" strike="noStrike" kern="1200" cap="none" spc="0" normalizeH="0" baseline="0" noProof="0">
                          <a:ln>
                            <a:noFill/>
                          </a:ln>
                          <a:solidFill>
                            <a:prstClr val="black"/>
                          </a:solidFill>
                          <a:effectLst/>
                          <a:uLnTx/>
                          <a:uFillTx/>
                          <a:latin typeface="+mn-lt"/>
                          <a:ea typeface="+mn-ea"/>
                          <a:cs typeface="+mn-cs"/>
                        </a:rPr>
                        <a:t>धन्यवाद।</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5951566"/>
                  </a:ext>
                </a:extLst>
              </a:tr>
            </a:tbl>
          </a:graphicData>
        </a:graphic>
      </p:graphicFrame>
      <p:sp>
        <p:nvSpPr>
          <p:cNvPr id="4" name="Text Placeholder 3">
            <a:extLst>
              <a:ext uri="{FF2B5EF4-FFF2-40B4-BE49-F238E27FC236}">
                <a16:creationId xmlns:a16="http://schemas.microsoft.com/office/drawing/2014/main" id="{B8746E52-F583-447F-A32F-ECBD97C0DD60}"/>
              </a:ext>
            </a:extLst>
          </p:cNvPr>
          <p:cNvSpPr>
            <a:spLocks noGrp="1"/>
          </p:cNvSpPr>
          <p:nvPr>
            <p:ph type="body" sz="quarter" idx="14"/>
          </p:nvPr>
        </p:nvSpPr>
        <p:spPr/>
        <p:txBody>
          <a:bodyPr/>
          <a:lstStyle/>
          <a:p>
            <a:r>
              <a:rPr lang="en-US"/>
              <a:t>05.07.2017 - 05.07.2017</a:t>
            </a:r>
          </a:p>
        </p:txBody>
      </p:sp>
    </p:spTree>
    <p:extLst>
      <p:ext uri="{BB962C8B-B14F-4D97-AF65-F5344CB8AC3E}">
        <p14:creationId xmlns:p14="http://schemas.microsoft.com/office/powerpoint/2010/main" val="39157525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228</Words>
  <Application>Microsoft Office PowerPoint</Application>
  <PresentationFormat>On-screen Show (4:3)</PresentationFormat>
  <Paragraphs>134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Calibri</vt:lpstr>
      <vt:lpstr>Mangal</vt:lpstr>
      <vt:lpstr>Arial</vt:lpstr>
      <vt:lpstr>quintly_template</vt:lpstr>
      <vt:lpstr>Facebook Own Posts Table - 1 of 4</vt:lpstr>
      <vt:lpstr>Facebook Own Posts Table - 2 of 4</vt:lpstr>
      <vt:lpstr>Facebook Own Posts Table - 3 of 4</vt:lpstr>
      <vt:lpstr>Facebook Own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4</dc:title>
  <dc:creator>Administrator</dc:creator>
  <cp:lastModifiedBy>Administrator</cp:lastModifiedBy>
  <cp:revision>1</cp:revision>
  <dcterms:created xsi:type="dcterms:W3CDTF">2018-02-01T09:24:27Z</dcterms:created>
  <dcterms:modified xsi:type="dcterms:W3CDTF">2018-02-01T09:25:06Z</dcterms:modified>
</cp:coreProperties>
</file>