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20116590</c:v>
                </c:pt>
                <c:pt idx="1">
                  <c:v>20120265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170-4FA4-9E2A-3644DF4DF53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Audi USA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Sheet1!$C$2:$C$3</c:f>
              <c:numCache>
                <c:formatCode>General</c:formatCode>
                <c:ptCount val="2"/>
                <c:pt idx="0">
                  <c:v>11148666</c:v>
                </c:pt>
                <c:pt idx="1">
                  <c:v>11153037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170-4FA4-9E2A-3644DF4DF53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quintly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16019</c:v>
                </c:pt>
                <c:pt idx="1">
                  <c:v>16024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D170-4FA4-9E2A-3644DF4DF53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20825533</c:v>
                </c:pt>
                <c:pt idx="1">
                  <c:v>20830317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70-4FA4-9E2A-3644DF4DF536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DASDING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186805</c:v>
                </c:pt>
                <c:pt idx="1">
                  <c:v>186865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D170-4FA4-9E2A-3644DF4DF53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SPOX.com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251713</c:v>
                </c:pt>
                <c:pt idx="1">
                  <c:v>251813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D170-4FA4-9E2A-3644DF4DF536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Buffalo Wild Wings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Sheet1!$H$2:$H$3</c:f>
              <c:numCache>
                <c:formatCode>General</c:formatCode>
                <c:ptCount val="2"/>
                <c:pt idx="0">
                  <c:v>11937082</c:v>
                </c:pt>
                <c:pt idx="1">
                  <c:v>11936473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D170-4FA4-9E2A-3644DF4DF536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AXA Winterthur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Sheet1!$I$2:$I$3</c:f>
              <c:numCache>
                <c:formatCode>General</c:formatCode>
                <c:ptCount val="2"/>
                <c:pt idx="0">
                  <c:v>22228</c:v>
                </c:pt>
                <c:pt idx="1">
                  <c:v>22250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D170-4FA4-9E2A-3644DF4DF536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Pepsi</c:v>
                </c:pt>
              </c:strCache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Sheet1!$J$2:$J$3</c:f>
              <c:numCache>
                <c:formatCode>General</c:formatCode>
                <c:ptCount val="2"/>
                <c:pt idx="0">
                  <c:v>5652905</c:v>
                </c:pt>
                <c:pt idx="1">
                  <c:v>5663746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D170-4FA4-9E2A-3644DF4DF536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Coca-Cola</c:v>
                </c:pt>
              </c:strCache>
            </c:strRef>
          </c:tx>
          <c:spPr>
            <a:ln w="28575" cap="rnd">
              <a:solidFill>
                <a:schemeClr val="accent4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Sheet1!$K$2:$K$3</c:f>
              <c:numCache>
                <c:formatCode>General</c:formatCode>
                <c:ptCount val="2"/>
                <c:pt idx="0">
                  <c:v>2132748</c:v>
                </c:pt>
                <c:pt idx="1">
                  <c:v>2150501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D170-4FA4-9E2A-3644DF4DF536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Ford Foundation</c:v>
                </c:pt>
              </c:strCache>
            </c:strRef>
          </c:tx>
          <c:spPr>
            <a:ln w="28575" cap="rnd">
              <a:solidFill>
                <a:schemeClr val="accent5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Sheet1!$L$2:$L$3</c:f>
              <c:numCache>
                <c:formatCode>General</c:formatCode>
                <c:ptCount val="2"/>
                <c:pt idx="0">
                  <c:v>176759</c:v>
                </c:pt>
                <c:pt idx="1">
                  <c:v>176780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D170-4FA4-9E2A-3644DF4DF536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United States of America and Food/Beverages (Top 10)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Sheet1!$M$2:$M$3</c:f>
              <c:numCache>
                <c:formatCode>General</c:formatCode>
                <c:ptCount val="2"/>
                <c:pt idx="0">
                  <c:v>17226100</c:v>
                </c:pt>
                <c:pt idx="1">
                  <c:v>21962700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D170-4FA4-9E2A-3644DF4DF536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VICE Canada</c:v>
                </c:pt>
              </c:strCache>
            </c:strRef>
          </c:tx>
          <c:spPr>
            <a:ln w="28575" cap="rnd">
              <a:solidFill>
                <a:schemeClr val="accent1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Sheet1!$N$2:$N$3</c:f>
              <c:numCache>
                <c:formatCode>General</c:formatCode>
                <c:ptCount val="2"/>
                <c:pt idx="0">
                  <c:v>127153</c:v>
                </c:pt>
                <c:pt idx="1">
                  <c:v>127551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D170-4FA4-9E2A-3644DF4DF536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Bayer 04 Leverkusen</c:v>
                </c:pt>
              </c:strCache>
            </c:strRef>
          </c:tx>
          <c:spPr>
            <a:ln w="28575" cap="rnd">
              <a:solidFill>
                <a:schemeClr val="accent2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Sheet1!$O$2:$O$3</c:f>
              <c:numCache>
                <c:formatCode>General</c:formatCode>
                <c:ptCount val="2"/>
                <c:pt idx="0">
                  <c:v>131541</c:v>
                </c:pt>
                <c:pt idx="1">
                  <c:v>131308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D170-4FA4-9E2A-3644DF4DF536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Africa and Baby Goods/Kids Goods</c:v>
                </c:pt>
              </c:strCache>
            </c:strRef>
          </c:tx>
          <c:spPr>
            <a:ln w="28575" cap="rnd">
              <a:solidFill>
                <a:schemeClr val="accent3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Sheet1!$P$2:$P$3</c:f>
              <c:numCache>
                <c:formatCode>General</c:formatCode>
                <c:ptCount val="2"/>
                <c:pt idx="0">
                  <c:v>414350</c:v>
                </c:pt>
                <c:pt idx="1">
                  <c:v>485346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D170-4FA4-9E2A-3644DF4DF536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Gastromatic</c:v>
                </c:pt>
              </c:strCache>
            </c:strRef>
          </c:tx>
          <c:spPr>
            <a:ln w="28575" cap="rnd">
              <a:solidFill>
                <a:schemeClr val="accent4">
                  <a:lumMod val="80000"/>
                  <a:lumOff val="2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42948</c:v>
                </c:pt>
                <c:pt idx="1">
                  <c:v>42979</c:v>
                </c:pt>
              </c:numCache>
            </c:numRef>
          </c:cat>
          <c:val>
            <c:numRef>
              <c:f>Sheet1!$Q$2:$Q$3</c:f>
              <c:numCache>
                <c:formatCode>General</c:formatCode>
                <c:ptCount val="2"/>
                <c:pt idx="0">
                  <c:v>2610</c:v>
                </c:pt>
                <c:pt idx="1">
                  <c:v>2618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D170-4FA4-9E2A-3644DF4DF53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23216"/>
        <c:axId val="243524528"/>
      </c:lineChart>
      <c:dateAx>
        <c:axId val="243523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24528"/>
        <c:crosses val="autoZero"/>
        <c:auto val="1"/>
        <c:lblOffset val="100"/>
        <c:baseTimeUnit val="months"/>
      </c:dateAx>
      <c:valAx>
        <c:axId val="243524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23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69FCFD-4860-4F84-918E-E62305B33D2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new dashboard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EF014BD-1911-4DD8-94E1-EBE0443068D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quintly</a:t>
            </a:r>
          </a:p>
        </p:txBody>
      </p:sp>
    </p:spTree>
    <p:extLst>
      <p:ext uri="{BB962C8B-B14F-4D97-AF65-F5344CB8AC3E}">
        <p14:creationId xmlns:p14="http://schemas.microsoft.com/office/powerpoint/2010/main" val="35257716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F004FF-D50C-466B-AFF5-727025491B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A4A218E-A1F5-457C-BAC7-7BEDA20F81A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065585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4F5E30-4C5B-4939-8515-6292E1EE85E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BFF05B-D9DF-45D1-A2FA-DC1A980979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56899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new dashboard</vt:lpstr>
      <vt:lpstr>Facebook Fans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 dashboard</dc:title>
  <dc:creator>Administrator</dc:creator>
  <cp:lastModifiedBy>Administrator</cp:lastModifiedBy>
  <cp:revision>1</cp:revision>
  <dcterms:created xsi:type="dcterms:W3CDTF">2017-09-05T08:26:36Z</dcterms:created>
  <dcterms:modified xsi:type="dcterms:W3CDTF">2017-09-05T08:26:42Z</dcterms:modified>
</cp:coreProperties>
</file>